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62"/>
  </p:notesMasterIdLst>
  <p:sldIdLst>
    <p:sldId id="721" r:id="rId2"/>
    <p:sldId id="722" r:id="rId3"/>
    <p:sldId id="734" r:id="rId4"/>
    <p:sldId id="724" r:id="rId5"/>
    <p:sldId id="735" r:id="rId6"/>
    <p:sldId id="725" r:id="rId7"/>
    <p:sldId id="726" r:id="rId8"/>
    <p:sldId id="736" r:id="rId9"/>
    <p:sldId id="737" r:id="rId10"/>
    <p:sldId id="738" r:id="rId11"/>
    <p:sldId id="739" r:id="rId12"/>
    <p:sldId id="740" r:id="rId13"/>
    <p:sldId id="673" r:id="rId14"/>
    <p:sldId id="685" r:id="rId15"/>
    <p:sldId id="741" r:id="rId16"/>
    <p:sldId id="742" r:id="rId17"/>
    <p:sldId id="743" r:id="rId18"/>
    <p:sldId id="744" r:id="rId19"/>
    <p:sldId id="745" r:id="rId20"/>
    <p:sldId id="746" r:id="rId21"/>
    <p:sldId id="779" r:id="rId22"/>
    <p:sldId id="786" r:id="rId23"/>
    <p:sldId id="780" r:id="rId24"/>
    <p:sldId id="781" r:id="rId25"/>
    <p:sldId id="782" r:id="rId26"/>
    <p:sldId id="785" r:id="rId27"/>
    <p:sldId id="747" r:id="rId28"/>
    <p:sldId id="748" r:id="rId29"/>
    <p:sldId id="719" r:id="rId30"/>
    <p:sldId id="749" r:id="rId31"/>
    <p:sldId id="750" r:id="rId32"/>
    <p:sldId id="751" r:id="rId33"/>
    <p:sldId id="787" r:id="rId34"/>
    <p:sldId id="752" r:id="rId35"/>
    <p:sldId id="753" r:id="rId36"/>
    <p:sldId id="754" r:id="rId37"/>
    <p:sldId id="755" r:id="rId38"/>
    <p:sldId id="756" r:id="rId39"/>
    <p:sldId id="757" r:id="rId40"/>
    <p:sldId id="758" r:id="rId41"/>
    <p:sldId id="771" r:id="rId42"/>
    <p:sldId id="772" r:id="rId43"/>
    <p:sldId id="773" r:id="rId44"/>
    <p:sldId id="774" r:id="rId45"/>
    <p:sldId id="759" r:id="rId46"/>
    <p:sldId id="760" r:id="rId47"/>
    <p:sldId id="761" r:id="rId48"/>
    <p:sldId id="777" r:id="rId49"/>
    <p:sldId id="762" r:id="rId50"/>
    <p:sldId id="763" r:id="rId51"/>
    <p:sldId id="764" r:id="rId52"/>
    <p:sldId id="730" r:id="rId53"/>
    <p:sldId id="731" r:id="rId54"/>
    <p:sldId id="732" r:id="rId55"/>
    <p:sldId id="766" r:id="rId56"/>
    <p:sldId id="767" r:id="rId57"/>
    <p:sldId id="768" r:id="rId58"/>
    <p:sldId id="765" r:id="rId59"/>
    <p:sldId id="769" r:id="rId60"/>
    <p:sldId id="778"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en H" initials="KH" lastIdx="1" clrIdx="0">
    <p:extLst>
      <p:ext uri="{19B8F6BF-5375-455C-9EA6-DF929625EA0E}">
        <p15:presenceInfo xmlns:p15="http://schemas.microsoft.com/office/powerpoint/2012/main" userId="2d06a0aaf70a3b9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00B895"/>
    <a:srgbClr val="FA6D2E"/>
    <a:srgbClr val="FF66CC"/>
    <a:srgbClr val="FB8753"/>
    <a:srgbClr val="396D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9"/>
    <p:restoredTop sz="87270" autoAdjust="0"/>
  </p:normalViewPr>
  <p:slideViewPr>
    <p:cSldViewPr snapToGrid="0" snapToObjects="1">
      <p:cViewPr varScale="1">
        <p:scale>
          <a:sx n="96" d="100"/>
          <a:sy n="96" d="100"/>
        </p:scale>
        <p:origin x="84" y="948"/>
      </p:cViewPr>
      <p:guideLst/>
    </p:cSldViewPr>
  </p:slideViewPr>
  <p:notesTextViewPr>
    <p:cViewPr>
      <p:scale>
        <a:sx n="150" d="100"/>
        <a:sy n="150" d="100"/>
      </p:scale>
      <p:origin x="0" y="0"/>
    </p:cViewPr>
  </p:notesTextViewPr>
  <p:sorterViewPr>
    <p:cViewPr varScale="1">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6C812-CB05-DB41-BDEB-2F8BCA1FFBF0}" type="datetimeFigureOut">
              <a:rPr lang="en-US" smtClean="0"/>
              <a:t>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F4F81-FCB5-544E-BC4F-487966731971}" type="slidenum">
              <a:rPr lang="en-US" smtClean="0"/>
              <a:t>‹#›</a:t>
            </a:fld>
            <a:endParaRPr lang="en-US"/>
          </a:p>
        </p:txBody>
      </p:sp>
    </p:spTree>
    <p:extLst>
      <p:ext uri="{BB962C8B-B14F-4D97-AF65-F5344CB8AC3E}">
        <p14:creationId xmlns:p14="http://schemas.microsoft.com/office/powerpoint/2010/main" val="808667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1</a:t>
            </a:fld>
            <a:endParaRPr lang="en-US" dirty="0"/>
          </a:p>
        </p:txBody>
      </p:sp>
    </p:spTree>
    <p:extLst>
      <p:ext uri="{BB962C8B-B14F-4D97-AF65-F5344CB8AC3E}">
        <p14:creationId xmlns:p14="http://schemas.microsoft.com/office/powerpoint/2010/main" val="2402605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8E967C0E-9925-44A7-AD6A-CDA5C7312685}"/>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AEB7899D-9EDA-4ECB-8315-7D90099EE1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a:p>
        </p:txBody>
      </p:sp>
      <p:sp>
        <p:nvSpPr>
          <p:cNvPr id="134148" name="Slide Number Placeholder 3">
            <a:extLst>
              <a:ext uri="{FF2B5EF4-FFF2-40B4-BE49-F238E27FC236}">
                <a16:creationId xmlns:a16="http://schemas.microsoft.com/office/drawing/2014/main" id="{2464CAAB-3352-41A6-9F54-C4008C1DF2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Times New Roman" panose="02020603050405020304" pitchFamily="18" charset="0"/>
                <a:ea typeface="MS PGothic" panose="020B0600070205080204" pitchFamily="34" charset="-128"/>
              </a:defRPr>
            </a:lvl1pPr>
            <a:lvl2pPr marL="742950" indent="-285750" defTabSz="930275">
              <a:defRPr sz="2800">
                <a:solidFill>
                  <a:schemeClr val="tx1"/>
                </a:solidFill>
                <a:latin typeface="Times New Roman" panose="02020603050405020304" pitchFamily="18" charset="0"/>
                <a:ea typeface="MS PGothic" panose="020B0600070205080204" pitchFamily="34" charset="-128"/>
              </a:defRPr>
            </a:lvl2pPr>
            <a:lvl3pPr marL="1143000" indent="-228600" defTabSz="930275">
              <a:defRPr sz="2800">
                <a:solidFill>
                  <a:schemeClr val="tx1"/>
                </a:solidFill>
                <a:latin typeface="Times New Roman" panose="02020603050405020304" pitchFamily="18" charset="0"/>
                <a:ea typeface="MS PGothic" panose="020B0600070205080204" pitchFamily="34" charset="-128"/>
              </a:defRPr>
            </a:lvl3pPr>
            <a:lvl4pPr marL="1600200" indent="-228600" defTabSz="930275">
              <a:defRPr sz="2800">
                <a:solidFill>
                  <a:schemeClr val="tx1"/>
                </a:solidFill>
                <a:latin typeface="Times New Roman" panose="02020603050405020304" pitchFamily="18" charset="0"/>
                <a:ea typeface="MS PGothic" panose="020B0600070205080204" pitchFamily="34" charset="-128"/>
              </a:defRPr>
            </a:lvl4pPr>
            <a:lvl5pPr marL="2057400" indent="-228600" defTabSz="930275">
              <a:defRPr sz="2800">
                <a:solidFill>
                  <a:schemeClr val="tx1"/>
                </a:solidFill>
                <a:latin typeface="Times New Roman" panose="02020603050405020304" pitchFamily="18"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fld id="{8F80A21A-DF74-40E1-9F35-2AF042F34389}" type="slidenum">
              <a:rPr lang="en-US" altLang="zh-CN" sz="1000" smtClean="0">
                <a:solidFill>
                  <a:srgbClr val="000000"/>
                </a:solidFill>
              </a:rPr>
              <a:pPr/>
              <a:t>13</a:t>
            </a:fld>
            <a:endParaRPr lang="en-US" altLang="zh-CN" sz="1000">
              <a:solidFill>
                <a:srgbClr val="000000"/>
              </a:solidFill>
            </a:endParaRPr>
          </a:p>
        </p:txBody>
      </p:sp>
    </p:spTree>
    <p:extLst>
      <p:ext uri="{BB962C8B-B14F-4D97-AF65-F5344CB8AC3E}">
        <p14:creationId xmlns:p14="http://schemas.microsoft.com/office/powerpoint/2010/main" val="372039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8E967C0E-9925-44A7-AD6A-CDA5C7312685}"/>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AEB7899D-9EDA-4ECB-8315-7D90099EE1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a:p>
        </p:txBody>
      </p:sp>
      <p:sp>
        <p:nvSpPr>
          <p:cNvPr id="134148" name="Slide Number Placeholder 3">
            <a:extLst>
              <a:ext uri="{FF2B5EF4-FFF2-40B4-BE49-F238E27FC236}">
                <a16:creationId xmlns:a16="http://schemas.microsoft.com/office/drawing/2014/main" id="{2464CAAB-3352-41A6-9F54-C4008C1DF2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Times New Roman" panose="02020603050405020304" pitchFamily="18" charset="0"/>
                <a:ea typeface="MS PGothic" panose="020B0600070205080204" pitchFamily="34" charset="-128"/>
              </a:defRPr>
            </a:lvl1pPr>
            <a:lvl2pPr marL="742950" indent="-285750" defTabSz="930275">
              <a:defRPr sz="2800">
                <a:solidFill>
                  <a:schemeClr val="tx1"/>
                </a:solidFill>
                <a:latin typeface="Times New Roman" panose="02020603050405020304" pitchFamily="18" charset="0"/>
                <a:ea typeface="MS PGothic" panose="020B0600070205080204" pitchFamily="34" charset="-128"/>
              </a:defRPr>
            </a:lvl2pPr>
            <a:lvl3pPr marL="1143000" indent="-228600" defTabSz="930275">
              <a:defRPr sz="2800">
                <a:solidFill>
                  <a:schemeClr val="tx1"/>
                </a:solidFill>
                <a:latin typeface="Times New Roman" panose="02020603050405020304" pitchFamily="18" charset="0"/>
                <a:ea typeface="MS PGothic" panose="020B0600070205080204" pitchFamily="34" charset="-128"/>
              </a:defRPr>
            </a:lvl3pPr>
            <a:lvl4pPr marL="1600200" indent="-228600" defTabSz="930275">
              <a:defRPr sz="2800">
                <a:solidFill>
                  <a:schemeClr val="tx1"/>
                </a:solidFill>
                <a:latin typeface="Times New Roman" panose="02020603050405020304" pitchFamily="18" charset="0"/>
                <a:ea typeface="MS PGothic" panose="020B0600070205080204" pitchFamily="34" charset="-128"/>
              </a:defRPr>
            </a:lvl4pPr>
            <a:lvl5pPr marL="2057400" indent="-228600" defTabSz="930275">
              <a:defRPr sz="2800">
                <a:solidFill>
                  <a:schemeClr val="tx1"/>
                </a:solidFill>
                <a:latin typeface="Times New Roman" panose="02020603050405020304" pitchFamily="18"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fld id="{8F80A21A-DF74-40E1-9F35-2AF042F34389}" type="slidenum">
              <a:rPr lang="en-US" altLang="zh-CN" sz="1000" smtClean="0">
                <a:solidFill>
                  <a:srgbClr val="000000"/>
                </a:solidFill>
              </a:rPr>
              <a:pPr/>
              <a:t>14</a:t>
            </a:fld>
            <a:endParaRPr lang="en-US" altLang="zh-CN" sz="1000">
              <a:solidFill>
                <a:srgbClr val="000000"/>
              </a:solidFill>
            </a:endParaRPr>
          </a:p>
        </p:txBody>
      </p:sp>
    </p:spTree>
    <p:extLst>
      <p:ext uri="{BB962C8B-B14F-4D97-AF65-F5344CB8AC3E}">
        <p14:creationId xmlns:p14="http://schemas.microsoft.com/office/powerpoint/2010/main" val="2742358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LSTM predicts the note</a:t>
            </a:r>
            <a:r>
              <a:rPr lang="en-US" baseline="0" dirty="0"/>
              <a:t> that goes after the current segment.  The bottom LSTM predicts the node that  goes before  the second segment -  It makes sense to input this segment in reversed order.</a:t>
            </a:r>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15</a:t>
            </a:fld>
            <a:endParaRPr lang="en-US"/>
          </a:p>
        </p:txBody>
      </p:sp>
    </p:spTree>
    <p:extLst>
      <p:ext uri="{BB962C8B-B14F-4D97-AF65-F5344CB8AC3E}">
        <p14:creationId xmlns:p14="http://schemas.microsoft.com/office/powerpoint/2010/main" val="1913928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LSTM predicts the note</a:t>
            </a:r>
            <a:r>
              <a:rPr lang="en-US" baseline="0" dirty="0"/>
              <a:t> that goes after the current segment.  The bottom LSTM predicts the node that  goes before  the second segment -  It makes sense to input this segment in reversed order.</a:t>
            </a:r>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16</a:t>
            </a:fld>
            <a:endParaRPr lang="en-US"/>
          </a:p>
        </p:txBody>
      </p:sp>
    </p:spTree>
    <p:extLst>
      <p:ext uri="{BB962C8B-B14F-4D97-AF65-F5344CB8AC3E}">
        <p14:creationId xmlns:p14="http://schemas.microsoft.com/office/powerpoint/2010/main" val="1214126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reversing the Segment </a:t>
            </a:r>
            <a:r>
              <a:rPr lang="en-US" dirty="0" err="1"/>
              <a:t>S_j</a:t>
            </a:r>
            <a:r>
              <a:rPr lang="en-US" dirty="0"/>
              <a:t>?  LSTM remember the last few items of the data stream better than the first or middle few items.   Since the last few bits of </a:t>
            </a:r>
            <a:r>
              <a:rPr lang="en-US" dirty="0" err="1"/>
              <a:t>S_i</a:t>
            </a:r>
            <a:r>
              <a:rPr lang="en-US" dirty="0"/>
              <a:t> and first few bits of </a:t>
            </a:r>
            <a:r>
              <a:rPr lang="en-US" dirty="0" err="1"/>
              <a:t>S_j</a:t>
            </a:r>
            <a:r>
              <a:rPr lang="en-US" dirty="0"/>
              <a:t> are more significant to the </a:t>
            </a:r>
            <a:r>
              <a:rPr lang="en-US" dirty="0" err="1"/>
              <a:t>composibility</a:t>
            </a:r>
            <a:r>
              <a:rPr lang="en-US" dirty="0"/>
              <a:t> of these two segments., we want the LSTMs to process the last few bits of </a:t>
            </a:r>
            <a:r>
              <a:rPr lang="en-US" dirty="0" err="1"/>
              <a:t>S_i</a:t>
            </a:r>
            <a:r>
              <a:rPr lang="en-US" dirty="0"/>
              <a:t> and the first few bits of </a:t>
            </a:r>
            <a:r>
              <a:rPr lang="en-US" dirty="0" err="1"/>
              <a:t>S_j</a:t>
            </a:r>
            <a:r>
              <a:rPr lang="en-US" dirty="0"/>
              <a:t> last to better characterize these segments for </a:t>
            </a:r>
            <a:r>
              <a:rPr lang="en-US" dirty="0" err="1"/>
              <a:t>composibiliy</a:t>
            </a:r>
            <a:r>
              <a:rPr lang="en-US" dirty="0"/>
              <a:t> analysis in the second part of the network.</a:t>
            </a:r>
          </a:p>
        </p:txBody>
      </p:sp>
      <p:sp>
        <p:nvSpPr>
          <p:cNvPr id="4" name="Slide Number Placeholder 3"/>
          <p:cNvSpPr>
            <a:spLocks noGrp="1"/>
          </p:cNvSpPr>
          <p:nvPr>
            <p:ph type="sldNum" sz="quarter" idx="5"/>
          </p:nvPr>
        </p:nvSpPr>
        <p:spPr/>
        <p:txBody>
          <a:bodyPr/>
          <a:lstStyle/>
          <a:p>
            <a:fld id="{D34F4F81-FCB5-544E-BC4F-487966731971}" type="slidenum">
              <a:rPr lang="en-US" smtClean="0"/>
              <a:t>20</a:t>
            </a:fld>
            <a:endParaRPr lang="en-US"/>
          </a:p>
        </p:txBody>
      </p:sp>
    </p:spTree>
    <p:extLst>
      <p:ext uri="{BB962C8B-B14F-4D97-AF65-F5344CB8AC3E}">
        <p14:creationId xmlns:p14="http://schemas.microsoft.com/office/powerpoint/2010/main" val="3123987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21</a:t>
            </a:fld>
            <a:endParaRPr lang="en-US"/>
          </a:p>
        </p:txBody>
      </p:sp>
    </p:spTree>
    <p:extLst>
      <p:ext uri="{BB962C8B-B14F-4D97-AF65-F5344CB8AC3E}">
        <p14:creationId xmlns:p14="http://schemas.microsoft.com/office/powerpoint/2010/main" val="942101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22</a:t>
            </a:fld>
            <a:endParaRPr lang="en-US"/>
          </a:p>
        </p:txBody>
      </p:sp>
    </p:spTree>
    <p:extLst>
      <p:ext uri="{BB962C8B-B14F-4D97-AF65-F5344CB8AC3E}">
        <p14:creationId xmlns:p14="http://schemas.microsoft.com/office/powerpoint/2010/main" val="529092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23</a:t>
            </a:fld>
            <a:endParaRPr lang="en-US"/>
          </a:p>
        </p:txBody>
      </p:sp>
    </p:spTree>
    <p:extLst>
      <p:ext uri="{BB962C8B-B14F-4D97-AF65-F5344CB8AC3E}">
        <p14:creationId xmlns:p14="http://schemas.microsoft.com/office/powerpoint/2010/main" val="384452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24</a:t>
            </a:fld>
            <a:endParaRPr lang="en-US"/>
          </a:p>
        </p:txBody>
      </p:sp>
    </p:spTree>
    <p:extLst>
      <p:ext uri="{BB962C8B-B14F-4D97-AF65-F5344CB8AC3E}">
        <p14:creationId xmlns:p14="http://schemas.microsoft.com/office/powerpoint/2010/main" val="2778043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25</a:t>
            </a:fld>
            <a:endParaRPr lang="en-US"/>
          </a:p>
        </p:txBody>
      </p:sp>
    </p:spTree>
    <p:extLst>
      <p:ext uri="{BB962C8B-B14F-4D97-AF65-F5344CB8AC3E}">
        <p14:creationId xmlns:p14="http://schemas.microsoft.com/office/powerpoint/2010/main" val="308494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2</a:t>
            </a:fld>
            <a:endParaRPr lang="en-US"/>
          </a:p>
        </p:txBody>
      </p:sp>
    </p:spTree>
    <p:extLst>
      <p:ext uri="{BB962C8B-B14F-4D97-AF65-F5344CB8AC3E}">
        <p14:creationId xmlns:p14="http://schemas.microsoft.com/office/powerpoint/2010/main" val="3757121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26</a:t>
            </a:fld>
            <a:endParaRPr lang="en-US"/>
          </a:p>
        </p:txBody>
      </p:sp>
    </p:spTree>
    <p:extLst>
      <p:ext uri="{BB962C8B-B14F-4D97-AF65-F5344CB8AC3E}">
        <p14:creationId xmlns:p14="http://schemas.microsoft.com/office/powerpoint/2010/main" val="3485924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apply </a:t>
            </a:r>
            <a:r>
              <a:rPr lang="en-US" dirty="0" err="1"/>
              <a:t>ReLU</a:t>
            </a:r>
            <a:r>
              <a:rPr lang="en-US" dirty="0"/>
              <a:t> function after Layer</a:t>
            </a:r>
            <a:r>
              <a:rPr lang="en-US" baseline="0" dirty="0"/>
              <a:t> m</a:t>
            </a:r>
            <a:r>
              <a:rPr lang="en-US" baseline="-25000" dirty="0"/>
              <a:t>2*</a:t>
            </a:r>
          </a:p>
        </p:txBody>
      </p:sp>
      <p:sp>
        <p:nvSpPr>
          <p:cNvPr id="4" name="Slide Number Placeholder 3"/>
          <p:cNvSpPr>
            <a:spLocks noGrp="1"/>
          </p:cNvSpPr>
          <p:nvPr>
            <p:ph type="sldNum" sz="quarter" idx="10"/>
          </p:nvPr>
        </p:nvSpPr>
        <p:spPr/>
        <p:txBody>
          <a:bodyPr/>
          <a:lstStyle/>
          <a:p>
            <a:fld id="{D34F4F81-FCB5-544E-BC4F-487966731971}" type="slidenum">
              <a:rPr lang="en-US" smtClean="0"/>
              <a:t>27</a:t>
            </a:fld>
            <a:endParaRPr lang="en-US"/>
          </a:p>
        </p:txBody>
      </p:sp>
    </p:spTree>
    <p:extLst>
      <p:ext uri="{BB962C8B-B14F-4D97-AF65-F5344CB8AC3E}">
        <p14:creationId xmlns:p14="http://schemas.microsoft.com/office/powerpoint/2010/main" val="2777236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These four bits will form the first hash bit</a:t>
            </a:r>
          </a:p>
          <a:p>
            <a:r>
              <a:rPr lang="en-US" baseline="0" dirty="0"/>
              <a:t>2: There are L hash bits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48A30B-C20E-43FB-AD72-D25779D3B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386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These four bits will form the first hash bit</a:t>
            </a:r>
          </a:p>
          <a:p>
            <a:r>
              <a:rPr lang="en-US" baseline="0" dirty="0"/>
              <a:t>2: There are L hash bits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48A30B-C20E-43FB-AD72-D25779D3B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495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These four bits will form the first hash bit</a:t>
            </a:r>
          </a:p>
          <a:p>
            <a:r>
              <a:rPr lang="en-US" baseline="0" dirty="0"/>
              <a:t>2: There are L hash bits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48A30B-C20E-43FB-AD72-D25779D3B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740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Softmax</a:t>
            </a:r>
            <a:r>
              <a:rPr lang="en-US" baseline="0" dirty="0"/>
              <a:t> Function:  </a:t>
            </a:r>
            <a:r>
              <a:rPr lang="en-US" b="0" i="0" u="none" strike="noStrike" baseline="0" dirty="0">
                <a:solidFill>
                  <a:srgbClr val="444444"/>
                </a:solidFill>
                <a:effectLst/>
                <a:latin typeface="&amp;quot"/>
              </a:rPr>
              <a:t>P</a:t>
            </a:r>
            <a:r>
              <a:rPr lang="en-US" b="0" i="0" u="none" strike="noStrike" dirty="0">
                <a:solidFill>
                  <a:srgbClr val="444444"/>
                </a:solidFill>
                <a:effectLst/>
                <a:latin typeface="&amp;quot"/>
              </a:rPr>
              <a:t>rior</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to</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applying</a:t>
            </a:r>
            <a:r>
              <a:rPr lang="en-US" b="0" i="0" u="none" strike="noStrike" dirty="0">
                <a:solidFill>
                  <a:srgbClr val="444444"/>
                </a:solidFill>
                <a:effectLst/>
                <a:latin typeface="Segoe UI" panose="020B0502040204020203" pitchFamily="34" charset="0"/>
              </a:rPr>
              <a:t> </a:t>
            </a:r>
            <a:r>
              <a:rPr lang="en-US" b="0" i="0" u="none" strike="noStrike" dirty="0" err="1">
                <a:solidFill>
                  <a:srgbClr val="444444"/>
                </a:solidFill>
                <a:effectLst/>
                <a:latin typeface="&amp;quot"/>
              </a:rPr>
              <a:t>softmax</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some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vector</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components</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could</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be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negative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or</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greater</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than</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one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and</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might</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not</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sum</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to</a:t>
            </a:r>
            <a:r>
              <a:rPr lang="en-US" b="0" i="0" u="none" strike="noStrike" dirty="0">
                <a:solidFill>
                  <a:srgbClr val="444444"/>
                </a:solidFill>
                <a:effectLst/>
                <a:latin typeface="Segoe UI" panose="020B0502040204020203" pitchFamily="34" charset="0"/>
              </a:rPr>
              <a:t> 1; </a:t>
            </a:r>
            <a:r>
              <a:rPr lang="en-US" b="0" i="0" u="none" strike="noStrike" dirty="0">
                <a:solidFill>
                  <a:srgbClr val="444444"/>
                </a:solidFill>
                <a:effectLst/>
                <a:latin typeface="&amp;quot"/>
              </a:rPr>
              <a:t>but</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after</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applying</a:t>
            </a:r>
            <a:r>
              <a:rPr lang="en-US" b="0" i="0" u="none" strike="noStrike" dirty="0">
                <a:solidFill>
                  <a:srgbClr val="444444"/>
                </a:solidFill>
                <a:effectLst/>
                <a:latin typeface="Segoe UI" panose="020B0502040204020203" pitchFamily="34" charset="0"/>
              </a:rPr>
              <a:t> </a:t>
            </a:r>
            <a:r>
              <a:rPr lang="en-US" b="0" i="0" u="none" strike="noStrike" dirty="0" err="1">
                <a:solidFill>
                  <a:srgbClr val="444444"/>
                </a:solidFill>
                <a:effectLst/>
                <a:latin typeface="&amp;quot"/>
              </a:rPr>
              <a:t>softmax</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each</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component</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will</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be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in</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the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interval</a:t>
            </a:r>
            <a:r>
              <a:rPr lang="en-US" b="0" i="0" u="none" strike="noStrike" dirty="0">
                <a:solidFill>
                  <a:srgbClr val="444444"/>
                </a:solidFill>
                <a:effectLst/>
                <a:latin typeface="Segoe UI" panose="020B0502040204020203" pitchFamily="34" charset="0"/>
              </a:rPr>
              <a:t> (0,1), </a:t>
            </a:r>
            <a:r>
              <a:rPr lang="en-US" b="0" i="0" u="none" strike="noStrike" dirty="0">
                <a:solidFill>
                  <a:srgbClr val="444444"/>
                </a:solidFill>
                <a:effectLst/>
                <a:latin typeface="&amp;quot"/>
              </a:rPr>
              <a:t>and</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the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components</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will</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add</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up</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to</a:t>
            </a:r>
            <a:r>
              <a:rPr lang="en-US" b="0" i="0" u="none" strike="noStrike" dirty="0">
                <a:solidFill>
                  <a:srgbClr val="444444"/>
                </a:solidFill>
                <a:effectLst/>
                <a:latin typeface="Segoe UI" panose="020B0502040204020203" pitchFamily="34" charset="0"/>
              </a:rPr>
              <a:t> 1, </a:t>
            </a:r>
            <a:r>
              <a:rPr lang="en-US" b="0" i="0" u="none" strike="noStrike" dirty="0">
                <a:solidFill>
                  <a:srgbClr val="444444"/>
                </a:solidFill>
                <a:effectLst/>
                <a:latin typeface="&amp;quot"/>
              </a:rPr>
              <a:t>so</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that</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they</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can</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be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interpreted</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as</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probabilities</a:t>
            </a:r>
            <a:r>
              <a:rPr lang="en-US" b="0" i="0" u="none" strike="noStrike" dirty="0">
                <a:solidFill>
                  <a:srgbClr val="444444"/>
                </a:solidFill>
                <a:effectLst/>
                <a:latin typeface="Segoe UI" panose="020B0502040204020203" pitchFamily="34" charset="0"/>
              </a:rPr>
              <a:t>.</a:t>
            </a: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48A30B-C20E-43FB-AD72-D25779D3B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736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These four bits will form the first hash bit</a:t>
            </a:r>
          </a:p>
          <a:p>
            <a:r>
              <a:rPr lang="en-US" baseline="0" dirty="0"/>
              <a:t>2: There are L hash bits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48A30B-C20E-43FB-AD72-D25779D3B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244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253E-A5CA-444F-A235-754FD1088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934A2-E859-A654-D9DC-B32ECC6FCD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70299D-3E21-2729-32F9-1053B948041E}"/>
              </a:ext>
            </a:extLst>
          </p:cNvPr>
          <p:cNvSpPr>
            <a:spLocks noGrp="1"/>
          </p:cNvSpPr>
          <p:nvPr>
            <p:ph type="body" idx="1"/>
          </p:nvPr>
        </p:nvSpPr>
        <p:spPr/>
        <p:txBody>
          <a:bodyPr/>
          <a:lstStyle/>
          <a:p>
            <a:r>
              <a:rPr lang="en-US" dirty="0"/>
              <a:t>1:</a:t>
            </a:r>
            <a:r>
              <a:rPr lang="en-US" baseline="0" dirty="0"/>
              <a:t> These four bits will form the first hash bit</a:t>
            </a:r>
          </a:p>
          <a:p>
            <a:r>
              <a:rPr lang="en-US" baseline="0" dirty="0"/>
              <a:t>2: There are L hash bits</a:t>
            </a:r>
            <a:endParaRPr lang="en-US" dirty="0"/>
          </a:p>
        </p:txBody>
      </p:sp>
      <p:sp>
        <p:nvSpPr>
          <p:cNvPr id="4" name="Slide Number Placeholder 3">
            <a:extLst>
              <a:ext uri="{FF2B5EF4-FFF2-40B4-BE49-F238E27FC236}">
                <a16:creationId xmlns:a16="http://schemas.microsoft.com/office/drawing/2014/main" id="{B50EB752-F8DC-D1D4-CC80-9768BA3DA6C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48A30B-C20E-43FB-AD72-D25779D3B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289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Trained in two stages:  prediction pre-training and hash function learning.  Prediction</a:t>
            </a:r>
            <a:r>
              <a:rPr lang="en-US" baseline="0" dirty="0"/>
              <a:t> pre-training trains the forward and backward LSTM’s to predict the next and previous time step, respectively.  In the hash function learning stage, we initialize the LSTM weights with the values pre-trained on the prediction task, and then allow them to be updated while the weights for the hashing component of the networks are learned.  </a:t>
            </a:r>
          </a:p>
          <a:p>
            <a:r>
              <a:rPr lang="en-US" dirty="0"/>
              <a:t>The bit balancing term ensures that </a:t>
            </a:r>
            <a:r>
              <a:rPr lang="en-US" b="1" dirty="0">
                <a:solidFill>
                  <a:srgbClr val="0070C0"/>
                </a:solidFill>
              </a:rPr>
              <a:t>each K-</a:t>
            </a:r>
            <a:r>
              <a:rPr lang="en-US" b="1" dirty="0" err="1">
                <a:solidFill>
                  <a:srgbClr val="0070C0"/>
                </a:solidFill>
              </a:rPr>
              <a:t>ary</a:t>
            </a:r>
            <a:r>
              <a:rPr lang="en-US" b="1" dirty="0">
                <a:solidFill>
                  <a:srgbClr val="0070C0"/>
                </a:solidFill>
              </a:rPr>
              <a:t> bit is balanced among the K possible values that it can take on</a:t>
            </a:r>
            <a:r>
              <a:rPr lang="en-US" dirty="0"/>
              <a:t>.</a:t>
            </a:r>
            <a:r>
              <a:rPr lang="en-US" baseline="0" dirty="0"/>
              <a:t>  For example, if bit 0 in every hash code takes the value “2”, this bit does not contain useful discriminative information.  This just helps the algorithm along as it attempts to find a meaning/purpose for each of the bits. </a:t>
            </a:r>
          </a:p>
          <a:p>
            <a:endParaRPr lang="en-US" baseline="0" dirty="0"/>
          </a:p>
          <a:p>
            <a:r>
              <a:rPr lang="en-US" dirty="0"/>
              <a:t>Kevin Joslyn, </a:t>
            </a:r>
            <a:r>
              <a:rPr lang="en-US" dirty="0" err="1"/>
              <a:t>Naifan</a:t>
            </a:r>
            <a:r>
              <a:rPr lang="en-US" dirty="0"/>
              <a:t> Zhuang, and Kien A. Hua, “Deep Segment Hash Learning for Music,” in Proceedings of International Conference on Computer Simulation of Musical Creativity (CSMC2018), Dublin, </a:t>
            </a:r>
            <a:r>
              <a:rPr lang="en-US" dirty="0" err="1"/>
              <a:t>Irland</a:t>
            </a:r>
            <a:r>
              <a:rPr lang="en-US" dirty="0"/>
              <a:t>, August 20-23, 2018.</a:t>
            </a:r>
          </a:p>
          <a:p>
            <a:endParaRPr lang="en-US" dirty="0"/>
          </a:p>
        </p:txBody>
      </p:sp>
      <p:sp>
        <p:nvSpPr>
          <p:cNvPr id="4" name="Slide Number Placeholder 3"/>
          <p:cNvSpPr>
            <a:spLocks noGrp="1"/>
          </p:cNvSpPr>
          <p:nvPr>
            <p:ph type="sldNum" sz="quarter" idx="10"/>
          </p:nvPr>
        </p:nvSpPr>
        <p:spPr/>
        <p:txBody>
          <a:bodyPr/>
          <a:lstStyle/>
          <a:p>
            <a:fld id="{D34F4F81-FCB5-544E-BC4F-487966731971}" type="slidenum">
              <a:rPr lang="en-US" smtClean="0"/>
              <a:t>35</a:t>
            </a:fld>
            <a:endParaRPr lang="en-US"/>
          </a:p>
        </p:txBody>
      </p:sp>
    </p:spTree>
    <p:extLst>
      <p:ext uri="{BB962C8B-B14F-4D97-AF65-F5344CB8AC3E}">
        <p14:creationId xmlns:p14="http://schemas.microsoft.com/office/powerpoint/2010/main" val="4026501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 Royal, Brenton Zhang, and Kien A. Hua, “Deep Composer:  Deep Neural Hashing and Retrieval Approach to Automatic Music Generation,” in Proc. of IEEE International Conference on Multimedia and Expo (ICME 2020), London, July 6-10, 2020.</a:t>
            </a:r>
          </a:p>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36</a:t>
            </a:fld>
            <a:endParaRPr lang="en-US"/>
          </a:p>
        </p:txBody>
      </p:sp>
    </p:spTree>
    <p:extLst>
      <p:ext uri="{BB962C8B-B14F-4D97-AF65-F5344CB8AC3E}">
        <p14:creationId xmlns:p14="http://schemas.microsoft.com/office/powerpoint/2010/main" val="695007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Temporal lobe:  Some aspect of language</a:t>
            </a:r>
          </a:p>
        </p:txBody>
      </p:sp>
      <p:sp>
        <p:nvSpPr>
          <p:cNvPr id="4" name="Slide Number Placeholder 3"/>
          <p:cNvSpPr>
            <a:spLocks noGrp="1"/>
          </p:cNvSpPr>
          <p:nvPr>
            <p:ph type="sldNum" sz="quarter" idx="5"/>
          </p:nvPr>
        </p:nvSpPr>
        <p:spPr/>
        <p:txBody>
          <a:bodyPr/>
          <a:lstStyle/>
          <a:p>
            <a:fld id="{D34F4F81-FCB5-544E-BC4F-487966731971}" type="slidenum">
              <a:rPr lang="en-US" smtClean="0"/>
              <a:t>4</a:t>
            </a:fld>
            <a:endParaRPr lang="en-US"/>
          </a:p>
        </p:txBody>
      </p:sp>
    </p:spTree>
    <p:extLst>
      <p:ext uri="{BB962C8B-B14F-4D97-AF65-F5344CB8AC3E}">
        <p14:creationId xmlns:p14="http://schemas.microsoft.com/office/powerpoint/2010/main" val="3925031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37</a:t>
            </a:fld>
            <a:endParaRPr lang="en-US"/>
          </a:p>
        </p:txBody>
      </p:sp>
    </p:spTree>
    <p:extLst>
      <p:ext uri="{BB962C8B-B14F-4D97-AF65-F5344CB8AC3E}">
        <p14:creationId xmlns:p14="http://schemas.microsoft.com/office/powerpoint/2010/main" val="3400839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second survey our method was compared to 4 others using the Nottingham dataset. Song1 and 2 are just random samples from each method. In this survey we compared musical quality</a:t>
            </a:r>
          </a:p>
        </p:txBody>
      </p:sp>
      <p:sp>
        <p:nvSpPr>
          <p:cNvPr id="4" name="Slide Number Placeholder 3"/>
          <p:cNvSpPr>
            <a:spLocks noGrp="1"/>
          </p:cNvSpPr>
          <p:nvPr>
            <p:ph type="sldNum" sz="quarter" idx="5"/>
          </p:nvPr>
        </p:nvSpPr>
        <p:spPr/>
        <p:txBody>
          <a:bodyPr/>
          <a:lstStyle/>
          <a:p>
            <a:fld id="{D34F4F81-FCB5-544E-BC4F-487966731971}" type="slidenum">
              <a:rPr lang="en-US" smtClean="0"/>
              <a:t>45</a:t>
            </a:fld>
            <a:endParaRPr lang="en-US"/>
          </a:p>
        </p:txBody>
      </p:sp>
    </p:spTree>
    <p:extLst>
      <p:ext uri="{BB962C8B-B14F-4D97-AF65-F5344CB8AC3E}">
        <p14:creationId xmlns:p14="http://schemas.microsoft.com/office/powerpoint/2010/main" val="992139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Segments from the same original song are repetition of the same segment for better musical quality</a:t>
            </a:r>
          </a:p>
          <a:p>
            <a:endParaRPr lang="en-US" dirty="0"/>
          </a:p>
          <a:p>
            <a:r>
              <a:rPr lang="en-US" dirty="0"/>
              <a:t>These repetitions are desirable to give the song a theme</a:t>
            </a:r>
          </a:p>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47</a:t>
            </a:fld>
            <a:endParaRPr lang="en-US"/>
          </a:p>
        </p:txBody>
      </p:sp>
    </p:spTree>
    <p:extLst>
      <p:ext uri="{BB962C8B-B14F-4D97-AF65-F5344CB8AC3E}">
        <p14:creationId xmlns:p14="http://schemas.microsoft.com/office/powerpoint/2010/main" val="1569437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50</a:t>
            </a:fld>
            <a:endParaRPr lang="en-US"/>
          </a:p>
        </p:txBody>
      </p:sp>
    </p:spTree>
    <p:extLst>
      <p:ext uri="{BB962C8B-B14F-4D97-AF65-F5344CB8AC3E}">
        <p14:creationId xmlns:p14="http://schemas.microsoft.com/office/powerpoint/2010/main" val="493423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2525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7064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20212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56</a:t>
            </a:fld>
            <a:endParaRPr lang="en-US"/>
          </a:p>
        </p:txBody>
      </p:sp>
    </p:spTree>
    <p:extLst>
      <p:ext uri="{BB962C8B-B14F-4D97-AF65-F5344CB8AC3E}">
        <p14:creationId xmlns:p14="http://schemas.microsoft.com/office/powerpoint/2010/main" val="916071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58</a:t>
            </a:fld>
            <a:endParaRPr lang="en-US"/>
          </a:p>
        </p:txBody>
      </p:sp>
    </p:spTree>
    <p:extLst>
      <p:ext uri="{BB962C8B-B14F-4D97-AF65-F5344CB8AC3E}">
        <p14:creationId xmlns:p14="http://schemas.microsoft.com/office/powerpoint/2010/main" val="4136802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5</a:t>
            </a:fld>
            <a:endParaRPr lang="en-US"/>
          </a:p>
        </p:txBody>
      </p:sp>
    </p:spTree>
    <p:extLst>
      <p:ext uri="{BB962C8B-B14F-4D97-AF65-F5344CB8AC3E}">
        <p14:creationId xmlns:p14="http://schemas.microsoft.com/office/powerpoint/2010/main" val="118376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1242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8</a:t>
            </a:fld>
            <a:endParaRPr lang="en-US"/>
          </a:p>
        </p:txBody>
      </p:sp>
    </p:spTree>
    <p:extLst>
      <p:ext uri="{BB962C8B-B14F-4D97-AF65-F5344CB8AC3E}">
        <p14:creationId xmlns:p14="http://schemas.microsoft.com/office/powerpoint/2010/main" val="106945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essence, we can think of these hash codes as being representations for a certain “virtual state” that exists between the two segments; thus, the transition from the first segment  to the second segment is admissible.</a:t>
            </a:r>
            <a:endParaRPr lang="en-US" dirty="0"/>
          </a:p>
        </p:txBody>
      </p:sp>
      <p:sp>
        <p:nvSpPr>
          <p:cNvPr id="4" name="Slide Number Placeholder 3"/>
          <p:cNvSpPr>
            <a:spLocks noGrp="1"/>
          </p:cNvSpPr>
          <p:nvPr>
            <p:ph type="sldNum" sz="quarter" idx="10"/>
          </p:nvPr>
        </p:nvSpPr>
        <p:spPr/>
        <p:txBody>
          <a:bodyPr/>
          <a:lstStyle/>
          <a:p>
            <a:fld id="{D34F4F81-FCB5-544E-BC4F-487966731971}" type="slidenum">
              <a:rPr lang="en-US" smtClean="0"/>
              <a:t>10</a:t>
            </a:fld>
            <a:endParaRPr lang="en-US"/>
          </a:p>
        </p:txBody>
      </p:sp>
    </p:spTree>
    <p:extLst>
      <p:ext uri="{BB962C8B-B14F-4D97-AF65-F5344CB8AC3E}">
        <p14:creationId xmlns:p14="http://schemas.microsoft.com/office/powerpoint/2010/main" val="114435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LSTM predicts the note</a:t>
            </a:r>
            <a:r>
              <a:rPr lang="en-US" baseline="0" dirty="0"/>
              <a:t> that goes after the current segment.  The bottom LSTM predicts the node that  goes before  the second segment -  It makes sense to input this segment in reversed order.</a:t>
            </a:r>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12</a:t>
            </a:fld>
            <a:endParaRPr lang="en-US"/>
          </a:p>
        </p:txBody>
      </p:sp>
    </p:spTree>
    <p:extLst>
      <p:ext uri="{BB962C8B-B14F-4D97-AF65-F5344CB8AC3E}">
        <p14:creationId xmlns:p14="http://schemas.microsoft.com/office/powerpoint/2010/main" val="2974149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72C1AD-4CA5-904B-886D-DE939FB755C3}"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410898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72C1AD-4CA5-904B-886D-DE939FB755C3}"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313121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72C1AD-4CA5-904B-886D-DE939FB755C3}"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12766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72C1AD-4CA5-904B-886D-DE939FB755C3}"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3557082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72C1AD-4CA5-904B-886D-DE939FB755C3}"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52432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72C1AD-4CA5-904B-886D-DE939FB755C3}"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82505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72C1AD-4CA5-904B-886D-DE939FB755C3}"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198766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72C1AD-4CA5-904B-886D-DE939FB755C3}"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1652146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72C1AD-4CA5-904B-886D-DE939FB755C3}"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3172186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72C1AD-4CA5-904B-886D-DE939FB755C3}"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2717318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72C1AD-4CA5-904B-886D-DE939FB755C3}" type="datetimeFigureOut">
              <a:rPr lang="en-US" smtClean="0"/>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840894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72C1AD-4CA5-904B-886D-DE939FB755C3}" type="datetimeFigureOut">
              <a:rPr lang="en-US" smtClean="0"/>
              <a:t>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2093720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72C1AD-4CA5-904B-886D-DE939FB755C3}" type="datetimeFigureOut">
              <a:rPr lang="en-US" smtClean="0"/>
              <a:t>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3469624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2C1AD-4CA5-904B-886D-DE939FB755C3}" type="datetimeFigureOut">
              <a:rPr lang="en-US" smtClean="0"/>
              <a:t>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592658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72C1AD-4CA5-904B-886D-DE939FB755C3}" type="datetimeFigureOut">
              <a:rPr lang="en-US" smtClean="0"/>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4036844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2C3F3D-169A-664B-B39C-9D0B2C72F191}" type="slidenum">
              <a:rPr lang="en-US" smtClean="0"/>
              <a:t>‹#›</a:t>
            </a:fld>
            <a:endParaRPr lang="en-US"/>
          </a:p>
        </p:txBody>
      </p:sp>
      <p:sp>
        <p:nvSpPr>
          <p:cNvPr id="5" name="Date Placeholder 4"/>
          <p:cNvSpPr>
            <a:spLocks noGrp="1"/>
          </p:cNvSpPr>
          <p:nvPr>
            <p:ph type="dt" sz="half" idx="10"/>
          </p:nvPr>
        </p:nvSpPr>
        <p:spPr/>
        <p:txBody>
          <a:bodyPr/>
          <a:lstStyle/>
          <a:p>
            <a:fld id="{A572C1AD-4CA5-904B-886D-DE939FB755C3}" type="datetimeFigureOut">
              <a:rPr lang="en-US" smtClean="0"/>
              <a:t>2/13/2024</a:t>
            </a:fld>
            <a:endParaRPr lang="en-US"/>
          </a:p>
        </p:txBody>
      </p:sp>
    </p:spTree>
    <p:extLst>
      <p:ext uri="{BB962C8B-B14F-4D97-AF65-F5344CB8AC3E}">
        <p14:creationId xmlns:p14="http://schemas.microsoft.com/office/powerpoint/2010/main" val="157547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72C1AD-4CA5-904B-886D-DE939FB755C3}" type="datetimeFigureOut">
              <a:rPr lang="en-US" smtClean="0"/>
              <a:t>2/13/2024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52C3F3D-169A-664B-B39C-9D0B2C72F191}" type="slidenum">
              <a:rPr lang="en-US" smtClean="0"/>
              <a:t>‹#›</a:t>
            </a:fld>
            <a:endParaRPr lang="en-US"/>
          </a:p>
        </p:txBody>
      </p:sp>
    </p:spTree>
    <p:extLst>
      <p:ext uri="{BB962C8B-B14F-4D97-AF65-F5344CB8AC3E}">
        <p14:creationId xmlns:p14="http://schemas.microsoft.com/office/powerpoint/2010/main" val="190305790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NULL"/><Relationship Id="rId4" Type="http://schemas.openxmlformats.org/officeDocument/2006/relationships/image" Target="NUL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1.png"/><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3.png"/><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3.png"/><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2" Type="http://schemas.openxmlformats.org/officeDocument/2006/relationships/image" Target="../media/image45.web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7C6BA5-813B-4840-8D45-134CD8EC54A3}"/>
              </a:ext>
            </a:extLst>
          </p:cNvPr>
          <p:cNvPicPr>
            <a:picLocks noChangeAspect="1"/>
          </p:cNvPicPr>
          <p:nvPr/>
        </p:nvPicPr>
        <p:blipFill rotWithShape="1">
          <a:blip r:embed="rId3">
            <a:alphaModFix amt="46000"/>
          </a:blip>
          <a:srcRect r="2" b="1536"/>
          <a:stretch/>
        </p:blipFill>
        <p:spPr>
          <a:xfrm>
            <a:off x="20" y="10"/>
            <a:ext cx="12191980" cy="6857990"/>
          </a:xfrm>
          <a:prstGeom prst="rect">
            <a:avLst/>
          </a:prstGeom>
        </p:spPr>
      </p:pic>
      <p:sp>
        <p:nvSpPr>
          <p:cNvPr id="34" name="Title 1">
            <a:extLst>
              <a:ext uri="{FF2B5EF4-FFF2-40B4-BE49-F238E27FC236}">
                <a16:creationId xmlns:a16="http://schemas.microsoft.com/office/drawing/2014/main" id="{7A670755-98BF-412F-BFE0-5C38131A492C}"/>
              </a:ext>
            </a:extLst>
          </p:cNvPr>
          <p:cNvSpPr txBox="1">
            <a:spLocks/>
          </p:cNvSpPr>
          <p:nvPr/>
        </p:nvSpPr>
        <p:spPr>
          <a:xfrm>
            <a:off x="770067" y="1214138"/>
            <a:ext cx="9337547" cy="102630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i="1" dirty="0">
                <a:solidFill>
                  <a:schemeClr val="tx1"/>
                </a:solidFill>
              </a:rPr>
              <a:t>Intelligence Duplication</a:t>
            </a:r>
            <a:endParaRPr lang="en-US" sz="4800" dirty="0">
              <a:solidFill>
                <a:schemeClr val="tx1"/>
              </a:solidFill>
            </a:endParaRPr>
          </a:p>
        </p:txBody>
      </p:sp>
      <p:sp>
        <p:nvSpPr>
          <p:cNvPr id="3" name="Rectangle 2">
            <a:extLst>
              <a:ext uri="{FF2B5EF4-FFF2-40B4-BE49-F238E27FC236}">
                <a16:creationId xmlns:a16="http://schemas.microsoft.com/office/drawing/2014/main" id="{4D22C5EE-6163-49FA-AB41-D9243BE62F96}"/>
              </a:ext>
            </a:extLst>
          </p:cNvPr>
          <p:cNvSpPr/>
          <p:nvPr/>
        </p:nvSpPr>
        <p:spPr>
          <a:xfrm>
            <a:off x="731795" y="1787256"/>
            <a:ext cx="5008102" cy="923330"/>
          </a:xfrm>
          <a:prstGeom prst="rect">
            <a:avLst/>
          </a:prstGeom>
          <a:noFill/>
        </p:spPr>
        <p:txBody>
          <a:bodyPr wrap="none" lIns="91440" tIns="45720" rIns="91440" bIns="45720">
            <a:spAutoFit/>
          </a:bodyPr>
          <a:lstStyle/>
          <a:p>
            <a:pPr algn="ctr"/>
            <a:r>
              <a:rPr lang="en-US" sz="5400" b="0" cap="none" spc="0" dirty="0">
                <a:ln w="0"/>
                <a:solidFill>
                  <a:srgbClr val="7030A0"/>
                </a:solidFill>
                <a:effectLst>
                  <a:reflection blurRad="6350" stA="53000" endA="300" endPos="35500" dir="5400000" sy="-90000" algn="bl" rotWithShape="0"/>
                </a:effectLst>
              </a:rPr>
              <a:t>Deep Composer</a:t>
            </a:r>
          </a:p>
        </p:txBody>
      </p:sp>
      <p:pic>
        <p:nvPicPr>
          <p:cNvPr id="21" name="Picture 20">
            <a:extLst>
              <a:ext uri="{FF2B5EF4-FFF2-40B4-BE49-F238E27FC236}">
                <a16:creationId xmlns:a16="http://schemas.microsoft.com/office/drawing/2014/main" id="{7BAAE9E5-8EE7-4877-83C6-5987C160D3DF}"/>
              </a:ext>
            </a:extLst>
          </p:cNvPr>
          <p:cNvPicPr>
            <a:picLocks noChangeAspect="1"/>
          </p:cNvPicPr>
          <p:nvPr/>
        </p:nvPicPr>
        <p:blipFill>
          <a:blip r:embed="rId4"/>
          <a:stretch>
            <a:fillRect/>
          </a:stretch>
        </p:blipFill>
        <p:spPr>
          <a:xfrm>
            <a:off x="452765" y="5316981"/>
            <a:ext cx="1193955" cy="118406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69247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3847-EE86-4640-81A7-7F139B21350A}"/>
              </a:ext>
            </a:extLst>
          </p:cNvPr>
          <p:cNvSpPr>
            <a:spLocks noGrp="1"/>
          </p:cNvSpPr>
          <p:nvPr>
            <p:ph type="title"/>
          </p:nvPr>
        </p:nvSpPr>
        <p:spPr>
          <a:xfrm>
            <a:off x="749957" y="399423"/>
            <a:ext cx="6447501" cy="865387"/>
          </a:xfrm>
        </p:spPr>
        <p:txBody>
          <a:bodyPr>
            <a:normAutofit/>
          </a:bodyPr>
          <a:lstStyle/>
          <a:p>
            <a:r>
              <a:rPr lang="en-US" sz="4400" dirty="0">
                <a:solidFill>
                  <a:srgbClr val="7030A0"/>
                </a:solidFill>
              </a:rPr>
              <a:t>Hamming Distance</a:t>
            </a:r>
          </a:p>
        </p:txBody>
      </p:sp>
      <p:sp>
        <p:nvSpPr>
          <p:cNvPr id="3" name="Content Placeholder 2">
            <a:extLst>
              <a:ext uri="{FF2B5EF4-FFF2-40B4-BE49-F238E27FC236}">
                <a16:creationId xmlns:a16="http://schemas.microsoft.com/office/drawing/2014/main" id="{EE380FA8-3498-4C01-A52C-BD9BE5923A6F}"/>
              </a:ext>
            </a:extLst>
          </p:cNvPr>
          <p:cNvSpPr>
            <a:spLocks noGrp="1"/>
          </p:cNvSpPr>
          <p:nvPr>
            <p:ph idx="1"/>
          </p:nvPr>
        </p:nvSpPr>
        <p:spPr>
          <a:xfrm>
            <a:off x="975156" y="1548748"/>
            <a:ext cx="6802604" cy="4830621"/>
          </a:xfrm>
        </p:spPr>
        <p:txBody>
          <a:bodyPr>
            <a:normAutofit/>
          </a:bodyPr>
          <a:lstStyle/>
          <a:p>
            <a:pPr marL="0" indent="0">
              <a:spcAft>
                <a:spcPts val="900"/>
              </a:spcAft>
              <a:buNone/>
            </a:pPr>
            <a:r>
              <a:rPr lang="en-US" sz="3200" dirty="0"/>
              <a:t>Number of bits that differ between two hash codes</a:t>
            </a:r>
          </a:p>
          <a:p>
            <a:pPr marL="0" indent="0">
              <a:spcAft>
                <a:spcPts val="900"/>
              </a:spcAft>
              <a:buNone/>
            </a:pPr>
            <a:endParaRPr lang="en-US" sz="3200" dirty="0"/>
          </a:p>
          <a:p>
            <a:pPr marL="0" indent="0">
              <a:spcAft>
                <a:spcPts val="900"/>
              </a:spcAft>
              <a:buNone/>
            </a:pPr>
            <a:endParaRPr lang="en-US" sz="3200" dirty="0"/>
          </a:p>
          <a:p>
            <a:pPr marL="514350" indent="-514350">
              <a:spcAft>
                <a:spcPts val="900"/>
              </a:spcAft>
            </a:pPr>
            <a:r>
              <a:rPr lang="en-US" sz="2800" dirty="0"/>
              <a:t>For </a:t>
            </a:r>
            <a:r>
              <a:rPr lang="en-US" sz="2800" b="1" dirty="0">
                <a:solidFill>
                  <a:srgbClr val="FA6D2E"/>
                </a:solidFill>
              </a:rPr>
              <a:t>composable</a:t>
            </a:r>
            <a:r>
              <a:rPr lang="en-US" sz="2800" dirty="0"/>
              <a:t> (positive) pairs, want Hamming distance to be low</a:t>
            </a:r>
          </a:p>
          <a:p>
            <a:pPr marL="514350" indent="-514350"/>
            <a:r>
              <a:rPr lang="en-US" sz="2800" dirty="0"/>
              <a:t>For </a:t>
            </a:r>
            <a:r>
              <a:rPr lang="en-US" sz="2800" b="1" dirty="0">
                <a:solidFill>
                  <a:srgbClr val="FA6D2E"/>
                </a:solidFill>
              </a:rPr>
              <a:t>non-composable</a:t>
            </a:r>
            <a:r>
              <a:rPr lang="en-US" sz="2800" dirty="0"/>
              <a:t> (negative) pairs, want Hamming distance to be high</a:t>
            </a:r>
          </a:p>
        </p:txBody>
      </p:sp>
      <p:grpSp>
        <p:nvGrpSpPr>
          <p:cNvPr id="7" name="Group 6">
            <a:extLst>
              <a:ext uri="{FF2B5EF4-FFF2-40B4-BE49-F238E27FC236}">
                <a16:creationId xmlns:a16="http://schemas.microsoft.com/office/drawing/2014/main" id="{652418BD-16FB-4C90-BFF2-DCDDC937093F}"/>
              </a:ext>
            </a:extLst>
          </p:cNvPr>
          <p:cNvGrpSpPr/>
          <p:nvPr/>
        </p:nvGrpSpPr>
        <p:grpSpPr>
          <a:xfrm>
            <a:off x="1790641" y="2826325"/>
            <a:ext cx="5665792" cy="830997"/>
            <a:chOff x="1776354" y="5092849"/>
            <a:chExt cx="5665792" cy="830997"/>
          </a:xfrm>
        </p:grpSpPr>
        <p:grpSp>
          <p:nvGrpSpPr>
            <p:cNvPr id="4" name="Group 3">
              <a:extLst>
                <a:ext uri="{FF2B5EF4-FFF2-40B4-BE49-F238E27FC236}">
                  <a16:creationId xmlns:a16="http://schemas.microsoft.com/office/drawing/2014/main" id="{90A376AB-D5FD-4977-89F8-56896DD7C061}"/>
                </a:ext>
              </a:extLst>
            </p:cNvPr>
            <p:cNvGrpSpPr/>
            <p:nvPr/>
          </p:nvGrpSpPr>
          <p:grpSpPr>
            <a:xfrm>
              <a:off x="1776354" y="5428091"/>
              <a:ext cx="1479035" cy="381690"/>
              <a:chOff x="3226234" y="4994062"/>
              <a:chExt cx="1972047" cy="508919"/>
            </a:xfrm>
          </p:grpSpPr>
          <p:sp>
            <p:nvSpPr>
              <p:cNvPr id="5" name="TextBox 4">
                <a:extLst>
                  <a:ext uri="{FF2B5EF4-FFF2-40B4-BE49-F238E27FC236}">
                    <a16:creationId xmlns:a16="http://schemas.microsoft.com/office/drawing/2014/main" id="{298C3141-0A4B-4D76-BB5B-05E2E90BA73C}"/>
                  </a:ext>
                </a:extLst>
              </p:cNvPr>
              <p:cNvSpPr txBox="1"/>
              <p:nvPr/>
            </p:nvSpPr>
            <p:spPr>
              <a:xfrm>
                <a:off x="3226234" y="5010539"/>
                <a:ext cx="1972047" cy="492442"/>
              </a:xfrm>
              <a:prstGeom prst="rect">
                <a:avLst/>
              </a:prstGeom>
              <a:noFill/>
            </p:spPr>
            <p:txBody>
              <a:bodyPr wrap="square" rtlCol="0">
                <a:spAutoFit/>
              </a:bodyPr>
              <a:lstStyle/>
              <a:p>
                <a:pPr defTabSz="342900"/>
                <a:r>
                  <a:rPr lang="en-US" b="1" dirty="0">
                    <a:solidFill>
                      <a:prstClr val="black"/>
                    </a:solidFill>
                    <a:latin typeface="Trebuchet MS" panose="020B0603020202020204"/>
                  </a:rPr>
                  <a:t>1</a:t>
                </a:r>
                <a:r>
                  <a:rPr lang="en-US" b="1" dirty="0">
                    <a:solidFill>
                      <a:srgbClr val="FF0000"/>
                    </a:solidFill>
                    <a:latin typeface="Trebuchet MS" panose="020B0603020202020204"/>
                  </a:rPr>
                  <a:t>0</a:t>
                </a:r>
                <a:r>
                  <a:rPr lang="en-US" b="1" dirty="0">
                    <a:solidFill>
                      <a:prstClr val="black"/>
                    </a:solidFill>
                    <a:latin typeface="Trebuchet MS" panose="020B0603020202020204"/>
                  </a:rPr>
                  <a:t>32</a:t>
                </a:r>
                <a:r>
                  <a:rPr lang="en-US" b="1" dirty="0">
                    <a:solidFill>
                      <a:srgbClr val="FF0000"/>
                    </a:solidFill>
                    <a:latin typeface="Trebuchet MS" panose="020B0603020202020204"/>
                  </a:rPr>
                  <a:t>0</a:t>
                </a:r>
                <a:r>
                  <a:rPr lang="en-US" b="1" dirty="0">
                    <a:solidFill>
                      <a:prstClr val="black"/>
                    </a:solidFill>
                    <a:latin typeface="Trebuchet MS" panose="020B0603020202020204"/>
                  </a:rPr>
                  <a:t>121</a:t>
                </a:r>
              </a:p>
            </p:txBody>
          </p:sp>
          <p:cxnSp>
            <p:nvCxnSpPr>
              <p:cNvPr id="6" name="Straight Arrow Connector 5">
                <a:extLst>
                  <a:ext uri="{FF2B5EF4-FFF2-40B4-BE49-F238E27FC236}">
                    <a16:creationId xmlns:a16="http://schemas.microsoft.com/office/drawing/2014/main" id="{CEF66835-05D1-4942-AF85-C1C15D854A53}"/>
                  </a:ext>
                </a:extLst>
              </p:cNvPr>
              <p:cNvCxnSpPr>
                <a:cxnSpLocks/>
              </p:cNvCxnSpPr>
              <p:nvPr/>
            </p:nvCxnSpPr>
            <p:spPr>
              <a:xfrm>
                <a:off x="3329189" y="4994062"/>
                <a:ext cx="140173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9D64E8E-CD1B-4E37-831E-B75A5EB4AD48}"/>
                </a:ext>
              </a:extLst>
            </p:cNvPr>
            <p:cNvGrpSpPr/>
            <p:nvPr/>
          </p:nvGrpSpPr>
          <p:grpSpPr>
            <a:xfrm>
              <a:off x="3532131" y="5428091"/>
              <a:ext cx="1479035" cy="381690"/>
              <a:chOff x="3226234" y="4994062"/>
              <a:chExt cx="1972047" cy="508919"/>
            </a:xfrm>
          </p:grpSpPr>
          <p:sp>
            <p:nvSpPr>
              <p:cNvPr id="15" name="TextBox 14">
                <a:extLst>
                  <a:ext uri="{FF2B5EF4-FFF2-40B4-BE49-F238E27FC236}">
                    <a16:creationId xmlns:a16="http://schemas.microsoft.com/office/drawing/2014/main" id="{CCCFF2EA-4155-4E1B-B686-AA380A71B97F}"/>
                  </a:ext>
                </a:extLst>
              </p:cNvPr>
              <p:cNvSpPr txBox="1"/>
              <p:nvPr/>
            </p:nvSpPr>
            <p:spPr>
              <a:xfrm>
                <a:off x="3226234" y="5010539"/>
                <a:ext cx="1972047" cy="492442"/>
              </a:xfrm>
              <a:prstGeom prst="rect">
                <a:avLst/>
              </a:prstGeom>
              <a:noFill/>
            </p:spPr>
            <p:txBody>
              <a:bodyPr wrap="square" rtlCol="0">
                <a:spAutoFit/>
              </a:bodyPr>
              <a:lstStyle/>
              <a:p>
                <a:pPr defTabSz="342900"/>
                <a:r>
                  <a:rPr lang="en-US" b="1" dirty="0">
                    <a:solidFill>
                      <a:prstClr val="black"/>
                    </a:solidFill>
                    <a:latin typeface="Trebuchet MS" panose="020B0603020202020204"/>
                  </a:rPr>
                  <a:t>1</a:t>
                </a:r>
                <a:r>
                  <a:rPr lang="en-US" b="1" dirty="0">
                    <a:solidFill>
                      <a:srgbClr val="FF0000"/>
                    </a:solidFill>
                    <a:latin typeface="Trebuchet MS" panose="020B0603020202020204"/>
                  </a:rPr>
                  <a:t>1</a:t>
                </a:r>
                <a:r>
                  <a:rPr lang="en-US" b="1" dirty="0">
                    <a:solidFill>
                      <a:prstClr val="black"/>
                    </a:solidFill>
                    <a:latin typeface="Trebuchet MS" panose="020B0603020202020204"/>
                  </a:rPr>
                  <a:t>32</a:t>
                </a:r>
                <a:r>
                  <a:rPr lang="en-US" b="1" dirty="0">
                    <a:solidFill>
                      <a:srgbClr val="FF0000"/>
                    </a:solidFill>
                    <a:latin typeface="Trebuchet MS" panose="020B0603020202020204"/>
                  </a:rPr>
                  <a:t>3</a:t>
                </a:r>
                <a:r>
                  <a:rPr lang="en-US" b="1" dirty="0">
                    <a:solidFill>
                      <a:prstClr val="black"/>
                    </a:solidFill>
                    <a:latin typeface="Trebuchet MS" panose="020B0603020202020204"/>
                  </a:rPr>
                  <a:t>121</a:t>
                </a:r>
              </a:p>
            </p:txBody>
          </p:sp>
          <p:cxnSp>
            <p:nvCxnSpPr>
              <p:cNvPr id="16" name="Straight Arrow Connector 15">
                <a:extLst>
                  <a:ext uri="{FF2B5EF4-FFF2-40B4-BE49-F238E27FC236}">
                    <a16:creationId xmlns:a16="http://schemas.microsoft.com/office/drawing/2014/main" id="{C047CAB6-6183-4046-A600-243A9CBDB9D5}"/>
                  </a:ext>
                </a:extLst>
              </p:cNvPr>
              <p:cNvCxnSpPr>
                <a:cxnSpLocks/>
              </p:cNvCxnSpPr>
              <p:nvPr/>
            </p:nvCxnSpPr>
            <p:spPr>
              <a:xfrm flipH="1">
                <a:off x="3329189" y="4994062"/>
                <a:ext cx="140173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596D3053-FC42-4CB5-A75B-6BA7257E0572}"/>
                </a:ext>
              </a:extLst>
            </p:cNvPr>
            <p:cNvSpPr txBox="1"/>
            <p:nvPr/>
          </p:nvSpPr>
          <p:spPr>
            <a:xfrm>
              <a:off x="5332964" y="5092849"/>
              <a:ext cx="2109182" cy="830997"/>
            </a:xfrm>
            <a:prstGeom prst="rect">
              <a:avLst/>
            </a:prstGeom>
            <a:noFill/>
          </p:spPr>
          <p:txBody>
            <a:bodyPr wrap="square" rtlCol="0">
              <a:spAutoFit/>
            </a:bodyPr>
            <a:lstStyle/>
            <a:p>
              <a:pPr defTabSz="342900"/>
              <a:r>
                <a:rPr lang="en-US" sz="2400" dirty="0">
                  <a:solidFill>
                    <a:prstClr val="black"/>
                  </a:solidFill>
                  <a:latin typeface="Trebuchet MS" panose="020B0603020202020204"/>
                </a:rPr>
                <a:t>Hamming distance: 2</a:t>
              </a:r>
            </a:p>
          </p:txBody>
        </p:sp>
      </p:grpSp>
    </p:spTree>
    <p:extLst>
      <p:ext uri="{BB962C8B-B14F-4D97-AF65-F5344CB8AC3E}">
        <p14:creationId xmlns:p14="http://schemas.microsoft.com/office/powerpoint/2010/main" val="3138528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C81C8499-4D3F-4BD5-B9CD-4FBAF71262FB}"/>
              </a:ext>
            </a:extLst>
          </p:cNvPr>
          <p:cNvSpPr>
            <a:spLocks noGrp="1"/>
          </p:cNvSpPr>
          <p:nvPr>
            <p:ph type="title"/>
          </p:nvPr>
        </p:nvSpPr>
        <p:spPr>
          <a:xfrm>
            <a:off x="815419" y="414775"/>
            <a:ext cx="8257879" cy="990600"/>
          </a:xfrm>
        </p:spPr>
        <p:txBody>
          <a:bodyPr>
            <a:noAutofit/>
          </a:bodyPr>
          <a:lstStyle/>
          <a:p>
            <a:r>
              <a:rPr lang="en-US" dirty="0">
                <a:solidFill>
                  <a:srgbClr val="7030A0"/>
                </a:solidFill>
              </a:rPr>
              <a:t>Segment Concatenation via Hash Codes</a:t>
            </a:r>
          </a:p>
        </p:txBody>
      </p:sp>
      <p:sp>
        <p:nvSpPr>
          <p:cNvPr id="56" name="Content Placeholder 2">
            <a:extLst>
              <a:ext uri="{FF2B5EF4-FFF2-40B4-BE49-F238E27FC236}">
                <a16:creationId xmlns:a16="http://schemas.microsoft.com/office/drawing/2014/main" id="{BB0D1A04-79E1-4455-9EB0-42C2836A2E88}"/>
              </a:ext>
            </a:extLst>
          </p:cNvPr>
          <p:cNvSpPr>
            <a:spLocks noGrp="1"/>
          </p:cNvSpPr>
          <p:nvPr>
            <p:ph idx="1"/>
          </p:nvPr>
        </p:nvSpPr>
        <p:spPr>
          <a:xfrm>
            <a:off x="1489881" y="1660550"/>
            <a:ext cx="4666972" cy="1196898"/>
          </a:xfrm>
        </p:spPr>
        <p:txBody>
          <a:bodyPr>
            <a:normAutofit lnSpcReduction="10000"/>
          </a:bodyPr>
          <a:lstStyle/>
          <a:p>
            <a:pPr marL="458788" indent="-458788">
              <a:spcAft>
                <a:spcPts val="1200"/>
              </a:spcAft>
            </a:pPr>
            <a:r>
              <a:rPr lang="en-US" sz="2800" dirty="0"/>
              <a:t>Compact Representation</a:t>
            </a:r>
          </a:p>
          <a:p>
            <a:pPr marL="458788" indent="-458788"/>
            <a:r>
              <a:rPr lang="en-US" sz="2800" dirty="0"/>
              <a:t>Efficient Retrieval</a:t>
            </a:r>
          </a:p>
        </p:txBody>
      </p:sp>
      <p:pic>
        <p:nvPicPr>
          <p:cNvPr id="58" name="Picture 57">
            <a:extLst>
              <a:ext uri="{FF2B5EF4-FFF2-40B4-BE49-F238E27FC236}">
                <a16:creationId xmlns:a16="http://schemas.microsoft.com/office/drawing/2014/main" id="{14E4C521-F9F2-45AF-9195-6EED2B497607}"/>
              </a:ext>
            </a:extLst>
          </p:cNvPr>
          <p:cNvPicPr>
            <a:picLocks noChangeAspect="1"/>
          </p:cNvPicPr>
          <p:nvPr/>
        </p:nvPicPr>
        <p:blipFill rotWithShape="1">
          <a:blip r:embed="rId2"/>
          <a:srcRect l="-178" r="68785"/>
          <a:stretch/>
        </p:blipFill>
        <p:spPr>
          <a:xfrm>
            <a:off x="4826675" y="4743225"/>
            <a:ext cx="1617693" cy="1504950"/>
          </a:xfrm>
          <a:prstGeom prst="rect">
            <a:avLst/>
          </a:prstGeom>
        </p:spPr>
      </p:pic>
      <p:grpSp>
        <p:nvGrpSpPr>
          <p:cNvPr id="59" name="Group 58">
            <a:extLst>
              <a:ext uri="{FF2B5EF4-FFF2-40B4-BE49-F238E27FC236}">
                <a16:creationId xmlns:a16="http://schemas.microsoft.com/office/drawing/2014/main" id="{C3D7B7C5-3FB2-4A68-A950-9F3AB6A2EE36}"/>
              </a:ext>
            </a:extLst>
          </p:cNvPr>
          <p:cNvGrpSpPr/>
          <p:nvPr/>
        </p:nvGrpSpPr>
        <p:grpSpPr>
          <a:xfrm flipH="1">
            <a:off x="5346635" y="5226674"/>
            <a:ext cx="1218118" cy="307777"/>
            <a:chOff x="2867698" y="4914721"/>
            <a:chExt cx="1218118" cy="1565907"/>
          </a:xfrm>
        </p:grpSpPr>
        <p:sp>
          <p:nvSpPr>
            <p:cNvPr id="60" name="TextBox 59">
              <a:extLst>
                <a:ext uri="{FF2B5EF4-FFF2-40B4-BE49-F238E27FC236}">
                  <a16:creationId xmlns:a16="http://schemas.microsoft.com/office/drawing/2014/main" id="{B42CB393-6FFE-4DD0-BE8C-8B4DDD0AF7A8}"/>
                </a:ext>
              </a:extLst>
            </p:cNvPr>
            <p:cNvSpPr txBox="1"/>
            <p:nvPr/>
          </p:nvSpPr>
          <p:spPr>
            <a:xfrm>
              <a:off x="2867698" y="4914721"/>
              <a:ext cx="508841" cy="1565907"/>
            </a:xfrm>
            <a:prstGeom prst="rect">
              <a:avLst/>
            </a:prstGeom>
            <a:noFill/>
          </p:spPr>
          <p:txBody>
            <a:bodyPr wrap="square" rtlCol="0">
              <a:spAutoFit/>
            </a:bodyPr>
            <a:lstStyle/>
            <a:p>
              <a:r>
                <a:rPr lang="en-US" sz="1400" b="1" dirty="0">
                  <a:solidFill>
                    <a:srgbClr val="0070C0"/>
                  </a:solidFill>
                </a:rPr>
                <a:t>322</a:t>
              </a:r>
            </a:p>
          </p:txBody>
        </p:sp>
        <p:cxnSp>
          <p:nvCxnSpPr>
            <p:cNvPr id="61" name="Straight Arrow Connector 60">
              <a:extLst>
                <a:ext uri="{FF2B5EF4-FFF2-40B4-BE49-F238E27FC236}">
                  <a16:creationId xmlns:a16="http://schemas.microsoft.com/office/drawing/2014/main" id="{5CEC66B8-BA8B-4532-9942-C11EF9A51E55}"/>
                </a:ext>
              </a:extLst>
            </p:cNvPr>
            <p:cNvCxnSpPr>
              <a:cxnSpLocks/>
            </p:cNvCxnSpPr>
            <p:nvPr/>
          </p:nvCxnSpPr>
          <p:spPr>
            <a:xfrm flipH="1">
              <a:off x="3285646" y="5704617"/>
              <a:ext cx="80017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6151D5B2-695C-4578-9A0D-B68A066D4B93}"/>
              </a:ext>
            </a:extLst>
          </p:cNvPr>
          <p:cNvGrpSpPr/>
          <p:nvPr/>
        </p:nvGrpSpPr>
        <p:grpSpPr>
          <a:xfrm flipH="1">
            <a:off x="5343358" y="5226674"/>
            <a:ext cx="1218118" cy="307777"/>
            <a:chOff x="2867698" y="4914721"/>
            <a:chExt cx="1218118" cy="1565907"/>
          </a:xfrm>
        </p:grpSpPr>
        <p:sp>
          <p:nvSpPr>
            <p:cNvPr id="63" name="TextBox 62">
              <a:extLst>
                <a:ext uri="{FF2B5EF4-FFF2-40B4-BE49-F238E27FC236}">
                  <a16:creationId xmlns:a16="http://schemas.microsoft.com/office/drawing/2014/main" id="{AFF3B20C-43CD-4024-82C9-1B0E733C3BC6}"/>
                </a:ext>
              </a:extLst>
            </p:cNvPr>
            <p:cNvSpPr txBox="1"/>
            <p:nvPr/>
          </p:nvSpPr>
          <p:spPr>
            <a:xfrm>
              <a:off x="2867698" y="4914721"/>
              <a:ext cx="508841" cy="1565907"/>
            </a:xfrm>
            <a:prstGeom prst="rect">
              <a:avLst/>
            </a:prstGeom>
            <a:noFill/>
          </p:spPr>
          <p:txBody>
            <a:bodyPr wrap="square" rtlCol="0">
              <a:spAutoFit/>
            </a:bodyPr>
            <a:lstStyle/>
            <a:p>
              <a:r>
                <a:rPr lang="en-US" sz="1400" b="1" dirty="0">
                  <a:solidFill>
                    <a:srgbClr val="00B050"/>
                  </a:solidFill>
                </a:rPr>
                <a:t>322</a:t>
              </a:r>
            </a:p>
          </p:txBody>
        </p:sp>
        <p:cxnSp>
          <p:nvCxnSpPr>
            <p:cNvPr id="64" name="Straight Arrow Connector 63">
              <a:extLst>
                <a:ext uri="{FF2B5EF4-FFF2-40B4-BE49-F238E27FC236}">
                  <a16:creationId xmlns:a16="http://schemas.microsoft.com/office/drawing/2014/main" id="{50D3A464-D6CC-4973-BCBE-B4EF38BA9AF6}"/>
                </a:ext>
              </a:extLst>
            </p:cNvPr>
            <p:cNvCxnSpPr>
              <a:cxnSpLocks/>
            </p:cNvCxnSpPr>
            <p:nvPr/>
          </p:nvCxnSpPr>
          <p:spPr>
            <a:xfrm flipH="1">
              <a:off x="3285646" y="5704617"/>
              <a:ext cx="80017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65" name="Picture 64">
            <a:extLst>
              <a:ext uri="{FF2B5EF4-FFF2-40B4-BE49-F238E27FC236}">
                <a16:creationId xmlns:a16="http://schemas.microsoft.com/office/drawing/2014/main" id="{0CF81CA4-4D48-44B6-B510-CA0C427C8BAF}"/>
              </a:ext>
            </a:extLst>
          </p:cNvPr>
          <p:cNvPicPr>
            <a:picLocks noChangeAspect="1"/>
          </p:cNvPicPr>
          <p:nvPr/>
        </p:nvPicPr>
        <p:blipFill rotWithShape="1">
          <a:blip r:embed="rId2"/>
          <a:srcRect l="52892" r="27546"/>
          <a:stretch/>
        </p:blipFill>
        <p:spPr>
          <a:xfrm>
            <a:off x="7527857" y="4743225"/>
            <a:ext cx="1008059" cy="1504950"/>
          </a:xfrm>
          <a:prstGeom prst="rect">
            <a:avLst/>
          </a:prstGeom>
        </p:spPr>
      </p:pic>
      <p:pic>
        <p:nvPicPr>
          <p:cNvPr id="66" name="Picture 65">
            <a:extLst>
              <a:ext uri="{FF2B5EF4-FFF2-40B4-BE49-F238E27FC236}">
                <a16:creationId xmlns:a16="http://schemas.microsoft.com/office/drawing/2014/main" id="{D6E5D20D-F2D8-477D-BD2F-A4953EB6A0D5}"/>
              </a:ext>
            </a:extLst>
          </p:cNvPr>
          <p:cNvPicPr>
            <a:picLocks noChangeAspect="1"/>
          </p:cNvPicPr>
          <p:nvPr/>
        </p:nvPicPr>
        <p:blipFill rotWithShape="1">
          <a:blip r:embed="rId2"/>
          <a:srcRect l="31604" r="47369"/>
          <a:stretch/>
        </p:blipFill>
        <p:spPr>
          <a:xfrm>
            <a:off x="6444367" y="4743225"/>
            <a:ext cx="1083490" cy="1504950"/>
          </a:xfrm>
          <a:prstGeom prst="rect">
            <a:avLst/>
          </a:prstGeom>
        </p:spPr>
      </p:pic>
      <p:grpSp>
        <p:nvGrpSpPr>
          <p:cNvPr id="67" name="Group 66">
            <a:extLst>
              <a:ext uri="{FF2B5EF4-FFF2-40B4-BE49-F238E27FC236}">
                <a16:creationId xmlns:a16="http://schemas.microsoft.com/office/drawing/2014/main" id="{8BEBC61C-5A44-4A7A-B6CE-8F1078F93442}"/>
              </a:ext>
            </a:extLst>
          </p:cNvPr>
          <p:cNvGrpSpPr/>
          <p:nvPr/>
        </p:nvGrpSpPr>
        <p:grpSpPr>
          <a:xfrm>
            <a:off x="5185929" y="5400887"/>
            <a:ext cx="1218118" cy="307777"/>
            <a:chOff x="2867698" y="4914721"/>
            <a:chExt cx="1218118" cy="1565907"/>
          </a:xfrm>
        </p:grpSpPr>
        <p:sp>
          <p:nvSpPr>
            <p:cNvPr id="68" name="TextBox 67">
              <a:extLst>
                <a:ext uri="{FF2B5EF4-FFF2-40B4-BE49-F238E27FC236}">
                  <a16:creationId xmlns:a16="http://schemas.microsoft.com/office/drawing/2014/main" id="{DF461D44-4249-40D0-8847-414163B7C797}"/>
                </a:ext>
              </a:extLst>
            </p:cNvPr>
            <p:cNvSpPr txBox="1"/>
            <p:nvPr/>
          </p:nvSpPr>
          <p:spPr>
            <a:xfrm>
              <a:off x="2867698" y="4914721"/>
              <a:ext cx="508841" cy="1565907"/>
            </a:xfrm>
            <a:prstGeom prst="rect">
              <a:avLst/>
            </a:prstGeom>
            <a:noFill/>
          </p:spPr>
          <p:txBody>
            <a:bodyPr wrap="square" rtlCol="0">
              <a:spAutoFit/>
            </a:bodyPr>
            <a:lstStyle/>
            <a:p>
              <a:r>
                <a:rPr lang="en-US" sz="1400" b="1" dirty="0">
                  <a:solidFill>
                    <a:srgbClr val="0070C0"/>
                  </a:solidFill>
                </a:rPr>
                <a:t>210</a:t>
              </a:r>
            </a:p>
          </p:txBody>
        </p:sp>
        <p:cxnSp>
          <p:nvCxnSpPr>
            <p:cNvPr id="69" name="Straight Arrow Connector 68">
              <a:extLst>
                <a:ext uri="{FF2B5EF4-FFF2-40B4-BE49-F238E27FC236}">
                  <a16:creationId xmlns:a16="http://schemas.microsoft.com/office/drawing/2014/main" id="{EAE21599-35BA-484F-8C57-5DA59A8E6E36}"/>
                </a:ext>
              </a:extLst>
            </p:cNvPr>
            <p:cNvCxnSpPr>
              <a:cxnSpLocks/>
            </p:cNvCxnSpPr>
            <p:nvPr/>
          </p:nvCxnSpPr>
          <p:spPr>
            <a:xfrm flipH="1">
              <a:off x="3285646" y="5704617"/>
              <a:ext cx="80017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E39CC12A-28B7-4212-97A9-ECC89B4EDFCD}"/>
              </a:ext>
            </a:extLst>
          </p:cNvPr>
          <p:cNvGrpSpPr/>
          <p:nvPr/>
        </p:nvGrpSpPr>
        <p:grpSpPr>
          <a:xfrm>
            <a:off x="6440973" y="5403433"/>
            <a:ext cx="972967" cy="307777"/>
            <a:chOff x="2867698" y="4914721"/>
            <a:chExt cx="972967" cy="1565907"/>
          </a:xfrm>
        </p:grpSpPr>
        <p:sp>
          <p:nvSpPr>
            <p:cNvPr id="71" name="TextBox 70">
              <a:extLst>
                <a:ext uri="{FF2B5EF4-FFF2-40B4-BE49-F238E27FC236}">
                  <a16:creationId xmlns:a16="http://schemas.microsoft.com/office/drawing/2014/main" id="{877CB086-0039-463C-8120-EF070BE4BCEE}"/>
                </a:ext>
              </a:extLst>
            </p:cNvPr>
            <p:cNvSpPr txBox="1"/>
            <p:nvPr/>
          </p:nvSpPr>
          <p:spPr>
            <a:xfrm>
              <a:off x="2867698" y="4914721"/>
              <a:ext cx="508841" cy="1565907"/>
            </a:xfrm>
            <a:prstGeom prst="rect">
              <a:avLst/>
            </a:prstGeom>
            <a:noFill/>
          </p:spPr>
          <p:txBody>
            <a:bodyPr wrap="square" rtlCol="0">
              <a:spAutoFit/>
            </a:bodyPr>
            <a:lstStyle/>
            <a:p>
              <a:r>
                <a:rPr lang="en-US" sz="1400" b="1" dirty="0">
                  <a:solidFill>
                    <a:srgbClr val="0070C0"/>
                  </a:solidFill>
                </a:rPr>
                <a:t>322</a:t>
              </a:r>
            </a:p>
          </p:txBody>
        </p:sp>
        <p:cxnSp>
          <p:nvCxnSpPr>
            <p:cNvPr id="72" name="Straight Arrow Connector 71">
              <a:extLst>
                <a:ext uri="{FF2B5EF4-FFF2-40B4-BE49-F238E27FC236}">
                  <a16:creationId xmlns:a16="http://schemas.microsoft.com/office/drawing/2014/main" id="{53B61F91-1AEA-424B-AA16-CA358A8733D3}"/>
                </a:ext>
              </a:extLst>
            </p:cNvPr>
            <p:cNvCxnSpPr>
              <a:cxnSpLocks/>
            </p:cNvCxnSpPr>
            <p:nvPr/>
          </p:nvCxnSpPr>
          <p:spPr>
            <a:xfrm flipH="1">
              <a:off x="3285646" y="5704617"/>
              <a:ext cx="555019"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C6FED48D-998B-4B56-8C93-1C0F7E1C8EBF}"/>
              </a:ext>
            </a:extLst>
          </p:cNvPr>
          <p:cNvGrpSpPr/>
          <p:nvPr/>
        </p:nvGrpSpPr>
        <p:grpSpPr>
          <a:xfrm flipH="1">
            <a:off x="6564624" y="5229220"/>
            <a:ext cx="1044325" cy="307777"/>
            <a:chOff x="3078546" y="4914721"/>
            <a:chExt cx="1044325" cy="1565907"/>
          </a:xfrm>
        </p:grpSpPr>
        <p:sp>
          <p:nvSpPr>
            <p:cNvPr id="74" name="TextBox 73">
              <a:extLst>
                <a:ext uri="{FF2B5EF4-FFF2-40B4-BE49-F238E27FC236}">
                  <a16:creationId xmlns:a16="http://schemas.microsoft.com/office/drawing/2014/main" id="{73DE2295-1B9F-4440-AD6A-6BD1FE1CD717}"/>
                </a:ext>
              </a:extLst>
            </p:cNvPr>
            <p:cNvSpPr txBox="1"/>
            <p:nvPr/>
          </p:nvSpPr>
          <p:spPr>
            <a:xfrm>
              <a:off x="3078546" y="4914721"/>
              <a:ext cx="508841" cy="1565907"/>
            </a:xfrm>
            <a:prstGeom prst="rect">
              <a:avLst/>
            </a:prstGeom>
            <a:noFill/>
          </p:spPr>
          <p:txBody>
            <a:bodyPr wrap="square" rtlCol="0">
              <a:spAutoFit/>
            </a:bodyPr>
            <a:lstStyle/>
            <a:p>
              <a:r>
                <a:rPr lang="en-US" sz="1400" b="1" dirty="0">
                  <a:solidFill>
                    <a:srgbClr val="0070C0"/>
                  </a:solidFill>
                </a:rPr>
                <a:t>021</a:t>
              </a:r>
            </a:p>
          </p:txBody>
        </p:sp>
        <p:cxnSp>
          <p:nvCxnSpPr>
            <p:cNvPr id="75" name="Straight Arrow Connector 74">
              <a:extLst>
                <a:ext uri="{FF2B5EF4-FFF2-40B4-BE49-F238E27FC236}">
                  <a16:creationId xmlns:a16="http://schemas.microsoft.com/office/drawing/2014/main" id="{9DC8C9B2-FDF8-422E-B74D-968542676960}"/>
                </a:ext>
              </a:extLst>
            </p:cNvPr>
            <p:cNvCxnSpPr>
              <a:cxnSpLocks/>
            </p:cNvCxnSpPr>
            <p:nvPr/>
          </p:nvCxnSpPr>
          <p:spPr>
            <a:xfrm flipH="1">
              <a:off x="3534277" y="5684718"/>
              <a:ext cx="58859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04FFF884-ED32-415F-A9C0-3C286E9F4256}"/>
              </a:ext>
            </a:extLst>
          </p:cNvPr>
          <p:cNvGrpSpPr/>
          <p:nvPr/>
        </p:nvGrpSpPr>
        <p:grpSpPr>
          <a:xfrm>
            <a:off x="7491592" y="5403433"/>
            <a:ext cx="972967" cy="307777"/>
            <a:chOff x="2867698" y="4914721"/>
            <a:chExt cx="972967" cy="1565907"/>
          </a:xfrm>
        </p:grpSpPr>
        <p:sp>
          <p:nvSpPr>
            <p:cNvPr id="77" name="TextBox 76">
              <a:extLst>
                <a:ext uri="{FF2B5EF4-FFF2-40B4-BE49-F238E27FC236}">
                  <a16:creationId xmlns:a16="http://schemas.microsoft.com/office/drawing/2014/main" id="{FAFE3D5D-FD96-4AFD-90B2-38E274CCC793}"/>
                </a:ext>
              </a:extLst>
            </p:cNvPr>
            <p:cNvSpPr txBox="1"/>
            <p:nvPr/>
          </p:nvSpPr>
          <p:spPr>
            <a:xfrm>
              <a:off x="2867698" y="4914721"/>
              <a:ext cx="508841" cy="1565907"/>
            </a:xfrm>
            <a:prstGeom prst="rect">
              <a:avLst/>
            </a:prstGeom>
            <a:noFill/>
          </p:spPr>
          <p:txBody>
            <a:bodyPr wrap="square" rtlCol="0">
              <a:spAutoFit/>
            </a:bodyPr>
            <a:lstStyle/>
            <a:p>
              <a:r>
                <a:rPr lang="en-US" sz="1400" b="1" dirty="0">
                  <a:solidFill>
                    <a:srgbClr val="00B050"/>
                  </a:solidFill>
                </a:rPr>
                <a:t>021</a:t>
              </a:r>
            </a:p>
          </p:txBody>
        </p:sp>
        <p:cxnSp>
          <p:nvCxnSpPr>
            <p:cNvPr id="78" name="Straight Arrow Connector 77">
              <a:extLst>
                <a:ext uri="{FF2B5EF4-FFF2-40B4-BE49-F238E27FC236}">
                  <a16:creationId xmlns:a16="http://schemas.microsoft.com/office/drawing/2014/main" id="{031E0BBD-5EEB-4E0A-AF46-4CEEE27BF0FD}"/>
                </a:ext>
              </a:extLst>
            </p:cNvPr>
            <p:cNvCxnSpPr>
              <a:cxnSpLocks/>
            </p:cNvCxnSpPr>
            <p:nvPr/>
          </p:nvCxnSpPr>
          <p:spPr>
            <a:xfrm flipH="1">
              <a:off x="3285646" y="5704617"/>
              <a:ext cx="55501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4E2DD9E6-E0AE-406F-9111-197D58247DCF}"/>
              </a:ext>
            </a:extLst>
          </p:cNvPr>
          <p:cNvGrpSpPr/>
          <p:nvPr/>
        </p:nvGrpSpPr>
        <p:grpSpPr>
          <a:xfrm flipH="1">
            <a:off x="7615243" y="5229220"/>
            <a:ext cx="1044325" cy="307777"/>
            <a:chOff x="3078546" y="4914721"/>
            <a:chExt cx="1044325" cy="1565907"/>
          </a:xfrm>
        </p:grpSpPr>
        <p:sp>
          <p:nvSpPr>
            <p:cNvPr id="124" name="TextBox 123">
              <a:extLst>
                <a:ext uri="{FF2B5EF4-FFF2-40B4-BE49-F238E27FC236}">
                  <a16:creationId xmlns:a16="http://schemas.microsoft.com/office/drawing/2014/main" id="{E786FE0D-925B-40F2-ABAB-B469A384CBF0}"/>
                </a:ext>
              </a:extLst>
            </p:cNvPr>
            <p:cNvSpPr txBox="1"/>
            <p:nvPr/>
          </p:nvSpPr>
          <p:spPr>
            <a:xfrm>
              <a:off x="3078546" y="4914721"/>
              <a:ext cx="508841" cy="1565907"/>
            </a:xfrm>
            <a:prstGeom prst="rect">
              <a:avLst/>
            </a:prstGeom>
            <a:noFill/>
          </p:spPr>
          <p:txBody>
            <a:bodyPr wrap="square" rtlCol="0">
              <a:spAutoFit/>
            </a:bodyPr>
            <a:lstStyle/>
            <a:p>
              <a:r>
                <a:rPr lang="en-US" sz="1400" b="1" dirty="0">
                  <a:solidFill>
                    <a:srgbClr val="0070C0"/>
                  </a:solidFill>
                </a:rPr>
                <a:t>110</a:t>
              </a:r>
            </a:p>
          </p:txBody>
        </p:sp>
        <p:cxnSp>
          <p:nvCxnSpPr>
            <p:cNvPr id="129" name="Straight Arrow Connector 128">
              <a:extLst>
                <a:ext uri="{FF2B5EF4-FFF2-40B4-BE49-F238E27FC236}">
                  <a16:creationId xmlns:a16="http://schemas.microsoft.com/office/drawing/2014/main" id="{7D5A88EF-5586-4C89-B88F-9DFB123C959F}"/>
                </a:ext>
              </a:extLst>
            </p:cNvPr>
            <p:cNvCxnSpPr>
              <a:cxnSpLocks/>
            </p:cNvCxnSpPr>
            <p:nvPr/>
          </p:nvCxnSpPr>
          <p:spPr>
            <a:xfrm flipH="1">
              <a:off x="3534277" y="5684718"/>
              <a:ext cx="58859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Cylinder 98">
            <a:extLst>
              <a:ext uri="{FF2B5EF4-FFF2-40B4-BE49-F238E27FC236}">
                <a16:creationId xmlns:a16="http://schemas.microsoft.com/office/drawing/2014/main" id="{A5BFBCD1-E1C6-497C-A1CD-EBA7F8E78887}"/>
              </a:ext>
            </a:extLst>
          </p:cNvPr>
          <p:cNvSpPr/>
          <p:nvPr/>
        </p:nvSpPr>
        <p:spPr>
          <a:xfrm>
            <a:off x="6268708" y="2666856"/>
            <a:ext cx="1028958" cy="1368514"/>
          </a:xfrm>
          <a:prstGeom prst="ca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1" name="Straight Arrow Connector 130">
            <a:extLst>
              <a:ext uri="{FF2B5EF4-FFF2-40B4-BE49-F238E27FC236}">
                <a16:creationId xmlns:a16="http://schemas.microsoft.com/office/drawing/2014/main" id="{F7583E27-2E48-490B-998F-480E244D519F}"/>
              </a:ext>
            </a:extLst>
          </p:cNvPr>
          <p:cNvCxnSpPr>
            <a:cxnSpLocks/>
          </p:cNvCxnSpPr>
          <p:nvPr/>
        </p:nvCxnSpPr>
        <p:spPr>
          <a:xfrm flipV="1">
            <a:off x="5872734" y="4002539"/>
            <a:ext cx="568238" cy="8410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BAB9ED0D-3744-4B8D-BA6F-9B13D742B18F}"/>
              </a:ext>
            </a:extLst>
          </p:cNvPr>
          <p:cNvGrpSpPr/>
          <p:nvPr/>
        </p:nvGrpSpPr>
        <p:grpSpPr>
          <a:xfrm>
            <a:off x="5501644" y="3970384"/>
            <a:ext cx="808688" cy="452393"/>
            <a:chOff x="4972618" y="740465"/>
            <a:chExt cx="808688" cy="452393"/>
          </a:xfrm>
        </p:grpSpPr>
        <p:sp>
          <p:nvSpPr>
            <p:cNvPr id="133" name="TextBox 132">
              <a:extLst>
                <a:ext uri="{FF2B5EF4-FFF2-40B4-BE49-F238E27FC236}">
                  <a16:creationId xmlns:a16="http://schemas.microsoft.com/office/drawing/2014/main" id="{58054185-3098-4675-864B-1381C83EAE8D}"/>
                </a:ext>
              </a:extLst>
            </p:cNvPr>
            <p:cNvSpPr txBox="1"/>
            <p:nvPr/>
          </p:nvSpPr>
          <p:spPr>
            <a:xfrm>
              <a:off x="4987194" y="740465"/>
              <a:ext cx="794112" cy="276999"/>
            </a:xfrm>
            <a:prstGeom prst="rect">
              <a:avLst/>
            </a:prstGeom>
            <a:noFill/>
          </p:spPr>
          <p:txBody>
            <a:bodyPr wrap="square" rtlCol="0">
              <a:spAutoFit/>
            </a:bodyPr>
            <a:lstStyle/>
            <a:p>
              <a:r>
                <a:rPr lang="en-US" sz="1200" dirty="0"/>
                <a:t>Query</a:t>
              </a:r>
            </a:p>
          </p:txBody>
        </p:sp>
        <p:sp>
          <p:nvSpPr>
            <p:cNvPr id="134" name="TextBox 133">
              <a:extLst>
                <a:ext uri="{FF2B5EF4-FFF2-40B4-BE49-F238E27FC236}">
                  <a16:creationId xmlns:a16="http://schemas.microsoft.com/office/drawing/2014/main" id="{5CB48B9A-3E81-410F-A57A-996AFE4B89FE}"/>
                </a:ext>
              </a:extLst>
            </p:cNvPr>
            <p:cNvSpPr txBox="1"/>
            <p:nvPr/>
          </p:nvSpPr>
          <p:spPr>
            <a:xfrm flipH="1">
              <a:off x="5222782" y="885081"/>
              <a:ext cx="508841" cy="307777"/>
            </a:xfrm>
            <a:prstGeom prst="rect">
              <a:avLst/>
            </a:prstGeom>
            <a:noFill/>
          </p:spPr>
          <p:txBody>
            <a:bodyPr wrap="square" rtlCol="0">
              <a:spAutoFit/>
            </a:bodyPr>
            <a:lstStyle/>
            <a:p>
              <a:r>
                <a:rPr lang="en-US" sz="1400" b="1" dirty="0">
                  <a:solidFill>
                    <a:srgbClr val="0070C0"/>
                  </a:solidFill>
                </a:rPr>
                <a:t>322</a:t>
              </a:r>
            </a:p>
          </p:txBody>
        </p:sp>
        <p:cxnSp>
          <p:nvCxnSpPr>
            <p:cNvPr id="135" name="Straight Arrow Connector 134">
              <a:extLst>
                <a:ext uri="{FF2B5EF4-FFF2-40B4-BE49-F238E27FC236}">
                  <a16:creationId xmlns:a16="http://schemas.microsoft.com/office/drawing/2014/main" id="{1D30FC35-841B-4BA1-B2D0-DA692B2D1798}"/>
                </a:ext>
              </a:extLst>
            </p:cNvPr>
            <p:cNvCxnSpPr>
              <a:cxnSpLocks/>
            </p:cNvCxnSpPr>
            <p:nvPr/>
          </p:nvCxnSpPr>
          <p:spPr>
            <a:xfrm>
              <a:off x="4972618" y="1040334"/>
              <a:ext cx="32289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6" name="Straight Arrow Connector 135">
            <a:extLst>
              <a:ext uri="{FF2B5EF4-FFF2-40B4-BE49-F238E27FC236}">
                <a16:creationId xmlns:a16="http://schemas.microsoft.com/office/drawing/2014/main" id="{50B05C30-BFDC-486B-BDA1-31EC682763F6}"/>
              </a:ext>
            </a:extLst>
          </p:cNvPr>
          <p:cNvCxnSpPr>
            <a:cxnSpLocks/>
            <a:stCxn id="130" idx="3"/>
          </p:cNvCxnSpPr>
          <p:nvPr/>
        </p:nvCxnSpPr>
        <p:spPr>
          <a:xfrm>
            <a:off x="6783187" y="4035370"/>
            <a:ext cx="23070" cy="8019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AFF99556-6598-48F3-9D29-007EF7A32EF6}"/>
              </a:ext>
            </a:extLst>
          </p:cNvPr>
          <p:cNvGrpSpPr/>
          <p:nvPr/>
        </p:nvGrpSpPr>
        <p:grpSpPr>
          <a:xfrm>
            <a:off x="6760758" y="4187902"/>
            <a:ext cx="848190" cy="460300"/>
            <a:chOff x="4844940" y="1434541"/>
            <a:chExt cx="848190" cy="460300"/>
          </a:xfrm>
        </p:grpSpPr>
        <p:sp>
          <p:nvSpPr>
            <p:cNvPr id="138" name="TextBox 137">
              <a:extLst>
                <a:ext uri="{FF2B5EF4-FFF2-40B4-BE49-F238E27FC236}">
                  <a16:creationId xmlns:a16="http://schemas.microsoft.com/office/drawing/2014/main" id="{27EA7910-96BD-4BD6-8E90-EDFC5DC6B3CA}"/>
                </a:ext>
              </a:extLst>
            </p:cNvPr>
            <p:cNvSpPr txBox="1"/>
            <p:nvPr/>
          </p:nvSpPr>
          <p:spPr>
            <a:xfrm>
              <a:off x="4899018" y="1434541"/>
              <a:ext cx="794112" cy="276999"/>
            </a:xfrm>
            <a:prstGeom prst="rect">
              <a:avLst/>
            </a:prstGeom>
            <a:noFill/>
          </p:spPr>
          <p:txBody>
            <a:bodyPr wrap="square" rtlCol="0">
              <a:spAutoFit/>
            </a:bodyPr>
            <a:lstStyle/>
            <a:p>
              <a:r>
                <a:rPr lang="en-US" sz="1200" dirty="0"/>
                <a:t>Retrieve</a:t>
              </a:r>
            </a:p>
          </p:txBody>
        </p:sp>
        <p:sp>
          <p:nvSpPr>
            <p:cNvPr id="139" name="TextBox 138">
              <a:extLst>
                <a:ext uri="{FF2B5EF4-FFF2-40B4-BE49-F238E27FC236}">
                  <a16:creationId xmlns:a16="http://schemas.microsoft.com/office/drawing/2014/main" id="{00F7C1E7-57A2-416C-9A89-32F757931865}"/>
                </a:ext>
              </a:extLst>
            </p:cNvPr>
            <p:cNvSpPr txBox="1"/>
            <p:nvPr/>
          </p:nvSpPr>
          <p:spPr>
            <a:xfrm>
              <a:off x="4844940" y="1587064"/>
              <a:ext cx="508841" cy="307777"/>
            </a:xfrm>
            <a:prstGeom prst="rect">
              <a:avLst/>
            </a:prstGeom>
            <a:noFill/>
          </p:spPr>
          <p:txBody>
            <a:bodyPr wrap="square" rtlCol="0">
              <a:spAutoFit/>
            </a:bodyPr>
            <a:lstStyle/>
            <a:p>
              <a:r>
                <a:rPr lang="en-US" sz="1400" b="1" dirty="0">
                  <a:solidFill>
                    <a:srgbClr val="0070C0"/>
                  </a:solidFill>
                </a:rPr>
                <a:t>322</a:t>
              </a:r>
            </a:p>
          </p:txBody>
        </p:sp>
        <p:cxnSp>
          <p:nvCxnSpPr>
            <p:cNvPr id="140" name="Straight Arrow Connector 139">
              <a:extLst>
                <a:ext uri="{FF2B5EF4-FFF2-40B4-BE49-F238E27FC236}">
                  <a16:creationId xmlns:a16="http://schemas.microsoft.com/office/drawing/2014/main" id="{1056CD1A-B4F7-4F17-AA3E-F735DBE99D8C}"/>
                </a:ext>
              </a:extLst>
            </p:cNvPr>
            <p:cNvCxnSpPr>
              <a:cxnSpLocks/>
            </p:cNvCxnSpPr>
            <p:nvPr/>
          </p:nvCxnSpPr>
          <p:spPr>
            <a:xfrm flipH="1">
              <a:off x="5245116" y="1742317"/>
              <a:ext cx="32289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1" name="Straight Arrow Connector 140">
            <a:extLst>
              <a:ext uri="{FF2B5EF4-FFF2-40B4-BE49-F238E27FC236}">
                <a16:creationId xmlns:a16="http://schemas.microsoft.com/office/drawing/2014/main" id="{03BFE8E2-3357-4162-B519-FFDA5643DD0D}"/>
              </a:ext>
            </a:extLst>
          </p:cNvPr>
          <p:cNvCxnSpPr>
            <a:cxnSpLocks/>
            <a:endCxn id="130" idx="3"/>
          </p:cNvCxnSpPr>
          <p:nvPr/>
        </p:nvCxnSpPr>
        <p:spPr>
          <a:xfrm flipV="1">
            <a:off x="6771883" y="4035371"/>
            <a:ext cx="11304" cy="8096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D2CBA7A7-A1E7-4C2A-8696-9660C218542D}"/>
              </a:ext>
            </a:extLst>
          </p:cNvPr>
          <p:cNvGrpSpPr/>
          <p:nvPr/>
        </p:nvGrpSpPr>
        <p:grpSpPr>
          <a:xfrm>
            <a:off x="6090013" y="4172528"/>
            <a:ext cx="808688" cy="452393"/>
            <a:chOff x="5652860" y="1981391"/>
            <a:chExt cx="808688" cy="452393"/>
          </a:xfrm>
        </p:grpSpPr>
        <p:sp>
          <p:nvSpPr>
            <p:cNvPr id="143" name="TextBox 142">
              <a:extLst>
                <a:ext uri="{FF2B5EF4-FFF2-40B4-BE49-F238E27FC236}">
                  <a16:creationId xmlns:a16="http://schemas.microsoft.com/office/drawing/2014/main" id="{B6402923-EA0F-46AE-A084-4C910654D043}"/>
                </a:ext>
              </a:extLst>
            </p:cNvPr>
            <p:cNvSpPr txBox="1"/>
            <p:nvPr/>
          </p:nvSpPr>
          <p:spPr>
            <a:xfrm>
              <a:off x="5667436" y="1981391"/>
              <a:ext cx="794112" cy="276999"/>
            </a:xfrm>
            <a:prstGeom prst="rect">
              <a:avLst/>
            </a:prstGeom>
            <a:noFill/>
          </p:spPr>
          <p:txBody>
            <a:bodyPr wrap="square" rtlCol="0">
              <a:spAutoFit/>
            </a:bodyPr>
            <a:lstStyle/>
            <a:p>
              <a:r>
                <a:rPr lang="en-US" sz="1200" dirty="0"/>
                <a:t>Query</a:t>
              </a:r>
            </a:p>
          </p:txBody>
        </p:sp>
        <p:sp>
          <p:nvSpPr>
            <p:cNvPr id="144" name="TextBox 143">
              <a:extLst>
                <a:ext uri="{FF2B5EF4-FFF2-40B4-BE49-F238E27FC236}">
                  <a16:creationId xmlns:a16="http://schemas.microsoft.com/office/drawing/2014/main" id="{6F9392E3-2409-4174-91A5-5F672D914196}"/>
                </a:ext>
              </a:extLst>
            </p:cNvPr>
            <p:cNvSpPr txBox="1"/>
            <p:nvPr/>
          </p:nvSpPr>
          <p:spPr>
            <a:xfrm flipH="1">
              <a:off x="5903024" y="2126007"/>
              <a:ext cx="508841" cy="307777"/>
            </a:xfrm>
            <a:prstGeom prst="rect">
              <a:avLst/>
            </a:prstGeom>
            <a:noFill/>
          </p:spPr>
          <p:txBody>
            <a:bodyPr wrap="square" rtlCol="0">
              <a:spAutoFit/>
            </a:bodyPr>
            <a:lstStyle/>
            <a:p>
              <a:r>
                <a:rPr lang="en-US" sz="1400" b="1" dirty="0">
                  <a:solidFill>
                    <a:srgbClr val="0070C0"/>
                  </a:solidFill>
                </a:rPr>
                <a:t>021</a:t>
              </a:r>
            </a:p>
          </p:txBody>
        </p:sp>
        <p:cxnSp>
          <p:nvCxnSpPr>
            <p:cNvPr id="145" name="Straight Arrow Connector 144">
              <a:extLst>
                <a:ext uri="{FF2B5EF4-FFF2-40B4-BE49-F238E27FC236}">
                  <a16:creationId xmlns:a16="http://schemas.microsoft.com/office/drawing/2014/main" id="{BC9293DF-B6AE-42B8-8404-1EB418459999}"/>
                </a:ext>
              </a:extLst>
            </p:cNvPr>
            <p:cNvCxnSpPr>
              <a:cxnSpLocks/>
            </p:cNvCxnSpPr>
            <p:nvPr/>
          </p:nvCxnSpPr>
          <p:spPr>
            <a:xfrm>
              <a:off x="5652860" y="2281260"/>
              <a:ext cx="32289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6" name="Straight Arrow Connector 145">
            <a:extLst>
              <a:ext uri="{FF2B5EF4-FFF2-40B4-BE49-F238E27FC236}">
                <a16:creationId xmlns:a16="http://schemas.microsoft.com/office/drawing/2014/main" id="{F0AA390A-3308-4425-801E-7CA780095D19}"/>
              </a:ext>
            </a:extLst>
          </p:cNvPr>
          <p:cNvCxnSpPr>
            <a:cxnSpLocks/>
          </p:cNvCxnSpPr>
          <p:nvPr/>
        </p:nvCxnSpPr>
        <p:spPr>
          <a:xfrm>
            <a:off x="6986112" y="4035370"/>
            <a:ext cx="964342" cy="8271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8D800CE7-A5E5-4762-A5E0-326FD92ADC7E}"/>
              </a:ext>
            </a:extLst>
          </p:cNvPr>
          <p:cNvGrpSpPr/>
          <p:nvPr/>
        </p:nvGrpSpPr>
        <p:grpSpPr>
          <a:xfrm>
            <a:off x="7526359" y="4073095"/>
            <a:ext cx="848190" cy="460300"/>
            <a:chOff x="6345390" y="2869071"/>
            <a:chExt cx="848190" cy="460300"/>
          </a:xfrm>
        </p:grpSpPr>
        <p:sp>
          <p:nvSpPr>
            <p:cNvPr id="148" name="TextBox 147">
              <a:extLst>
                <a:ext uri="{FF2B5EF4-FFF2-40B4-BE49-F238E27FC236}">
                  <a16:creationId xmlns:a16="http://schemas.microsoft.com/office/drawing/2014/main" id="{B4711C69-0ECB-422B-9E8D-45A11AA46E14}"/>
                </a:ext>
              </a:extLst>
            </p:cNvPr>
            <p:cNvSpPr txBox="1"/>
            <p:nvPr/>
          </p:nvSpPr>
          <p:spPr>
            <a:xfrm>
              <a:off x="6399468" y="2869071"/>
              <a:ext cx="794112" cy="276999"/>
            </a:xfrm>
            <a:prstGeom prst="rect">
              <a:avLst/>
            </a:prstGeom>
            <a:noFill/>
          </p:spPr>
          <p:txBody>
            <a:bodyPr wrap="square" rtlCol="0">
              <a:spAutoFit/>
            </a:bodyPr>
            <a:lstStyle/>
            <a:p>
              <a:r>
                <a:rPr lang="en-US" sz="1200" dirty="0"/>
                <a:t>Retrieve</a:t>
              </a:r>
            </a:p>
          </p:txBody>
        </p:sp>
        <p:sp>
          <p:nvSpPr>
            <p:cNvPr id="149" name="TextBox 148">
              <a:extLst>
                <a:ext uri="{FF2B5EF4-FFF2-40B4-BE49-F238E27FC236}">
                  <a16:creationId xmlns:a16="http://schemas.microsoft.com/office/drawing/2014/main" id="{F5B04F24-8598-41EE-BB90-53E8B086DFE7}"/>
                </a:ext>
              </a:extLst>
            </p:cNvPr>
            <p:cNvSpPr txBox="1"/>
            <p:nvPr/>
          </p:nvSpPr>
          <p:spPr>
            <a:xfrm>
              <a:off x="6345390" y="3021594"/>
              <a:ext cx="508841" cy="307777"/>
            </a:xfrm>
            <a:prstGeom prst="rect">
              <a:avLst/>
            </a:prstGeom>
            <a:noFill/>
          </p:spPr>
          <p:txBody>
            <a:bodyPr wrap="square" rtlCol="0">
              <a:spAutoFit/>
            </a:bodyPr>
            <a:lstStyle/>
            <a:p>
              <a:r>
                <a:rPr lang="en-US" sz="1400" b="1" dirty="0">
                  <a:solidFill>
                    <a:srgbClr val="0070C0"/>
                  </a:solidFill>
                </a:rPr>
                <a:t>021</a:t>
              </a:r>
            </a:p>
          </p:txBody>
        </p:sp>
        <p:cxnSp>
          <p:nvCxnSpPr>
            <p:cNvPr id="150" name="Straight Arrow Connector 149">
              <a:extLst>
                <a:ext uri="{FF2B5EF4-FFF2-40B4-BE49-F238E27FC236}">
                  <a16:creationId xmlns:a16="http://schemas.microsoft.com/office/drawing/2014/main" id="{5A2E7010-C368-413F-B14E-5680354DC4A9}"/>
                </a:ext>
              </a:extLst>
            </p:cNvPr>
            <p:cNvCxnSpPr>
              <a:cxnSpLocks/>
            </p:cNvCxnSpPr>
            <p:nvPr/>
          </p:nvCxnSpPr>
          <p:spPr>
            <a:xfrm flipH="1">
              <a:off x="6745566" y="3176847"/>
              <a:ext cx="32289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6A3659F6-D1B6-4D2F-B2BD-EE4556386B56}"/>
              </a:ext>
            </a:extLst>
          </p:cNvPr>
          <p:cNvSpPr txBox="1"/>
          <p:nvPr/>
        </p:nvSpPr>
        <p:spPr>
          <a:xfrm>
            <a:off x="7338739" y="2948392"/>
            <a:ext cx="1696618" cy="830997"/>
          </a:xfrm>
          <a:prstGeom prst="rect">
            <a:avLst/>
          </a:prstGeom>
          <a:noFill/>
        </p:spPr>
        <p:txBody>
          <a:bodyPr wrap="square" rtlCol="0">
            <a:spAutoFit/>
          </a:bodyPr>
          <a:lstStyle/>
          <a:p>
            <a:r>
              <a:rPr lang="en-US" sz="1600" dirty="0"/>
              <a:t>Database of</a:t>
            </a:r>
          </a:p>
          <a:p>
            <a:r>
              <a:rPr lang="en-US" sz="1600" dirty="0"/>
              <a:t>hashed segments</a:t>
            </a:r>
          </a:p>
        </p:txBody>
      </p:sp>
      <p:grpSp>
        <p:nvGrpSpPr>
          <p:cNvPr id="152" name="Group 151">
            <a:extLst>
              <a:ext uri="{FF2B5EF4-FFF2-40B4-BE49-F238E27FC236}">
                <a16:creationId xmlns:a16="http://schemas.microsoft.com/office/drawing/2014/main" id="{F6CD1A8F-D28B-42EA-BAD3-58C3E5EE8AFE}"/>
              </a:ext>
            </a:extLst>
          </p:cNvPr>
          <p:cNvGrpSpPr/>
          <p:nvPr/>
        </p:nvGrpSpPr>
        <p:grpSpPr>
          <a:xfrm flipH="1">
            <a:off x="6561185" y="5229220"/>
            <a:ext cx="1044325" cy="307777"/>
            <a:chOff x="3078546" y="4914721"/>
            <a:chExt cx="1044325" cy="1565907"/>
          </a:xfrm>
        </p:grpSpPr>
        <p:sp>
          <p:nvSpPr>
            <p:cNvPr id="153" name="TextBox 152">
              <a:extLst>
                <a:ext uri="{FF2B5EF4-FFF2-40B4-BE49-F238E27FC236}">
                  <a16:creationId xmlns:a16="http://schemas.microsoft.com/office/drawing/2014/main" id="{0EDE0302-2093-4856-B3DC-92843A667229}"/>
                </a:ext>
              </a:extLst>
            </p:cNvPr>
            <p:cNvSpPr txBox="1"/>
            <p:nvPr/>
          </p:nvSpPr>
          <p:spPr>
            <a:xfrm>
              <a:off x="3078546" y="4914721"/>
              <a:ext cx="508841" cy="1565907"/>
            </a:xfrm>
            <a:prstGeom prst="rect">
              <a:avLst/>
            </a:prstGeom>
            <a:noFill/>
          </p:spPr>
          <p:txBody>
            <a:bodyPr wrap="square" rtlCol="0">
              <a:spAutoFit/>
            </a:bodyPr>
            <a:lstStyle/>
            <a:p>
              <a:r>
                <a:rPr lang="en-US" sz="1400" b="1" dirty="0">
                  <a:solidFill>
                    <a:srgbClr val="00B050"/>
                  </a:solidFill>
                </a:rPr>
                <a:t>021</a:t>
              </a:r>
            </a:p>
          </p:txBody>
        </p:sp>
        <p:cxnSp>
          <p:nvCxnSpPr>
            <p:cNvPr id="154" name="Straight Arrow Connector 153">
              <a:extLst>
                <a:ext uri="{FF2B5EF4-FFF2-40B4-BE49-F238E27FC236}">
                  <a16:creationId xmlns:a16="http://schemas.microsoft.com/office/drawing/2014/main" id="{56ABE772-8131-4552-9660-C0420160FCFC}"/>
                </a:ext>
              </a:extLst>
            </p:cNvPr>
            <p:cNvCxnSpPr>
              <a:cxnSpLocks/>
            </p:cNvCxnSpPr>
            <p:nvPr/>
          </p:nvCxnSpPr>
          <p:spPr>
            <a:xfrm flipH="1">
              <a:off x="3534277" y="5684718"/>
              <a:ext cx="588594"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71AC1C77-06E7-492C-BFBF-396F46850C4C}"/>
              </a:ext>
            </a:extLst>
          </p:cNvPr>
          <p:cNvGrpSpPr/>
          <p:nvPr/>
        </p:nvGrpSpPr>
        <p:grpSpPr>
          <a:xfrm>
            <a:off x="6438074" y="5403433"/>
            <a:ext cx="972967" cy="307777"/>
            <a:chOff x="2867698" y="4914721"/>
            <a:chExt cx="972967" cy="1565907"/>
          </a:xfrm>
        </p:grpSpPr>
        <p:sp>
          <p:nvSpPr>
            <p:cNvPr id="156" name="TextBox 155">
              <a:extLst>
                <a:ext uri="{FF2B5EF4-FFF2-40B4-BE49-F238E27FC236}">
                  <a16:creationId xmlns:a16="http://schemas.microsoft.com/office/drawing/2014/main" id="{22E6B1A4-FE4E-4600-BBF8-A3F5E420AF4F}"/>
                </a:ext>
              </a:extLst>
            </p:cNvPr>
            <p:cNvSpPr txBox="1"/>
            <p:nvPr/>
          </p:nvSpPr>
          <p:spPr>
            <a:xfrm>
              <a:off x="2867698" y="4914721"/>
              <a:ext cx="508841" cy="1565907"/>
            </a:xfrm>
            <a:prstGeom prst="rect">
              <a:avLst/>
            </a:prstGeom>
            <a:noFill/>
          </p:spPr>
          <p:txBody>
            <a:bodyPr wrap="square" rtlCol="0">
              <a:spAutoFit/>
            </a:bodyPr>
            <a:lstStyle/>
            <a:p>
              <a:r>
                <a:rPr lang="en-US" sz="1400" b="1" dirty="0">
                  <a:solidFill>
                    <a:srgbClr val="00B050"/>
                  </a:solidFill>
                </a:rPr>
                <a:t>322</a:t>
              </a:r>
            </a:p>
          </p:txBody>
        </p:sp>
        <p:cxnSp>
          <p:nvCxnSpPr>
            <p:cNvPr id="157" name="Straight Arrow Connector 156">
              <a:extLst>
                <a:ext uri="{FF2B5EF4-FFF2-40B4-BE49-F238E27FC236}">
                  <a16:creationId xmlns:a16="http://schemas.microsoft.com/office/drawing/2014/main" id="{D3AF338E-C9C7-4F2F-A8D6-E2334A4DC89B}"/>
                </a:ext>
              </a:extLst>
            </p:cNvPr>
            <p:cNvCxnSpPr>
              <a:cxnSpLocks/>
            </p:cNvCxnSpPr>
            <p:nvPr/>
          </p:nvCxnSpPr>
          <p:spPr>
            <a:xfrm flipH="1">
              <a:off x="3285646" y="5704617"/>
              <a:ext cx="55501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904CC610-8235-7840-5252-3DE7D1F74754}"/>
              </a:ext>
            </a:extLst>
          </p:cNvPr>
          <p:cNvSpPr txBox="1"/>
          <p:nvPr/>
        </p:nvSpPr>
        <p:spPr>
          <a:xfrm>
            <a:off x="1013940" y="3680460"/>
            <a:ext cx="3337560"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a:solidFill>
                  <a:srgbClr val="FA6D2E"/>
                </a:solidFill>
              </a:rPr>
              <a:t>Clearly, this approach to music composition cannot base on similarity matching!</a:t>
            </a:r>
          </a:p>
        </p:txBody>
      </p:sp>
    </p:spTree>
    <p:extLst>
      <p:ext uri="{BB962C8B-B14F-4D97-AF65-F5344CB8AC3E}">
        <p14:creationId xmlns:p14="http://schemas.microsoft.com/office/powerpoint/2010/main" val="237494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132"/>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0"/>
                                          </p:stCondLst>
                                        </p:cTn>
                                        <p:tgtEl>
                                          <p:spTgt spid="5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6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0"/>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155"/>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31"/>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32"/>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3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36"/>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4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4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52"/>
                                        </p:tgtEl>
                                        <p:attrNameLst>
                                          <p:attrName>style.visibility</p:attrName>
                                        </p:attrNameLst>
                                      </p:cBhvr>
                                      <p:to>
                                        <p:strVal val="visible"/>
                                      </p:to>
                                    </p:set>
                                  </p:childTnLst>
                                </p:cTn>
                              </p:par>
                              <p:par>
                                <p:cTn id="48" presetID="1" presetClass="exit" presetSubtype="0" fill="hold" nodeType="withEffect">
                                  <p:stCondLst>
                                    <p:cond delay="0"/>
                                  </p:stCondLst>
                                  <p:childTnLst>
                                    <p:set>
                                      <p:cBhvr>
                                        <p:cTn id="49" dur="1" fill="hold">
                                          <p:stCondLst>
                                            <p:cond delay="0"/>
                                          </p:stCondLst>
                                        </p:cTn>
                                        <p:tgtEl>
                                          <p:spTgt spid="73"/>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6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6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7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4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7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56">
                                            <p:txEl>
                                              <p:pRg st="0" end="0"/>
                                            </p:txEl>
                                          </p:spTgt>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56">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dissolve">
                                      <p:cBhvr>
                                        <p:cTn id="7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0860AF64-BDA7-4FA4-A0CE-6F6A5C17C822}"/>
              </a:ext>
            </a:extLst>
          </p:cNvPr>
          <p:cNvPicPr>
            <a:picLocks noChangeAspect="1"/>
          </p:cNvPicPr>
          <p:nvPr/>
        </p:nvPicPr>
        <p:blipFill rotWithShape="1">
          <a:blip r:embed="rId3"/>
          <a:srcRect l="31591" r="47643"/>
          <a:stretch/>
        </p:blipFill>
        <p:spPr>
          <a:xfrm>
            <a:off x="2432263" y="4559516"/>
            <a:ext cx="802544" cy="1128713"/>
          </a:xfrm>
          <a:prstGeom prst="rect">
            <a:avLst/>
          </a:prstGeom>
        </p:spPr>
      </p:pic>
      <p:pic>
        <p:nvPicPr>
          <p:cNvPr id="50" name="Picture 49">
            <a:extLst>
              <a:ext uri="{FF2B5EF4-FFF2-40B4-BE49-F238E27FC236}">
                <a16:creationId xmlns:a16="http://schemas.microsoft.com/office/drawing/2014/main" id="{7A6D278C-1F5C-41D4-9157-D281BE30B764}"/>
              </a:ext>
            </a:extLst>
          </p:cNvPr>
          <p:cNvPicPr>
            <a:picLocks noChangeAspect="1"/>
          </p:cNvPicPr>
          <p:nvPr/>
        </p:nvPicPr>
        <p:blipFill rotWithShape="1">
          <a:blip r:embed="rId3"/>
          <a:srcRect r="68851"/>
          <a:stretch/>
        </p:blipFill>
        <p:spPr>
          <a:xfrm>
            <a:off x="2292642" y="3405638"/>
            <a:ext cx="1203828" cy="1128713"/>
          </a:xfrm>
          <a:prstGeom prst="rect">
            <a:avLst/>
          </a:prstGeom>
        </p:spPr>
      </p:pic>
      <p:sp>
        <p:nvSpPr>
          <p:cNvPr id="12" name="TextBox 11">
            <a:extLst>
              <a:ext uri="{FF2B5EF4-FFF2-40B4-BE49-F238E27FC236}">
                <a16:creationId xmlns:a16="http://schemas.microsoft.com/office/drawing/2014/main" id="{9D024293-A79C-4959-9EE4-1F6F2E19FEC5}"/>
              </a:ext>
            </a:extLst>
          </p:cNvPr>
          <p:cNvSpPr txBox="1"/>
          <p:nvPr/>
        </p:nvSpPr>
        <p:spPr>
          <a:xfrm>
            <a:off x="1961378" y="3481782"/>
            <a:ext cx="1218334"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A</a:t>
            </a:r>
          </a:p>
        </p:txBody>
      </p:sp>
      <p:sp>
        <p:nvSpPr>
          <p:cNvPr id="13" name="TextBox 12">
            <a:extLst>
              <a:ext uri="{FF2B5EF4-FFF2-40B4-BE49-F238E27FC236}">
                <a16:creationId xmlns:a16="http://schemas.microsoft.com/office/drawing/2014/main" id="{14E8723D-219A-42D9-9651-B9CB86403218}"/>
              </a:ext>
            </a:extLst>
          </p:cNvPr>
          <p:cNvSpPr txBox="1"/>
          <p:nvPr/>
        </p:nvSpPr>
        <p:spPr>
          <a:xfrm>
            <a:off x="1961379" y="4625378"/>
            <a:ext cx="1233815"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B</a:t>
            </a:r>
          </a:p>
        </p:txBody>
      </p:sp>
      <p:sp>
        <p:nvSpPr>
          <p:cNvPr id="38" name="TextBox 37">
            <a:extLst>
              <a:ext uri="{FF2B5EF4-FFF2-40B4-BE49-F238E27FC236}">
                <a16:creationId xmlns:a16="http://schemas.microsoft.com/office/drawing/2014/main" id="{C5704146-A7F8-411B-9646-362CEE27CF88}"/>
              </a:ext>
            </a:extLst>
          </p:cNvPr>
          <p:cNvSpPr txBox="1"/>
          <p:nvPr/>
        </p:nvSpPr>
        <p:spPr>
          <a:xfrm>
            <a:off x="4603832" y="1925711"/>
            <a:ext cx="2216660" cy="923330"/>
          </a:xfrm>
          <a:prstGeom prst="rect">
            <a:avLst/>
          </a:prstGeom>
          <a:noFill/>
        </p:spPr>
        <p:txBody>
          <a:bodyPr wrap="square" rtlCol="0">
            <a:spAutoFit/>
          </a:bodyPr>
          <a:lstStyle/>
          <a:p>
            <a:pPr defTabSz="342900"/>
            <a:r>
              <a:rPr lang="en-US" dirty="0">
                <a:solidFill>
                  <a:prstClr val="black"/>
                </a:solidFill>
                <a:latin typeface="Trebuchet MS" panose="020B0603020202020204"/>
              </a:rPr>
              <a:t>Adjacent segment pair in the same song is </a:t>
            </a:r>
            <a:r>
              <a:rPr lang="en-US" i="1" dirty="0">
                <a:solidFill>
                  <a:prstClr val="black"/>
                </a:solidFill>
                <a:latin typeface="Trebuchet MS" panose="020B0603020202020204"/>
              </a:rPr>
              <a:t>composable</a:t>
            </a:r>
          </a:p>
        </p:txBody>
      </p:sp>
      <p:pic>
        <p:nvPicPr>
          <p:cNvPr id="49" name="Picture 48">
            <a:extLst>
              <a:ext uri="{FF2B5EF4-FFF2-40B4-BE49-F238E27FC236}">
                <a16:creationId xmlns:a16="http://schemas.microsoft.com/office/drawing/2014/main" id="{3964ADE0-DD3C-41E0-8BEC-FC66251A3312}"/>
              </a:ext>
            </a:extLst>
          </p:cNvPr>
          <p:cNvPicPr>
            <a:picLocks noChangeAspect="1"/>
          </p:cNvPicPr>
          <p:nvPr/>
        </p:nvPicPr>
        <p:blipFill rotWithShape="1">
          <a:blip r:embed="rId3"/>
          <a:srcRect r="46811"/>
          <a:stretch/>
        </p:blipFill>
        <p:spPr>
          <a:xfrm>
            <a:off x="2303494" y="1872474"/>
            <a:ext cx="2055646" cy="1128713"/>
          </a:xfrm>
          <a:prstGeom prst="rect">
            <a:avLst/>
          </a:prstGeom>
        </p:spPr>
      </p:pic>
      <p:cxnSp>
        <p:nvCxnSpPr>
          <p:cNvPr id="3" name="Straight Connector 2">
            <a:extLst>
              <a:ext uri="{FF2B5EF4-FFF2-40B4-BE49-F238E27FC236}">
                <a16:creationId xmlns:a16="http://schemas.microsoft.com/office/drawing/2014/main" id="{A9990BDB-4056-4CE0-9DC8-1B0F89E09CC5}"/>
              </a:ext>
            </a:extLst>
          </p:cNvPr>
          <p:cNvCxnSpPr/>
          <p:nvPr/>
        </p:nvCxnSpPr>
        <p:spPr>
          <a:xfrm>
            <a:off x="3536520" y="1799101"/>
            <a:ext cx="0" cy="124199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61" name="Title 1">
            <a:extLst>
              <a:ext uri="{FF2B5EF4-FFF2-40B4-BE49-F238E27FC236}">
                <a16:creationId xmlns:a16="http://schemas.microsoft.com/office/drawing/2014/main" id="{397FE4A2-1CDC-492F-AE4D-93BA983759F0}"/>
              </a:ext>
            </a:extLst>
          </p:cNvPr>
          <p:cNvSpPr>
            <a:spLocks noGrp="1"/>
          </p:cNvSpPr>
          <p:nvPr>
            <p:ph type="title"/>
          </p:nvPr>
        </p:nvSpPr>
        <p:spPr>
          <a:xfrm>
            <a:off x="415326" y="342553"/>
            <a:ext cx="6447501" cy="593937"/>
          </a:xfrm>
        </p:spPr>
        <p:txBody>
          <a:bodyPr>
            <a:noAutofit/>
          </a:bodyPr>
          <a:lstStyle/>
          <a:p>
            <a:r>
              <a:rPr lang="en-US" sz="4400" dirty="0">
                <a:solidFill>
                  <a:srgbClr val="7030A0"/>
                </a:solidFill>
              </a:rPr>
              <a:t>“Composable” Pair</a:t>
            </a:r>
          </a:p>
        </p:txBody>
      </p:sp>
      <p:sp>
        <p:nvSpPr>
          <p:cNvPr id="52" name="TextBox 51">
            <a:extLst>
              <a:ext uri="{FF2B5EF4-FFF2-40B4-BE49-F238E27FC236}">
                <a16:creationId xmlns:a16="http://schemas.microsoft.com/office/drawing/2014/main" id="{9D024293-A79C-4959-9EE4-1F6F2E19FEC5}"/>
              </a:ext>
            </a:extLst>
          </p:cNvPr>
          <p:cNvSpPr txBox="1"/>
          <p:nvPr/>
        </p:nvSpPr>
        <p:spPr>
          <a:xfrm>
            <a:off x="3057460" y="1410809"/>
            <a:ext cx="355499"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A</a:t>
            </a:r>
          </a:p>
        </p:txBody>
      </p:sp>
      <p:sp>
        <p:nvSpPr>
          <p:cNvPr id="53" name="TextBox 52">
            <a:extLst>
              <a:ext uri="{FF2B5EF4-FFF2-40B4-BE49-F238E27FC236}">
                <a16:creationId xmlns:a16="http://schemas.microsoft.com/office/drawing/2014/main" id="{14E8723D-219A-42D9-9651-B9CB86403218}"/>
              </a:ext>
            </a:extLst>
          </p:cNvPr>
          <p:cNvSpPr txBox="1"/>
          <p:nvPr/>
        </p:nvSpPr>
        <p:spPr>
          <a:xfrm>
            <a:off x="3962851" y="1428933"/>
            <a:ext cx="430129"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B</a:t>
            </a:r>
          </a:p>
        </p:txBody>
      </p:sp>
      <p:pic>
        <p:nvPicPr>
          <p:cNvPr id="4" name="Picture 3" descr="A red and black background&#10;&#10;Description automatically generated">
            <a:extLst>
              <a:ext uri="{FF2B5EF4-FFF2-40B4-BE49-F238E27FC236}">
                <a16:creationId xmlns:a16="http://schemas.microsoft.com/office/drawing/2014/main" id="{0BBA6182-A01A-402D-B3AC-0A61B2C327D5}"/>
              </a:ext>
            </a:extLst>
          </p:cNvPr>
          <p:cNvPicPr>
            <a:picLocks noChangeAspect="1"/>
          </p:cNvPicPr>
          <p:nvPr/>
        </p:nvPicPr>
        <p:blipFill>
          <a:blip r:embed="rId4"/>
          <a:stretch>
            <a:fillRect/>
          </a:stretch>
        </p:blipFill>
        <p:spPr>
          <a:xfrm rot="18499526">
            <a:off x="1023631" y="1993346"/>
            <a:ext cx="3293821" cy="495059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B8832A8-0944-4A85-B8B2-471E14DF3728}"/>
                  </a:ext>
                </a:extLst>
              </p:cNvPr>
              <p:cNvSpPr txBox="1"/>
              <p:nvPr/>
            </p:nvSpPr>
            <p:spPr>
              <a:xfrm>
                <a:off x="4392980" y="3931402"/>
                <a:ext cx="6216766" cy="1323439"/>
              </a:xfrm>
              <a:prstGeom prst="rect">
                <a:avLst/>
              </a:prstGeom>
              <a:noFill/>
            </p:spPr>
            <p:txBody>
              <a:bodyPr wrap="none" rtlCol="0">
                <a:spAutoFit/>
              </a:bodyPr>
              <a:lstStyle/>
              <a:p>
                <a:r>
                  <a:rPr lang="en-US" sz="4000" dirty="0"/>
                  <a:t>They are composable</a:t>
                </a:r>
              </a:p>
              <a:p>
                <a:r>
                  <a:rPr lang="en-US" sz="4000" dirty="0"/>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 </m:t>
                    </m:r>
                  </m:oMath>
                </a14:m>
                <a:r>
                  <a:rPr lang="en-US" sz="4000" dirty="0"/>
                  <a:t>Need metric learning</a:t>
                </a:r>
              </a:p>
            </p:txBody>
          </p:sp>
        </mc:Choice>
        <mc:Fallback xmlns="">
          <p:sp>
            <p:nvSpPr>
              <p:cNvPr id="5" name="TextBox 4">
                <a:extLst>
                  <a:ext uri="{FF2B5EF4-FFF2-40B4-BE49-F238E27FC236}">
                    <a16:creationId xmlns:a16="http://schemas.microsoft.com/office/drawing/2014/main" id="{FB8832A8-0944-4A85-B8B2-471E14DF3728}"/>
                  </a:ext>
                </a:extLst>
              </p:cNvPr>
              <p:cNvSpPr txBox="1">
                <a:spLocks noRot="1" noChangeAspect="1" noMove="1" noResize="1" noEditPoints="1" noAdjustHandles="1" noChangeArrowheads="1" noChangeShapeType="1" noTextEdit="1"/>
              </p:cNvSpPr>
              <p:nvPr/>
            </p:nvSpPr>
            <p:spPr>
              <a:xfrm>
                <a:off x="4392980" y="3931402"/>
                <a:ext cx="6216766" cy="1323439"/>
              </a:xfrm>
              <a:prstGeom prst="rect">
                <a:avLst/>
              </a:prstGeom>
              <a:blipFill>
                <a:blip r:embed="rId5"/>
                <a:stretch>
                  <a:fillRect l="-3533" t="-8295" r="-2355" b="-18894"/>
                </a:stretch>
              </a:blipFill>
            </p:spPr>
            <p:txBody>
              <a:bodyPr/>
              <a:lstStyle/>
              <a:p>
                <a:r>
                  <a:rPr lang="en-US">
                    <a:noFill/>
                  </a:rPr>
                  <a:t> </a:t>
                </a:r>
              </a:p>
            </p:txBody>
          </p:sp>
        </mc:Fallback>
      </mc:AlternateContent>
    </p:spTree>
    <p:extLst>
      <p:ext uri="{BB962C8B-B14F-4D97-AF65-F5344CB8AC3E}">
        <p14:creationId xmlns:p14="http://schemas.microsoft.com/office/powerpoint/2010/main" val="390991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FC91705A-990B-4DD9-B689-C123B73C23CE}"/>
              </a:ext>
            </a:extLst>
          </p:cNvPr>
          <p:cNvSpPr/>
          <p:nvPr/>
        </p:nvSpPr>
        <p:spPr bwMode="auto">
          <a:xfrm>
            <a:off x="3725864" y="3303339"/>
            <a:ext cx="1036637" cy="1374775"/>
          </a:xfrm>
          <a:custGeom>
            <a:avLst/>
            <a:gdLst>
              <a:gd name="connsiteX0" fmla="*/ 582756 w 1037080"/>
              <a:gd name="connsiteY0" fmla="*/ 46008 h 1374476"/>
              <a:gd name="connsiteX1" fmla="*/ 536748 w 1037080"/>
              <a:gd name="connsiteY1" fmla="*/ 57510 h 1374476"/>
              <a:gd name="connsiteX2" fmla="*/ 484990 w 1037080"/>
              <a:gd name="connsiteY2" fmla="*/ 103517 h 1374476"/>
              <a:gd name="connsiteX3" fmla="*/ 461986 w 1037080"/>
              <a:gd name="connsiteY3" fmla="*/ 126521 h 1374476"/>
              <a:gd name="connsiteX4" fmla="*/ 450484 w 1037080"/>
              <a:gd name="connsiteY4" fmla="*/ 143774 h 1374476"/>
              <a:gd name="connsiteX5" fmla="*/ 433231 w 1037080"/>
              <a:gd name="connsiteY5" fmla="*/ 155276 h 1374476"/>
              <a:gd name="connsiteX6" fmla="*/ 398726 w 1037080"/>
              <a:gd name="connsiteY6" fmla="*/ 189782 h 1374476"/>
              <a:gd name="connsiteX7" fmla="*/ 387224 w 1037080"/>
              <a:gd name="connsiteY7" fmla="*/ 207034 h 1374476"/>
              <a:gd name="connsiteX8" fmla="*/ 358469 w 1037080"/>
              <a:gd name="connsiteY8" fmla="*/ 230038 h 1374476"/>
              <a:gd name="connsiteX9" fmla="*/ 341216 w 1037080"/>
              <a:gd name="connsiteY9" fmla="*/ 247291 h 1374476"/>
              <a:gd name="connsiteX10" fmla="*/ 306711 w 1037080"/>
              <a:gd name="connsiteY10" fmla="*/ 270295 h 1374476"/>
              <a:gd name="connsiteX11" fmla="*/ 243450 w 1037080"/>
              <a:gd name="connsiteY11" fmla="*/ 316302 h 1374476"/>
              <a:gd name="connsiteX12" fmla="*/ 226197 w 1037080"/>
              <a:gd name="connsiteY12" fmla="*/ 327804 h 1374476"/>
              <a:gd name="connsiteX13" fmla="*/ 203194 w 1037080"/>
              <a:gd name="connsiteY13" fmla="*/ 339306 h 1374476"/>
              <a:gd name="connsiteX14" fmla="*/ 157186 w 1037080"/>
              <a:gd name="connsiteY14" fmla="*/ 391065 h 1374476"/>
              <a:gd name="connsiteX15" fmla="*/ 145684 w 1037080"/>
              <a:gd name="connsiteY15" fmla="*/ 408317 h 1374476"/>
              <a:gd name="connsiteX16" fmla="*/ 99677 w 1037080"/>
              <a:gd name="connsiteY16" fmla="*/ 471578 h 1374476"/>
              <a:gd name="connsiteX17" fmla="*/ 88175 w 1037080"/>
              <a:gd name="connsiteY17" fmla="*/ 494582 h 1374476"/>
              <a:gd name="connsiteX18" fmla="*/ 76673 w 1037080"/>
              <a:gd name="connsiteY18" fmla="*/ 511834 h 1374476"/>
              <a:gd name="connsiteX19" fmla="*/ 47918 w 1037080"/>
              <a:gd name="connsiteY19" fmla="*/ 575095 h 1374476"/>
              <a:gd name="connsiteX20" fmla="*/ 30665 w 1037080"/>
              <a:gd name="connsiteY20" fmla="*/ 621102 h 1374476"/>
              <a:gd name="connsiteX21" fmla="*/ 24914 w 1037080"/>
              <a:gd name="connsiteY21" fmla="*/ 672861 h 1374476"/>
              <a:gd name="connsiteX22" fmla="*/ 19163 w 1037080"/>
              <a:gd name="connsiteY22" fmla="*/ 713117 h 1374476"/>
              <a:gd name="connsiteX23" fmla="*/ 7662 w 1037080"/>
              <a:gd name="connsiteY23" fmla="*/ 845389 h 1374476"/>
              <a:gd name="connsiteX24" fmla="*/ 7662 w 1037080"/>
              <a:gd name="connsiteY24" fmla="*/ 1167442 h 1374476"/>
              <a:gd name="connsiteX25" fmla="*/ 19163 w 1037080"/>
              <a:gd name="connsiteY25" fmla="*/ 1190446 h 1374476"/>
              <a:gd name="connsiteX26" fmla="*/ 36416 w 1037080"/>
              <a:gd name="connsiteY26" fmla="*/ 1236453 h 1374476"/>
              <a:gd name="connsiteX27" fmla="*/ 82424 w 1037080"/>
              <a:gd name="connsiteY27" fmla="*/ 1293963 h 1374476"/>
              <a:gd name="connsiteX28" fmla="*/ 116929 w 1037080"/>
              <a:gd name="connsiteY28" fmla="*/ 1322717 h 1374476"/>
              <a:gd name="connsiteX29" fmla="*/ 185941 w 1037080"/>
              <a:gd name="connsiteY29" fmla="*/ 1362974 h 1374476"/>
              <a:gd name="connsiteX30" fmla="*/ 231948 w 1037080"/>
              <a:gd name="connsiteY30" fmla="*/ 1374476 h 1374476"/>
              <a:gd name="connsiteX31" fmla="*/ 381473 w 1037080"/>
              <a:gd name="connsiteY31" fmla="*/ 1368725 h 1374476"/>
              <a:gd name="connsiteX32" fmla="*/ 421729 w 1037080"/>
              <a:gd name="connsiteY32" fmla="*/ 1362974 h 1374476"/>
              <a:gd name="connsiteX33" fmla="*/ 444733 w 1037080"/>
              <a:gd name="connsiteY33" fmla="*/ 1351472 h 1374476"/>
              <a:gd name="connsiteX34" fmla="*/ 484990 w 1037080"/>
              <a:gd name="connsiteY34" fmla="*/ 1334219 h 1374476"/>
              <a:gd name="connsiteX35" fmla="*/ 554001 w 1037080"/>
              <a:gd name="connsiteY35" fmla="*/ 1288212 h 1374476"/>
              <a:gd name="connsiteX36" fmla="*/ 577005 w 1037080"/>
              <a:gd name="connsiteY36" fmla="*/ 1270959 h 1374476"/>
              <a:gd name="connsiteX37" fmla="*/ 600009 w 1037080"/>
              <a:gd name="connsiteY37" fmla="*/ 1259457 h 1374476"/>
              <a:gd name="connsiteX38" fmla="*/ 628763 w 1037080"/>
              <a:gd name="connsiteY38" fmla="*/ 1230702 h 1374476"/>
              <a:gd name="connsiteX39" fmla="*/ 709277 w 1037080"/>
              <a:gd name="connsiteY39" fmla="*/ 1161691 h 1374476"/>
              <a:gd name="connsiteX40" fmla="*/ 732280 w 1037080"/>
              <a:gd name="connsiteY40" fmla="*/ 1132936 h 1374476"/>
              <a:gd name="connsiteX41" fmla="*/ 766786 w 1037080"/>
              <a:gd name="connsiteY41" fmla="*/ 1098431 h 1374476"/>
              <a:gd name="connsiteX42" fmla="*/ 789790 w 1037080"/>
              <a:gd name="connsiteY42" fmla="*/ 1075427 h 1374476"/>
              <a:gd name="connsiteX43" fmla="*/ 824295 w 1037080"/>
              <a:gd name="connsiteY43" fmla="*/ 1040921 h 1374476"/>
              <a:gd name="connsiteX44" fmla="*/ 835797 w 1037080"/>
              <a:gd name="connsiteY44" fmla="*/ 1006416 h 1374476"/>
              <a:gd name="connsiteX45" fmla="*/ 864552 w 1037080"/>
              <a:gd name="connsiteY45" fmla="*/ 966159 h 1374476"/>
              <a:gd name="connsiteX46" fmla="*/ 881805 w 1037080"/>
              <a:gd name="connsiteY46" fmla="*/ 943155 h 1374476"/>
              <a:gd name="connsiteX47" fmla="*/ 904809 w 1037080"/>
              <a:gd name="connsiteY47" fmla="*/ 891397 h 1374476"/>
              <a:gd name="connsiteX48" fmla="*/ 922062 w 1037080"/>
              <a:gd name="connsiteY48" fmla="*/ 868393 h 1374476"/>
              <a:gd name="connsiteX49" fmla="*/ 933563 w 1037080"/>
              <a:gd name="connsiteY49" fmla="*/ 833887 h 1374476"/>
              <a:gd name="connsiteX50" fmla="*/ 956567 w 1037080"/>
              <a:gd name="connsiteY50" fmla="*/ 805133 h 1374476"/>
              <a:gd name="connsiteX51" fmla="*/ 973820 w 1037080"/>
              <a:gd name="connsiteY51" fmla="*/ 776378 h 1374476"/>
              <a:gd name="connsiteX52" fmla="*/ 979571 w 1037080"/>
              <a:gd name="connsiteY52" fmla="*/ 747623 h 1374476"/>
              <a:gd name="connsiteX53" fmla="*/ 996824 w 1037080"/>
              <a:gd name="connsiteY53" fmla="*/ 718868 h 1374476"/>
              <a:gd name="connsiteX54" fmla="*/ 1008326 w 1037080"/>
              <a:gd name="connsiteY54" fmla="*/ 695865 h 1374476"/>
              <a:gd name="connsiteX55" fmla="*/ 1019828 w 1037080"/>
              <a:gd name="connsiteY55" fmla="*/ 661359 h 1374476"/>
              <a:gd name="connsiteX56" fmla="*/ 1031329 w 1037080"/>
              <a:gd name="connsiteY56" fmla="*/ 632604 h 1374476"/>
              <a:gd name="connsiteX57" fmla="*/ 1037080 w 1037080"/>
              <a:gd name="connsiteY57" fmla="*/ 511834 h 1374476"/>
              <a:gd name="connsiteX58" fmla="*/ 1031329 w 1037080"/>
              <a:gd name="connsiteY58" fmla="*/ 368061 h 1374476"/>
              <a:gd name="connsiteX59" fmla="*/ 1025579 w 1037080"/>
              <a:gd name="connsiteY59" fmla="*/ 339306 h 1374476"/>
              <a:gd name="connsiteX60" fmla="*/ 1008326 w 1037080"/>
              <a:gd name="connsiteY60" fmla="*/ 276046 h 1374476"/>
              <a:gd name="connsiteX61" fmla="*/ 991073 w 1037080"/>
              <a:gd name="connsiteY61" fmla="*/ 218536 h 1374476"/>
              <a:gd name="connsiteX62" fmla="*/ 962318 w 1037080"/>
              <a:gd name="connsiteY62" fmla="*/ 155276 h 1374476"/>
              <a:gd name="connsiteX63" fmla="*/ 945065 w 1037080"/>
              <a:gd name="connsiteY63" fmla="*/ 132272 h 1374476"/>
              <a:gd name="connsiteX64" fmla="*/ 933563 w 1037080"/>
              <a:gd name="connsiteY64" fmla="*/ 115019 h 1374476"/>
              <a:gd name="connsiteX65" fmla="*/ 922062 w 1037080"/>
              <a:gd name="connsiteY65" fmla="*/ 92016 h 1374476"/>
              <a:gd name="connsiteX66" fmla="*/ 899058 w 1037080"/>
              <a:gd name="connsiteY66" fmla="*/ 69012 h 1374476"/>
              <a:gd name="connsiteX67" fmla="*/ 881805 w 1037080"/>
              <a:gd name="connsiteY67" fmla="*/ 57510 h 1374476"/>
              <a:gd name="connsiteX68" fmla="*/ 835797 w 1037080"/>
              <a:gd name="connsiteY68" fmla="*/ 28755 h 1374476"/>
              <a:gd name="connsiteX69" fmla="*/ 818545 w 1037080"/>
              <a:gd name="connsiteY69" fmla="*/ 23004 h 1374476"/>
              <a:gd name="connsiteX70" fmla="*/ 795541 w 1037080"/>
              <a:gd name="connsiteY70" fmla="*/ 11502 h 1374476"/>
              <a:gd name="connsiteX71" fmla="*/ 772537 w 1037080"/>
              <a:gd name="connsiteY71" fmla="*/ 5751 h 1374476"/>
              <a:gd name="connsiteX72" fmla="*/ 755284 w 1037080"/>
              <a:gd name="connsiteY72" fmla="*/ 0 h 1374476"/>
              <a:gd name="connsiteX73" fmla="*/ 623012 w 1037080"/>
              <a:gd name="connsiteY73" fmla="*/ 5751 h 1374476"/>
              <a:gd name="connsiteX74" fmla="*/ 605760 w 1037080"/>
              <a:gd name="connsiteY74" fmla="*/ 17253 h 1374476"/>
              <a:gd name="connsiteX75" fmla="*/ 582756 w 1037080"/>
              <a:gd name="connsiteY75" fmla="*/ 46008 h 13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37080" h="1374476">
                <a:moveTo>
                  <a:pt x="582756" y="46008"/>
                </a:moveTo>
                <a:cubicBezTo>
                  <a:pt x="571254" y="52717"/>
                  <a:pt x="548537" y="51615"/>
                  <a:pt x="536748" y="57510"/>
                </a:cubicBezTo>
                <a:cubicBezTo>
                  <a:pt x="516223" y="67772"/>
                  <a:pt x="500232" y="88275"/>
                  <a:pt x="484990" y="103517"/>
                </a:cubicBezTo>
                <a:cubicBezTo>
                  <a:pt x="477322" y="111185"/>
                  <a:pt x="468001" y="117498"/>
                  <a:pt x="461986" y="126521"/>
                </a:cubicBezTo>
                <a:cubicBezTo>
                  <a:pt x="458152" y="132272"/>
                  <a:pt x="455371" y="138887"/>
                  <a:pt x="450484" y="143774"/>
                </a:cubicBezTo>
                <a:cubicBezTo>
                  <a:pt x="445597" y="148661"/>
                  <a:pt x="438397" y="150684"/>
                  <a:pt x="433231" y="155276"/>
                </a:cubicBezTo>
                <a:cubicBezTo>
                  <a:pt x="421074" y="166083"/>
                  <a:pt x="407749" y="176248"/>
                  <a:pt x="398726" y="189782"/>
                </a:cubicBezTo>
                <a:cubicBezTo>
                  <a:pt x="394892" y="195533"/>
                  <a:pt x="392111" y="202147"/>
                  <a:pt x="387224" y="207034"/>
                </a:cubicBezTo>
                <a:cubicBezTo>
                  <a:pt x="378544" y="215713"/>
                  <a:pt x="367707" y="221955"/>
                  <a:pt x="358469" y="230038"/>
                </a:cubicBezTo>
                <a:cubicBezTo>
                  <a:pt x="352348" y="235394"/>
                  <a:pt x="347636" y="242298"/>
                  <a:pt x="341216" y="247291"/>
                </a:cubicBezTo>
                <a:cubicBezTo>
                  <a:pt x="330305" y="255778"/>
                  <a:pt x="317505" y="261660"/>
                  <a:pt x="306711" y="270295"/>
                </a:cubicBezTo>
                <a:cubicBezTo>
                  <a:pt x="267159" y="301937"/>
                  <a:pt x="288173" y="286488"/>
                  <a:pt x="243450" y="316302"/>
                </a:cubicBezTo>
                <a:cubicBezTo>
                  <a:pt x="237699" y="320136"/>
                  <a:pt x="232379" y="324713"/>
                  <a:pt x="226197" y="327804"/>
                </a:cubicBezTo>
                <a:cubicBezTo>
                  <a:pt x="218529" y="331638"/>
                  <a:pt x="210052" y="334162"/>
                  <a:pt x="203194" y="339306"/>
                </a:cubicBezTo>
                <a:cubicBezTo>
                  <a:pt x="188846" y="350067"/>
                  <a:pt x="167341" y="377525"/>
                  <a:pt x="157186" y="391065"/>
                </a:cubicBezTo>
                <a:cubicBezTo>
                  <a:pt x="153039" y="396594"/>
                  <a:pt x="149831" y="402788"/>
                  <a:pt x="145684" y="408317"/>
                </a:cubicBezTo>
                <a:cubicBezTo>
                  <a:pt x="129941" y="429307"/>
                  <a:pt x="111586" y="447760"/>
                  <a:pt x="99677" y="471578"/>
                </a:cubicBezTo>
                <a:cubicBezTo>
                  <a:pt x="95843" y="479246"/>
                  <a:pt x="92429" y="487139"/>
                  <a:pt x="88175" y="494582"/>
                </a:cubicBezTo>
                <a:cubicBezTo>
                  <a:pt x="84746" y="500583"/>
                  <a:pt x="79983" y="505766"/>
                  <a:pt x="76673" y="511834"/>
                </a:cubicBezTo>
                <a:cubicBezTo>
                  <a:pt x="17397" y="620506"/>
                  <a:pt x="70957" y="521338"/>
                  <a:pt x="47918" y="575095"/>
                </a:cubicBezTo>
                <a:cubicBezTo>
                  <a:pt x="29874" y="617198"/>
                  <a:pt x="41268" y="578691"/>
                  <a:pt x="30665" y="621102"/>
                </a:cubicBezTo>
                <a:cubicBezTo>
                  <a:pt x="28748" y="638355"/>
                  <a:pt x="27067" y="655636"/>
                  <a:pt x="24914" y="672861"/>
                </a:cubicBezTo>
                <a:cubicBezTo>
                  <a:pt x="23233" y="686311"/>
                  <a:pt x="20337" y="699613"/>
                  <a:pt x="19163" y="713117"/>
                </a:cubicBezTo>
                <a:cubicBezTo>
                  <a:pt x="5968" y="864857"/>
                  <a:pt x="20668" y="754335"/>
                  <a:pt x="7662" y="845389"/>
                </a:cubicBezTo>
                <a:cubicBezTo>
                  <a:pt x="-716" y="979438"/>
                  <a:pt x="-4242" y="992841"/>
                  <a:pt x="7662" y="1167442"/>
                </a:cubicBezTo>
                <a:cubicBezTo>
                  <a:pt x="8245" y="1175995"/>
                  <a:pt x="15786" y="1182566"/>
                  <a:pt x="19163" y="1190446"/>
                </a:cubicBezTo>
                <a:cubicBezTo>
                  <a:pt x="29428" y="1214400"/>
                  <a:pt x="20534" y="1207337"/>
                  <a:pt x="36416" y="1236453"/>
                </a:cubicBezTo>
                <a:cubicBezTo>
                  <a:pt x="50595" y="1262447"/>
                  <a:pt x="61287" y="1274940"/>
                  <a:pt x="82424" y="1293963"/>
                </a:cubicBezTo>
                <a:cubicBezTo>
                  <a:pt x="93552" y="1303979"/>
                  <a:pt x="104472" y="1314412"/>
                  <a:pt x="116929" y="1322717"/>
                </a:cubicBezTo>
                <a:cubicBezTo>
                  <a:pt x="139088" y="1337490"/>
                  <a:pt x="159826" y="1357751"/>
                  <a:pt x="185941" y="1362974"/>
                </a:cubicBezTo>
                <a:cubicBezTo>
                  <a:pt x="220639" y="1369914"/>
                  <a:pt x="205422" y="1365634"/>
                  <a:pt x="231948" y="1374476"/>
                </a:cubicBezTo>
                <a:cubicBezTo>
                  <a:pt x="281790" y="1372559"/>
                  <a:pt x="331686" y="1371742"/>
                  <a:pt x="381473" y="1368725"/>
                </a:cubicBezTo>
                <a:cubicBezTo>
                  <a:pt x="395003" y="1367905"/>
                  <a:pt x="408652" y="1366541"/>
                  <a:pt x="421729" y="1362974"/>
                </a:cubicBezTo>
                <a:cubicBezTo>
                  <a:pt x="430000" y="1360718"/>
                  <a:pt x="436928" y="1355020"/>
                  <a:pt x="444733" y="1351472"/>
                </a:cubicBezTo>
                <a:cubicBezTo>
                  <a:pt x="458024" y="1345431"/>
                  <a:pt x="472355" y="1341534"/>
                  <a:pt x="484990" y="1334219"/>
                </a:cubicBezTo>
                <a:cubicBezTo>
                  <a:pt x="508916" y="1320367"/>
                  <a:pt x="531883" y="1304800"/>
                  <a:pt x="554001" y="1288212"/>
                </a:cubicBezTo>
                <a:cubicBezTo>
                  <a:pt x="561669" y="1282461"/>
                  <a:pt x="568877" y="1276039"/>
                  <a:pt x="577005" y="1270959"/>
                </a:cubicBezTo>
                <a:cubicBezTo>
                  <a:pt x="584275" y="1266415"/>
                  <a:pt x="592341" y="1263291"/>
                  <a:pt x="600009" y="1259457"/>
                </a:cubicBezTo>
                <a:cubicBezTo>
                  <a:pt x="609594" y="1249872"/>
                  <a:pt x="618415" y="1239458"/>
                  <a:pt x="628763" y="1230702"/>
                </a:cubicBezTo>
                <a:cubicBezTo>
                  <a:pt x="687828" y="1180724"/>
                  <a:pt x="661178" y="1214600"/>
                  <a:pt x="709277" y="1161691"/>
                </a:cubicBezTo>
                <a:cubicBezTo>
                  <a:pt x="717534" y="1152608"/>
                  <a:pt x="724023" y="1142018"/>
                  <a:pt x="732280" y="1132936"/>
                </a:cubicBezTo>
                <a:cubicBezTo>
                  <a:pt x="743222" y="1120900"/>
                  <a:pt x="755284" y="1109933"/>
                  <a:pt x="766786" y="1098431"/>
                </a:cubicBezTo>
                <a:cubicBezTo>
                  <a:pt x="774454" y="1090763"/>
                  <a:pt x="783775" y="1084450"/>
                  <a:pt x="789790" y="1075427"/>
                </a:cubicBezTo>
                <a:cubicBezTo>
                  <a:pt x="806609" y="1050199"/>
                  <a:pt x="795763" y="1062321"/>
                  <a:pt x="824295" y="1040921"/>
                </a:cubicBezTo>
                <a:cubicBezTo>
                  <a:pt x="828129" y="1029419"/>
                  <a:pt x="828523" y="1016115"/>
                  <a:pt x="835797" y="1006416"/>
                </a:cubicBezTo>
                <a:cubicBezTo>
                  <a:pt x="892182" y="931236"/>
                  <a:pt x="822505" y="1025025"/>
                  <a:pt x="864552" y="966159"/>
                </a:cubicBezTo>
                <a:cubicBezTo>
                  <a:pt x="870123" y="958359"/>
                  <a:pt x="876725" y="951283"/>
                  <a:pt x="881805" y="943155"/>
                </a:cubicBezTo>
                <a:cubicBezTo>
                  <a:pt x="908373" y="900647"/>
                  <a:pt x="877541" y="940479"/>
                  <a:pt x="904809" y="891397"/>
                </a:cubicBezTo>
                <a:cubicBezTo>
                  <a:pt x="909464" y="883018"/>
                  <a:pt x="916311" y="876061"/>
                  <a:pt x="922062" y="868393"/>
                </a:cubicBezTo>
                <a:cubicBezTo>
                  <a:pt x="925896" y="856891"/>
                  <a:pt x="927757" y="844531"/>
                  <a:pt x="933563" y="833887"/>
                </a:cubicBezTo>
                <a:cubicBezTo>
                  <a:pt x="939441" y="823111"/>
                  <a:pt x="949528" y="815189"/>
                  <a:pt x="956567" y="805133"/>
                </a:cubicBezTo>
                <a:cubicBezTo>
                  <a:pt x="962977" y="795976"/>
                  <a:pt x="968069" y="785963"/>
                  <a:pt x="973820" y="776378"/>
                </a:cubicBezTo>
                <a:cubicBezTo>
                  <a:pt x="975737" y="766793"/>
                  <a:pt x="975941" y="756699"/>
                  <a:pt x="979571" y="747623"/>
                </a:cubicBezTo>
                <a:cubicBezTo>
                  <a:pt x="983722" y="737245"/>
                  <a:pt x="991395" y="728639"/>
                  <a:pt x="996824" y="718868"/>
                </a:cubicBezTo>
                <a:cubicBezTo>
                  <a:pt x="1000987" y="711374"/>
                  <a:pt x="1005142" y="703825"/>
                  <a:pt x="1008326" y="695865"/>
                </a:cubicBezTo>
                <a:cubicBezTo>
                  <a:pt x="1012829" y="684608"/>
                  <a:pt x="1015326" y="672616"/>
                  <a:pt x="1019828" y="661359"/>
                </a:cubicBezTo>
                <a:lnTo>
                  <a:pt x="1031329" y="632604"/>
                </a:lnTo>
                <a:cubicBezTo>
                  <a:pt x="1033246" y="592347"/>
                  <a:pt x="1037080" y="552136"/>
                  <a:pt x="1037080" y="511834"/>
                </a:cubicBezTo>
                <a:cubicBezTo>
                  <a:pt x="1037080" y="463871"/>
                  <a:pt x="1034519" y="415917"/>
                  <a:pt x="1031329" y="368061"/>
                </a:cubicBezTo>
                <a:cubicBezTo>
                  <a:pt x="1030679" y="358308"/>
                  <a:pt x="1027777" y="348830"/>
                  <a:pt x="1025579" y="339306"/>
                </a:cubicBezTo>
                <a:cubicBezTo>
                  <a:pt x="1000984" y="232722"/>
                  <a:pt x="1023533" y="329271"/>
                  <a:pt x="1008326" y="276046"/>
                </a:cubicBezTo>
                <a:cubicBezTo>
                  <a:pt x="990943" y="215205"/>
                  <a:pt x="1018407" y="300537"/>
                  <a:pt x="991073" y="218536"/>
                </a:cubicBezTo>
                <a:cubicBezTo>
                  <a:pt x="983536" y="195926"/>
                  <a:pt x="977748" y="175849"/>
                  <a:pt x="962318" y="155276"/>
                </a:cubicBezTo>
                <a:cubicBezTo>
                  <a:pt x="956567" y="147608"/>
                  <a:pt x="950636" y="140072"/>
                  <a:pt x="945065" y="132272"/>
                </a:cubicBezTo>
                <a:cubicBezTo>
                  <a:pt x="941048" y="126648"/>
                  <a:pt x="936992" y="121020"/>
                  <a:pt x="933563" y="115019"/>
                </a:cubicBezTo>
                <a:cubicBezTo>
                  <a:pt x="929310" y="107576"/>
                  <a:pt x="927206" y="98874"/>
                  <a:pt x="922062" y="92016"/>
                </a:cubicBezTo>
                <a:cubicBezTo>
                  <a:pt x="915556" y="83341"/>
                  <a:pt x="907292" y="76069"/>
                  <a:pt x="899058" y="69012"/>
                </a:cubicBezTo>
                <a:cubicBezTo>
                  <a:pt x="893810" y="64514"/>
                  <a:pt x="887429" y="61527"/>
                  <a:pt x="881805" y="57510"/>
                </a:cubicBezTo>
                <a:cubicBezTo>
                  <a:pt x="857035" y="39817"/>
                  <a:pt x="862820" y="40336"/>
                  <a:pt x="835797" y="28755"/>
                </a:cubicBezTo>
                <a:cubicBezTo>
                  <a:pt x="830225" y="26367"/>
                  <a:pt x="824117" y="25392"/>
                  <a:pt x="818545" y="23004"/>
                </a:cubicBezTo>
                <a:cubicBezTo>
                  <a:pt x="810665" y="19627"/>
                  <a:pt x="803568" y="14512"/>
                  <a:pt x="795541" y="11502"/>
                </a:cubicBezTo>
                <a:cubicBezTo>
                  <a:pt x="788140" y="8727"/>
                  <a:pt x="780137" y="7922"/>
                  <a:pt x="772537" y="5751"/>
                </a:cubicBezTo>
                <a:cubicBezTo>
                  <a:pt x="766708" y="4086"/>
                  <a:pt x="761035" y="1917"/>
                  <a:pt x="755284" y="0"/>
                </a:cubicBezTo>
                <a:cubicBezTo>
                  <a:pt x="711193" y="1917"/>
                  <a:pt x="666853" y="692"/>
                  <a:pt x="623012" y="5751"/>
                </a:cubicBezTo>
                <a:cubicBezTo>
                  <a:pt x="616146" y="6543"/>
                  <a:pt x="612076" y="14446"/>
                  <a:pt x="605760" y="17253"/>
                </a:cubicBezTo>
                <a:cubicBezTo>
                  <a:pt x="569435" y="33398"/>
                  <a:pt x="594258" y="39299"/>
                  <a:pt x="582756" y="46008"/>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a:lstStyle/>
          <a:p>
            <a:pPr algn="r">
              <a:defRPr/>
            </a:pPr>
            <a:endParaRPr lang="en-US"/>
          </a:p>
        </p:txBody>
      </p:sp>
      <p:sp>
        <p:nvSpPr>
          <p:cNvPr id="26" name="Freeform 25">
            <a:extLst>
              <a:ext uri="{FF2B5EF4-FFF2-40B4-BE49-F238E27FC236}">
                <a16:creationId xmlns:a16="http://schemas.microsoft.com/office/drawing/2014/main" id="{09647F53-23A9-45A3-8C97-C45A52273BA9}"/>
              </a:ext>
            </a:extLst>
          </p:cNvPr>
          <p:cNvSpPr/>
          <p:nvPr/>
        </p:nvSpPr>
        <p:spPr bwMode="auto">
          <a:xfrm>
            <a:off x="2289175" y="3803402"/>
            <a:ext cx="1271588" cy="1284287"/>
          </a:xfrm>
          <a:custGeom>
            <a:avLst/>
            <a:gdLst>
              <a:gd name="connsiteX0" fmla="*/ 477328 w 1270958"/>
              <a:gd name="connsiteY0" fmla="*/ 5820 h 1284251"/>
              <a:gd name="connsiteX1" fmla="*/ 621102 w 1270958"/>
              <a:gd name="connsiteY1" fmla="*/ 5820 h 1284251"/>
              <a:gd name="connsiteX2" fmla="*/ 638354 w 1270958"/>
              <a:gd name="connsiteY2" fmla="*/ 11571 h 1284251"/>
              <a:gd name="connsiteX3" fmla="*/ 690113 w 1270958"/>
              <a:gd name="connsiteY3" fmla="*/ 23073 h 1284251"/>
              <a:gd name="connsiteX4" fmla="*/ 724619 w 1270958"/>
              <a:gd name="connsiteY4" fmla="*/ 34575 h 1284251"/>
              <a:gd name="connsiteX5" fmla="*/ 741871 w 1270958"/>
              <a:gd name="connsiteY5" fmla="*/ 40326 h 1284251"/>
              <a:gd name="connsiteX6" fmla="*/ 787879 w 1270958"/>
              <a:gd name="connsiteY6" fmla="*/ 51828 h 1284251"/>
              <a:gd name="connsiteX7" fmla="*/ 810883 w 1270958"/>
              <a:gd name="connsiteY7" fmla="*/ 57579 h 1284251"/>
              <a:gd name="connsiteX8" fmla="*/ 845388 w 1270958"/>
              <a:gd name="connsiteY8" fmla="*/ 69081 h 1284251"/>
              <a:gd name="connsiteX9" fmla="*/ 862641 w 1270958"/>
              <a:gd name="connsiteY9" fmla="*/ 80583 h 1284251"/>
              <a:gd name="connsiteX10" fmla="*/ 897147 w 1270958"/>
              <a:gd name="connsiteY10" fmla="*/ 92085 h 1284251"/>
              <a:gd name="connsiteX11" fmla="*/ 931653 w 1270958"/>
              <a:gd name="connsiteY11" fmla="*/ 109337 h 1284251"/>
              <a:gd name="connsiteX12" fmla="*/ 948905 w 1270958"/>
              <a:gd name="connsiteY12" fmla="*/ 120839 h 1284251"/>
              <a:gd name="connsiteX13" fmla="*/ 966158 w 1270958"/>
              <a:gd name="connsiteY13" fmla="*/ 126590 h 1284251"/>
              <a:gd name="connsiteX14" fmla="*/ 1000664 w 1270958"/>
              <a:gd name="connsiteY14" fmla="*/ 149594 h 1284251"/>
              <a:gd name="connsiteX15" fmla="*/ 1017917 w 1270958"/>
              <a:gd name="connsiteY15" fmla="*/ 155345 h 1284251"/>
              <a:gd name="connsiteX16" fmla="*/ 1052422 w 1270958"/>
              <a:gd name="connsiteY16" fmla="*/ 178349 h 1284251"/>
              <a:gd name="connsiteX17" fmla="*/ 1069675 w 1270958"/>
              <a:gd name="connsiteY17" fmla="*/ 189851 h 1284251"/>
              <a:gd name="connsiteX18" fmla="*/ 1086928 w 1270958"/>
              <a:gd name="connsiteY18" fmla="*/ 201353 h 1284251"/>
              <a:gd name="connsiteX19" fmla="*/ 1098430 w 1270958"/>
              <a:gd name="connsiteY19" fmla="*/ 218605 h 1284251"/>
              <a:gd name="connsiteX20" fmla="*/ 1115683 w 1270958"/>
              <a:gd name="connsiteY20" fmla="*/ 230107 h 1284251"/>
              <a:gd name="connsiteX21" fmla="*/ 1155939 w 1270958"/>
              <a:gd name="connsiteY21" fmla="*/ 276115 h 1284251"/>
              <a:gd name="connsiteX22" fmla="*/ 1184694 w 1270958"/>
              <a:gd name="connsiteY22" fmla="*/ 327873 h 1284251"/>
              <a:gd name="connsiteX23" fmla="*/ 1201947 w 1270958"/>
              <a:gd name="connsiteY23" fmla="*/ 362379 h 1284251"/>
              <a:gd name="connsiteX24" fmla="*/ 1219200 w 1270958"/>
              <a:gd name="connsiteY24" fmla="*/ 419888 h 1284251"/>
              <a:gd name="connsiteX25" fmla="*/ 1236453 w 1270958"/>
              <a:gd name="connsiteY25" fmla="*/ 477398 h 1284251"/>
              <a:gd name="connsiteX26" fmla="*/ 1242204 w 1270958"/>
              <a:gd name="connsiteY26" fmla="*/ 517654 h 1284251"/>
              <a:gd name="connsiteX27" fmla="*/ 1247954 w 1270958"/>
              <a:gd name="connsiteY27" fmla="*/ 563662 h 1284251"/>
              <a:gd name="connsiteX28" fmla="*/ 1259456 w 1270958"/>
              <a:gd name="connsiteY28" fmla="*/ 644175 h 1284251"/>
              <a:gd name="connsiteX29" fmla="*/ 1270958 w 1270958"/>
              <a:gd name="connsiteY29" fmla="*/ 868462 h 1284251"/>
              <a:gd name="connsiteX30" fmla="*/ 1265207 w 1270958"/>
              <a:gd name="connsiteY30" fmla="*/ 1046741 h 1284251"/>
              <a:gd name="connsiteX31" fmla="*/ 1253705 w 1270958"/>
              <a:gd name="connsiteY31" fmla="*/ 1133005 h 1284251"/>
              <a:gd name="connsiteX32" fmla="*/ 1236453 w 1270958"/>
              <a:gd name="connsiteY32" fmla="*/ 1196266 h 1284251"/>
              <a:gd name="connsiteX33" fmla="*/ 1207698 w 1270958"/>
              <a:gd name="connsiteY33" fmla="*/ 1248024 h 1284251"/>
              <a:gd name="connsiteX34" fmla="*/ 1190445 w 1270958"/>
              <a:gd name="connsiteY34" fmla="*/ 1259526 h 1284251"/>
              <a:gd name="connsiteX35" fmla="*/ 1155939 w 1270958"/>
              <a:gd name="connsiteY35" fmla="*/ 1271028 h 1284251"/>
              <a:gd name="connsiteX36" fmla="*/ 954656 w 1270958"/>
              <a:gd name="connsiteY36" fmla="*/ 1282530 h 1284251"/>
              <a:gd name="connsiteX37" fmla="*/ 828136 w 1270958"/>
              <a:gd name="connsiteY37" fmla="*/ 1276779 h 1284251"/>
              <a:gd name="connsiteX38" fmla="*/ 799381 w 1270958"/>
              <a:gd name="connsiteY38" fmla="*/ 1271028 h 1284251"/>
              <a:gd name="connsiteX39" fmla="*/ 718868 w 1270958"/>
              <a:gd name="connsiteY39" fmla="*/ 1259526 h 1284251"/>
              <a:gd name="connsiteX40" fmla="*/ 684362 w 1270958"/>
              <a:gd name="connsiteY40" fmla="*/ 1248024 h 1284251"/>
              <a:gd name="connsiteX41" fmla="*/ 649856 w 1270958"/>
              <a:gd name="connsiteY41" fmla="*/ 1236522 h 1284251"/>
              <a:gd name="connsiteX42" fmla="*/ 615351 w 1270958"/>
              <a:gd name="connsiteY42" fmla="*/ 1225020 h 1284251"/>
              <a:gd name="connsiteX43" fmla="*/ 586596 w 1270958"/>
              <a:gd name="connsiteY43" fmla="*/ 1219270 h 1284251"/>
              <a:gd name="connsiteX44" fmla="*/ 563592 w 1270958"/>
              <a:gd name="connsiteY44" fmla="*/ 1207768 h 1284251"/>
              <a:gd name="connsiteX45" fmla="*/ 511834 w 1270958"/>
              <a:gd name="connsiteY45" fmla="*/ 1179013 h 1284251"/>
              <a:gd name="connsiteX46" fmla="*/ 483079 w 1270958"/>
              <a:gd name="connsiteY46" fmla="*/ 1167511 h 1284251"/>
              <a:gd name="connsiteX47" fmla="*/ 448573 w 1270958"/>
              <a:gd name="connsiteY47" fmla="*/ 1144507 h 1284251"/>
              <a:gd name="connsiteX48" fmla="*/ 402566 w 1270958"/>
              <a:gd name="connsiteY48" fmla="*/ 1127254 h 1284251"/>
              <a:gd name="connsiteX49" fmla="*/ 385313 w 1270958"/>
              <a:gd name="connsiteY49" fmla="*/ 1110002 h 1284251"/>
              <a:gd name="connsiteX50" fmla="*/ 368060 w 1270958"/>
              <a:gd name="connsiteY50" fmla="*/ 1104251 h 1284251"/>
              <a:gd name="connsiteX51" fmla="*/ 333554 w 1270958"/>
              <a:gd name="connsiteY51" fmla="*/ 1081247 h 1284251"/>
              <a:gd name="connsiteX52" fmla="*/ 287547 w 1270958"/>
              <a:gd name="connsiteY52" fmla="*/ 1046741 h 1284251"/>
              <a:gd name="connsiteX53" fmla="*/ 264543 w 1270958"/>
              <a:gd name="connsiteY53" fmla="*/ 1035239 h 1284251"/>
              <a:gd name="connsiteX54" fmla="*/ 224287 w 1270958"/>
              <a:gd name="connsiteY54" fmla="*/ 1023737 h 1284251"/>
              <a:gd name="connsiteX55" fmla="*/ 189781 w 1270958"/>
              <a:gd name="connsiteY55" fmla="*/ 1000734 h 1284251"/>
              <a:gd name="connsiteX56" fmla="*/ 138022 w 1270958"/>
              <a:gd name="connsiteY56" fmla="*/ 971979 h 1284251"/>
              <a:gd name="connsiteX57" fmla="*/ 86264 w 1270958"/>
              <a:gd name="connsiteY57" fmla="*/ 925971 h 1284251"/>
              <a:gd name="connsiteX58" fmla="*/ 74762 w 1270958"/>
              <a:gd name="connsiteY58" fmla="*/ 908719 h 1284251"/>
              <a:gd name="connsiteX59" fmla="*/ 34505 w 1270958"/>
              <a:gd name="connsiteY59" fmla="*/ 856960 h 1284251"/>
              <a:gd name="connsiteX60" fmla="*/ 17253 w 1270958"/>
              <a:gd name="connsiteY60" fmla="*/ 805202 h 1284251"/>
              <a:gd name="connsiteX61" fmla="*/ 11502 w 1270958"/>
              <a:gd name="connsiteY61" fmla="*/ 776447 h 1284251"/>
              <a:gd name="connsiteX62" fmla="*/ 5751 w 1270958"/>
              <a:gd name="connsiteY62" fmla="*/ 718937 h 1284251"/>
              <a:gd name="connsiteX63" fmla="*/ 0 w 1270958"/>
              <a:gd name="connsiteY63" fmla="*/ 678681 h 1284251"/>
              <a:gd name="connsiteX64" fmla="*/ 5751 w 1270958"/>
              <a:gd name="connsiteY64" fmla="*/ 569413 h 1284251"/>
              <a:gd name="connsiteX65" fmla="*/ 17253 w 1270958"/>
              <a:gd name="connsiteY65" fmla="*/ 523405 h 1284251"/>
              <a:gd name="connsiteX66" fmla="*/ 23004 w 1270958"/>
              <a:gd name="connsiteY66" fmla="*/ 500402 h 1284251"/>
              <a:gd name="connsiteX67" fmla="*/ 28754 w 1270958"/>
              <a:gd name="connsiteY67" fmla="*/ 483149 h 1284251"/>
              <a:gd name="connsiteX68" fmla="*/ 34505 w 1270958"/>
              <a:gd name="connsiteY68" fmla="*/ 454394 h 1284251"/>
              <a:gd name="connsiteX69" fmla="*/ 46007 w 1270958"/>
              <a:gd name="connsiteY69" fmla="*/ 431390 h 1284251"/>
              <a:gd name="connsiteX70" fmla="*/ 57509 w 1270958"/>
              <a:gd name="connsiteY70" fmla="*/ 396885 h 1284251"/>
              <a:gd name="connsiteX71" fmla="*/ 63260 w 1270958"/>
              <a:gd name="connsiteY71" fmla="*/ 379632 h 1284251"/>
              <a:gd name="connsiteX72" fmla="*/ 74762 w 1270958"/>
              <a:gd name="connsiteY72" fmla="*/ 350877 h 1284251"/>
              <a:gd name="connsiteX73" fmla="*/ 97766 w 1270958"/>
              <a:gd name="connsiteY73" fmla="*/ 287617 h 1284251"/>
              <a:gd name="connsiteX74" fmla="*/ 109268 w 1270958"/>
              <a:gd name="connsiteY74" fmla="*/ 270364 h 1284251"/>
              <a:gd name="connsiteX75" fmla="*/ 120770 w 1270958"/>
              <a:gd name="connsiteY75" fmla="*/ 230107 h 1284251"/>
              <a:gd name="connsiteX76" fmla="*/ 132271 w 1270958"/>
              <a:gd name="connsiteY76" fmla="*/ 212854 h 1284251"/>
              <a:gd name="connsiteX77" fmla="*/ 149524 w 1270958"/>
              <a:gd name="connsiteY77" fmla="*/ 172598 h 1284251"/>
              <a:gd name="connsiteX78" fmla="*/ 178279 w 1270958"/>
              <a:gd name="connsiteY78" fmla="*/ 138092 h 1284251"/>
              <a:gd name="connsiteX79" fmla="*/ 201283 w 1270958"/>
              <a:gd name="connsiteY79" fmla="*/ 103587 h 1284251"/>
              <a:gd name="connsiteX80" fmla="*/ 218536 w 1270958"/>
              <a:gd name="connsiteY80" fmla="*/ 92085 h 1284251"/>
              <a:gd name="connsiteX81" fmla="*/ 235788 w 1270958"/>
              <a:gd name="connsiteY81" fmla="*/ 74832 h 1284251"/>
              <a:gd name="connsiteX82" fmla="*/ 253041 w 1270958"/>
              <a:gd name="connsiteY82" fmla="*/ 69081 h 1284251"/>
              <a:gd name="connsiteX83" fmla="*/ 270294 w 1270958"/>
              <a:gd name="connsiteY83" fmla="*/ 51828 h 1284251"/>
              <a:gd name="connsiteX84" fmla="*/ 304800 w 1270958"/>
              <a:gd name="connsiteY84" fmla="*/ 40326 h 1284251"/>
              <a:gd name="connsiteX85" fmla="*/ 477328 w 1270958"/>
              <a:gd name="connsiteY85" fmla="*/ 5820 h 128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270958" h="1284251">
                <a:moveTo>
                  <a:pt x="477328" y="5820"/>
                </a:moveTo>
                <a:cubicBezTo>
                  <a:pt x="530045" y="69"/>
                  <a:pt x="549521" y="-3723"/>
                  <a:pt x="621102" y="5820"/>
                </a:cubicBezTo>
                <a:cubicBezTo>
                  <a:pt x="627111" y="6621"/>
                  <a:pt x="632473" y="10101"/>
                  <a:pt x="638354" y="11571"/>
                </a:cubicBezTo>
                <a:cubicBezTo>
                  <a:pt x="671192" y="19781"/>
                  <a:pt x="660591" y="14217"/>
                  <a:pt x="690113" y="23073"/>
                </a:cubicBezTo>
                <a:cubicBezTo>
                  <a:pt x="701726" y="26557"/>
                  <a:pt x="713117" y="30741"/>
                  <a:pt x="724619" y="34575"/>
                </a:cubicBezTo>
                <a:cubicBezTo>
                  <a:pt x="730370" y="36492"/>
                  <a:pt x="735927" y="39137"/>
                  <a:pt x="741871" y="40326"/>
                </a:cubicBezTo>
                <a:cubicBezTo>
                  <a:pt x="800333" y="52018"/>
                  <a:pt x="746616" y="40039"/>
                  <a:pt x="787879" y="51828"/>
                </a:cubicBezTo>
                <a:cubicBezTo>
                  <a:pt x="795479" y="53999"/>
                  <a:pt x="803312" y="55308"/>
                  <a:pt x="810883" y="57579"/>
                </a:cubicBezTo>
                <a:cubicBezTo>
                  <a:pt x="822496" y="61063"/>
                  <a:pt x="835300" y="62356"/>
                  <a:pt x="845388" y="69081"/>
                </a:cubicBezTo>
                <a:cubicBezTo>
                  <a:pt x="851139" y="72915"/>
                  <a:pt x="856325" y="77776"/>
                  <a:pt x="862641" y="80583"/>
                </a:cubicBezTo>
                <a:cubicBezTo>
                  <a:pt x="873720" y="85507"/>
                  <a:pt x="887059" y="85360"/>
                  <a:pt x="897147" y="92085"/>
                </a:cubicBezTo>
                <a:cubicBezTo>
                  <a:pt x="919444" y="106950"/>
                  <a:pt x="907843" y="101402"/>
                  <a:pt x="931653" y="109337"/>
                </a:cubicBezTo>
                <a:cubicBezTo>
                  <a:pt x="937404" y="113171"/>
                  <a:pt x="942723" y="117748"/>
                  <a:pt x="948905" y="120839"/>
                </a:cubicBezTo>
                <a:cubicBezTo>
                  <a:pt x="954327" y="123550"/>
                  <a:pt x="960859" y="123646"/>
                  <a:pt x="966158" y="126590"/>
                </a:cubicBezTo>
                <a:cubicBezTo>
                  <a:pt x="978242" y="133303"/>
                  <a:pt x="987550" y="145223"/>
                  <a:pt x="1000664" y="149594"/>
                </a:cubicBezTo>
                <a:cubicBezTo>
                  <a:pt x="1006415" y="151511"/>
                  <a:pt x="1012618" y="152401"/>
                  <a:pt x="1017917" y="155345"/>
                </a:cubicBezTo>
                <a:cubicBezTo>
                  <a:pt x="1030001" y="162058"/>
                  <a:pt x="1040920" y="170681"/>
                  <a:pt x="1052422" y="178349"/>
                </a:cubicBezTo>
                <a:lnTo>
                  <a:pt x="1069675" y="189851"/>
                </a:lnTo>
                <a:lnTo>
                  <a:pt x="1086928" y="201353"/>
                </a:lnTo>
                <a:cubicBezTo>
                  <a:pt x="1090762" y="207104"/>
                  <a:pt x="1093543" y="213718"/>
                  <a:pt x="1098430" y="218605"/>
                </a:cubicBezTo>
                <a:cubicBezTo>
                  <a:pt x="1103317" y="223492"/>
                  <a:pt x="1111132" y="224905"/>
                  <a:pt x="1115683" y="230107"/>
                </a:cubicBezTo>
                <a:cubicBezTo>
                  <a:pt x="1162651" y="283785"/>
                  <a:pt x="1117121" y="250235"/>
                  <a:pt x="1155939" y="276115"/>
                </a:cubicBezTo>
                <a:cubicBezTo>
                  <a:pt x="1170013" y="318336"/>
                  <a:pt x="1158868" y="302047"/>
                  <a:pt x="1184694" y="327873"/>
                </a:cubicBezTo>
                <a:cubicBezTo>
                  <a:pt x="1205668" y="390795"/>
                  <a:pt x="1172218" y="295488"/>
                  <a:pt x="1201947" y="362379"/>
                </a:cubicBezTo>
                <a:cubicBezTo>
                  <a:pt x="1214458" y="390530"/>
                  <a:pt x="1211480" y="394154"/>
                  <a:pt x="1219200" y="419888"/>
                </a:cubicBezTo>
                <a:cubicBezTo>
                  <a:pt x="1226126" y="442973"/>
                  <a:pt x="1232374" y="454966"/>
                  <a:pt x="1236453" y="477398"/>
                </a:cubicBezTo>
                <a:cubicBezTo>
                  <a:pt x="1238878" y="490734"/>
                  <a:pt x="1240413" y="504218"/>
                  <a:pt x="1242204" y="517654"/>
                </a:cubicBezTo>
                <a:cubicBezTo>
                  <a:pt x="1244246" y="532974"/>
                  <a:pt x="1245866" y="548348"/>
                  <a:pt x="1247954" y="563662"/>
                </a:cubicBezTo>
                <a:cubicBezTo>
                  <a:pt x="1251617" y="590524"/>
                  <a:pt x="1259456" y="644175"/>
                  <a:pt x="1259456" y="644175"/>
                </a:cubicBezTo>
                <a:cubicBezTo>
                  <a:pt x="1263026" y="701289"/>
                  <a:pt x="1270958" y="818861"/>
                  <a:pt x="1270958" y="868462"/>
                </a:cubicBezTo>
                <a:cubicBezTo>
                  <a:pt x="1270958" y="927919"/>
                  <a:pt x="1268252" y="987362"/>
                  <a:pt x="1265207" y="1046741"/>
                </a:cubicBezTo>
                <a:cubicBezTo>
                  <a:pt x="1264776" y="1055143"/>
                  <a:pt x="1255501" y="1122228"/>
                  <a:pt x="1253705" y="1133005"/>
                </a:cubicBezTo>
                <a:cubicBezTo>
                  <a:pt x="1248286" y="1165517"/>
                  <a:pt x="1247684" y="1162572"/>
                  <a:pt x="1236453" y="1196266"/>
                </a:cubicBezTo>
                <a:cubicBezTo>
                  <a:pt x="1230460" y="1214245"/>
                  <a:pt x="1224647" y="1236724"/>
                  <a:pt x="1207698" y="1248024"/>
                </a:cubicBezTo>
                <a:cubicBezTo>
                  <a:pt x="1201947" y="1251858"/>
                  <a:pt x="1196761" y="1256719"/>
                  <a:pt x="1190445" y="1259526"/>
                </a:cubicBezTo>
                <a:cubicBezTo>
                  <a:pt x="1179366" y="1264450"/>
                  <a:pt x="1167441" y="1267194"/>
                  <a:pt x="1155939" y="1271028"/>
                </a:cubicBezTo>
                <a:cubicBezTo>
                  <a:pt x="1080460" y="1296188"/>
                  <a:pt x="1144778" y="1276589"/>
                  <a:pt x="954656" y="1282530"/>
                </a:cubicBezTo>
                <a:cubicBezTo>
                  <a:pt x="912483" y="1280613"/>
                  <a:pt x="870238" y="1279898"/>
                  <a:pt x="828136" y="1276779"/>
                </a:cubicBezTo>
                <a:cubicBezTo>
                  <a:pt x="818388" y="1276057"/>
                  <a:pt x="809042" y="1272514"/>
                  <a:pt x="799381" y="1271028"/>
                </a:cubicBezTo>
                <a:cubicBezTo>
                  <a:pt x="781677" y="1268304"/>
                  <a:pt x="738535" y="1264443"/>
                  <a:pt x="718868" y="1259526"/>
                </a:cubicBezTo>
                <a:cubicBezTo>
                  <a:pt x="707106" y="1256585"/>
                  <a:pt x="695864" y="1251858"/>
                  <a:pt x="684362" y="1248024"/>
                </a:cubicBezTo>
                <a:lnTo>
                  <a:pt x="649856" y="1236522"/>
                </a:lnTo>
                <a:cubicBezTo>
                  <a:pt x="638354" y="1232688"/>
                  <a:pt x="627239" y="1227397"/>
                  <a:pt x="615351" y="1225020"/>
                </a:cubicBezTo>
                <a:lnTo>
                  <a:pt x="586596" y="1219270"/>
                </a:lnTo>
                <a:cubicBezTo>
                  <a:pt x="578928" y="1215436"/>
                  <a:pt x="571086" y="1211931"/>
                  <a:pt x="563592" y="1207768"/>
                </a:cubicBezTo>
                <a:cubicBezTo>
                  <a:pt x="534564" y="1191641"/>
                  <a:pt x="539407" y="1191268"/>
                  <a:pt x="511834" y="1179013"/>
                </a:cubicBezTo>
                <a:cubicBezTo>
                  <a:pt x="502400" y="1174820"/>
                  <a:pt x="492142" y="1172454"/>
                  <a:pt x="483079" y="1167511"/>
                </a:cubicBezTo>
                <a:cubicBezTo>
                  <a:pt x="470943" y="1160891"/>
                  <a:pt x="461984" y="1147860"/>
                  <a:pt x="448573" y="1144507"/>
                </a:cubicBezTo>
                <a:cubicBezTo>
                  <a:pt x="430049" y="1139876"/>
                  <a:pt x="418760" y="1138821"/>
                  <a:pt x="402566" y="1127254"/>
                </a:cubicBezTo>
                <a:cubicBezTo>
                  <a:pt x="395948" y="1122527"/>
                  <a:pt x="392080" y="1114513"/>
                  <a:pt x="385313" y="1110002"/>
                </a:cubicBezTo>
                <a:cubicBezTo>
                  <a:pt x="380269" y="1106639"/>
                  <a:pt x="373359" y="1107195"/>
                  <a:pt x="368060" y="1104251"/>
                </a:cubicBezTo>
                <a:cubicBezTo>
                  <a:pt x="355976" y="1097538"/>
                  <a:pt x="344348" y="1089883"/>
                  <a:pt x="333554" y="1081247"/>
                </a:cubicBezTo>
                <a:cubicBezTo>
                  <a:pt x="319724" y="1070182"/>
                  <a:pt x="303570" y="1055897"/>
                  <a:pt x="287547" y="1046741"/>
                </a:cubicBezTo>
                <a:cubicBezTo>
                  <a:pt x="280103" y="1042488"/>
                  <a:pt x="272423" y="1038616"/>
                  <a:pt x="264543" y="1035239"/>
                </a:cubicBezTo>
                <a:cubicBezTo>
                  <a:pt x="252993" y="1030289"/>
                  <a:pt x="235959" y="1026655"/>
                  <a:pt x="224287" y="1023737"/>
                </a:cubicBezTo>
                <a:cubicBezTo>
                  <a:pt x="212785" y="1016069"/>
                  <a:pt x="202895" y="1005105"/>
                  <a:pt x="189781" y="1000734"/>
                </a:cubicBezTo>
                <a:cubicBezTo>
                  <a:pt x="168086" y="993502"/>
                  <a:pt x="157796" y="991754"/>
                  <a:pt x="138022" y="971979"/>
                </a:cubicBezTo>
                <a:cubicBezTo>
                  <a:pt x="98630" y="932586"/>
                  <a:pt x="117051" y="946496"/>
                  <a:pt x="86264" y="925971"/>
                </a:cubicBezTo>
                <a:cubicBezTo>
                  <a:pt x="82430" y="920220"/>
                  <a:pt x="79187" y="914029"/>
                  <a:pt x="74762" y="908719"/>
                </a:cubicBezTo>
                <a:cubicBezTo>
                  <a:pt x="58222" y="888872"/>
                  <a:pt x="44194" y="886028"/>
                  <a:pt x="34505" y="856960"/>
                </a:cubicBezTo>
                <a:cubicBezTo>
                  <a:pt x="28754" y="839707"/>
                  <a:pt x="20820" y="823035"/>
                  <a:pt x="17253" y="805202"/>
                </a:cubicBezTo>
                <a:cubicBezTo>
                  <a:pt x="15336" y="795617"/>
                  <a:pt x="12794" y="786136"/>
                  <a:pt x="11502" y="776447"/>
                </a:cubicBezTo>
                <a:cubicBezTo>
                  <a:pt x="8956" y="757350"/>
                  <a:pt x="8002" y="738071"/>
                  <a:pt x="5751" y="718937"/>
                </a:cubicBezTo>
                <a:cubicBezTo>
                  <a:pt x="4167" y="705475"/>
                  <a:pt x="1917" y="692100"/>
                  <a:pt x="0" y="678681"/>
                </a:cubicBezTo>
                <a:cubicBezTo>
                  <a:pt x="1917" y="642258"/>
                  <a:pt x="2722" y="605760"/>
                  <a:pt x="5751" y="569413"/>
                </a:cubicBezTo>
                <a:cubicBezTo>
                  <a:pt x="7814" y="544654"/>
                  <a:pt x="11435" y="543767"/>
                  <a:pt x="17253" y="523405"/>
                </a:cubicBezTo>
                <a:cubicBezTo>
                  <a:pt x="19424" y="515805"/>
                  <a:pt x="20833" y="508002"/>
                  <a:pt x="23004" y="500402"/>
                </a:cubicBezTo>
                <a:cubicBezTo>
                  <a:pt x="24669" y="494573"/>
                  <a:pt x="27284" y="489030"/>
                  <a:pt x="28754" y="483149"/>
                </a:cubicBezTo>
                <a:cubicBezTo>
                  <a:pt x="31125" y="473666"/>
                  <a:pt x="31414" y="463667"/>
                  <a:pt x="34505" y="454394"/>
                </a:cubicBezTo>
                <a:cubicBezTo>
                  <a:pt x="37216" y="446261"/>
                  <a:pt x="42823" y="439350"/>
                  <a:pt x="46007" y="431390"/>
                </a:cubicBezTo>
                <a:cubicBezTo>
                  <a:pt x="50510" y="420133"/>
                  <a:pt x="53675" y="408387"/>
                  <a:pt x="57509" y="396885"/>
                </a:cubicBezTo>
                <a:cubicBezTo>
                  <a:pt x="59426" y="391134"/>
                  <a:pt x="61009" y="385261"/>
                  <a:pt x="63260" y="379632"/>
                </a:cubicBezTo>
                <a:cubicBezTo>
                  <a:pt x="67094" y="370047"/>
                  <a:pt x="71234" y="360579"/>
                  <a:pt x="74762" y="350877"/>
                </a:cubicBezTo>
                <a:cubicBezTo>
                  <a:pt x="81921" y="331191"/>
                  <a:pt x="88239" y="306671"/>
                  <a:pt x="97766" y="287617"/>
                </a:cubicBezTo>
                <a:cubicBezTo>
                  <a:pt x="100857" y="281435"/>
                  <a:pt x="106177" y="276546"/>
                  <a:pt x="109268" y="270364"/>
                </a:cubicBezTo>
                <a:cubicBezTo>
                  <a:pt x="120456" y="247988"/>
                  <a:pt x="109719" y="255895"/>
                  <a:pt x="120770" y="230107"/>
                </a:cubicBezTo>
                <a:cubicBezTo>
                  <a:pt x="123493" y="223754"/>
                  <a:pt x="129180" y="219036"/>
                  <a:pt x="132271" y="212854"/>
                </a:cubicBezTo>
                <a:cubicBezTo>
                  <a:pt x="164519" y="148356"/>
                  <a:pt x="101671" y="256341"/>
                  <a:pt x="149524" y="172598"/>
                </a:cubicBezTo>
                <a:cubicBezTo>
                  <a:pt x="168493" y="139403"/>
                  <a:pt x="152661" y="171028"/>
                  <a:pt x="178279" y="138092"/>
                </a:cubicBezTo>
                <a:cubicBezTo>
                  <a:pt x="186766" y="127181"/>
                  <a:pt x="189781" y="111255"/>
                  <a:pt x="201283" y="103587"/>
                </a:cubicBezTo>
                <a:cubicBezTo>
                  <a:pt x="207034" y="99753"/>
                  <a:pt x="213226" y="96510"/>
                  <a:pt x="218536" y="92085"/>
                </a:cubicBezTo>
                <a:cubicBezTo>
                  <a:pt x="224784" y="86878"/>
                  <a:pt x="229021" y="79343"/>
                  <a:pt x="235788" y="74832"/>
                </a:cubicBezTo>
                <a:cubicBezTo>
                  <a:pt x="240832" y="71469"/>
                  <a:pt x="247290" y="70998"/>
                  <a:pt x="253041" y="69081"/>
                </a:cubicBezTo>
                <a:cubicBezTo>
                  <a:pt x="258792" y="63330"/>
                  <a:pt x="263184" y="55778"/>
                  <a:pt x="270294" y="51828"/>
                </a:cubicBezTo>
                <a:cubicBezTo>
                  <a:pt x="280892" y="45940"/>
                  <a:pt x="293298" y="44160"/>
                  <a:pt x="304800" y="40326"/>
                </a:cubicBezTo>
                <a:cubicBezTo>
                  <a:pt x="378430" y="15783"/>
                  <a:pt x="424611" y="11571"/>
                  <a:pt x="477328" y="5820"/>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a:lstStyle/>
          <a:p>
            <a:pPr algn="r">
              <a:defRPr/>
            </a:pPr>
            <a:endParaRPr lang="en-US"/>
          </a:p>
        </p:txBody>
      </p:sp>
      <p:sp>
        <p:nvSpPr>
          <p:cNvPr id="25" name="Freeform 24">
            <a:extLst>
              <a:ext uri="{FF2B5EF4-FFF2-40B4-BE49-F238E27FC236}">
                <a16:creationId xmlns:a16="http://schemas.microsoft.com/office/drawing/2014/main" id="{6B0F89BF-E1D1-4A92-90EA-CD3D3C256DE3}"/>
              </a:ext>
            </a:extLst>
          </p:cNvPr>
          <p:cNvSpPr/>
          <p:nvPr/>
        </p:nvSpPr>
        <p:spPr bwMode="auto">
          <a:xfrm>
            <a:off x="1701800" y="2533401"/>
            <a:ext cx="996950" cy="844550"/>
          </a:xfrm>
          <a:custGeom>
            <a:avLst/>
            <a:gdLst>
              <a:gd name="connsiteX0" fmla="*/ 783549 w 996411"/>
              <a:gd name="connsiteY0" fmla="*/ 46008 h 845389"/>
              <a:gd name="connsiteX1" fmla="*/ 795051 w 996411"/>
              <a:gd name="connsiteY1" fmla="*/ 74762 h 845389"/>
              <a:gd name="connsiteX2" fmla="*/ 800802 w 996411"/>
              <a:gd name="connsiteY2" fmla="*/ 92015 h 845389"/>
              <a:gd name="connsiteX3" fmla="*/ 812304 w 996411"/>
              <a:gd name="connsiteY3" fmla="*/ 109268 h 845389"/>
              <a:gd name="connsiteX4" fmla="*/ 829556 w 996411"/>
              <a:gd name="connsiteY4" fmla="*/ 143774 h 845389"/>
              <a:gd name="connsiteX5" fmla="*/ 841058 w 996411"/>
              <a:gd name="connsiteY5" fmla="*/ 178279 h 845389"/>
              <a:gd name="connsiteX6" fmla="*/ 852560 w 996411"/>
              <a:gd name="connsiteY6" fmla="*/ 195532 h 845389"/>
              <a:gd name="connsiteX7" fmla="*/ 869813 w 996411"/>
              <a:gd name="connsiteY7" fmla="*/ 247291 h 845389"/>
              <a:gd name="connsiteX8" fmla="*/ 875564 w 996411"/>
              <a:gd name="connsiteY8" fmla="*/ 264543 h 845389"/>
              <a:gd name="connsiteX9" fmla="*/ 887066 w 996411"/>
              <a:gd name="connsiteY9" fmla="*/ 281796 h 845389"/>
              <a:gd name="connsiteX10" fmla="*/ 898568 w 996411"/>
              <a:gd name="connsiteY10" fmla="*/ 316302 h 845389"/>
              <a:gd name="connsiteX11" fmla="*/ 904319 w 996411"/>
              <a:gd name="connsiteY11" fmla="*/ 333555 h 845389"/>
              <a:gd name="connsiteX12" fmla="*/ 915821 w 996411"/>
              <a:gd name="connsiteY12" fmla="*/ 368060 h 845389"/>
              <a:gd name="connsiteX13" fmla="*/ 927322 w 996411"/>
              <a:gd name="connsiteY13" fmla="*/ 385313 h 845389"/>
              <a:gd name="connsiteX14" fmla="*/ 938824 w 996411"/>
              <a:gd name="connsiteY14" fmla="*/ 419819 h 845389"/>
              <a:gd name="connsiteX15" fmla="*/ 950326 w 996411"/>
              <a:gd name="connsiteY15" fmla="*/ 437072 h 845389"/>
              <a:gd name="connsiteX16" fmla="*/ 961828 w 996411"/>
              <a:gd name="connsiteY16" fmla="*/ 471577 h 845389"/>
              <a:gd name="connsiteX17" fmla="*/ 967579 w 996411"/>
              <a:gd name="connsiteY17" fmla="*/ 488830 h 845389"/>
              <a:gd name="connsiteX18" fmla="*/ 979081 w 996411"/>
              <a:gd name="connsiteY18" fmla="*/ 506083 h 845389"/>
              <a:gd name="connsiteX19" fmla="*/ 990583 w 996411"/>
              <a:gd name="connsiteY19" fmla="*/ 540589 h 845389"/>
              <a:gd name="connsiteX20" fmla="*/ 996334 w 996411"/>
              <a:gd name="connsiteY20" fmla="*/ 586596 h 845389"/>
              <a:gd name="connsiteX21" fmla="*/ 984832 w 996411"/>
              <a:gd name="connsiteY21" fmla="*/ 718868 h 845389"/>
              <a:gd name="connsiteX22" fmla="*/ 956077 w 996411"/>
              <a:gd name="connsiteY22" fmla="*/ 770626 h 845389"/>
              <a:gd name="connsiteX23" fmla="*/ 921571 w 996411"/>
              <a:gd name="connsiteY23" fmla="*/ 799381 h 845389"/>
              <a:gd name="connsiteX24" fmla="*/ 887066 w 996411"/>
              <a:gd name="connsiteY24" fmla="*/ 822385 h 845389"/>
              <a:gd name="connsiteX25" fmla="*/ 869813 w 996411"/>
              <a:gd name="connsiteY25" fmla="*/ 833887 h 845389"/>
              <a:gd name="connsiteX26" fmla="*/ 835307 w 996411"/>
              <a:gd name="connsiteY26" fmla="*/ 845389 h 845389"/>
              <a:gd name="connsiteX27" fmla="*/ 449994 w 996411"/>
              <a:gd name="connsiteY27" fmla="*/ 839638 h 845389"/>
              <a:gd name="connsiteX28" fmla="*/ 380983 w 996411"/>
              <a:gd name="connsiteY28" fmla="*/ 833887 h 845389"/>
              <a:gd name="connsiteX29" fmla="*/ 288968 w 996411"/>
              <a:gd name="connsiteY29" fmla="*/ 828136 h 845389"/>
              <a:gd name="connsiteX30" fmla="*/ 219956 w 996411"/>
              <a:gd name="connsiteY30" fmla="*/ 816634 h 845389"/>
              <a:gd name="connsiteX31" fmla="*/ 196953 w 996411"/>
              <a:gd name="connsiteY31" fmla="*/ 810883 h 845389"/>
              <a:gd name="connsiteX32" fmla="*/ 145194 w 996411"/>
              <a:gd name="connsiteY32" fmla="*/ 799381 h 845389"/>
              <a:gd name="connsiteX33" fmla="*/ 127941 w 996411"/>
              <a:gd name="connsiteY33" fmla="*/ 787879 h 845389"/>
              <a:gd name="connsiteX34" fmla="*/ 110688 w 996411"/>
              <a:gd name="connsiteY34" fmla="*/ 782128 h 845389"/>
              <a:gd name="connsiteX35" fmla="*/ 53179 w 996411"/>
              <a:gd name="connsiteY35" fmla="*/ 713117 h 845389"/>
              <a:gd name="connsiteX36" fmla="*/ 41677 w 996411"/>
              <a:gd name="connsiteY36" fmla="*/ 695864 h 845389"/>
              <a:gd name="connsiteX37" fmla="*/ 24424 w 996411"/>
              <a:gd name="connsiteY37" fmla="*/ 644106 h 845389"/>
              <a:gd name="connsiteX38" fmla="*/ 18673 w 996411"/>
              <a:gd name="connsiteY38" fmla="*/ 626853 h 845389"/>
              <a:gd name="connsiteX39" fmla="*/ 12922 w 996411"/>
              <a:gd name="connsiteY39" fmla="*/ 609600 h 845389"/>
              <a:gd name="connsiteX40" fmla="*/ 7171 w 996411"/>
              <a:gd name="connsiteY40" fmla="*/ 350808 h 845389"/>
              <a:gd name="connsiteX41" fmla="*/ 24424 w 996411"/>
              <a:gd name="connsiteY41" fmla="*/ 281796 h 845389"/>
              <a:gd name="connsiteX42" fmla="*/ 35926 w 996411"/>
              <a:gd name="connsiteY42" fmla="*/ 258793 h 845389"/>
              <a:gd name="connsiteX43" fmla="*/ 41677 w 996411"/>
              <a:gd name="connsiteY43" fmla="*/ 241540 h 845389"/>
              <a:gd name="connsiteX44" fmla="*/ 58930 w 996411"/>
              <a:gd name="connsiteY44" fmla="*/ 230038 h 845389"/>
              <a:gd name="connsiteX45" fmla="*/ 81934 w 996411"/>
              <a:gd name="connsiteY45" fmla="*/ 201283 h 845389"/>
              <a:gd name="connsiteX46" fmla="*/ 93436 w 996411"/>
              <a:gd name="connsiteY46" fmla="*/ 184030 h 845389"/>
              <a:gd name="connsiteX47" fmla="*/ 116439 w 996411"/>
              <a:gd name="connsiteY47" fmla="*/ 172528 h 845389"/>
              <a:gd name="connsiteX48" fmla="*/ 168198 w 996411"/>
              <a:gd name="connsiteY48" fmla="*/ 143774 h 845389"/>
              <a:gd name="connsiteX49" fmla="*/ 185451 w 996411"/>
              <a:gd name="connsiteY49" fmla="*/ 126521 h 845389"/>
              <a:gd name="connsiteX50" fmla="*/ 219956 w 996411"/>
              <a:gd name="connsiteY50" fmla="*/ 115019 h 845389"/>
              <a:gd name="connsiteX51" fmla="*/ 254462 w 996411"/>
              <a:gd name="connsiteY51" fmla="*/ 103517 h 845389"/>
              <a:gd name="connsiteX52" fmla="*/ 271715 w 996411"/>
              <a:gd name="connsiteY52" fmla="*/ 97766 h 845389"/>
              <a:gd name="connsiteX53" fmla="*/ 323473 w 996411"/>
              <a:gd name="connsiteY53" fmla="*/ 74762 h 845389"/>
              <a:gd name="connsiteX54" fmla="*/ 340726 w 996411"/>
              <a:gd name="connsiteY54" fmla="*/ 69011 h 845389"/>
              <a:gd name="connsiteX55" fmla="*/ 357979 w 996411"/>
              <a:gd name="connsiteY55" fmla="*/ 63260 h 845389"/>
              <a:gd name="connsiteX56" fmla="*/ 398236 w 996411"/>
              <a:gd name="connsiteY56" fmla="*/ 40257 h 845389"/>
              <a:gd name="connsiteX57" fmla="*/ 432741 w 996411"/>
              <a:gd name="connsiteY57" fmla="*/ 28755 h 845389"/>
              <a:gd name="connsiteX58" fmla="*/ 484500 w 996411"/>
              <a:gd name="connsiteY58" fmla="*/ 11502 h 845389"/>
              <a:gd name="connsiteX59" fmla="*/ 501753 w 996411"/>
              <a:gd name="connsiteY59" fmla="*/ 5751 h 845389"/>
              <a:gd name="connsiteX60" fmla="*/ 519005 w 996411"/>
              <a:gd name="connsiteY60" fmla="*/ 0 h 845389"/>
              <a:gd name="connsiteX61" fmla="*/ 703036 w 996411"/>
              <a:gd name="connsiteY61" fmla="*/ 5751 h 845389"/>
              <a:gd name="connsiteX62" fmla="*/ 737541 w 996411"/>
              <a:gd name="connsiteY62" fmla="*/ 11502 h 845389"/>
              <a:gd name="connsiteX63" fmla="*/ 783549 w 996411"/>
              <a:gd name="connsiteY63" fmla="*/ 46008 h 84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96411" h="845389">
                <a:moveTo>
                  <a:pt x="783549" y="46008"/>
                </a:moveTo>
                <a:cubicBezTo>
                  <a:pt x="793134" y="56551"/>
                  <a:pt x="791426" y="65096"/>
                  <a:pt x="795051" y="74762"/>
                </a:cubicBezTo>
                <a:cubicBezTo>
                  <a:pt x="797180" y="80438"/>
                  <a:pt x="798091" y="86593"/>
                  <a:pt x="800802" y="92015"/>
                </a:cubicBezTo>
                <a:cubicBezTo>
                  <a:pt x="803893" y="98197"/>
                  <a:pt x="808470" y="103517"/>
                  <a:pt x="812304" y="109268"/>
                </a:cubicBezTo>
                <a:cubicBezTo>
                  <a:pt x="833266" y="172164"/>
                  <a:pt x="799839" y="76912"/>
                  <a:pt x="829556" y="143774"/>
                </a:cubicBezTo>
                <a:cubicBezTo>
                  <a:pt x="834480" y="154853"/>
                  <a:pt x="834333" y="168191"/>
                  <a:pt x="841058" y="178279"/>
                </a:cubicBezTo>
                <a:cubicBezTo>
                  <a:pt x="844892" y="184030"/>
                  <a:pt x="849753" y="189216"/>
                  <a:pt x="852560" y="195532"/>
                </a:cubicBezTo>
                <a:cubicBezTo>
                  <a:pt x="852561" y="195534"/>
                  <a:pt x="866937" y="238664"/>
                  <a:pt x="869813" y="247291"/>
                </a:cubicBezTo>
                <a:cubicBezTo>
                  <a:pt x="871730" y="253042"/>
                  <a:pt x="872202" y="259499"/>
                  <a:pt x="875564" y="264543"/>
                </a:cubicBezTo>
                <a:cubicBezTo>
                  <a:pt x="879398" y="270294"/>
                  <a:pt x="884259" y="275480"/>
                  <a:pt x="887066" y="281796"/>
                </a:cubicBezTo>
                <a:cubicBezTo>
                  <a:pt x="891990" y="292875"/>
                  <a:pt x="894734" y="304800"/>
                  <a:pt x="898568" y="316302"/>
                </a:cubicBezTo>
                <a:lnTo>
                  <a:pt x="904319" y="333555"/>
                </a:lnTo>
                <a:cubicBezTo>
                  <a:pt x="904319" y="333556"/>
                  <a:pt x="915820" y="368059"/>
                  <a:pt x="915821" y="368060"/>
                </a:cubicBezTo>
                <a:cubicBezTo>
                  <a:pt x="919655" y="373811"/>
                  <a:pt x="924515" y="378997"/>
                  <a:pt x="927322" y="385313"/>
                </a:cubicBezTo>
                <a:cubicBezTo>
                  <a:pt x="932246" y="396392"/>
                  <a:pt x="932099" y="409731"/>
                  <a:pt x="938824" y="419819"/>
                </a:cubicBezTo>
                <a:cubicBezTo>
                  <a:pt x="942658" y="425570"/>
                  <a:pt x="947519" y="430756"/>
                  <a:pt x="950326" y="437072"/>
                </a:cubicBezTo>
                <a:cubicBezTo>
                  <a:pt x="955250" y="448151"/>
                  <a:pt x="957994" y="460075"/>
                  <a:pt x="961828" y="471577"/>
                </a:cubicBezTo>
                <a:cubicBezTo>
                  <a:pt x="963745" y="477328"/>
                  <a:pt x="964216" y="483786"/>
                  <a:pt x="967579" y="488830"/>
                </a:cubicBezTo>
                <a:cubicBezTo>
                  <a:pt x="971413" y="494581"/>
                  <a:pt x="976274" y="499767"/>
                  <a:pt x="979081" y="506083"/>
                </a:cubicBezTo>
                <a:cubicBezTo>
                  <a:pt x="984005" y="517162"/>
                  <a:pt x="990583" y="540589"/>
                  <a:pt x="990583" y="540589"/>
                </a:cubicBezTo>
                <a:cubicBezTo>
                  <a:pt x="992500" y="555925"/>
                  <a:pt x="996334" y="571141"/>
                  <a:pt x="996334" y="586596"/>
                </a:cubicBezTo>
                <a:cubicBezTo>
                  <a:pt x="996334" y="648495"/>
                  <a:pt x="998093" y="672456"/>
                  <a:pt x="984832" y="718868"/>
                </a:cubicBezTo>
                <a:cubicBezTo>
                  <a:pt x="979897" y="736142"/>
                  <a:pt x="970616" y="760933"/>
                  <a:pt x="956077" y="770626"/>
                </a:cubicBezTo>
                <a:cubicBezTo>
                  <a:pt x="894433" y="811722"/>
                  <a:pt x="987983" y="747726"/>
                  <a:pt x="921571" y="799381"/>
                </a:cubicBezTo>
                <a:cubicBezTo>
                  <a:pt x="910660" y="807868"/>
                  <a:pt x="898568" y="814717"/>
                  <a:pt x="887066" y="822385"/>
                </a:cubicBezTo>
                <a:cubicBezTo>
                  <a:pt x="881315" y="826219"/>
                  <a:pt x="876370" y="831701"/>
                  <a:pt x="869813" y="833887"/>
                </a:cubicBezTo>
                <a:lnTo>
                  <a:pt x="835307" y="845389"/>
                </a:lnTo>
                <a:lnTo>
                  <a:pt x="449994" y="839638"/>
                </a:lnTo>
                <a:cubicBezTo>
                  <a:pt x="426918" y="839054"/>
                  <a:pt x="404008" y="835532"/>
                  <a:pt x="380983" y="833887"/>
                </a:cubicBezTo>
                <a:lnTo>
                  <a:pt x="288968" y="828136"/>
                </a:lnTo>
                <a:cubicBezTo>
                  <a:pt x="237199" y="815194"/>
                  <a:pt x="300735" y="830097"/>
                  <a:pt x="219956" y="816634"/>
                </a:cubicBezTo>
                <a:cubicBezTo>
                  <a:pt x="212160" y="815335"/>
                  <a:pt x="204668" y="812598"/>
                  <a:pt x="196953" y="810883"/>
                </a:cubicBezTo>
                <a:cubicBezTo>
                  <a:pt x="131233" y="796278"/>
                  <a:pt x="201304" y="813409"/>
                  <a:pt x="145194" y="799381"/>
                </a:cubicBezTo>
                <a:cubicBezTo>
                  <a:pt x="139443" y="795547"/>
                  <a:pt x="134123" y="790970"/>
                  <a:pt x="127941" y="787879"/>
                </a:cubicBezTo>
                <a:cubicBezTo>
                  <a:pt x="122519" y="785168"/>
                  <a:pt x="115473" y="785850"/>
                  <a:pt x="110688" y="782128"/>
                </a:cubicBezTo>
                <a:cubicBezTo>
                  <a:pt x="80033" y="758285"/>
                  <a:pt x="73627" y="743788"/>
                  <a:pt x="53179" y="713117"/>
                </a:cubicBezTo>
                <a:cubicBezTo>
                  <a:pt x="49345" y="707366"/>
                  <a:pt x="43863" y="702421"/>
                  <a:pt x="41677" y="695864"/>
                </a:cubicBezTo>
                <a:lnTo>
                  <a:pt x="24424" y="644106"/>
                </a:lnTo>
                <a:lnTo>
                  <a:pt x="18673" y="626853"/>
                </a:lnTo>
                <a:lnTo>
                  <a:pt x="12922" y="609600"/>
                </a:lnTo>
                <a:cubicBezTo>
                  <a:pt x="-3770" y="476056"/>
                  <a:pt x="-2718" y="523882"/>
                  <a:pt x="7171" y="350808"/>
                </a:cubicBezTo>
                <a:cubicBezTo>
                  <a:pt x="8227" y="332329"/>
                  <a:pt x="16189" y="298266"/>
                  <a:pt x="24424" y="281796"/>
                </a:cubicBezTo>
                <a:cubicBezTo>
                  <a:pt x="28258" y="274128"/>
                  <a:pt x="32549" y="266673"/>
                  <a:pt x="35926" y="258793"/>
                </a:cubicBezTo>
                <a:cubicBezTo>
                  <a:pt x="38314" y="253221"/>
                  <a:pt x="37890" y="246274"/>
                  <a:pt x="41677" y="241540"/>
                </a:cubicBezTo>
                <a:cubicBezTo>
                  <a:pt x="45995" y="236143"/>
                  <a:pt x="53179" y="233872"/>
                  <a:pt x="58930" y="230038"/>
                </a:cubicBezTo>
                <a:cubicBezTo>
                  <a:pt x="70126" y="196450"/>
                  <a:pt x="55921" y="227296"/>
                  <a:pt x="81934" y="201283"/>
                </a:cubicBezTo>
                <a:cubicBezTo>
                  <a:pt x="86821" y="196396"/>
                  <a:pt x="88126" y="188455"/>
                  <a:pt x="93436" y="184030"/>
                </a:cubicBezTo>
                <a:cubicBezTo>
                  <a:pt x="100022" y="178542"/>
                  <a:pt x="109088" y="176939"/>
                  <a:pt x="116439" y="172528"/>
                </a:cubicBezTo>
                <a:cubicBezTo>
                  <a:pt x="165874" y="142868"/>
                  <a:pt x="133496" y="155341"/>
                  <a:pt x="168198" y="143774"/>
                </a:cubicBezTo>
                <a:cubicBezTo>
                  <a:pt x="173949" y="138023"/>
                  <a:pt x="178341" y="130471"/>
                  <a:pt x="185451" y="126521"/>
                </a:cubicBezTo>
                <a:cubicBezTo>
                  <a:pt x="196049" y="120633"/>
                  <a:pt x="208454" y="118853"/>
                  <a:pt x="219956" y="115019"/>
                </a:cubicBezTo>
                <a:lnTo>
                  <a:pt x="254462" y="103517"/>
                </a:lnTo>
                <a:cubicBezTo>
                  <a:pt x="260213" y="101600"/>
                  <a:pt x="266671" y="101129"/>
                  <a:pt x="271715" y="97766"/>
                </a:cubicBezTo>
                <a:cubicBezTo>
                  <a:pt x="299055" y="79539"/>
                  <a:pt x="282411" y="88450"/>
                  <a:pt x="323473" y="74762"/>
                </a:cubicBezTo>
                <a:lnTo>
                  <a:pt x="340726" y="69011"/>
                </a:lnTo>
                <a:cubicBezTo>
                  <a:pt x="346477" y="67094"/>
                  <a:pt x="352935" y="66622"/>
                  <a:pt x="357979" y="63260"/>
                </a:cubicBezTo>
                <a:cubicBezTo>
                  <a:pt x="373540" y="52887"/>
                  <a:pt x="379997" y="47553"/>
                  <a:pt x="398236" y="40257"/>
                </a:cubicBezTo>
                <a:cubicBezTo>
                  <a:pt x="409493" y="35754"/>
                  <a:pt x="421239" y="32589"/>
                  <a:pt x="432741" y="28755"/>
                </a:cubicBezTo>
                <a:lnTo>
                  <a:pt x="484500" y="11502"/>
                </a:lnTo>
                <a:lnTo>
                  <a:pt x="501753" y="5751"/>
                </a:lnTo>
                <a:lnTo>
                  <a:pt x="519005" y="0"/>
                </a:lnTo>
                <a:cubicBezTo>
                  <a:pt x="580349" y="1917"/>
                  <a:pt x="641747" y="2525"/>
                  <a:pt x="703036" y="5751"/>
                </a:cubicBezTo>
                <a:cubicBezTo>
                  <a:pt x="714680" y="6364"/>
                  <a:pt x="726229" y="8674"/>
                  <a:pt x="737541" y="11502"/>
                </a:cubicBezTo>
                <a:cubicBezTo>
                  <a:pt x="785973" y="23610"/>
                  <a:pt x="773964" y="35465"/>
                  <a:pt x="783549" y="46008"/>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a:lstStyle/>
          <a:p>
            <a:pPr algn="r">
              <a:defRPr/>
            </a:pPr>
            <a:endParaRPr lang="en-US"/>
          </a:p>
        </p:txBody>
      </p:sp>
      <p:sp>
        <p:nvSpPr>
          <p:cNvPr id="24" name="Freeform 23">
            <a:extLst>
              <a:ext uri="{FF2B5EF4-FFF2-40B4-BE49-F238E27FC236}">
                <a16:creationId xmlns:a16="http://schemas.microsoft.com/office/drawing/2014/main" id="{41767717-46C8-4817-A70C-59AA1B8F5F12}"/>
              </a:ext>
            </a:extLst>
          </p:cNvPr>
          <p:cNvSpPr/>
          <p:nvPr/>
        </p:nvSpPr>
        <p:spPr bwMode="auto">
          <a:xfrm>
            <a:off x="2870200" y="2981077"/>
            <a:ext cx="1106488" cy="788987"/>
          </a:xfrm>
          <a:custGeom>
            <a:avLst/>
            <a:gdLst>
              <a:gd name="connsiteX0" fmla="*/ 776377 w 1106626"/>
              <a:gd name="connsiteY0" fmla="*/ 11849 h 788226"/>
              <a:gd name="connsiteX1" fmla="*/ 74762 w 1106626"/>
              <a:gd name="connsiteY1" fmla="*/ 17599 h 788226"/>
              <a:gd name="connsiteX2" fmla="*/ 40257 w 1106626"/>
              <a:gd name="connsiteY2" fmla="*/ 46354 h 788226"/>
              <a:gd name="connsiteX3" fmla="*/ 34506 w 1106626"/>
              <a:gd name="connsiteY3" fmla="*/ 63607 h 788226"/>
              <a:gd name="connsiteX4" fmla="*/ 11502 w 1106626"/>
              <a:gd name="connsiteY4" fmla="*/ 103864 h 788226"/>
              <a:gd name="connsiteX5" fmla="*/ 0 w 1106626"/>
              <a:gd name="connsiteY5" fmla="*/ 155622 h 788226"/>
              <a:gd name="connsiteX6" fmla="*/ 5751 w 1106626"/>
              <a:gd name="connsiteY6" fmla="*/ 282143 h 788226"/>
              <a:gd name="connsiteX7" fmla="*/ 17253 w 1106626"/>
              <a:gd name="connsiteY7" fmla="*/ 310898 h 788226"/>
              <a:gd name="connsiteX8" fmla="*/ 23004 w 1106626"/>
              <a:gd name="connsiteY8" fmla="*/ 328150 h 788226"/>
              <a:gd name="connsiteX9" fmla="*/ 28755 w 1106626"/>
              <a:gd name="connsiteY9" fmla="*/ 351154 h 788226"/>
              <a:gd name="connsiteX10" fmla="*/ 46008 w 1106626"/>
              <a:gd name="connsiteY10" fmla="*/ 374158 h 788226"/>
              <a:gd name="connsiteX11" fmla="*/ 51759 w 1106626"/>
              <a:gd name="connsiteY11" fmla="*/ 391411 h 788226"/>
              <a:gd name="connsiteX12" fmla="*/ 63260 w 1106626"/>
              <a:gd name="connsiteY12" fmla="*/ 414415 h 788226"/>
              <a:gd name="connsiteX13" fmla="*/ 69011 w 1106626"/>
              <a:gd name="connsiteY13" fmla="*/ 437418 h 788226"/>
              <a:gd name="connsiteX14" fmla="*/ 97766 w 1106626"/>
              <a:gd name="connsiteY14" fmla="*/ 500679 h 788226"/>
              <a:gd name="connsiteX15" fmla="*/ 132272 w 1106626"/>
              <a:gd name="connsiteY15" fmla="*/ 546686 h 788226"/>
              <a:gd name="connsiteX16" fmla="*/ 149525 w 1106626"/>
              <a:gd name="connsiteY16" fmla="*/ 569690 h 788226"/>
              <a:gd name="connsiteX17" fmla="*/ 184030 w 1106626"/>
              <a:gd name="connsiteY17" fmla="*/ 604196 h 788226"/>
              <a:gd name="connsiteX18" fmla="*/ 201283 w 1106626"/>
              <a:gd name="connsiteY18" fmla="*/ 615698 h 788226"/>
              <a:gd name="connsiteX19" fmla="*/ 224287 w 1106626"/>
              <a:gd name="connsiteY19" fmla="*/ 644452 h 788226"/>
              <a:gd name="connsiteX20" fmla="*/ 241540 w 1106626"/>
              <a:gd name="connsiteY20" fmla="*/ 655954 h 788226"/>
              <a:gd name="connsiteX21" fmla="*/ 281796 w 1106626"/>
              <a:gd name="connsiteY21" fmla="*/ 696211 h 788226"/>
              <a:gd name="connsiteX22" fmla="*/ 293298 w 1106626"/>
              <a:gd name="connsiteY22" fmla="*/ 713464 h 788226"/>
              <a:gd name="connsiteX23" fmla="*/ 339306 w 1106626"/>
              <a:gd name="connsiteY23" fmla="*/ 736467 h 788226"/>
              <a:gd name="connsiteX24" fmla="*/ 362309 w 1106626"/>
              <a:gd name="connsiteY24" fmla="*/ 747969 h 788226"/>
              <a:gd name="connsiteX25" fmla="*/ 408317 w 1106626"/>
              <a:gd name="connsiteY25" fmla="*/ 759471 h 788226"/>
              <a:gd name="connsiteX26" fmla="*/ 454325 w 1106626"/>
              <a:gd name="connsiteY26" fmla="*/ 770973 h 788226"/>
              <a:gd name="connsiteX27" fmla="*/ 506083 w 1106626"/>
              <a:gd name="connsiteY27" fmla="*/ 776724 h 788226"/>
              <a:gd name="connsiteX28" fmla="*/ 534838 w 1106626"/>
              <a:gd name="connsiteY28" fmla="*/ 782475 h 788226"/>
              <a:gd name="connsiteX29" fmla="*/ 592347 w 1106626"/>
              <a:gd name="connsiteY29" fmla="*/ 788226 h 788226"/>
              <a:gd name="connsiteX30" fmla="*/ 655608 w 1106626"/>
              <a:gd name="connsiteY30" fmla="*/ 782475 h 788226"/>
              <a:gd name="connsiteX31" fmla="*/ 707366 w 1106626"/>
              <a:gd name="connsiteY31" fmla="*/ 765222 h 788226"/>
              <a:gd name="connsiteX32" fmla="*/ 724619 w 1106626"/>
              <a:gd name="connsiteY32" fmla="*/ 747969 h 788226"/>
              <a:gd name="connsiteX33" fmla="*/ 741872 w 1106626"/>
              <a:gd name="connsiteY33" fmla="*/ 742218 h 788226"/>
              <a:gd name="connsiteX34" fmla="*/ 759125 w 1106626"/>
              <a:gd name="connsiteY34" fmla="*/ 730716 h 788226"/>
              <a:gd name="connsiteX35" fmla="*/ 799381 w 1106626"/>
              <a:gd name="connsiteY35" fmla="*/ 701962 h 788226"/>
              <a:gd name="connsiteX36" fmla="*/ 845389 w 1106626"/>
              <a:gd name="connsiteY36" fmla="*/ 678958 h 788226"/>
              <a:gd name="connsiteX37" fmla="*/ 862642 w 1106626"/>
              <a:gd name="connsiteY37" fmla="*/ 661705 h 788226"/>
              <a:gd name="connsiteX38" fmla="*/ 879894 w 1106626"/>
              <a:gd name="connsiteY38" fmla="*/ 655954 h 788226"/>
              <a:gd name="connsiteX39" fmla="*/ 925902 w 1106626"/>
              <a:gd name="connsiteY39" fmla="*/ 627199 h 788226"/>
              <a:gd name="connsiteX40" fmla="*/ 977660 w 1106626"/>
              <a:gd name="connsiteY40" fmla="*/ 569690 h 788226"/>
              <a:gd name="connsiteX41" fmla="*/ 994913 w 1106626"/>
              <a:gd name="connsiteY41" fmla="*/ 540935 h 788226"/>
              <a:gd name="connsiteX42" fmla="*/ 1000664 w 1106626"/>
              <a:gd name="connsiteY42" fmla="*/ 523682 h 788226"/>
              <a:gd name="connsiteX43" fmla="*/ 1017917 w 1106626"/>
              <a:gd name="connsiteY43" fmla="*/ 506430 h 788226"/>
              <a:gd name="connsiteX44" fmla="*/ 1040921 w 1106626"/>
              <a:gd name="connsiteY44" fmla="*/ 466173 h 788226"/>
              <a:gd name="connsiteX45" fmla="*/ 1046672 w 1106626"/>
              <a:gd name="connsiteY45" fmla="*/ 448920 h 788226"/>
              <a:gd name="connsiteX46" fmla="*/ 1058174 w 1106626"/>
              <a:gd name="connsiteY46" fmla="*/ 431667 h 788226"/>
              <a:gd name="connsiteX47" fmla="*/ 1063925 w 1106626"/>
              <a:gd name="connsiteY47" fmla="*/ 414415 h 788226"/>
              <a:gd name="connsiteX48" fmla="*/ 1075426 w 1106626"/>
              <a:gd name="connsiteY48" fmla="*/ 391411 h 788226"/>
              <a:gd name="connsiteX49" fmla="*/ 1086928 w 1106626"/>
              <a:gd name="connsiteY49" fmla="*/ 322399 h 788226"/>
              <a:gd name="connsiteX50" fmla="*/ 1098430 w 1106626"/>
              <a:gd name="connsiteY50" fmla="*/ 293645 h 788226"/>
              <a:gd name="connsiteX51" fmla="*/ 1098430 w 1106626"/>
              <a:gd name="connsiteY51" fmla="*/ 121116 h 788226"/>
              <a:gd name="connsiteX52" fmla="*/ 1069675 w 1106626"/>
              <a:gd name="connsiteY52" fmla="*/ 69358 h 788226"/>
              <a:gd name="connsiteX53" fmla="*/ 1040921 w 1106626"/>
              <a:gd name="connsiteY53" fmla="*/ 34852 h 788226"/>
              <a:gd name="connsiteX54" fmla="*/ 989162 w 1106626"/>
              <a:gd name="connsiteY54" fmla="*/ 11849 h 788226"/>
              <a:gd name="connsiteX55" fmla="*/ 828136 w 1106626"/>
              <a:gd name="connsiteY55" fmla="*/ 347 h 788226"/>
              <a:gd name="connsiteX56" fmla="*/ 776377 w 1106626"/>
              <a:gd name="connsiteY56" fmla="*/ 11849 h 78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6626" h="788226">
                <a:moveTo>
                  <a:pt x="776377" y="11849"/>
                </a:moveTo>
                <a:cubicBezTo>
                  <a:pt x="650815" y="14724"/>
                  <a:pt x="308612" y="13858"/>
                  <a:pt x="74762" y="17599"/>
                </a:cubicBezTo>
                <a:cubicBezTo>
                  <a:pt x="54762" y="17919"/>
                  <a:pt x="51112" y="31880"/>
                  <a:pt x="40257" y="46354"/>
                </a:cubicBezTo>
                <a:cubicBezTo>
                  <a:pt x="38340" y="52105"/>
                  <a:pt x="37217" y="58185"/>
                  <a:pt x="34506" y="63607"/>
                </a:cubicBezTo>
                <a:cubicBezTo>
                  <a:pt x="17820" y="96980"/>
                  <a:pt x="26627" y="63531"/>
                  <a:pt x="11502" y="103864"/>
                </a:cubicBezTo>
                <a:cubicBezTo>
                  <a:pt x="8021" y="113147"/>
                  <a:pt x="1562" y="147813"/>
                  <a:pt x="0" y="155622"/>
                </a:cubicBezTo>
                <a:cubicBezTo>
                  <a:pt x="1917" y="197796"/>
                  <a:pt x="1089" y="240184"/>
                  <a:pt x="5751" y="282143"/>
                </a:cubicBezTo>
                <a:cubicBezTo>
                  <a:pt x="6891" y="292403"/>
                  <a:pt x="13628" y="301232"/>
                  <a:pt x="17253" y="310898"/>
                </a:cubicBezTo>
                <a:cubicBezTo>
                  <a:pt x="19381" y="316574"/>
                  <a:pt x="21339" y="322321"/>
                  <a:pt x="23004" y="328150"/>
                </a:cubicBezTo>
                <a:cubicBezTo>
                  <a:pt x="25175" y="335750"/>
                  <a:pt x="25220" y="344084"/>
                  <a:pt x="28755" y="351154"/>
                </a:cubicBezTo>
                <a:cubicBezTo>
                  <a:pt x="33042" y="359727"/>
                  <a:pt x="40257" y="366490"/>
                  <a:pt x="46008" y="374158"/>
                </a:cubicBezTo>
                <a:cubicBezTo>
                  <a:pt x="47925" y="379909"/>
                  <a:pt x="49371" y="385839"/>
                  <a:pt x="51759" y="391411"/>
                </a:cubicBezTo>
                <a:cubicBezTo>
                  <a:pt x="55136" y="399291"/>
                  <a:pt x="60250" y="406388"/>
                  <a:pt x="63260" y="414415"/>
                </a:cubicBezTo>
                <a:cubicBezTo>
                  <a:pt x="66035" y="421815"/>
                  <a:pt x="66840" y="429818"/>
                  <a:pt x="69011" y="437418"/>
                </a:cubicBezTo>
                <a:cubicBezTo>
                  <a:pt x="74808" y="457709"/>
                  <a:pt x="87256" y="486665"/>
                  <a:pt x="97766" y="500679"/>
                </a:cubicBezTo>
                <a:lnTo>
                  <a:pt x="132272" y="546686"/>
                </a:lnTo>
                <a:cubicBezTo>
                  <a:pt x="138023" y="554354"/>
                  <a:pt x="141550" y="564373"/>
                  <a:pt x="149525" y="569690"/>
                </a:cubicBezTo>
                <a:cubicBezTo>
                  <a:pt x="190185" y="596798"/>
                  <a:pt x="141228" y="561394"/>
                  <a:pt x="184030" y="604196"/>
                </a:cubicBezTo>
                <a:cubicBezTo>
                  <a:pt x="188917" y="609083"/>
                  <a:pt x="196396" y="610811"/>
                  <a:pt x="201283" y="615698"/>
                </a:cubicBezTo>
                <a:cubicBezTo>
                  <a:pt x="209963" y="624377"/>
                  <a:pt x="215607" y="635773"/>
                  <a:pt x="224287" y="644452"/>
                </a:cubicBezTo>
                <a:cubicBezTo>
                  <a:pt x="229174" y="649339"/>
                  <a:pt x="236403" y="651330"/>
                  <a:pt x="241540" y="655954"/>
                </a:cubicBezTo>
                <a:cubicBezTo>
                  <a:pt x="255645" y="668649"/>
                  <a:pt x="271269" y="680421"/>
                  <a:pt x="281796" y="696211"/>
                </a:cubicBezTo>
                <a:cubicBezTo>
                  <a:pt x="285630" y="701962"/>
                  <a:pt x="287636" y="709500"/>
                  <a:pt x="293298" y="713464"/>
                </a:cubicBezTo>
                <a:cubicBezTo>
                  <a:pt x="307345" y="723296"/>
                  <a:pt x="323970" y="728799"/>
                  <a:pt x="339306" y="736467"/>
                </a:cubicBezTo>
                <a:cubicBezTo>
                  <a:pt x="346974" y="740301"/>
                  <a:pt x="353992" y="745890"/>
                  <a:pt x="362309" y="747969"/>
                </a:cubicBezTo>
                <a:cubicBezTo>
                  <a:pt x="377645" y="751803"/>
                  <a:pt x="393320" y="754472"/>
                  <a:pt x="408317" y="759471"/>
                </a:cubicBezTo>
                <a:cubicBezTo>
                  <a:pt x="428387" y="766161"/>
                  <a:pt x="430035" y="767503"/>
                  <a:pt x="454325" y="770973"/>
                </a:cubicBezTo>
                <a:cubicBezTo>
                  <a:pt x="471509" y="773428"/>
                  <a:pt x="488899" y="774269"/>
                  <a:pt x="506083" y="776724"/>
                </a:cubicBezTo>
                <a:cubicBezTo>
                  <a:pt x="515760" y="778106"/>
                  <a:pt x="525149" y="781183"/>
                  <a:pt x="534838" y="782475"/>
                </a:cubicBezTo>
                <a:cubicBezTo>
                  <a:pt x="553934" y="785021"/>
                  <a:pt x="573177" y="786309"/>
                  <a:pt x="592347" y="788226"/>
                </a:cubicBezTo>
                <a:cubicBezTo>
                  <a:pt x="613434" y="786309"/>
                  <a:pt x="634845" y="786628"/>
                  <a:pt x="655608" y="782475"/>
                </a:cubicBezTo>
                <a:cubicBezTo>
                  <a:pt x="673441" y="778908"/>
                  <a:pt x="707366" y="765222"/>
                  <a:pt x="707366" y="765222"/>
                </a:cubicBezTo>
                <a:cubicBezTo>
                  <a:pt x="713117" y="759471"/>
                  <a:pt x="717852" y="752480"/>
                  <a:pt x="724619" y="747969"/>
                </a:cubicBezTo>
                <a:cubicBezTo>
                  <a:pt x="729663" y="744606"/>
                  <a:pt x="736450" y="744929"/>
                  <a:pt x="741872" y="742218"/>
                </a:cubicBezTo>
                <a:cubicBezTo>
                  <a:pt x="748054" y="739127"/>
                  <a:pt x="753501" y="734733"/>
                  <a:pt x="759125" y="730716"/>
                </a:cubicBezTo>
                <a:cubicBezTo>
                  <a:pt x="768576" y="723965"/>
                  <a:pt x="787914" y="708217"/>
                  <a:pt x="799381" y="701962"/>
                </a:cubicBezTo>
                <a:cubicBezTo>
                  <a:pt x="814434" y="693752"/>
                  <a:pt x="833265" y="691082"/>
                  <a:pt x="845389" y="678958"/>
                </a:cubicBezTo>
                <a:cubicBezTo>
                  <a:pt x="851140" y="673207"/>
                  <a:pt x="855875" y="666217"/>
                  <a:pt x="862642" y="661705"/>
                </a:cubicBezTo>
                <a:cubicBezTo>
                  <a:pt x="867686" y="658342"/>
                  <a:pt x="874472" y="658665"/>
                  <a:pt x="879894" y="655954"/>
                </a:cubicBezTo>
                <a:cubicBezTo>
                  <a:pt x="880856" y="655473"/>
                  <a:pt x="920199" y="632332"/>
                  <a:pt x="925902" y="627199"/>
                </a:cubicBezTo>
                <a:cubicBezTo>
                  <a:pt x="955966" y="600142"/>
                  <a:pt x="961126" y="596146"/>
                  <a:pt x="977660" y="569690"/>
                </a:cubicBezTo>
                <a:cubicBezTo>
                  <a:pt x="983584" y="560211"/>
                  <a:pt x="989914" y="550933"/>
                  <a:pt x="994913" y="540935"/>
                </a:cubicBezTo>
                <a:cubicBezTo>
                  <a:pt x="997624" y="535513"/>
                  <a:pt x="997301" y="528726"/>
                  <a:pt x="1000664" y="523682"/>
                </a:cubicBezTo>
                <a:cubicBezTo>
                  <a:pt x="1005175" y="516915"/>
                  <a:pt x="1012166" y="512181"/>
                  <a:pt x="1017917" y="506430"/>
                </a:cubicBezTo>
                <a:cubicBezTo>
                  <a:pt x="1030080" y="457777"/>
                  <a:pt x="1013511" y="507289"/>
                  <a:pt x="1040921" y="466173"/>
                </a:cubicBezTo>
                <a:cubicBezTo>
                  <a:pt x="1044284" y="461129"/>
                  <a:pt x="1043961" y="454342"/>
                  <a:pt x="1046672" y="448920"/>
                </a:cubicBezTo>
                <a:cubicBezTo>
                  <a:pt x="1049763" y="442738"/>
                  <a:pt x="1055083" y="437849"/>
                  <a:pt x="1058174" y="431667"/>
                </a:cubicBezTo>
                <a:cubicBezTo>
                  <a:pt x="1060885" y="426245"/>
                  <a:pt x="1061537" y="419987"/>
                  <a:pt x="1063925" y="414415"/>
                </a:cubicBezTo>
                <a:cubicBezTo>
                  <a:pt x="1067302" y="406535"/>
                  <a:pt x="1072416" y="399438"/>
                  <a:pt x="1075426" y="391411"/>
                </a:cubicBezTo>
                <a:cubicBezTo>
                  <a:pt x="1084900" y="366145"/>
                  <a:pt x="1080246" y="351355"/>
                  <a:pt x="1086928" y="322399"/>
                </a:cubicBezTo>
                <a:cubicBezTo>
                  <a:pt x="1089249" y="312340"/>
                  <a:pt x="1094596" y="303230"/>
                  <a:pt x="1098430" y="293645"/>
                </a:cubicBezTo>
                <a:cubicBezTo>
                  <a:pt x="1108864" y="220604"/>
                  <a:pt x="1109842" y="231427"/>
                  <a:pt x="1098430" y="121116"/>
                </a:cubicBezTo>
                <a:cubicBezTo>
                  <a:pt x="1094528" y="83401"/>
                  <a:pt x="1088677" y="92161"/>
                  <a:pt x="1069675" y="69358"/>
                </a:cubicBezTo>
                <a:cubicBezTo>
                  <a:pt x="1049111" y="44680"/>
                  <a:pt x="1068418" y="57766"/>
                  <a:pt x="1040921" y="34852"/>
                </a:cubicBezTo>
                <a:cubicBezTo>
                  <a:pt x="1022693" y="19662"/>
                  <a:pt x="1014240" y="20208"/>
                  <a:pt x="989162" y="11849"/>
                </a:cubicBezTo>
                <a:cubicBezTo>
                  <a:pt x="926952" y="-8886"/>
                  <a:pt x="973658" y="4895"/>
                  <a:pt x="828136" y="347"/>
                </a:cubicBezTo>
                <a:cubicBezTo>
                  <a:pt x="814724" y="-72"/>
                  <a:pt x="901939" y="8974"/>
                  <a:pt x="776377" y="11849"/>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a:lstStyle/>
          <a:p>
            <a:pPr algn="r">
              <a:defRPr/>
            </a:pPr>
            <a:endParaRPr lang="en-US"/>
          </a:p>
        </p:txBody>
      </p:sp>
      <p:sp>
        <p:nvSpPr>
          <p:cNvPr id="21" name="Freeform 20">
            <a:extLst>
              <a:ext uri="{FF2B5EF4-FFF2-40B4-BE49-F238E27FC236}">
                <a16:creationId xmlns:a16="http://schemas.microsoft.com/office/drawing/2014/main" id="{7D9FB77E-D157-4C92-979E-5A856EFBEC21}"/>
              </a:ext>
            </a:extLst>
          </p:cNvPr>
          <p:cNvSpPr/>
          <p:nvPr/>
        </p:nvSpPr>
        <p:spPr bwMode="auto">
          <a:xfrm>
            <a:off x="2847975" y="1941264"/>
            <a:ext cx="1035050" cy="989013"/>
          </a:xfrm>
          <a:custGeom>
            <a:avLst/>
            <a:gdLst>
              <a:gd name="connsiteX0" fmla="*/ 333555 w 1035170"/>
              <a:gd name="connsiteY0" fmla="*/ 86264 h 989162"/>
              <a:gd name="connsiteX1" fmla="*/ 304800 w 1035170"/>
              <a:gd name="connsiteY1" fmla="*/ 92015 h 989162"/>
              <a:gd name="connsiteX2" fmla="*/ 270295 w 1035170"/>
              <a:gd name="connsiteY2" fmla="*/ 115019 h 989162"/>
              <a:gd name="connsiteX3" fmla="*/ 218536 w 1035170"/>
              <a:gd name="connsiteY3" fmla="*/ 143773 h 989162"/>
              <a:gd name="connsiteX4" fmla="*/ 184030 w 1035170"/>
              <a:gd name="connsiteY4" fmla="*/ 172528 h 989162"/>
              <a:gd name="connsiteX5" fmla="*/ 172529 w 1035170"/>
              <a:gd name="connsiteY5" fmla="*/ 189781 h 989162"/>
              <a:gd name="connsiteX6" fmla="*/ 138023 w 1035170"/>
              <a:gd name="connsiteY6" fmla="*/ 212785 h 989162"/>
              <a:gd name="connsiteX7" fmla="*/ 126521 w 1035170"/>
              <a:gd name="connsiteY7" fmla="*/ 230038 h 989162"/>
              <a:gd name="connsiteX8" fmla="*/ 92015 w 1035170"/>
              <a:gd name="connsiteY8" fmla="*/ 253041 h 989162"/>
              <a:gd name="connsiteX9" fmla="*/ 86264 w 1035170"/>
              <a:gd name="connsiteY9" fmla="*/ 270294 h 989162"/>
              <a:gd name="connsiteX10" fmla="*/ 69012 w 1035170"/>
              <a:gd name="connsiteY10" fmla="*/ 281796 h 989162"/>
              <a:gd name="connsiteX11" fmla="*/ 40257 w 1035170"/>
              <a:gd name="connsiteY11" fmla="*/ 333555 h 989162"/>
              <a:gd name="connsiteX12" fmla="*/ 23004 w 1035170"/>
              <a:gd name="connsiteY12" fmla="*/ 385313 h 989162"/>
              <a:gd name="connsiteX13" fmla="*/ 17253 w 1035170"/>
              <a:gd name="connsiteY13" fmla="*/ 402566 h 989162"/>
              <a:gd name="connsiteX14" fmla="*/ 11502 w 1035170"/>
              <a:gd name="connsiteY14" fmla="*/ 419819 h 989162"/>
              <a:gd name="connsiteX15" fmla="*/ 5751 w 1035170"/>
              <a:gd name="connsiteY15" fmla="*/ 448573 h 989162"/>
              <a:gd name="connsiteX16" fmla="*/ 0 w 1035170"/>
              <a:gd name="connsiteY16" fmla="*/ 506083 h 989162"/>
              <a:gd name="connsiteX17" fmla="*/ 5751 w 1035170"/>
              <a:gd name="connsiteY17" fmla="*/ 569343 h 989162"/>
              <a:gd name="connsiteX18" fmla="*/ 28755 w 1035170"/>
              <a:gd name="connsiteY18" fmla="*/ 649856 h 989162"/>
              <a:gd name="connsiteX19" fmla="*/ 51759 w 1035170"/>
              <a:gd name="connsiteY19" fmla="*/ 684362 h 989162"/>
              <a:gd name="connsiteX20" fmla="*/ 80513 w 1035170"/>
              <a:gd name="connsiteY20" fmla="*/ 707366 h 989162"/>
              <a:gd name="connsiteX21" fmla="*/ 97766 w 1035170"/>
              <a:gd name="connsiteY21" fmla="*/ 724619 h 989162"/>
              <a:gd name="connsiteX22" fmla="*/ 132272 w 1035170"/>
              <a:gd name="connsiteY22" fmla="*/ 747623 h 989162"/>
              <a:gd name="connsiteX23" fmla="*/ 166778 w 1035170"/>
              <a:gd name="connsiteY23" fmla="*/ 770626 h 989162"/>
              <a:gd name="connsiteX24" fmla="*/ 184030 w 1035170"/>
              <a:gd name="connsiteY24" fmla="*/ 782128 h 989162"/>
              <a:gd name="connsiteX25" fmla="*/ 201283 w 1035170"/>
              <a:gd name="connsiteY25" fmla="*/ 793630 h 989162"/>
              <a:gd name="connsiteX26" fmla="*/ 218536 w 1035170"/>
              <a:gd name="connsiteY26" fmla="*/ 810883 h 989162"/>
              <a:gd name="connsiteX27" fmla="*/ 235789 w 1035170"/>
              <a:gd name="connsiteY27" fmla="*/ 816634 h 989162"/>
              <a:gd name="connsiteX28" fmla="*/ 270295 w 1035170"/>
              <a:gd name="connsiteY28" fmla="*/ 839638 h 989162"/>
              <a:gd name="connsiteX29" fmla="*/ 287547 w 1035170"/>
              <a:gd name="connsiteY29" fmla="*/ 851140 h 989162"/>
              <a:gd name="connsiteX30" fmla="*/ 304800 w 1035170"/>
              <a:gd name="connsiteY30" fmla="*/ 856890 h 989162"/>
              <a:gd name="connsiteX31" fmla="*/ 339306 w 1035170"/>
              <a:gd name="connsiteY31" fmla="*/ 879894 h 989162"/>
              <a:gd name="connsiteX32" fmla="*/ 356559 w 1035170"/>
              <a:gd name="connsiteY32" fmla="*/ 891396 h 989162"/>
              <a:gd name="connsiteX33" fmla="*/ 391064 w 1035170"/>
              <a:gd name="connsiteY33" fmla="*/ 902898 h 989162"/>
              <a:gd name="connsiteX34" fmla="*/ 431321 w 1035170"/>
              <a:gd name="connsiteY34" fmla="*/ 920151 h 989162"/>
              <a:gd name="connsiteX35" fmla="*/ 448574 w 1035170"/>
              <a:gd name="connsiteY35" fmla="*/ 931653 h 989162"/>
              <a:gd name="connsiteX36" fmla="*/ 465827 w 1035170"/>
              <a:gd name="connsiteY36" fmla="*/ 937404 h 989162"/>
              <a:gd name="connsiteX37" fmla="*/ 500332 w 1035170"/>
              <a:gd name="connsiteY37" fmla="*/ 960407 h 989162"/>
              <a:gd name="connsiteX38" fmla="*/ 540589 w 1035170"/>
              <a:gd name="connsiteY38" fmla="*/ 977660 h 989162"/>
              <a:gd name="connsiteX39" fmla="*/ 586596 w 1035170"/>
              <a:gd name="connsiteY39" fmla="*/ 989162 h 989162"/>
              <a:gd name="connsiteX40" fmla="*/ 707366 w 1035170"/>
              <a:gd name="connsiteY40" fmla="*/ 983411 h 989162"/>
              <a:gd name="connsiteX41" fmla="*/ 736121 w 1035170"/>
              <a:gd name="connsiteY41" fmla="*/ 977660 h 989162"/>
              <a:gd name="connsiteX42" fmla="*/ 770627 w 1035170"/>
              <a:gd name="connsiteY42" fmla="*/ 966158 h 989162"/>
              <a:gd name="connsiteX43" fmla="*/ 805132 w 1035170"/>
              <a:gd name="connsiteY43" fmla="*/ 943155 h 989162"/>
              <a:gd name="connsiteX44" fmla="*/ 822385 w 1035170"/>
              <a:gd name="connsiteY44" fmla="*/ 925902 h 989162"/>
              <a:gd name="connsiteX45" fmla="*/ 856891 w 1035170"/>
              <a:gd name="connsiteY45" fmla="*/ 902898 h 989162"/>
              <a:gd name="connsiteX46" fmla="*/ 874144 w 1035170"/>
              <a:gd name="connsiteY46" fmla="*/ 891396 h 989162"/>
              <a:gd name="connsiteX47" fmla="*/ 897147 w 1035170"/>
              <a:gd name="connsiteY47" fmla="*/ 862641 h 989162"/>
              <a:gd name="connsiteX48" fmla="*/ 902898 w 1035170"/>
              <a:gd name="connsiteY48" fmla="*/ 845389 h 989162"/>
              <a:gd name="connsiteX49" fmla="*/ 914400 w 1035170"/>
              <a:gd name="connsiteY49" fmla="*/ 822385 h 989162"/>
              <a:gd name="connsiteX50" fmla="*/ 937404 w 1035170"/>
              <a:gd name="connsiteY50" fmla="*/ 787879 h 989162"/>
              <a:gd name="connsiteX51" fmla="*/ 943155 w 1035170"/>
              <a:gd name="connsiteY51" fmla="*/ 770626 h 989162"/>
              <a:gd name="connsiteX52" fmla="*/ 954657 w 1035170"/>
              <a:gd name="connsiteY52" fmla="*/ 753373 h 989162"/>
              <a:gd name="connsiteX53" fmla="*/ 966159 w 1035170"/>
              <a:gd name="connsiteY53" fmla="*/ 718868 h 989162"/>
              <a:gd name="connsiteX54" fmla="*/ 971910 w 1035170"/>
              <a:gd name="connsiteY54" fmla="*/ 701615 h 989162"/>
              <a:gd name="connsiteX55" fmla="*/ 994913 w 1035170"/>
              <a:gd name="connsiteY55" fmla="*/ 667109 h 989162"/>
              <a:gd name="connsiteX56" fmla="*/ 1006415 w 1035170"/>
              <a:gd name="connsiteY56" fmla="*/ 626853 h 989162"/>
              <a:gd name="connsiteX57" fmla="*/ 1017917 w 1035170"/>
              <a:gd name="connsiteY57" fmla="*/ 592347 h 989162"/>
              <a:gd name="connsiteX58" fmla="*/ 1029419 w 1035170"/>
              <a:gd name="connsiteY58" fmla="*/ 546340 h 989162"/>
              <a:gd name="connsiteX59" fmla="*/ 1035170 w 1035170"/>
              <a:gd name="connsiteY59" fmla="*/ 500332 h 989162"/>
              <a:gd name="connsiteX60" fmla="*/ 1029419 w 1035170"/>
              <a:gd name="connsiteY60" fmla="*/ 287547 h 989162"/>
              <a:gd name="connsiteX61" fmla="*/ 1017917 w 1035170"/>
              <a:gd name="connsiteY61" fmla="*/ 253041 h 989162"/>
              <a:gd name="connsiteX62" fmla="*/ 1012166 w 1035170"/>
              <a:gd name="connsiteY62" fmla="*/ 235789 h 989162"/>
              <a:gd name="connsiteX63" fmla="*/ 994913 w 1035170"/>
              <a:gd name="connsiteY63" fmla="*/ 218536 h 989162"/>
              <a:gd name="connsiteX64" fmla="*/ 960408 w 1035170"/>
              <a:gd name="connsiteY64" fmla="*/ 166777 h 989162"/>
              <a:gd name="connsiteX65" fmla="*/ 925902 w 1035170"/>
              <a:gd name="connsiteY65" fmla="*/ 126521 h 989162"/>
              <a:gd name="connsiteX66" fmla="*/ 914400 w 1035170"/>
              <a:gd name="connsiteY66" fmla="*/ 109268 h 989162"/>
              <a:gd name="connsiteX67" fmla="*/ 879895 w 1035170"/>
              <a:gd name="connsiteY67" fmla="*/ 74762 h 989162"/>
              <a:gd name="connsiteX68" fmla="*/ 851140 w 1035170"/>
              <a:gd name="connsiteY68" fmla="*/ 46007 h 989162"/>
              <a:gd name="connsiteX69" fmla="*/ 839638 w 1035170"/>
              <a:gd name="connsiteY69" fmla="*/ 28755 h 989162"/>
              <a:gd name="connsiteX70" fmla="*/ 787879 w 1035170"/>
              <a:gd name="connsiteY70" fmla="*/ 5751 h 989162"/>
              <a:gd name="connsiteX71" fmla="*/ 770627 w 1035170"/>
              <a:gd name="connsiteY71" fmla="*/ 0 h 989162"/>
              <a:gd name="connsiteX72" fmla="*/ 638355 w 1035170"/>
              <a:gd name="connsiteY72" fmla="*/ 5751 h 989162"/>
              <a:gd name="connsiteX73" fmla="*/ 621102 w 1035170"/>
              <a:gd name="connsiteY73" fmla="*/ 11502 h 989162"/>
              <a:gd name="connsiteX74" fmla="*/ 569344 w 1035170"/>
              <a:gd name="connsiteY74" fmla="*/ 23004 h 989162"/>
              <a:gd name="connsiteX75" fmla="*/ 534838 w 1035170"/>
              <a:gd name="connsiteY75" fmla="*/ 34506 h 989162"/>
              <a:gd name="connsiteX76" fmla="*/ 517585 w 1035170"/>
              <a:gd name="connsiteY76" fmla="*/ 40256 h 989162"/>
              <a:gd name="connsiteX77" fmla="*/ 471578 w 1035170"/>
              <a:gd name="connsiteY77" fmla="*/ 51758 h 989162"/>
              <a:gd name="connsiteX78" fmla="*/ 437072 w 1035170"/>
              <a:gd name="connsiteY78" fmla="*/ 63260 h 989162"/>
              <a:gd name="connsiteX79" fmla="*/ 419819 w 1035170"/>
              <a:gd name="connsiteY79" fmla="*/ 69011 h 989162"/>
              <a:gd name="connsiteX80" fmla="*/ 333555 w 1035170"/>
              <a:gd name="connsiteY80" fmla="*/ 86264 h 98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35170" h="989162">
                <a:moveTo>
                  <a:pt x="333555" y="86264"/>
                </a:moveTo>
                <a:cubicBezTo>
                  <a:pt x="323970" y="88181"/>
                  <a:pt x="313699" y="87970"/>
                  <a:pt x="304800" y="92015"/>
                </a:cubicBezTo>
                <a:cubicBezTo>
                  <a:pt x="292216" y="97735"/>
                  <a:pt x="283409" y="110648"/>
                  <a:pt x="270295" y="115019"/>
                </a:cubicBezTo>
                <a:cubicBezTo>
                  <a:pt x="248601" y="122250"/>
                  <a:pt x="238309" y="124000"/>
                  <a:pt x="218536" y="143773"/>
                </a:cubicBezTo>
                <a:cubicBezTo>
                  <a:pt x="196396" y="165913"/>
                  <a:pt x="208050" y="156515"/>
                  <a:pt x="184030" y="172528"/>
                </a:cubicBezTo>
                <a:cubicBezTo>
                  <a:pt x="180196" y="178279"/>
                  <a:pt x="177731" y="185230"/>
                  <a:pt x="172529" y="189781"/>
                </a:cubicBezTo>
                <a:cubicBezTo>
                  <a:pt x="162126" y="198884"/>
                  <a:pt x="138023" y="212785"/>
                  <a:pt x="138023" y="212785"/>
                </a:cubicBezTo>
                <a:cubicBezTo>
                  <a:pt x="134189" y="218536"/>
                  <a:pt x="131723" y="225487"/>
                  <a:pt x="126521" y="230038"/>
                </a:cubicBezTo>
                <a:cubicBezTo>
                  <a:pt x="116118" y="239141"/>
                  <a:pt x="92015" y="253041"/>
                  <a:pt x="92015" y="253041"/>
                </a:cubicBezTo>
                <a:cubicBezTo>
                  <a:pt x="90098" y="258792"/>
                  <a:pt x="90051" y="265560"/>
                  <a:pt x="86264" y="270294"/>
                </a:cubicBezTo>
                <a:cubicBezTo>
                  <a:pt x="81946" y="275691"/>
                  <a:pt x="72675" y="275935"/>
                  <a:pt x="69012" y="281796"/>
                </a:cubicBezTo>
                <a:cubicBezTo>
                  <a:pt x="22103" y="356853"/>
                  <a:pt x="88109" y="285703"/>
                  <a:pt x="40257" y="333555"/>
                </a:cubicBezTo>
                <a:lnTo>
                  <a:pt x="23004" y="385313"/>
                </a:lnTo>
                <a:lnTo>
                  <a:pt x="17253" y="402566"/>
                </a:lnTo>
                <a:cubicBezTo>
                  <a:pt x="15336" y="408317"/>
                  <a:pt x="12691" y="413875"/>
                  <a:pt x="11502" y="419819"/>
                </a:cubicBezTo>
                <a:lnTo>
                  <a:pt x="5751" y="448573"/>
                </a:lnTo>
                <a:cubicBezTo>
                  <a:pt x="3834" y="467743"/>
                  <a:pt x="0" y="486817"/>
                  <a:pt x="0" y="506083"/>
                </a:cubicBezTo>
                <a:cubicBezTo>
                  <a:pt x="0" y="527257"/>
                  <a:pt x="2449" y="548428"/>
                  <a:pt x="5751" y="569343"/>
                </a:cubicBezTo>
                <a:cubicBezTo>
                  <a:pt x="6544" y="574368"/>
                  <a:pt x="22722" y="640806"/>
                  <a:pt x="28755" y="649856"/>
                </a:cubicBezTo>
                <a:lnTo>
                  <a:pt x="51759" y="684362"/>
                </a:lnTo>
                <a:cubicBezTo>
                  <a:pt x="66623" y="706659"/>
                  <a:pt x="56704" y="699429"/>
                  <a:pt x="80513" y="707366"/>
                </a:cubicBezTo>
                <a:cubicBezTo>
                  <a:pt x="86264" y="713117"/>
                  <a:pt x="91346" y="719626"/>
                  <a:pt x="97766" y="724619"/>
                </a:cubicBezTo>
                <a:cubicBezTo>
                  <a:pt x="108678" y="733106"/>
                  <a:pt x="120770" y="739955"/>
                  <a:pt x="132272" y="747623"/>
                </a:cubicBezTo>
                <a:lnTo>
                  <a:pt x="166778" y="770626"/>
                </a:lnTo>
                <a:lnTo>
                  <a:pt x="184030" y="782128"/>
                </a:lnTo>
                <a:cubicBezTo>
                  <a:pt x="189781" y="785962"/>
                  <a:pt x="196396" y="788743"/>
                  <a:pt x="201283" y="793630"/>
                </a:cubicBezTo>
                <a:cubicBezTo>
                  <a:pt x="207034" y="799381"/>
                  <a:pt x="211769" y="806372"/>
                  <a:pt x="218536" y="810883"/>
                </a:cubicBezTo>
                <a:cubicBezTo>
                  <a:pt x="223580" y="814246"/>
                  <a:pt x="230490" y="813690"/>
                  <a:pt x="235789" y="816634"/>
                </a:cubicBezTo>
                <a:cubicBezTo>
                  <a:pt x="247873" y="823347"/>
                  <a:pt x="258793" y="831970"/>
                  <a:pt x="270295" y="839638"/>
                </a:cubicBezTo>
                <a:cubicBezTo>
                  <a:pt x="276046" y="843472"/>
                  <a:pt x="280990" y="848955"/>
                  <a:pt x="287547" y="851140"/>
                </a:cubicBezTo>
                <a:lnTo>
                  <a:pt x="304800" y="856890"/>
                </a:lnTo>
                <a:cubicBezTo>
                  <a:pt x="337506" y="889596"/>
                  <a:pt x="306014" y="863248"/>
                  <a:pt x="339306" y="879894"/>
                </a:cubicBezTo>
                <a:cubicBezTo>
                  <a:pt x="345488" y="882985"/>
                  <a:pt x="350243" y="888589"/>
                  <a:pt x="356559" y="891396"/>
                </a:cubicBezTo>
                <a:cubicBezTo>
                  <a:pt x="367638" y="896320"/>
                  <a:pt x="380976" y="896173"/>
                  <a:pt x="391064" y="902898"/>
                </a:cubicBezTo>
                <a:cubicBezTo>
                  <a:pt x="414894" y="918784"/>
                  <a:pt x="401612" y="912724"/>
                  <a:pt x="431321" y="920151"/>
                </a:cubicBezTo>
                <a:cubicBezTo>
                  <a:pt x="437072" y="923985"/>
                  <a:pt x="442392" y="928562"/>
                  <a:pt x="448574" y="931653"/>
                </a:cubicBezTo>
                <a:cubicBezTo>
                  <a:pt x="453996" y="934364"/>
                  <a:pt x="460528" y="934460"/>
                  <a:pt x="465827" y="937404"/>
                </a:cubicBezTo>
                <a:cubicBezTo>
                  <a:pt x="477911" y="944117"/>
                  <a:pt x="487218" y="956036"/>
                  <a:pt x="500332" y="960407"/>
                </a:cubicBezTo>
                <a:cubicBezTo>
                  <a:pt x="540793" y="973894"/>
                  <a:pt x="490843" y="956340"/>
                  <a:pt x="540589" y="977660"/>
                </a:cubicBezTo>
                <a:cubicBezTo>
                  <a:pt x="556062" y="984291"/>
                  <a:pt x="569719" y="985787"/>
                  <a:pt x="586596" y="989162"/>
                </a:cubicBezTo>
                <a:cubicBezTo>
                  <a:pt x="626853" y="987245"/>
                  <a:pt x="667182" y="986502"/>
                  <a:pt x="707366" y="983411"/>
                </a:cubicBezTo>
                <a:cubicBezTo>
                  <a:pt x="717112" y="982661"/>
                  <a:pt x="726691" y="980232"/>
                  <a:pt x="736121" y="977660"/>
                </a:cubicBezTo>
                <a:cubicBezTo>
                  <a:pt x="747818" y="974470"/>
                  <a:pt x="770627" y="966158"/>
                  <a:pt x="770627" y="966158"/>
                </a:cubicBezTo>
                <a:cubicBezTo>
                  <a:pt x="782129" y="958490"/>
                  <a:pt x="795358" y="952929"/>
                  <a:pt x="805132" y="943155"/>
                </a:cubicBezTo>
                <a:cubicBezTo>
                  <a:pt x="810883" y="937404"/>
                  <a:pt x="815965" y="930895"/>
                  <a:pt x="822385" y="925902"/>
                </a:cubicBezTo>
                <a:cubicBezTo>
                  <a:pt x="833297" y="917415"/>
                  <a:pt x="845389" y="910566"/>
                  <a:pt x="856891" y="902898"/>
                </a:cubicBezTo>
                <a:lnTo>
                  <a:pt x="874144" y="891396"/>
                </a:lnTo>
                <a:cubicBezTo>
                  <a:pt x="888599" y="848031"/>
                  <a:pt x="867419" y="899801"/>
                  <a:pt x="897147" y="862641"/>
                </a:cubicBezTo>
                <a:cubicBezTo>
                  <a:pt x="900934" y="857908"/>
                  <a:pt x="900510" y="850961"/>
                  <a:pt x="902898" y="845389"/>
                </a:cubicBezTo>
                <a:cubicBezTo>
                  <a:pt x="906275" y="837509"/>
                  <a:pt x="909989" y="829736"/>
                  <a:pt x="914400" y="822385"/>
                </a:cubicBezTo>
                <a:cubicBezTo>
                  <a:pt x="921512" y="810531"/>
                  <a:pt x="933033" y="800993"/>
                  <a:pt x="937404" y="787879"/>
                </a:cubicBezTo>
                <a:cubicBezTo>
                  <a:pt x="939321" y="782128"/>
                  <a:pt x="940444" y="776048"/>
                  <a:pt x="943155" y="770626"/>
                </a:cubicBezTo>
                <a:cubicBezTo>
                  <a:pt x="946246" y="764444"/>
                  <a:pt x="951850" y="759689"/>
                  <a:pt x="954657" y="753373"/>
                </a:cubicBezTo>
                <a:cubicBezTo>
                  <a:pt x="959581" y="742294"/>
                  <a:pt x="962325" y="730370"/>
                  <a:pt x="966159" y="718868"/>
                </a:cubicBezTo>
                <a:cubicBezTo>
                  <a:pt x="968076" y="713117"/>
                  <a:pt x="968547" y="706659"/>
                  <a:pt x="971910" y="701615"/>
                </a:cubicBezTo>
                <a:cubicBezTo>
                  <a:pt x="979578" y="690113"/>
                  <a:pt x="990542" y="680223"/>
                  <a:pt x="994913" y="667109"/>
                </a:cubicBezTo>
                <a:cubicBezTo>
                  <a:pt x="1014241" y="609126"/>
                  <a:pt x="984751" y="699065"/>
                  <a:pt x="1006415" y="626853"/>
                </a:cubicBezTo>
                <a:cubicBezTo>
                  <a:pt x="1009899" y="615240"/>
                  <a:pt x="1015539" y="604236"/>
                  <a:pt x="1017917" y="592347"/>
                </a:cubicBezTo>
                <a:cubicBezTo>
                  <a:pt x="1024857" y="557648"/>
                  <a:pt x="1020577" y="572865"/>
                  <a:pt x="1029419" y="546340"/>
                </a:cubicBezTo>
                <a:cubicBezTo>
                  <a:pt x="1031336" y="531004"/>
                  <a:pt x="1035170" y="515787"/>
                  <a:pt x="1035170" y="500332"/>
                </a:cubicBezTo>
                <a:cubicBezTo>
                  <a:pt x="1035170" y="429378"/>
                  <a:pt x="1034357" y="358329"/>
                  <a:pt x="1029419" y="287547"/>
                </a:cubicBezTo>
                <a:cubicBezTo>
                  <a:pt x="1028575" y="275452"/>
                  <a:pt x="1021751" y="264543"/>
                  <a:pt x="1017917" y="253041"/>
                </a:cubicBezTo>
                <a:cubicBezTo>
                  <a:pt x="1016000" y="247290"/>
                  <a:pt x="1016452" y="240075"/>
                  <a:pt x="1012166" y="235789"/>
                </a:cubicBezTo>
                <a:cubicBezTo>
                  <a:pt x="1006415" y="230038"/>
                  <a:pt x="999906" y="224956"/>
                  <a:pt x="994913" y="218536"/>
                </a:cubicBezTo>
                <a:cubicBezTo>
                  <a:pt x="954664" y="166786"/>
                  <a:pt x="986284" y="201278"/>
                  <a:pt x="960408" y="166777"/>
                </a:cubicBezTo>
                <a:cubicBezTo>
                  <a:pt x="895799" y="80632"/>
                  <a:pt x="985974" y="198605"/>
                  <a:pt x="925902" y="126521"/>
                </a:cubicBezTo>
                <a:cubicBezTo>
                  <a:pt x="921477" y="121211"/>
                  <a:pt x="918992" y="114434"/>
                  <a:pt x="914400" y="109268"/>
                </a:cubicBezTo>
                <a:cubicBezTo>
                  <a:pt x="903594" y="97110"/>
                  <a:pt x="888918" y="88296"/>
                  <a:pt x="879895" y="74762"/>
                </a:cubicBezTo>
                <a:cubicBezTo>
                  <a:pt x="864559" y="51758"/>
                  <a:pt x="874144" y="61343"/>
                  <a:pt x="851140" y="46007"/>
                </a:cubicBezTo>
                <a:cubicBezTo>
                  <a:pt x="847306" y="40256"/>
                  <a:pt x="844525" y="33642"/>
                  <a:pt x="839638" y="28755"/>
                </a:cubicBezTo>
                <a:cubicBezTo>
                  <a:pt x="825967" y="15084"/>
                  <a:pt x="804964" y="11446"/>
                  <a:pt x="787879" y="5751"/>
                </a:cubicBezTo>
                <a:lnTo>
                  <a:pt x="770627" y="0"/>
                </a:lnTo>
                <a:cubicBezTo>
                  <a:pt x="726536" y="1917"/>
                  <a:pt x="682357" y="2366"/>
                  <a:pt x="638355" y="5751"/>
                </a:cubicBezTo>
                <a:cubicBezTo>
                  <a:pt x="632311" y="6216"/>
                  <a:pt x="626983" y="10032"/>
                  <a:pt x="621102" y="11502"/>
                </a:cubicBezTo>
                <a:cubicBezTo>
                  <a:pt x="588264" y="19712"/>
                  <a:pt x="598865" y="14148"/>
                  <a:pt x="569344" y="23004"/>
                </a:cubicBezTo>
                <a:cubicBezTo>
                  <a:pt x="557731" y="26488"/>
                  <a:pt x="546340" y="30672"/>
                  <a:pt x="534838" y="34506"/>
                </a:cubicBezTo>
                <a:cubicBezTo>
                  <a:pt x="529087" y="36423"/>
                  <a:pt x="523466" y="38786"/>
                  <a:pt x="517585" y="40256"/>
                </a:cubicBezTo>
                <a:cubicBezTo>
                  <a:pt x="502249" y="44090"/>
                  <a:pt x="486574" y="46759"/>
                  <a:pt x="471578" y="51758"/>
                </a:cubicBezTo>
                <a:lnTo>
                  <a:pt x="437072" y="63260"/>
                </a:lnTo>
                <a:cubicBezTo>
                  <a:pt x="431321" y="65177"/>
                  <a:pt x="425866" y="68579"/>
                  <a:pt x="419819" y="69011"/>
                </a:cubicBezTo>
                <a:lnTo>
                  <a:pt x="333555" y="86264"/>
                </a:ln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a:lstStyle/>
          <a:p>
            <a:pPr algn="r">
              <a:defRPr/>
            </a:pPr>
            <a:endParaRPr lang="en-US"/>
          </a:p>
        </p:txBody>
      </p:sp>
      <p:sp>
        <p:nvSpPr>
          <p:cNvPr id="133127" name="Title 1">
            <a:extLst>
              <a:ext uri="{FF2B5EF4-FFF2-40B4-BE49-F238E27FC236}">
                <a16:creationId xmlns:a16="http://schemas.microsoft.com/office/drawing/2014/main" id="{4699FB6C-69CB-4DD8-AB29-DEAF8CCC59AC}"/>
              </a:ext>
            </a:extLst>
          </p:cNvPr>
          <p:cNvSpPr>
            <a:spLocks noGrp="1" noChangeArrowheads="1"/>
          </p:cNvSpPr>
          <p:nvPr>
            <p:ph type="title"/>
          </p:nvPr>
        </p:nvSpPr>
        <p:spPr>
          <a:xfrm>
            <a:off x="621094" y="381455"/>
            <a:ext cx="4025137" cy="709613"/>
          </a:xfrm>
        </p:spPr>
        <p:txBody>
          <a:bodyPr>
            <a:noAutofit/>
          </a:bodyPr>
          <a:lstStyle/>
          <a:p>
            <a:pPr eaLnBrk="1" hangingPunct="1"/>
            <a:r>
              <a:rPr lang="en-US" altLang="zh-CN" sz="4400" dirty="0">
                <a:solidFill>
                  <a:srgbClr val="7030A0"/>
                </a:solidFill>
                <a:latin typeface="Calibri" panose="020F0502020204030204" pitchFamily="34" charset="0"/>
                <a:cs typeface="Calibri" panose="020F0502020204030204" pitchFamily="34" charset="0"/>
              </a:rPr>
              <a:t>Neural Hashing</a:t>
            </a:r>
          </a:p>
        </p:txBody>
      </p:sp>
      <p:sp>
        <p:nvSpPr>
          <p:cNvPr id="5" name="Oval 4">
            <a:extLst>
              <a:ext uri="{FF2B5EF4-FFF2-40B4-BE49-F238E27FC236}">
                <a16:creationId xmlns:a16="http://schemas.microsoft.com/office/drawing/2014/main" id="{606917E9-BF8F-4C50-AAC2-EE3A6CFED9A5}"/>
              </a:ext>
            </a:extLst>
          </p:cNvPr>
          <p:cNvSpPr/>
          <p:nvPr/>
        </p:nvSpPr>
        <p:spPr>
          <a:xfrm>
            <a:off x="2243138" y="2636588"/>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8" name="Oval 7">
            <a:extLst>
              <a:ext uri="{FF2B5EF4-FFF2-40B4-BE49-F238E27FC236}">
                <a16:creationId xmlns:a16="http://schemas.microsoft.com/office/drawing/2014/main" id="{81CD9E4E-B68E-439D-988A-C2DBBAEC30F3}"/>
              </a:ext>
            </a:extLst>
          </p:cNvPr>
          <p:cNvSpPr/>
          <p:nvPr/>
        </p:nvSpPr>
        <p:spPr>
          <a:xfrm>
            <a:off x="2954338" y="3074738"/>
            <a:ext cx="228600" cy="228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0" name="Oval 9">
            <a:extLst>
              <a:ext uri="{FF2B5EF4-FFF2-40B4-BE49-F238E27FC236}">
                <a16:creationId xmlns:a16="http://schemas.microsoft.com/office/drawing/2014/main" id="{AEEE86BB-4868-4ADD-AB4C-E5CDB5D85A10}"/>
              </a:ext>
            </a:extLst>
          </p:cNvPr>
          <p:cNvSpPr/>
          <p:nvPr/>
        </p:nvSpPr>
        <p:spPr>
          <a:xfrm>
            <a:off x="3259138" y="3379538"/>
            <a:ext cx="228600" cy="228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1" name="Oval 10">
            <a:extLst>
              <a:ext uri="{FF2B5EF4-FFF2-40B4-BE49-F238E27FC236}">
                <a16:creationId xmlns:a16="http://schemas.microsoft.com/office/drawing/2014/main" id="{9E0F46E8-4D94-4371-9D87-57EE76067026}"/>
              </a:ext>
            </a:extLst>
          </p:cNvPr>
          <p:cNvSpPr/>
          <p:nvPr/>
        </p:nvSpPr>
        <p:spPr>
          <a:xfrm>
            <a:off x="3387725" y="2579438"/>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44" name="Oval 43">
            <a:extLst>
              <a:ext uri="{FF2B5EF4-FFF2-40B4-BE49-F238E27FC236}">
                <a16:creationId xmlns:a16="http://schemas.microsoft.com/office/drawing/2014/main" id="{26D410B5-96DE-4EF2-B992-DD5D62509A13}"/>
              </a:ext>
            </a:extLst>
          </p:cNvPr>
          <p:cNvSpPr/>
          <p:nvPr/>
        </p:nvSpPr>
        <p:spPr>
          <a:xfrm>
            <a:off x="3563938" y="3074738"/>
            <a:ext cx="228600" cy="228600"/>
          </a:xfrm>
          <a:prstGeom prst="ellipse">
            <a:avLst/>
          </a:prstGeom>
          <a:solidFill>
            <a:schemeClr val="accent6">
              <a:lumMod val="75000"/>
            </a:schemeClr>
          </a:solidFill>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37" name="Line Callout 2 36">
            <a:extLst>
              <a:ext uri="{FF2B5EF4-FFF2-40B4-BE49-F238E27FC236}">
                <a16:creationId xmlns:a16="http://schemas.microsoft.com/office/drawing/2014/main" id="{9BF611BA-537C-4494-9D86-4BC355BCCC8D}"/>
              </a:ext>
            </a:extLst>
          </p:cNvPr>
          <p:cNvSpPr/>
          <p:nvPr/>
        </p:nvSpPr>
        <p:spPr>
          <a:xfrm>
            <a:off x="5151438" y="1420563"/>
            <a:ext cx="838200" cy="609600"/>
          </a:xfrm>
          <a:prstGeom prst="borderCallout2">
            <a:avLst>
              <a:gd name="adj1" fmla="val 18750"/>
              <a:gd name="adj2" fmla="val -8333"/>
              <a:gd name="adj3" fmla="val 35360"/>
              <a:gd name="adj4" fmla="val -107515"/>
              <a:gd name="adj5" fmla="val 146437"/>
              <a:gd name="adj6" fmla="val -170510"/>
            </a:avLst>
          </a:prstGeom>
          <a:ln w="28575">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CN" sz="2800" dirty="0">
                <a:solidFill>
                  <a:srgbClr val="000000"/>
                </a:solidFill>
                <a:cs typeface="Arial" pitchFamily="34" charset="0"/>
              </a:rPr>
              <a:t>101</a:t>
            </a:r>
          </a:p>
        </p:txBody>
      </p:sp>
      <p:sp>
        <p:nvSpPr>
          <p:cNvPr id="41" name="Oval 40">
            <a:extLst>
              <a:ext uri="{FF2B5EF4-FFF2-40B4-BE49-F238E27FC236}">
                <a16:creationId xmlns:a16="http://schemas.microsoft.com/office/drawing/2014/main" id="{7202AFB5-C16C-42D0-80B0-AFFE45D5655E}"/>
              </a:ext>
            </a:extLst>
          </p:cNvPr>
          <p:cNvSpPr/>
          <p:nvPr/>
        </p:nvSpPr>
        <p:spPr>
          <a:xfrm>
            <a:off x="3182938" y="4197101"/>
            <a:ext cx="215900" cy="234950"/>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45" name="TextBox 44">
            <a:extLst>
              <a:ext uri="{FF2B5EF4-FFF2-40B4-BE49-F238E27FC236}">
                <a16:creationId xmlns:a16="http://schemas.microsoft.com/office/drawing/2014/main" id="{4708866C-028A-4020-A9A1-58583397D255}"/>
              </a:ext>
            </a:extLst>
          </p:cNvPr>
          <p:cNvSpPr txBox="1"/>
          <p:nvPr/>
        </p:nvSpPr>
        <p:spPr>
          <a:xfrm>
            <a:off x="730248" y="3604963"/>
            <a:ext cx="2046288" cy="850900"/>
          </a:xfrm>
          <a:prstGeom prst="rect">
            <a:avLst/>
          </a:prstGeom>
          <a:noFill/>
        </p:spPr>
        <p:txBody>
          <a:bodyPr>
            <a:spAutoFit/>
          </a:bodyPr>
          <a:lstStyle/>
          <a:p>
            <a:pPr>
              <a:lnSpc>
                <a:spcPts val="2900"/>
              </a:lnSpc>
              <a:defRPr/>
            </a:pPr>
            <a:r>
              <a:rPr lang="en-US" sz="3200" dirty="0">
                <a:solidFill>
                  <a:prstClr val="black"/>
                </a:solidFill>
                <a:latin typeface="Calibri"/>
                <a:cs typeface="Arial" charset="0"/>
              </a:rPr>
              <a:t>Feature space</a:t>
            </a:r>
          </a:p>
        </p:txBody>
      </p:sp>
      <p:sp>
        <p:nvSpPr>
          <p:cNvPr id="48" name="Oval 47">
            <a:extLst>
              <a:ext uri="{FF2B5EF4-FFF2-40B4-BE49-F238E27FC236}">
                <a16:creationId xmlns:a16="http://schemas.microsoft.com/office/drawing/2014/main" id="{9E0F46E8-4D94-4371-9D87-57EE76067026}"/>
              </a:ext>
            </a:extLst>
          </p:cNvPr>
          <p:cNvSpPr/>
          <p:nvPr/>
        </p:nvSpPr>
        <p:spPr>
          <a:xfrm>
            <a:off x="2954338" y="2317501"/>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49" name="Oval 48">
            <a:extLst>
              <a:ext uri="{FF2B5EF4-FFF2-40B4-BE49-F238E27FC236}">
                <a16:creationId xmlns:a16="http://schemas.microsoft.com/office/drawing/2014/main" id="{9E0F46E8-4D94-4371-9D87-57EE76067026}"/>
              </a:ext>
            </a:extLst>
          </p:cNvPr>
          <p:cNvSpPr/>
          <p:nvPr/>
        </p:nvSpPr>
        <p:spPr>
          <a:xfrm>
            <a:off x="3449638" y="2065088"/>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50" name="Oval 49">
            <a:extLst>
              <a:ext uri="{FF2B5EF4-FFF2-40B4-BE49-F238E27FC236}">
                <a16:creationId xmlns:a16="http://schemas.microsoft.com/office/drawing/2014/main" id="{606917E9-BF8F-4C50-AAC2-EE3A6CFED9A5}"/>
              </a:ext>
            </a:extLst>
          </p:cNvPr>
          <p:cNvSpPr/>
          <p:nvPr/>
        </p:nvSpPr>
        <p:spPr>
          <a:xfrm>
            <a:off x="2357438" y="3011238"/>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51" name="Oval 50">
            <a:extLst>
              <a:ext uri="{FF2B5EF4-FFF2-40B4-BE49-F238E27FC236}">
                <a16:creationId xmlns:a16="http://schemas.microsoft.com/office/drawing/2014/main" id="{606917E9-BF8F-4C50-AAC2-EE3A6CFED9A5}"/>
              </a:ext>
            </a:extLst>
          </p:cNvPr>
          <p:cNvSpPr/>
          <p:nvPr/>
        </p:nvSpPr>
        <p:spPr>
          <a:xfrm>
            <a:off x="1836738" y="2995363"/>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52" name="Oval 51">
            <a:extLst>
              <a:ext uri="{FF2B5EF4-FFF2-40B4-BE49-F238E27FC236}">
                <a16:creationId xmlns:a16="http://schemas.microsoft.com/office/drawing/2014/main" id="{606917E9-BF8F-4C50-AAC2-EE3A6CFED9A5}"/>
              </a:ext>
            </a:extLst>
          </p:cNvPr>
          <p:cNvSpPr/>
          <p:nvPr/>
        </p:nvSpPr>
        <p:spPr>
          <a:xfrm>
            <a:off x="1925638" y="2722313"/>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53" name="Oval 52">
            <a:extLst>
              <a:ext uri="{FF2B5EF4-FFF2-40B4-BE49-F238E27FC236}">
                <a16:creationId xmlns:a16="http://schemas.microsoft.com/office/drawing/2014/main" id="{7202AFB5-C16C-42D0-80B0-AFFE45D5655E}"/>
              </a:ext>
            </a:extLst>
          </p:cNvPr>
          <p:cNvSpPr/>
          <p:nvPr/>
        </p:nvSpPr>
        <p:spPr>
          <a:xfrm>
            <a:off x="2741614" y="3912938"/>
            <a:ext cx="217487" cy="234950"/>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54" name="Oval 53">
            <a:extLst>
              <a:ext uri="{FF2B5EF4-FFF2-40B4-BE49-F238E27FC236}">
                <a16:creationId xmlns:a16="http://schemas.microsoft.com/office/drawing/2014/main" id="{7202AFB5-C16C-42D0-80B0-AFFE45D5655E}"/>
              </a:ext>
            </a:extLst>
          </p:cNvPr>
          <p:cNvSpPr/>
          <p:nvPr/>
        </p:nvSpPr>
        <p:spPr>
          <a:xfrm>
            <a:off x="2540000" y="4401888"/>
            <a:ext cx="217488" cy="234950"/>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55" name="Oval 54">
            <a:extLst>
              <a:ext uri="{FF2B5EF4-FFF2-40B4-BE49-F238E27FC236}">
                <a16:creationId xmlns:a16="http://schemas.microsoft.com/office/drawing/2014/main" id="{7202AFB5-C16C-42D0-80B0-AFFE45D5655E}"/>
              </a:ext>
            </a:extLst>
          </p:cNvPr>
          <p:cNvSpPr/>
          <p:nvPr/>
        </p:nvSpPr>
        <p:spPr>
          <a:xfrm>
            <a:off x="2882900" y="4281238"/>
            <a:ext cx="217488" cy="234950"/>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56" name="Oval 55">
            <a:extLst>
              <a:ext uri="{FF2B5EF4-FFF2-40B4-BE49-F238E27FC236}">
                <a16:creationId xmlns:a16="http://schemas.microsoft.com/office/drawing/2014/main" id="{7202AFB5-C16C-42D0-80B0-AFFE45D5655E}"/>
              </a:ext>
            </a:extLst>
          </p:cNvPr>
          <p:cNvSpPr/>
          <p:nvPr/>
        </p:nvSpPr>
        <p:spPr>
          <a:xfrm>
            <a:off x="3197225" y="4632076"/>
            <a:ext cx="215900" cy="234950"/>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57" name="Oval 56">
            <a:extLst>
              <a:ext uri="{FF2B5EF4-FFF2-40B4-BE49-F238E27FC236}">
                <a16:creationId xmlns:a16="http://schemas.microsoft.com/office/drawing/2014/main" id="{7202AFB5-C16C-42D0-80B0-AFFE45D5655E}"/>
              </a:ext>
            </a:extLst>
          </p:cNvPr>
          <p:cNvSpPr/>
          <p:nvPr/>
        </p:nvSpPr>
        <p:spPr>
          <a:xfrm>
            <a:off x="3971925" y="3795463"/>
            <a:ext cx="215900" cy="234950"/>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58" name="Oval 57">
            <a:extLst>
              <a:ext uri="{FF2B5EF4-FFF2-40B4-BE49-F238E27FC236}">
                <a16:creationId xmlns:a16="http://schemas.microsoft.com/office/drawing/2014/main" id="{7202AFB5-C16C-42D0-80B0-AFFE45D5655E}"/>
              </a:ext>
            </a:extLst>
          </p:cNvPr>
          <p:cNvSpPr/>
          <p:nvPr/>
        </p:nvSpPr>
        <p:spPr>
          <a:xfrm>
            <a:off x="3913188" y="4197101"/>
            <a:ext cx="215900" cy="234950"/>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59" name="Oval 58">
            <a:extLst>
              <a:ext uri="{FF2B5EF4-FFF2-40B4-BE49-F238E27FC236}">
                <a16:creationId xmlns:a16="http://schemas.microsoft.com/office/drawing/2014/main" id="{7202AFB5-C16C-42D0-80B0-AFFE45D5655E}"/>
              </a:ext>
            </a:extLst>
          </p:cNvPr>
          <p:cNvSpPr/>
          <p:nvPr/>
        </p:nvSpPr>
        <p:spPr>
          <a:xfrm>
            <a:off x="4376738" y="3546226"/>
            <a:ext cx="215900" cy="234950"/>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60" name="Oval 59">
            <a:extLst>
              <a:ext uri="{FF2B5EF4-FFF2-40B4-BE49-F238E27FC236}">
                <a16:creationId xmlns:a16="http://schemas.microsoft.com/office/drawing/2014/main" id="{7202AFB5-C16C-42D0-80B0-AFFE45D5655E}"/>
              </a:ext>
            </a:extLst>
          </p:cNvPr>
          <p:cNvSpPr/>
          <p:nvPr/>
        </p:nvSpPr>
        <p:spPr>
          <a:xfrm>
            <a:off x="4281489" y="3946276"/>
            <a:ext cx="217487" cy="234950"/>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62" name="Line Callout 2 61">
            <a:extLst>
              <a:ext uri="{FF2B5EF4-FFF2-40B4-BE49-F238E27FC236}">
                <a16:creationId xmlns:a16="http://schemas.microsoft.com/office/drawing/2014/main" id="{9BF611BA-537C-4494-9D86-4BC355BCCC8D}"/>
              </a:ext>
            </a:extLst>
          </p:cNvPr>
          <p:cNvSpPr/>
          <p:nvPr/>
        </p:nvSpPr>
        <p:spPr>
          <a:xfrm>
            <a:off x="5294313" y="2307976"/>
            <a:ext cx="838200" cy="609600"/>
          </a:xfrm>
          <a:prstGeom prst="borderCallout2">
            <a:avLst>
              <a:gd name="adj1" fmla="val 18750"/>
              <a:gd name="adj2" fmla="val -8333"/>
              <a:gd name="adj3" fmla="val 35360"/>
              <a:gd name="adj4" fmla="val -107515"/>
              <a:gd name="adj5" fmla="val 146437"/>
              <a:gd name="adj6" fmla="val -170510"/>
            </a:avLst>
          </a:prstGeom>
          <a:ln w="28575">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CN" sz="2800" dirty="0">
                <a:solidFill>
                  <a:srgbClr val="000000"/>
                </a:solidFill>
                <a:cs typeface="Arial" pitchFamily="34" charset="0"/>
              </a:rPr>
              <a:t>001</a:t>
            </a:r>
          </a:p>
        </p:txBody>
      </p:sp>
      <p:sp>
        <p:nvSpPr>
          <p:cNvPr id="63" name="Line Callout 2 62">
            <a:extLst>
              <a:ext uri="{FF2B5EF4-FFF2-40B4-BE49-F238E27FC236}">
                <a16:creationId xmlns:a16="http://schemas.microsoft.com/office/drawing/2014/main" id="{9BF611BA-537C-4494-9D86-4BC355BCCC8D}"/>
              </a:ext>
            </a:extLst>
          </p:cNvPr>
          <p:cNvSpPr/>
          <p:nvPr/>
        </p:nvSpPr>
        <p:spPr>
          <a:xfrm>
            <a:off x="5426075" y="3725613"/>
            <a:ext cx="838200" cy="609600"/>
          </a:xfrm>
          <a:prstGeom prst="borderCallout2">
            <a:avLst>
              <a:gd name="adj1" fmla="val 18750"/>
              <a:gd name="adj2" fmla="val -8333"/>
              <a:gd name="adj3" fmla="val 35360"/>
              <a:gd name="adj4" fmla="val -107515"/>
              <a:gd name="adj5" fmla="val 37946"/>
              <a:gd name="adj6" fmla="val -102586"/>
            </a:avLst>
          </a:prstGeom>
          <a:ln w="28575">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CN" sz="2800" dirty="0">
                <a:solidFill>
                  <a:srgbClr val="000000"/>
                </a:solidFill>
                <a:cs typeface="Arial" pitchFamily="34" charset="0"/>
              </a:rPr>
              <a:t>101</a:t>
            </a:r>
          </a:p>
        </p:txBody>
      </p:sp>
      <p:sp>
        <p:nvSpPr>
          <p:cNvPr id="133153" name="Line Callout 1 28">
            <a:extLst>
              <a:ext uri="{FF2B5EF4-FFF2-40B4-BE49-F238E27FC236}">
                <a16:creationId xmlns:a16="http://schemas.microsoft.com/office/drawing/2014/main" id="{BF5ED8BA-422C-4F70-AB8F-AE1588D2CF4A}"/>
              </a:ext>
            </a:extLst>
          </p:cNvPr>
          <p:cNvSpPr>
            <a:spLocks/>
          </p:cNvSpPr>
          <p:nvPr/>
        </p:nvSpPr>
        <p:spPr bwMode="auto">
          <a:xfrm>
            <a:off x="3919538" y="5086102"/>
            <a:ext cx="914400" cy="612775"/>
          </a:xfrm>
          <a:prstGeom prst="borderCallout1">
            <a:avLst>
              <a:gd name="adj1" fmla="val 18750"/>
              <a:gd name="adj2" fmla="val -8333"/>
              <a:gd name="adj3" fmla="val -20796"/>
              <a:gd name="adj4" fmla="val -62231"/>
            </a:avLst>
          </a:prstGeom>
          <a:noFill/>
          <a:ln w="28575" algn="ctr">
            <a:solidFill>
              <a:srgbClr val="0070C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nchorCtr="1"/>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800" dirty="0">
                <a:latin typeface="Trebuchet MS" panose="020B0603020202020204" pitchFamily="34" charset="0"/>
              </a:rPr>
              <a:t>100</a:t>
            </a:r>
          </a:p>
        </p:txBody>
      </p:sp>
      <p:sp>
        <p:nvSpPr>
          <p:cNvPr id="133154" name="Line Callout 1 30">
            <a:extLst>
              <a:ext uri="{FF2B5EF4-FFF2-40B4-BE49-F238E27FC236}">
                <a16:creationId xmlns:a16="http://schemas.microsoft.com/office/drawing/2014/main" id="{2E098C51-C14D-4FA4-944F-73AA242E7E2A}"/>
              </a:ext>
            </a:extLst>
          </p:cNvPr>
          <p:cNvSpPr>
            <a:spLocks/>
          </p:cNvSpPr>
          <p:nvPr/>
        </p:nvSpPr>
        <p:spPr bwMode="auto">
          <a:xfrm rot="16200000">
            <a:off x="1739901" y="1404689"/>
            <a:ext cx="552450" cy="911225"/>
          </a:xfrm>
          <a:prstGeom prst="borderCallout1">
            <a:avLst>
              <a:gd name="adj1" fmla="val 18750"/>
              <a:gd name="adj2" fmla="val -8333"/>
              <a:gd name="adj3" fmla="val 68296"/>
              <a:gd name="adj4" fmla="val -102250"/>
            </a:avLst>
          </a:prstGeom>
          <a:noFill/>
          <a:ln w="28575" algn="ctr">
            <a:solidFill>
              <a:srgbClr val="0070C0"/>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anchor="ctr" anchorCtr="1"/>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800" dirty="0">
                <a:latin typeface="Trebuchet MS" panose="020B0603020202020204" pitchFamily="34" charset="0"/>
              </a:rPr>
              <a:t>111</a:t>
            </a:r>
          </a:p>
        </p:txBody>
      </p:sp>
      <p:sp>
        <p:nvSpPr>
          <p:cNvPr id="2" name="Rectangle 1">
            <a:extLst>
              <a:ext uri="{FF2B5EF4-FFF2-40B4-BE49-F238E27FC236}">
                <a16:creationId xmlns:a16="http://schemas.microsoft.com/office/drawing/2014/main" id="{B1D30921-4A51-4D61-9C20-D944AABD789C}"/>
              </a:ext>
            </a:extLst>
          </p:cNvPr>
          <p:cNvSpPr/>
          <p:nvPr/>
        </p:nvSpPr>
        <p:spPr>
          <a:xfrm>
            <a:off x="7188177" y="1205129"/>
            <a:ext cx="4209107" cy="4626061"/>
          </a:xfrm>
          <a:prstGeom prst="rect">
            <a:avLst/>
          </a:prstGeom>
          <a:solidFill>
            <a:srgbClr val="FA6D2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82880" tIns="0" rIns="182880" rtlCol="0" anchor="ctr" anchorCtr="1"/>
          <a:lstStyle/>
          <a:p>
            <a:pPr marL="342900" indent="-342900">
              <a:spcAft>
                <a:spcPts val="1200"/>
              </a:spcAft>
              <a:buFont typeface="Arial" panose="020B0604020202020204" pitchFamily="34" charset="0"/>
              <a:buChar char="•"/>
            </a:pPr>
            <a:r>
              <a:rPr lang="en-US" sz="2400" dirty="0"/>
              <a:t>Find more discriminative ranking subspaces by exploiting nonlinearities (patterns separated by curves) with </a:t>
            </a:r>
            <a:r>
              <a:rPr lang="en-US" sz="2400" b="1" dirty="0"/>
              <a:t>deep neural networks</a:t>
            </a:r>
          </a:p>
          <a:p>
            <a:pPr marL="342900" indent="-342900">
              <a:buFont typeface="Arial" panose="020B0604020202020204" pitchFamily="34" charset="0"/>
              <a:buChar char="•"/>
            </a:pPr>
            <a:r>
              <a:rPr lang="en-US" sz="2400" dirty="0"/>
              <a:t>A deep network can be designed to </a:t>
            </a:r>
            <a:r>
              <a:rPr lang="en-US" sz="2400" b="1" dirty="0"/>
              <a:t>learn the hash codes</a:t>
            </a:r>
            <a:r>
              <a:rPr lang="en-US" sz="2400" dirty="0"/>
              <a:t> such that hash keys of similar objects are similar</a:t>
            </a:r>
          </a:p>
        </p:txBody>
      </p:sp>
      <p:sp>
        <p:nvSpPr>
          <p:cNvPr id="35" name="Rectangle 34"/>
          <p:cNvSpPr/>
          <p:nvPr/>
        </p:nvSpPr>
        <p:spPr>
          <a:xfrm>
            <a:off x="420129" y="6033808"/>
            <a:ext cx="11275541" cy="830997"/>
          </a:xfrm>
          <a:prstGeom prst="rect">
            <a:avLst/>
          </a:prstGeom>
        </p:spPr>
        <p:txBody>
          <a:bodyPr wrap="square">
            <a:spAutoFit/>
          </a:bodyPr>
          <a:lstStyle/>
          <a:p>
            <a:pPr lvl="0">
              <a:spcBef>
                <a:spcPts val="1000"/>
              </a:spcBef>
              <a:buClr>
                <a:srgbClr val="5FCBEF"/>
              </a:buClr>
              <a:buSzPct val="80000"/>
            </a:pPr>
            <a:r>
              <a:rPr lang="en-US" sz="1600" dirty="0">
                <a:solidFill>
                  <a:prstClr val="black">
                    <a:lumMod val="75000"/>
                    <a:lumOff val="25000"/>
                  </a:prstClr>
                </a:solidFill>
              </a:rPr>
              <a:t>Kevin Joslyn, Kai Li, and </a:t>
            </a:r>
            <a:r>
              <a:rPr lang="en-US" sz="1600" dirty="0" err="1">
                <a:solidFill>
                  <a:prstClr val="black">
                    <a:lumMod val="75000"/>
                    <a:lumOff val="25000"/>
                  </a:prstClr>
                </a:solidFill>
              </a:rPr>
              <a:t>Kien</a:t>
            </a:r>
            <a:r>
              <a:rPr lang="en-US" sz="1600" dirty="0">
                <a:solidFill>
                  <a:prstClr val="black">
                    <a:lumMod val="75000"/>
                    <a:lumOff val="25000"/>
                  </a:prstClr>
                </a:solidFill>
              </a:rPr>
              <a:t> A. Hua, “Cross-Modal Retrieval Using Deep De-correlated Subspace Ranking Hashing,” in </a:t>
            </a:r>
            <a:r>
              <a:rPr lang="en-US" sz="1600" i="1" dirty="0">
                <a:solidFill>
                  <a:prstClr val="black">
                    <a:lumMod val="75000"/>
                    <a:lumOff val="25000"/>
                  </a:prstClr>
                </a:solidFill>
              </a:rPr>
              <a:t>Proceedings of ACM International Conference on Multimedia Retrieval</a:t>
            </a:r>
            <a:r>
              <a:rPr lang="en-US" sz="1600" dirty="0">
                <a:solidFill>
                  <a:prstClr val="black">
                    <a:lumMod val="75000"/>
                    <a:lumOff val="25000"/>
                  </a:prstClr>
                </a:solidFill>
              </a:rPr>
              <a:t> (ICMR) 2018, Yokohama, Japan, June 11-14, 2018. (</a:t>
            </a:r>
            <a:r>
              <a:rPr lang="en-US" sz="1600" b="1" dirty="0">
                <a:solidFill>
                  <a:prstClr val="black">
                    <a:lumMod val="75000"/>
                    <a:lumOff val="25000"/>
                  </a:prstClr>
                </a:solidFill>
              </a:rPr>
              <a:t>Best Multimodal Paper Award</a:t>
            </a:r>
            <a:r>
              <a:rPr lang="en-US" sz="1600" dirty="0">
                <a:solidFill>
                  <a:prstClr val="black">
                    <a:lumMod val="75000"/>
                    <a:lumOff val="25000"/>
                  </a:prstClr>
                </a:solidFill>
              </a:rPr>
              <a:t>)</a:t>
            </a:r>
          </a:p>
        </p:txBody>
      </p:sp>
      <p:sp>
        <p:nvSpPr>
          <p:cNvPr id="4" name="TextBox 3"/>
          <p:cNvSpPr txBox="1"/>
          <p:nvPr/>
        </p:nvSpPr>
        <p:spPr>
          <a:xfrm>
            <a:off x="7105133" y="251022"/>
            <a:ext cx="4375193" cy="954107"/>
          </a:xfrm>
          <a:prstGeom prst="rect">
            <a:avLst/>
          </a:prstGeom>
          <a:noFill/>
        </p:spPr>
        <p:txBody>
          <a:bodyPr wrap="square" rtlCol="0">
            <a:spAutoFit/>
          </a:bodyPr>
          <a:lstStyle/>
          <a:p>
            <a:r>
              <a:rPr lang="en-US" sz="2800" dirty="0"/>
              <a:t>Improve</a:t>
            </a:r>
          </a:p>
          <a:p>
            <a:r>
              <a:rPr lang="en-US" sz="2800" dirty="0"/>
              <a:t>ranking-based hashing</a:t>
            </a:r>
          </a:p>
        </p:txBody>
      </p:sp>
    </p:spTree>
    <p:extLst>
      <p:ext uri="{BB962C8B-B14F-4D97-AF65-F5344CB8AC3E}">
        <p14:creationId xmlns:p14="http://schemas.microsoft.com/office/powerpoint/2010/main" val="2787880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D30921-4A51-4D61-9C20-D944AABD789C}"/>
              </a:ext>
            </a:extLst>
          </p:cNvPr>
          <p:cNvSpPr/>
          <p:nvPr/>
        </p:nvSpPr>
        <p:spPr>
          <a:xfrm>
            <a:off x="7204074" y="1217232"/>
            <a:ext cx="4209107" cy="4626061"/>
          </a:xfrm>
          <a:prstGeom prst="rect">
            <a:avLst/>
          </a:prstGeom>
          <a:solidFill>
            <a:srgbClr val="FA6D2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82880" tIns="0" rIns="182880" rtlCol="0" anchor="ctr" anchorCtr="1"/>
          <a:lstStyle/>
          <a:p>
            <a:pPr>
              <a:spcAft>
                <a:spcPts val="1200"/>
              </a:spcAft>
            </a:pPr>
            <a:endParaRPr lang="en-US" sz="2400" dirty="0"/>
          </a:p>
          <a:p>
            <a:pPr>
              <a:spcAft>
                <a:spcPts val="1800"/>
              </a:spcAft>
            </a:pPr>
            <a:r>
              <a:rPr lang="en-US" sz="2400" b="1" dirty="0"/>
              <a:t>Deep Composer </a:t>
            </a:r>
            <a:r>
              <a:rPr lang="en-US" sz="2400" dirty="0"/>
              <a:t>uses this technique for music generation</a:t>
            </a:r>
          </a:p>
          <a:p>
            <a:pPr>
              <a:spcAft>
                <a:spcPts val="1200"/>
              </a:spcAft>
            </a:pPr>
            <a:r>
              <a:rPr lang="en-US" sz="2400" dirty="0"/>
              <a:t>Need new concept of “similarity” – </a:t>
            </a:r>
            <a:r>
              <a:rPr lang="en-US" sz="2400" dirty="0" err="1"/>
              <a:t>composibility</a:t>
            </a:r>
            <a:r>
              <a:rPr lang="en-US" sz="2400" dirty="0"/>
              <a:t> measure</a:t>
            </a:r>
          </a:p>
          <a:p>
            <a:pPr>
              <a:spcAft>
                <a:spcPts val="1200"/>
              </a:spcAft>
            </a:pPr>
            <a:endParaRPr lang="en-US" sz="2800" dirty="0"/>
          </a:p>
        </p:txBody>
      </p:sp>
      <p:sp>
        <p:nvSpPr>
          <p:cNvPr id="38" name="Title 1">
            <a:extLst>
              <a:ext uri="{FF2B5EF4-FFF2-40B4-BE49-F238E27FC236}">
                <a16:creationId xmlns:a16="http://schemas.microsoft.com/office/drawing/2014/main" id="{4699FB6C-69CB-4DD8-AB29-DEAF8CCC59AC}"/>
              </a:ext>
            </a:extLst>
          </p:cNvPr>
          <p:cNvSpPr>
            <a:spLocks noGrp="1" noChangeArrowheads="1"/>
          </p:cNvSpPr>
          <p:nvPr>
            <p:ph type="title"/>
          </p:nvPr>
        </p:nvSpPr>
        <p:spPr>
          <a:xfrm>
            <a:off x="621094" y="381455"/>
            <a:ext cx="4025137" cy="709613"/>
          </a:xfrm>
        </p:spPr>
        <p:txBody>
          <a:bodyPr>
            <a:noAutofit/>
          </a:bodyPr>
          <a:lstStyle/>
          <a:p>
            <a:pPr eaLnBrk="1" hangingPunct="1"/>
            <a:r>
              <a:rPr lang="en-US" altLang="zh-CN" sz="4400" dirty="0">
                <a:solidFill>
                  <a:srgbClr val="7030A0"/>
                </a:solidFill>
                <a:latin typeface="Calibri" panose="020F0502020204030204" pitchFamily="34" charset="0"/>
                <a:cs typeface="Calibri" panose="020F0502020204030204" pitchFamily="34" charset="0"/>
              </a:rPr>
              <a:t>Neural Hashing</a:t>
            </a:r>
          </a:p>
        </p:txBody>
      </p:sp>
      <p:sp>
        <p:nvSpPr>
          <p:cNvPr id="86" name="Freeform 85">
            <a:extLst>
              <a:ext uri="{FF2B5EF4-FFF2-40B4-BE49-F238E27FC236}">
                <a16:creationId xmlns:a16="http://schemas.microsoft.com/office/drawing/2014/main" id="{FC91705A-990B-4DD9-B689-C123B73C23CE}"/>
              </a:ext>
            </a:extLst>
          </p:cNvPr>
          <p:cNvSpPr/>
          <p:nvPr/>
        </p:nvSpPr>
        <p:spPr bwMode="auto">
          <a:xfrm>
            <a:off x="3725864" y="3303339"/>
            <a:ext cx="1036637" cy="1374775"/>
          </a:xfrm>
          <a:custGeom>
            <a:avLst/>
            <a:gdLst>
              <a:gd name="connsiteX0" fmla="*/ 582756 w 1037080"/>
              <a:gd name="connsiteY0" fmla="*/ 46008 h 1374476"/>
              <a:gd name="connsiteX1" fmla="*/ 536748 w 1037080"/>
              <a:gd name="connsiteY1" fmla="*/ 57510 h 1374476"/>
              <a:gd name="connsiteX2" fmla="*/ 484990 w 1037080"/>
              <a:gd name="connsiteY2" fmla="*/ 103517 h 1374476"/>
              <a:gd name="connsiteX3" fmla="*/ 461986 w 1037080"/>
              <a:gd name="connsiteY3" fmla="*/ 126521 h 1374476"/>
              <a:gd name="connsiteX4" fmla="*/ 450484 w 1037080"/>
              <a:gd name="connsiteY4" fmla="*/ 143774 h 1374476"/>
              <a:gd name="connsiteX5" fmla="*/ 433231 w 1037080"/>
              <a:gd name="connsiteY5" fmla="*/ 155276 h 1374476"/>
              <a:gd name="connsiteX6" fmla="*/ 398726 w 1037080"/>
              <a:gd name="connsiteY6" fmla="*/ 189782 h 1374476"/>
              <a:gd name="connsiteX7" fmla="*/ 387224 w 1037080"/>
              <a:gd name="connsiteY7" fmla="*/ 207034 h 1374476"/>
              <a:gd name="connsiteX8" fmla="*/ 358469 w 1037080"/>
              <a:gd name="connsiteY8" fmla="*/ 230038 h 1374476"/>
              <a:gd name="connsiteX9" fmla="*/ 341216 w 1037080"/>
              <a:gd name="connsiteY9" fmla="*/ 247291 h 1374476"/>
              <a:gd name="connsiteX10" fmla="*/ 306711 w 1037080"/>
              <a:gd name="connsiteY10" fmla="*/ 270295 h 1374476"/>
              <a:gd name="connsiteX11" fmla="*/ 243450 w 1037080"/>
              <a:gd name="connsiteY11" fmla="*/ 316302 h 1374476"/>
              <a:gd name="connsiteX12" fmla="*/ 226197 w 1037080"/>
              <a:gd name="connsiteY12" fmla="*/ 327804 h 1374476"/>
              <a:gd name="connsiteX13" fmla="*/ 203194 w 1037080"/>
              <a:gd name="connsiteY13" fmla="*/ 339306 h 1374476"/>
              <a:gd name="connsiteX14" fmla="*/ 157186 w 1037080"/>
              <a:gd name="connsiteY14" fmla="*/ 391065 h 1374476"/>
              <a:gd name="connsiteX15" fmla="*/ 145684 w 1037080"/>
              <a:gd name="connsiteY15" fmla="*/ 408317 h 1374476"/>
              <a:gd name="connsiteX16" fmla="*/ 99677 w 1037080"/>
              <a:gd name="connsiteY16" fmla="*/ 471578 h 1374476"/>
              <a:gd name="connsiteX17" fmla="*/ 88175 w 1037080"/>
              <a:gd name="connsiteY17" fmla="*/ 494582 h 1374476"/>
              <a:gd name="connsiteX18" fmla="*/ 76673 w 1037080"/>
              <a:gd name="connsiteY18" fmla="*/ 511834 h 1374476"/>
              <a:gd name="connsiteX19" fmla="*/ 47918 w 1037080"/>
              <a:gd name="connsiteY19" fmla="*/ 575095 h 1374476"/>
              <a:gd name="connsiteX20" fmla="*/ 30665 w 1037080"/>
              <a:gd name="connsiteY20" fmla="*/ 621102 h 1374476"/>
              <a:gd name="connsiteX21" fmla="*/ 24914 w 1037080"/>
              <a:gd name="connsiteY21" fmla="*/ 672861 h 1374476"/>
              <a:gd name="connsiteX22" fmla="*/ 19163 w 1037080"/>
              <a:gd name="connsiteY22" fmla="*/ 713117 h 1374476"/>
              <a:gd name="connsiteX23" fmla="*/ 7662 w 1037080"/>
              <a:gd name="connsiteY23" fmla="*/ 845389 h 1374476"/>
              <a:gd name="connsiteX24" fmla="*/ 7662 w 1037080"/>
              <a:gd name="connsiteY24" fmla="*/ 1167442 h 1374476"/>
              <a:gd name="connsiteX25" fmla="*/ 19163 w 1037080"/>
              <a:gd name="connsiteY25" fmla="*/ 1190446 h 1374476"/>
              <a:gd name="connsiteX26" fmla="*/ 36416 w 1037080"/>
              <a:gd name="connsiteY26" fmla="*/ 1236453 h 1374476"/>
              <a:gd name="connsiteX27" fmla="*/ 82424 w 1037080"/>
              <a:gd name="connsiteY27" fmla="*/ 1293963 h 1374476"/>
              <a:gd name="connsiteX28" fmla="*/ 116929 w 1037080"/>
              <a:gd name="connsiteY28" fmla="*/ 1322717 h 1374476"/>
              <a:gd name="connsiteX29" fmla="*/ 185941 w 1037080"/>
              <a:gd name="connsiteY29" fmla="*/ 1362974 h 1374476"/>
              <a:gd name="connsiteX30" fmla="*/ 231948 w 1037080"/>
              <a:gd name="connsiteY30" fmla="*/ 1374476 h 1374476"/>
              <a:gd name="connsiteX31" fmla="*/ 381473 w 1037080"/>
              <a:gd name="connsiteY31" fmla="*/ 1368725 h 1374476"/>
              <a:gd name="connsiteX32" fmla="*/ 421729 w 1037080"/>
              <a:gd name="connsiteY32" fmla="*/ 1362974 h 1374476"/>
              <a:gd name="connsiteX33" fmla="*/ 444733 w 1037080"/>
              <a:gd name="connsiteY33" fmla="*/ 1351472 h 1374476"/>
              <a:gd name="connsiteX34" fmla="*/ 484990 w 1037080"/>
              <a:gd name="connsiteY34" fmla="*/ 1334219 h 1374476"/>
              <a:gd name="connsiteX35" fmla="*/ 554001 w 1037080"/>
              <a:gd name="connsiteY35" fmla="*/ 1288212 h 1374476"/>
              <a:gd name="connsiteX36" fmla="*/ 577005 w 1037080"/>
              <a:gd name="connsiteY36" fmla="*/ 1270959 h 1374476"/>
              <a:gd name="connsiteX37" fmla="*/ 600009 w 1037080"/>
              <a:gd name="connsiteY37" fmla="*/ 1259457 h 1374476"/>
              <a:gd name="connsiteX38" fmla="*/ 628763 w 1037080"/>
              <a:gd name="connsiteY38" fmla="*/ 1230702 h 1374476"/>
              <a:gd name="connsiteX39" fmla="*/ 709277 w 1037080"/>
              <a:gd name="connsiteY39" fmla="*/ 1161691 h 1374476"/>
              <a:gd name="connsiteX40" fmla="*/ 732280 w 1037080"/>
              <a:gd name="connsiteY40" fmla="*/ 1132936 h 1374476"/>
              <a:gd name="connsiteX41" fmla="*/ 766786 w 1037080"/>
              <a:gd name="connsiteY41" fmla="*/ 1098431 h 1374476"/>
              <a:gd name="connsiteX42" fmla="*/ 789790 w 1037080"/>
              <a:gd name="connsiteY42" fmla="*/ 1075427 h 1374476"/>
              <a:gd name="connsiteX43" fmla="*/ 824295 w 1037080"/>
              <a:gd name="connsiteY43" fmla="*/ 1040921 h 1374476"/>
              <a:gd name="connsiteX44" fmla="*/ 835797 w 1037080"/>
              <a:gd name="connsiteY44" fmla="*/ 1006416 h 1374476"/>
              <a:gd name="connsiteX45" fmla="*/ 864552 w 1037080"/>
              <a:gd name="connsiteY45" fmla="*/ 966159 h 1374476"/>
              <a:gd name="connsiteX46" fmla="*/ 881805 w 1037080"/>
              <a:gd name="connsiteY46" fmla="*/ 943155 h 1374476"/>
              <a:gd name="connsiteX47" fmla="*/ 904809 w 1037080"/>
              <a:gd name="connsiteY47" fmla="*/ 891397 h 1374476"/>
              <a:gd name="connsiteX48" fmla="*/ 922062 w 1037080"/>
              <a:gd name="connsiteY48" fmla="*/ 868393 h 1374476"/>
              <a:gd name="connsiteX49" fmla="*/ 933563 w 1037080"/>
              <a:gd name="connsiteY49" fmla="*/ 833887 h 1374476"/>
              <a:gd name="connsiteX50" fmla="*/ 956567 w 1037080"/>
              <a:gd name="connsiteY50" fmla="*/ 805133 h 1374476"/>
              <a:gd name="connsiteX51" fmla="*/ 973820 w 1037080"/>
              <a:gd name="connsiteY51" fmla="*/ 776378 h 1374476"/>
              <a:gd name="connsiteX52" fmla="*/ 979571 w 1037080"/>
              <a:gd name="connsiteY52" fmla="*/ 747623 h 1374476"/>
              <a:gd name="connsiteX53" fmla="*/ 996824 w 1037080"/>
              <a:gd name="connsiteY53" fmla="*/ 718868 h 1374476"/>
              <a:gd name="connsiteX54" fmla="*/ 1008326 w 1037080"/>
              <a:gd name="connsiteY54" fmla="*/ 695865 h 1374476"/>
              <a:gd name="connsiteX55" fmla="*/ 1019828 w 1037080"/>
              <a:gd name="connsiteY55" fmla="*/ 661359 h 1374476"/>
              <a:gd name="connsiteX56" fmla="*/ 1031329 w 1037080"/>
              <a:gd name="connsiteY56" fmla="*/ 632604 h 1374476"/>
              <a:gd name="connsiteX57" fmla="*/ 1037080 w 1037080"/>
              <a:gd name="connsiteY57" fmla="*/ 511834 h 1374476"/>
              <a:gd name="connsiteX58" fmla="*/ 1031329 w 1037080"/>
              <a:gd name="connsiteY58" fmla="*/ 368061 h 1374476"/>
              <a:gd name="connsiteX59" fmla="*/ 1025579 w 1037080"/>
              <a:gd name="connsiteY59" fmla="*/ 339306 h 1374476"/>
              <a:gd name="connsiteX60" fmla="*/ 1008326 w 1037080"/>
              <a:gd name="connsiteY60" fmla="*/ 276046 h 1374476"/>
              <a:gd name="connsiteX61" fmla="*/ 991073 w 1037080"/>
              <a:gd name="connsiteY61" fmla="*/ 218536 h 1374476"/>
              <a:gd name="connsiteX62" fmla="*/ 962318 w 1037080"/>
              <a:gd name="connsiteY62" fmla="*/ 155276 h 1374476"/>
              <a:gd name="connsiteX63" fmla="*/ 945065 w 1037080"/>
              <a:gd name="connsiteY63" fmla="*/ 132272 h 1374476"/>
              <a:gd name="connsiteX64" fmla="*/ 933563 w 1037080"/>
              <a:gd name="connsiteY64" fmla="*/ 115019 h 1374476"/>
              <a:gd name="connsiteX65" fmla="*/ 922062 w 1037080"/>
              <a:gd name="connsiteY65" fmla="*/ 92016 h 1374476"/>
              <a:gd name="connsiteX66" fmla="*/ 899058 w 1037080"/>
              <a:gd name="connsiteY66" fmla="*/ 69012 h 1374476"/>
              <a:gd name="connsiteX67" fmla="*/ 881805 w 1037080"/>
              <a:gd name="connsiteY67" fmla="*/ 57510 h 1374476"/>
              <a:gd name="connsiteX68" fmla="*/ 835797 w 1037080"/>
              <a:gd name="connsiteY68" fmla="*/ 28755 h 1374476"/>
              <a:gd name="connsiteX69" fmla="*/ 818545 w 1037080"/>
              <a:gd name="connsiteY69" fmla="*/ 23004 h 1374476"/>
              <a:gd name="connsiteX70" fmla="*/ 795541 w 1037080"/>
              <a:gd name="connsiteY70" fmla="*/ 11502 h 1374476"/>
              <a:gd name="connsiteX71" fmla="*/ 772537 w 1037080"/>
              <a:gd name="connsiteY71" fmla="*/ 5751 h 1374476"/>
              <a:gd name="connsiteX72" fmla="*/ 755284 w 1037080"/>
              <a:gd name="connsiteY72" fmla="*/ 0 h 1374476"/>
              <a:gd name="connsiteX73" fmla="*/ 623012 w 1037080"/>
              <a:gd name="connsiteY73" fmla="*/ 5751 h 1374476"/>
              <a:gd name="connsiteX74" fmla="*/ 605760 w 1037080"/>
              <a:gd name="connsiteY74" fmla="*/ 17253 h 1374476"/>
              <a:gd name="connsiteX75" fmla="*/ 582756 w 1037080"/>
              <a:gd name="connsiteY75" fmla="*/ 46008 h 137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37080" h="1374476">
                <a:moveTo>
                  <a:pt x="582756" y="46008"/>
                </a:moveTo>
                <a:cubicBezTo>
                  <a:pt x="571254" y="52717"/>
                  <a:pt x="548537" y="51615"/>
                  <a:pt x="536748" y="57510"/>
                </a:cubicBezTo>
                <a:cubicBezTo>
                  <a:pt x="516223" y="67772"/>
                  <a:pt x="500232" y="88275"/>
                  <a:pt x="484990" y="103517"/>
                </a:cubicBezTo>
                <a:cubicBezTo>
                  <a:pt x="477322" y="111185"/>
                  <a:pt x="468001" y="117498"/>
                  <a:pt x="461986" y="126521"/>
                </a:cubicBezTo>
                <a:cubicBezTo>
                  <a:pt x="458152" y="132272"/>
                  <a:pt x="455371" y="138887"/>
                  <a:pt x="450484" y="143774"/>
                </a:cubicBezTo>
                <a:cubicBezTo>
                  <a:pt x="445597" y="148661"/>
                  <a:pt x="438397" y="150684"/>
                  <a:pt x="433231" y="155276"/>
                </a:cubicBezTo>
                <a:cubicBezTo>
                  <a:pt x="421074" y="166083"/>
                  <a:pt x="407749" y="176248"/>
                  <a:pt x="398726" y="189782"/>
                </a:cubicBezTo>
                <a:cubicBezTo>
                  <a:pt x="394892" y="195533"/>
                  <a:pt x="392111" y="202147"/>
                  <a:pt x="387224" y="207034"/>
                </a:cubicBezTo>
                <a:cubicBezTo>
                  <a:pt x="378544" y="215713"/>
                  <a:pt x="367707" y="221955"/>
                  <a:pt x="358469" y="230038"/>
                </a:cubicBezTo>
                <a:cubicBezTo>
                  <a:pt x="352348" y="235394"/>
                  <a:pt x="347636" y="242298"/>
                  <a:pt x="341216" y="247291"/>
                </a:cubicBezTo>
                <a:cubicBezTo>
                  <a:pt x="330305" y="255778"/>
                  <a:pt x="317505" y="261660"/>
                  <a:pt x="306711" y="270295"/>
                </a:cubicBezTo>
                <a:cubicBezTo>
                  <a:pt x="267159" y="301937"/>
                  <a:pt x="288173" y="286488"/>
                  <a:pt x="243450" y="316302"/>
                </a:cubicBezTo>
                <a:cubicBezTo>
                  <a:pt x="237699" y="320136"/>
                  <a:pt x="232379" y="324713"/>
                  <a:pt x="226197" y="327804"/>
                </a:cubicBezTo>
                <a:cubicBezTo>
                  <a:pt x="218529" y="331638"/>
                  <a:pt x="210052" y="334162"/>
                  <a:pt x="203194" y="339306"/>
                </a:cubicBezTo>
                <a:cubicBezTo>
                  <a:pt x="188846" y="350067"/>
                  <a:pt x="167341" y="377525"/>
                  <a:pt x="157186" y="391065"/>
                </a:cubicBezTo>
                <a:cubicBezTo>
                  <a:pt x="153039" y="396594"/>
                  <a:pt x="149831" y="402788"/>
                  <a:pt x="145684" y="408317"/>
                </a:cubicBezTo>
                <a:cubicBezTo>
                  <a:pt x="129941" y="429307"/>
                  <a:pt x="111586" y="447760"/>
                  <a:pt x="99677" y="471578"/>
                </a:cubicBezTo>
                <a:cubicBezTo>
                  <a:pt x="95843" y="479246"/>
                  <a:pt x="92429" y="487139"/>
                  <a:pt x="88175" y="494582"/>
                </a:cubicBezTo>
                <a:cubicBezTo>
                  <a:pt x="84746" y="500583"/>
                  <a:pt x="79983" y="505766"/>
                  <a:pt x="76673" y="511834"/>
                </a:cubicBezTo>
                <a:cubicBezTo>
                  <a:pt x="17397" y="620506"/>
                  <a:pt x="70957" y="521338"/>
                  <a:pt x="47918" y="575095"/>
                </a:cubicBezTo>
                <a:cubicBezTo>
                  <a:pt x="29874" y="617198"/>
                  <a:pt x="41268" y="578691"/>
                  <a:pt x="30665" y="621102"/>
                </a:cubicBezTo>
                <a:cubicBezTo>
                  <a:pt x="28748" y="638355"/>
                  <a:pt x="27067" y="655636"/>
                  <a:pt x="24914" y="672861"/>
                </a:cubicBezTo>
                <a:cubicBezTo>
                  <a:pt x="23233" y="686311"/>
                  <a:pt x="20337" y="699613"/>
                  <a:pt x="19163" y="713117"/>
                </a:cubicBezTo>
                <a:cubicBezTo>
                  <a:pt x="5968" y="864857"/>
                  <a:pt x="20668" y="754335"/>
                  <a:pt x="7662" y="845389"/>
                </a:cubicBezTo>
                <a:cubicBezTo>
                  <a:pt x="-716" y="979438"/>
                  <a:pt x="-4242" y="992841"/>
                  <a:pt x="7662" y="1167442"/>
                </a:cubicBezTo>
                <a:cubicBezTo>
                  <a:pt x="8245" y="1175995"/>
                  <a:pt x="15786" y="1182566"/>
                  <a:pt x="19163" y="1190446"/>
                </a:cubicBezTo>
                <a:cubicBezTo>
                  <a:pt x="29428" y="1214400"/>
                  <a:pt x="20534" y="1207337"/>
                  <a:pt x="36416" y="1236453"/>
                </a:cubicBezTo>
                <a:cubicBezTo>
                  <a:pt x="50595" y="1262447"/>
                  <a:pt x="61287" y="1274940"/>
                  <a:pt x="82424" y="1293963"/>
                </a:cubicBezTo>
                <a:cubicBezTo>
                  <a:pt x="93552" y="1303979"/>
                  <a:pt x="104472" y="1314412"/>
                  <a:pt x="116929" y="1322717"/>
                </a:cubicBezTo>
                <a:cubicBezTo>
                  <a:pt x="139088" y="1337490"/>
                  <a:pt x="159826" y="1357751"/>
                  <a:pt x="185941" y="1362974"/>
                </a:cubicBezTo>
                <a:cubicBezTo>
                  <a:pt x="220639" y="1369914"/>
                  <a:pt x="205422" y="1365634"/>
                  <a:pt x="231948" y="1374476"/>
                </a:cubicBezTo>
                <a:cubicBezTo>
                  <a:pt x="281790" y="1372559"/>
                  <a:pt x="331686" y="1371742"/>
                  <a:pt x="381473" y="1368725"/>
                </a:cubicBezTo>
                <a:cubicBezTo>
                  <a:pt x="395003" y="1367905"/>
                  <a:pt x="408652" y="1366541"/>
                  <a:pt x="421729" y="1362974"/>
                </a:cubicBezTo>
                <a:cubicBezTo>
                  <a:pt x="430000" y="1360718"/>
                  <a:pt x="436928" y="1355020"/>
                  <a:pt x="444733" y="1351472"/>
                </a:cubicBezTo>
                <a:cubicBezTo>
                  <a:pt x="458024" y="1345431"/>
                  <a:pt x="472355" y="1341534"/>
                  <a:pt x="484990" y="1334219"/>
                </a:cubicBezTo>
                <a:cubicBezTo>
                  <a:pt x="508916" y="1320367"/>
                  <a:pt x="531883" y="1304800"/>
                  <a:pt x="554001" y="1288212"/>
                </a:cubicBezTo>
                <a:cubicBezTo>
                  <a:pt x="561669" y="1282461"/>
                  <a:pt x="568877" y="1276039"/>
                  <a:pt x="577005" y="1270959"/>
                </a:cubicBezTo>
                <a:cubicBezTo>
                  <a:pt x="584275" y="1266415"/>
                  <a:pt x="592341" y="1263291"/>
                  <a:pt x="600009" y="1259457"/>
                </a:cubicBezTo>
                <a:cubicBezTo>
                  <a:pt x="609594" y="1249872"/>
                  <a:pt x="618415" y="1239458"/>
                  <a:pt x="628763" y="1230702"/>
                </a:cubicBezTo>
                <a:cubicBezTo>
                  <a:pt x="687828" y="1180724"/>
                  <a:pt x="661178" y="1214600"/>
                  <a:pt x="709277" y="1161691"/>
                </a:cubicBezTo>
                <a:cubicBezTo>
                  <a:pt x="717534" y="1152608"/>
                  <a:pt x="724023" y="1142018"/>
                  <a:pt x="732280" y="1132936"/>
                </a:cubicBezTo>
                <a:cubicBezTo>
                  <a:pt x="743222" y="1120900"/>
                  <a:pt x="755284" y="1109933"/>
                  <a:pt x="766786" y="1098431"/>
                </a:cubicBezTo>
                <a:cubicBezTo>
                  <a:pt x="774454" y="1090763"/>
                  <a:pt x="783775" y="1084450"/>
                  <a:pt x="789790" y="1075427"/>
                </a:cubicBezTo>
                <a:cubicBezTo>
                  <a:pt x="806609" y="1050199"/>
                  <a:pt x="795763" y="1062321"/>
                  <a:pt x="824295" y="1040921"/>
                </a:cubicBezTo>
                <a:cubicBezTo>
                  <a:pt x="828129" y="1029419"/>
                  <a:pt x="828523" y="1016115"/>
                  <a:pt x="835797" y="1006416"/>
                </a:cubicBezTo>
                <a:cubicBezTo>
                  <a:pt x="892182" y="931236"/>
                  <a:pt x="822505" y="1025025"/>
                  <a:pt x="864552" y="966159"/>
                </a:cubicBezTo>
                <a:cubicBezTo>
                  <a:pt x="870123" y="958359"/>
                  <a:pt x="876725" y="951283"/>
                  <a:pt x="881805" y="943155"/>
                </a:cubicBezTo>
                <a:cubicBezTo>
                  <a:pt x="908373" y="900647"/>
                  <a:pt x="877541" y="940479"/>
                  <a:pt x="904809" y="891397"/>
                </a:cubicBezTo>
                <a:cubicBezTo>
                  <a:pt x="909464" y="883018"/>
                  <a:pt x="916311" y="876061"/>
                  <a:pt x="922062" y="868393"/>
                </a:cubicBezTo>
                <a:cubicBezTo>
                  <a:pt x="925896" y="856891"/>
                  <a:pt x="927757" y="844531"/>
                  <a:pt x="933563" y="833887"/>
                </a:cubicBezTo>
                <a:cubicBezTo>
                  <a:pt x="939441" y="823111"/>
                  <a:pt x="949528" y="815189"/>
                  <a:pt x="956567" y="805133"/>
                </a:cubicBezTo>
                <a:cubicBezTo>
                  <a:pt x="962977" y="795976"/>
                  <a:pt x="968069" y="785963"/>
                  <a:pt x="973820" y="776378"/>
                </a:cubicBezTo>
                <a:cubicBezTo>
                  <a:pt x="975737" y="766793"/>
                  <a:pt x="975941" y="756699"/>
                  <a:pt x="979571" y="747623"/>
                </a:cubicBezTo>
                <a:cubicBezTo>
                  <a:pt x="983722" y="737245"/>
                  <a:pt x="991395" y="728639"/>
                  <a:pt x="996824" y="718868"/>
                </a:cubicBezTo>
                <a:cubicBezTo>
                  <a:pt x="1000987" y="711374"/>
                  <a:pt x="1005142" y="703825"/>
                  <a:pt x="1008326" y="695865"/>
                </a:cubicBezTo>
                <a:cubicBezTo>
                  <a:pt x="1012829" y="684608"/>
                  <a:pt x="1015326" y="672616"/>
                  <a:pt x="1019828" y="661359"/>
                </a:cubicBezTo>
                <a:lnTo>
                  <a:pt x="1031329" y="632604"/>
                </a:lnTo>
                <a:cubicBezTo>
                  <a:pt x="1033246" y="592347"/>
                  <a:pt x="1037080" y="552136"/>
                  <a:pt x="1037080" y="511834"/>
                </a:cubicBezTo>
                <a:cubicBezTo>
                  <a:pt x="1037080" y="463871"/>
                  <a:pt x="1034519" y="415917"/>
                  <a:pt x="1031329" y="368061"/>
                </a:cubicBezTo>
                <a:cubicBezTo>
                  <a:pt x="1030679" y="358308"/>
                  <a:pt x="1027777" y="348830"/>
                  <a:pt x="1025579" y="339306"/>
                </a:cubicBezTo>
                <a:cubicBezTo>
                  <a:pt x="1000984" y="232722"/>
                  <a:pt x="1023533" y="329271"/>
                  <a:pt x="1008326" y="276046"/>
                </a:cubicBezTo>
                <a:cubicBezTo>
                  <a:pt x="990943" y="215205"/>
                  <a:pt x="1018407" y="300537"/>
                  <a:pt x="991073" y="218536"/>
                </a:cubicBezTo>
                <a:cubicBezTo>
                  <a:pt x="983536" y="195926"/>
                  <a:pt x="977748" y="175849"/>
                  <a:pt x="962318" y="155276"/>
                </a:cubicBezTo>
                <a:cubicBezTo>
                  <a:pt x="956567" y="147608"/>
                  <a:pt x="950636" y="140072"/>
                  <a:pt x="945065" y="132272"/>
                </a:cubicBezTo>
                <a:cubicBezTo>
                  <a:pt x="941048" y="126648"/>
                  <a:pt x="936992" y="121020"/>
                  <a:pt x="933563" y="115019"/>
                </a:cubicBezTo>
                <a:cubicBezTo>
                  <a:pt x="929310" y="107576"/>
                  <a:pt x="927206" y="98874"/>
                  <a:pt x="922062" y="92016"/>
                </a:cubicBezTo>
                <a:cubicBezTo>
                  <a:pt x="915556" y="83341"/>
                  <a:pt x="907292" y="76069"/>
                  <a:pt x="899058" y="69012"/>
                </a:cubicBezTo>
                <a:cubicBezTo>
                  <a:pt x="893810" y="64514"/>
                  <a:pt x="887429" y="61527"/>
                  <a:pt x="881805" y="57510"/>
                </a:cubicBezTo>
                <a:cubicBezTo>
                  <a:pt x="857035" y="39817"/>
                  <a:pt x="862820" y="40336"/>
                  <a:pt x="835797" y="28755"/>
                </a:cubicBezTo>
                <a:cubicBezTo>
                  <a:pt x="830225" y="26367"/>
                  <a:pt x="824117" y="25392"/>
                  <a:pt x="818545" y="23004"/>
                </a:cubicBezTo>
                <a:cubicBezTo>
                  <a:pt x="810665" y="19627"/>
                  <a:pt x="803568" y="14512"/>
                  <a:pt x="795541" y="11502"/>
                </a:cubicBezTo>
                <a:cubicBezTo>
                  <a:pt x="788140" y="8727"/>
                  <a:pt x="780137" y="7922"/>
                  <a:pt x="772537" y="5751"/>
                </a:cubicBezTo>
                <a:cubicBezTo>
                  <a:pt x="766708" y="4086"/>
                  <a:pt x="761035" y="1917"/>
                  <a:pt x="755284" y="0"/>
                </a:cubicBezTo>
                <a:cubicBezTo>
                  <a:pt x="711193" y="1917"/>
                  <a:pt x="666853" y="692"/>
                  <a:pt x="623012" y="5751"/>
                </a:cubicBezTo>
                <a:cubicBezTo>
                  <a:pt x="616146" y="6543"/>
                  <a:pt x="612076" y="14446"/>
                  <a:pt x="605760" y="17253"/>
                </a:cubicBezTo>
                <a:cubicBezTo>
                  <a:pt x="569435" y="33398"/>
                  <a:pt x="594258" y="39299"/>
                  <a:pt x="582756" y="46008"/>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a:lstStyle/>
          <a:p>
            <a:pPr algn="r">
              <a:defRPr/>
            </a:pPr>
            <a:endParaRPr lang="en-US"/>
          </a:p>
        </p:txBody>
      </p:sp>
      <p:sp>
        <p:nvSpPr>
          <p:cNvPr id="87" name="Freeform 86">
            <a:extLst>
              <a:ext uri="{FF2B5EF4-FFF2-40B4-BE49-F238E27FC236}">
                <a16:creationId xmlns:a16="http://schemas.microsoft.com/office/drawing/2014/main" id="{09647F53-23A9-45A3-8C97-C45A52273BA9}"/>
              </a:ext>
            </a:extLst>
          </p:cNvPr>
          <p:cNvSpPr/>
          <p:nvPr/>
        </p:nvSpPr>
        <p:spPr bwMode="auto">
          <a:xfrm>
            <a:off x="2289175" y="3803402"/>
            <a:ext cx="1271588" cy="1284287"/>
          </a:xfrm>
          <a:custGeom>
            <a:avLst/>
            <a:gdLst>
              <a:gd name="connsiteX0" fmla="*/ 477328 w 1270958"/>
              <a:gd name="connsiteY0" fmla="*/ 5820 h 1284251"/>
              <a:gd name="connsiteX1" fmla="*/ 621102 w 1270958"/>
              <a:gd name="connsiteY1" fmla="*/ 5820 h 1284251"/>
              <a:gd name="connsiteX2" fmla="*/ 638354 w 1270958"/>
              <a:gd name="connsiteY2" fmla="*/ 11571 h 1284251"/>
              <a:gd name="connsiteX3" fmla="*/ 690113 w 1270958"/>
              <a:gd name="connsiteY3" fmla="*/ 23073 h 1284251"/>
              <a:gd name="connsiteX4" fmla="*/ 724619 w 1270958"/>
              <a:gd name="connsiteY4" fmla="*/ 34575 h 1284251"/>
              <a:gd name="connsiteX5" fmla="*/ 741871 w 1270958"/>
              <a:gd name="connsiteY5" fmla="*/ 40326 h 1284251"/>
              <a:gd name="connsiteX6" fmla="*/ 787879 w 1270958"/>
              <a:gd name="connsiteY6" fmla="*/ 51828 h 1284251"/>
              <a:gd name="connsiteX7" fmla="*/ 810883 w 1270958"/>
              <a:gd name="connsiteY7" fmla="*/ 57579 h 1284251"/>
              <a:gd name="connsiteX8" fmla="*/ 845388 w 1270958"/>
              <a:gd name="connsiteY8" fmla="*/ 69081 h 1284251"/>
              <a:gd name="connsiteX9" fmla="*/ 862641 w 1270958"/>
              <a:gd name="connsiteY9" fmla="*/ 80583 h 1284251"/>
              <a:gd name="connsiteX10" fmla="*/ 897147 w 1270958"/>
              <a:gd name="connsiteY10" fmla="*/ 92085 h 1284251"/>
              <a:gd name="connsiteX11" fmla="*/ 931653 w 1270958"/>
              <a:gd name="connsiteY11" fmla="*/ 109337 h 1284251"/>
              <a:gd name="connsiteX12" fmla="*/ 948905 w 1270958"/>
              <a:gd name="connsiteY12" fmla="*/ 120839 h 1284251"/>
              <a:gd name="connsiteX13" fmla="*/ 966158 w 1270958"/>
              <a:gd name="connsiteY13" fmla="*/ 126590 h 1284251"/>
              <a:gd name="connsiteX14" fmla="*/ 1000664 w 1270958"/>
              <a:gd name="connsiteY14" fmla="*/ 149594 h 1284251"/>
              <a:gd name="connsiteX15" fmla="*/ 1017917 w 1270958"/>
              <a:gd name="connsiteY15" fmla="*/ 155345 h 1284251"/>
              <a:gd name="connsiteX16" fmla="*/ 1052422 w 1270958"/>
              <a:gd name="connsiteY16" fmla="*/ 178349 h 1284251"/>
              <a:gd name="connsiteX17" fmla="*/ 1069675 w 1270958"/>
              <a:gd name="connsiteY17" fmla="*/ 189851 h 1284251"/>
              <a:gd name="connsiteX18" fmla="*/ 1086928 w 1270958"/>
              <a:gd name="connsiteY18" fmla="*/ 201353 h 1284251"/>
              <a:gd name="connsiteX19" fmla="*/ 1098430 w 1270958"/>
              <a:gd name="connsiteY19" fmla="*/ 218605 h 1284251"/>
              <a:gd name="connsiteX20" fmla="*/ 1115683 w 1270958"/>
              <a:gd name="connsiteY20" fmla="*/ 230107 h 1284251"/>
              <a:gd name="connsiteX21" fmla="*/ 1155939 w 1270958"/>
              <a:gd name="connsiteY21" fmla="*/ 276115 h 1284251"/>
              <a:gd name="connsiteX22" fmla="*/ 1184694 w 1270958"/>
              <a:gd name="connsiteY22" fmla="*/ 327873 h 1284251"/>
              <a:gd name="connsiteX23" fmla="*/ 1201947 w 1270958"/>
              <a:gd name="connsiteY23" fmla="*/ 362379 h 1284251"/>
              <a:gd name="connsiteX24" fmla="*/ 1219200 w 1270958"/>
              <a:gd name="connsiteY24" fmla="*/ 419888 h 1284251"/>
              <a:gd name="connsiteX25" fmla="*/ 1236453 w 1270958"/>
              <a:gd name="connsiteY25" fmla="*/ 477398 h 1284251"/>
              <a:gd name="connsiteX26" fmla="*/ 1242204 w 1270958"/>
              <a:gd name="connsiteY26" fmla="*/ 517654 h 1284251"/>
              <a:gd name="connsiteX27" fmla="*/ 1247954 w 1270958"/>
              <a:gd name="connsiteY27" fmla="*/ 563662 h 1284251"/>
              <a:gd name="connsiteX28" fmla="*/ 1259456 w 1270958"/>
              <a:gd name="connsiteY28" fmla="*/ 644175 h 1284251"/>
              <a:gd name="connsiteX29" fmla="*/ 1270958 w 1270958"/>
              <a:gd name="connsiteY29" fmla="*/ 868462 h 1284251"/>
              <a:gd name="connsiteX30" fmla="*/ 1265207 w 1270958"/>
              <a:gd name="connsiteY30" fmla="*/ 1046741 h 1284251"/>
              <a:gd name="connsiteX31" fmla="*/ 1253705 w 1270958"/>
              <a:gd name="connsiteY31" fmla="*/ 1133005 h 1284251"/>
              <a:gd name="connsiteX32" fmla="*/ 1236453 w 1270958"/>
              <a:gd name="connsiteY32" fmla="*/ 1196266 h 1284251"/>
              <a:gd name="connsiteX33" fmla="*/ 1207698 w 1270958"/>
              <a:gd name="connsiteY33" fmla="*/ 1248024 h 1284251"/>
              <a:gd name="connsiteX34" fmla="*/ 1190445 w 1270958"/>
              <a:gd name="connsiteY34" fmla="*/ 1259526 h 1284251"/>
              <a:gd name="connsiteX35" fmla="*/ 1155939 w 1270958"/>
              <a:gd name="connsiteY35" fmla="*/ 1271028 h 1284251"/>
              <a:gd name="connsiteX36" fmla="*/ 954656 w 1270958"/>
              <a:gd name="connsiteY36" fmla="*/ 1282530 h 1284251"/>
              <a:gd name="connsiteX37" fmla="*/ 828136 w 1270958"/>
              <a:gd name="connsiteY37" fmla="*/ 1276779 h 1284251"/>
              <a:gd name="connsiteX38" fmla="*/ 799381 w 1270958"/>
              <a:gd name="connsiteY38" fmla="*/ 1271028 h 1284251"/>
              <a:gd name="connsiteX39" fmla="*/ 718868 w 1270958"/>
              <a:gd name="connsiteY39" fmla="*/ 1259526 h 1284251"/>
              <a:gd name="connsiteX40" fmla="*/ 684362 w 1270958"/>
              <a:gd name="connsiteY40" fmla="*/ 1248024 h 1284251"/>
              <a:gd name="connsiteX41" fmla="*/ 649856 w 1270958"/>
              <a:gd name="connsiteY41" fmla="*/ 1236522 h 1284251"/>
              <a:gd name="connsiteX42" fmla="*/ 615351 w 1270958"/>
              <a:gd name="connsiteY42" fmla="*/ 1225020 h 1284251"/>
              <a:gd name="connsiteX43" fmla="*/ 586596 w 1270958"/>
              <a:gd name="connsiteY43" fmla="*/ 1219270 h 1284251"/>
              <a:gd name="connsiteX44" fmla="*/ 563592 w 1270958"/>
              <a:gd name="connsiteY44" fmla="*/ 1207768 h 1284251"/>
              <a:gd name="connsiteX45" fmla="*/ 511834 w 1270958"/>
              <a:gd name="connsiteY45" fmla="*/ 1179013 h 1284251"/>
              <a:gd name="connsiteX46" fmla="*/ 483079 w 1270958"/>
              <a:gd name="connsiteY46" fmla="*/ 1167511 h 1284251"/>
              <a:gd name="connsiteX47" fmla="*/ 448573 w 1270958"/>
              <a:gd name="connsiteY47" fmla="*/ 1144507 h 1284251"/>
              <a:gd name="connsiteX48" fmla="*/ 402566 w 1270958"/>
              <a:gd name="connsiteY48" fmla="*/ 1127254 h 1284251"/>
              <a:gd name="connsiteX49" fmla="*/ 385313 w 1270958"/>
              <a:gd name="connsiteY49" fmla="*/ 1110002 h 1284251"/>
              <a:gd name="connsiteX50" fmla="*/ 368060 w 1270958"/>
              <a:gd name="connsiteY50" fmla="*/ 1104251 h 1284251"/>
              <a:gd name="connsiteX51" fmla="*/ 333554 w 1270958"/>
              <a:gd name="connsiteY51" fmla="*/ 1081247 h 1284251"/>
              <a:gd name="connsiteX52" fmla="*/ 287547 w 1270958"/>
              <a:gd name="connsiteY52" fmla="*/ 1046741 h 1284251"/>
              <a:gd name="connsiteX53" fmla="*/ 264543 w 1270958"/>
              <a:gd name="connsiteY53" fmla="*/ 1035239 h 1284251"/>
              <a:gd name="connsiteX54" fmla="*/ 224287 w 1270958"/>
              <a:gd name="connsiteY54" fmla="*/ 1023737 h 1284251"/>
              <a:gd name="connsiteX55" fmla="*/ 189781 w 1270958"/>
              <a:gd name="connsiteY55" fmla="*/ 1000734 h 1284251"/>
              <a:gd name="connsiteX56" fmla="*/ 138022 w 1270958"/>
              <a:gd name="connsiteY56" fmla="*/ 971979 h 1284251"/>
              <a:gd name="connsiteX57" fmla="*/ 86264 w 1270958"/>
              <a:gd name="connsiteY57" fmla="*/ 925971 h 1284251"/>
              <a:gd name="connsiteX58" fmla="*/ 74762 w 1270958"/>
              <a:gd name="connsiteY58" fmla="*/ 908719 h 1284251"/>
              <a:gd name="connsiteX59" fmla="*/ 34505 w 1270958"/>
              <a:gd name="connsiteY59" fmla="*/ 856960 h 1284251"/>
              <a:gd name="connsiteX60" fmla="*/ 17253 w 1270958"/>
              <a:gd name="connsiteY60" fmla="*/ 805202 h 1284251"/>
              <a:gd name="connsiteX61" fmla="*/ 11502 w 1270958"/>
              <a:gd name="connsiteY61" fmla="*/ 776447 h 1284251"/>
              <a:gd name="connsiteX62" fmla="*/ 5751 w 1270958"/>
              <a:gd name="connsiteY62" fmla="*/ 718937 h 1284251"/>
              <a:gd name="connsiteX63" fmla="*/ 0 w 1270958"/>
              <a:gd name="connsiteY63" fmla="*/ 678681 h 1284251"/>
              <a:gd name="connsiteX64" fmla="*/ 5751 w 1270958"/>
              <a:gd name="connsiteY64" fmla="*/ 569413 h 1284251"/>
              <a:gd name="connsiteX65" fmla="*/ 17253 w 1270958"/>
              <a:gd name="connsiteY65" fmla="*/ 523405 h 1284251"/>
              <a:gd name="connsiteX66" fmla="*/ 23004 w 1270958"/>
              <a:gd name="connsiteY66" fmla="*/ 500402 h 1284251"/>
              <a:gd name="connsiteX67" fmla="*/ 28754 w 1270958"/>
              <a:gd name="connsiteY67" fmla="*/ 483149 h 1284251"/>
              <a:gd name="connsiteX68" fmla="*/ 34505 w 1270958"/>
              <a:gd name="connsiteY68" fmla="*/ 454394 h 1284251"/>
              <a:gd name="connsiteX69" fmla="*/ 46007 w 1270958"/>
              <a:gd name="connsiteY69" fmla="*/ 431390 h 1284251"/>
              <a:gd name="connsiteX70" fmla="*/ 57509 w 1270958"/>
              <a:gd name="connsiteY70" fmla="*/ 396885 h 1284251"/>
              <a:gd name="connsiteX71" fmla="*/ 63260 w 1270958"/>
              <a:gd name="connsiteY71" fmla="*/ 379632 h 1284251"/>
              <a:gd name="connsiteX72" fmla="*/ 74762 w 1270958"/>
              <a:gd name="connsiteY72" fmla="*/ 350877 h 1284251"/>
              <a:gd name="connsiteX73" fmla="*/ 97766 w 1270958"/>
              <a:gd name="connsiteY73" fmla="*/ 287617 h 1284251"/>
              <a:gd name="connsiteX74" fmla="*/ 109268 w 1270958"/>
              <a:gd name="connsiteY74" fmla="*/ 270364 h 1284251"/>
              <a:gd name="connsiteX75" fmla="*/ 120770 w 1270958"/>
              <a:gd name="connsiteY75" fmla="*/ 230107 h 1284251"/>
              <a:gd name="connsiteX76" fmla="*/ 132271 w 1270958"/>
              <a:gd name="connsiteY76" fmla="*/ 212854 h 1284251"/>
              <a:gd name="connsiteX77" fmla="*/ 149524 w 1270958"/>
              <a:gd name="connsiteY77" fmla="*/ 172598 h 1284251"/>
              <a:gd name="connsiteX78" fmla="*/ 178279 w 1270958"/>
              <a:gd name="connsiteY78" fmla="*/ 138092 h 1284251"/>
              <a:gd name="connsiteX79" fmla="*/ 201283 w 1270958"/>
              <a:gd name="connsiteY79" fmla="*/ 103587 h 1284251"/>
              <a:gd name="connsiteX80" fmla="*/ 218536 w 1270958"/>
              <a:gd name="connsiteY80" fmla="*/ 92085 h 1284251"/>
              <a:gd name="connsiteX81" fmla="*/ 235788 w 1270958"/>
              <a:gd name="connsiteY81" fmla="*/ 74832 h 1284251"/>
              <a:gd name="connsiteX82" fmla="*/ 253041 w 1270958"/>
              <a:gd name="connsiteY82" fmla="*/ 69081 h 1284251"/>
              <a:gd name="connsiteX83" fmla="*/ 270294 w 1270958"/>
              <a:gd name="connsiteY83" fmla="*/ 51828 h 1284251"/>
              <a:gd name="connsiteX84" fmla="*/ 304800 w 1270958"/>
              <a:gd name="connsiteY84" fmla="*/ 40326 h 1284251"/>
              <a:gd name="connsiteX85" fmla="*/ 477328 w 1270958"/>
              <a:gd name="connsiteY85" fmla="*/ 5820 h 128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270958" h="1284251">
                <a:moveTo>
                  <a:pt x="477328" y="5820"/>
                </a:moveTo>
                <a:cubicBezTo>
                  <a:pt x="530045" y="69"/>
                  <a:pt x="549521" y="-3723"/>
                  <a:pt x="621102" y="5820"/>
                </a:cubicBezTo>
                <a:cubicBezTo>
                  <a:pt x="627111" y="6621"/>
                  <a:pt x="632473" y="10101"/>
                  <a:pt x="638354" y="11571"/>
                </a:cubicBezTo>
                <a:cubicBezTo>
                  <a:pt x="671192" y="19781"/>
                  <a:pt x="660591" y="14217"/>
                  <a:pt x="690113" y="23073"/>
                </a:cubicBezTo>
                <a:cubicBezTo>
                  <a:pt x="701726" y="26557"/>
                  <a:pt x="713117" y="30741"/>
                  <a:pt x="724619" y="34575"/>
                </a:cubicBezTo>
                <a:cubicBezTo>
                  <a:pt x="730370" y="36492"/>
                  <a:pt x="735927" y="39137"/>
                  <a:pt x="741871" y="40326"/>
                </a:cubicBezTo>
                <a:cubicBezTo>
                  <a:pt x="800333" y="52018"/>
                  <a:pt x="746616" y="40039"/>
                  <a:pt x="787879" y="51828"/>
                </a:cubicBezTo>
                <a:cubicBezTo>
                  <a:pt x="795479" y="53999"/>
                  <a:pt x="803312" y="55308"/>
                  <a:pt x="810883" y="57579"/>
                </a:cubicBezTo>
                <a:cubicBezTo>
                  <a:pt x="822496" y="61063"/>
                  <a:pt x="835300" y="62356"/>
                  <a:pt x="845388" y="69081"/>
                </a:cubicBezTo>
                <a:cubicBezTo>
                  <a:pt x="851139" y="72915"/>
                  <a:pt x="856325" y="77776"/>
                  <a:pt x="862641" y="80583"/>
                </a:cubicBezTo>
                <a:cubicBezTo>
                  <a:pt x="873720" y="85507"/>
                  <a:pt x="887059" y="85360"/>
                  <a:pt x="897147" y="92085"/>
                </a:cubicBezTo>
                <a:cubicBezTo>
                  <a:pt x="919444" y="106950"/>
                  <a:pt x="907843" y="101402"/>
                  <a:pt x="931653" y="109337"/>
                </a:cubicBezTo>
                <a:cubicBezTo>
                  <a:pt x="937404" y="113171"/>
                  <a:pt x="942723" y="117748"/>
                  <a:pt x="948905" y="120839"/>
                </a:cubicBezTo>
                <a:cubicBezTo>
                  <a:pt x="954327" y="123550"/>
                  <a:pt x="960859" y="123646"/>
                  <a:pt x="966158" y="126590"/>
                </a:cubicBezTo>
                <a:cubicBezTo>
                  <a:pt x="978242" y="133303"/>
                  <a:pt x="987550" y="145223"/>
                  <a:pt x="1000664" y="149594"/>
                </a:cubicBezTo>
                <a:cubicBezTo>
                  <a:pt x="1006415" y="151511"/>
                  <a:pt x="1012618" y="152401"/>
                  <a:pt x="1017917" y="155345"/>
                </a:cubicBezTo>
                <a:cubicBezTo>
                  <a:pt x="1030001" y="162058"/>
                  <a:pt x="1040920" y="170681"/>
                  <a:pt x="1052422" y="178349"/>
                </a:cubicBezTo>
                <a:lnTo>
                  <a:pt x="1069675" y="189851"/>
                </a:lnTo>
                <a:lnTo>
                  <a:pt x="1086928" y="201353"/>
                </a:lnTo>
                <a:cubicBezTo>
                  <a:pt x="1090762" y="207104"/>
                  <a:pt x="1093543" y="213718"/>
                  <a:pt x="1098430" y="218605"/>
                </a:cubicBezTo>
                <a:cubicBezTo>
                  <a:pt x="1103317" y="223492"/>
                  <a:pt x="1111132" y="224905"/>
                  <a:pt x="1115683" y="230107"/>
                </a:cubicBezTo>
                <a:cubicBezTo>
                  <a:pt x="1162651" y="283785"/>
                  <a:pt x="1117121" y="250235"/>
                  <a:pt x="1155939" y="276115"/>
                </a:cubicBezTo>
                <a:cubicBezTo>
                  <a:pt x="1170013" y="318336"/>
                  <a:pt x="1158868" y="302047"/>
                  <a:pt x="1184694" y="327873"/>
                </a:cubicBezTo>
                <a:cubicBezTo>
                  <a:pt x="1205668" y="390795"/>
                  <a:pt x="1172218" y="295488"/>
                  <a:pt x="1201947" y="362379"/>
                </a:cubicBezTo>
                <a:cubicBezTo>
                  <a:pt x="1214458" y="390530"/>
                  <a:pt x="1211480" y="394154"/>
                  <a:pt x="1219200" y="419888"/>
                </a:cubicBezTo>
                <a:cubicBezTo>
                  <a:pt x="1226126" y="442973"/>
                  <a:pt x="1232374" y="454966"/>
                  <a:pt x="1236453" y="477398"/>
                </a:cubicBezTo>
                <a:cubicBezTo>
                  <a:pt x="1238878" y="490734"/>
                  <a:pt x="1240413" y="504218"/>
                  <a:pt x="1242204" y="517654"/>
                </a:cubicBezTo>
                <a:cubicBezTo>
                  <a:pt x="1244246" y="532974"/>
                  <a:pt x="1245866" y="548348"/>
                  <a:pt x="1247954" y="563662"/>
                </a:cubicBezTo>
                <a:cubicBezTo>
                  <a:pt x="1251617" y="590524"/>
                  <a:pt x="1259456" y="644175"/>
                  <a:pt x="1259456" y="644175"/>
                </a:cubicBezTo>
                <a:cubicBezTo>
                  <a:pt x="1263026" y="701289"/>
                  <a:pt x="1270958" y="818861"/>
                  <a:pt x="1270958" y="868462"/>
                </a:cubicBezTo>
                <a:cubicBezTo>
                  <a:pt x="1270958" y="927919"/>
                  <a:pt x="1268252" y="987362"/>
                  <a:pt x="1265207" y="1046741"/>
                </a:cubicBezTo>
                <a:cubicBezTo>
                  <a:pt x="1264776" y="1055143"/>
                  <a:pt x="1255501" y="1122228"/>
                  <a:pt x="1253705" y="1133005"/>
                </a:cubicBezTo>
                <a:cubicBezTo>
                  <a:pt x="1248286" y="1165517"/>
                  <a:pt x="1247684" y="1162572"/>
                  <a:pt x="1236453" y="1196266"/>
                </a:cubicBezTo>
                <a:cubicBezTo>
                  <a:pt x="1230460" y="1214245"/>
                  <a:pt x="1224647" y="1236724"/>
                  <a:pt x="1207698" y="1248024"/>
                </a:cubicBezTo>
                <a:cubicBezTo>
                  <a:pt x="1201947" y="1251858"/>
                  <a:pt x="1196761" y="1256719"/>
                  <a:pt x="1190445" y="1259526"/>
                </a:cubicBezTo>
                <a:cubicBezTo>
                  <a:pt x="1179366" y="1264450"/>
                  <a:pt x="1167441" y="1267194"/>
                  <a:pt x="1155939" y="1271028"/>
                </a:cubicBezTo>
                <a:cubicBezTo>
                  <a:pt x="1080460" y="1296188"/>
                  <a:pt x="1144778" y="1276589"/>
                  <a:pt x="954656" y="1282530"/>
                </a:cubicBezTo>
                <a:cubicBezTo>
                  <a:pt x="912483" y="1280613"/>
                  <a:pt x="870238" y="1279898"/>
                  <a:pt x="828136" y="1276779"/>
                </a:cubicBezTo>
                <a:cubicBezTo>
                  <a:pt x="818388" y="1276057"/>
                  <a:pt x="809042" y="1272514"/>
                  <a:pt x="799381" y="1271028"/>
                </a:cubicBezTo>
                <a:cubicBezTo>
                  <a:pt x="781677" y="1268304"/>
                  <a:pt x="738535" y="1264443"/>
                  <a:pt x="718868" y="1259526"/>
                </a:cubicBezTo>
                <a:cubicBezTo>
                  <a:pt x="707106" y="1256585"/>
                  <a:pt x="695864" y="1251858"/>
                  <a:pt x="684362" y="1248024"/>
                </a:cubicBezTo>
                <a:lnTo>
                  <a:pt x="649856" y="1236522"/>
                </a:lnTo>
                <a:cubicBezTo>
                  <a:pt x="638354" y="1232688"/>
                  <a:pt x="627239" y="1227397"/>
                  <a:pt x="615351" y="1225020"/>
                </a:cubicBezTo>
                <a:lnTo>
                  <a:pt x="586596" y="1219270"/>
                </a:lnTo>
                <a:cubicBezTo>
                  <a:pt x="578928" y="1215436"/>
                  <a:pt x="571086" y="1211931"/>
                  <a:pt x="563592" y="1207768"/>
                </a:cubicBezTo>
                <a:cubicBezTo>
                  <a:pt x="534564" y="1191641"/>
                  <a:pt x="539407" y="1191268"/>
                  <a:pt x="511834" y="1179013"/>
                </a:cubicBezTo>
                <a:cubicBezTo>
                  <a:pt x="502400" y="1174820"/>
                  <a:pt x="492142" y="1172454"/>
                  <a:pt x="483079" y="1167511"/>
                </a:cubicBezTo>
                <a:cubicBezTo>
                  <a:pt x="470943" y="1160891"/>
                  <a:pt x="461984" y="1147860"/>
                  <a:pt x="448573" y="1144507"/>
                </a:cubicBezTo>
                <a:cubicBezTo>
                  <a:pt x="430049" y="1139876"/>
                  <a:pt x="418760" y="1138821"/>
                  <a:pt x="402566" y="1127254"/>
                </a:cubicBezTo>
                <a:cubicBezTo>
                  <a:pt x="395948" y="1122527"/>
                  <a:pt x="392080" y="1114513"/>
                  <a:pt x="385313" y="1110002"/>
                </a:cubicBezTo>
                <a:cubicBezTo>
                  <a:pt x="380269" y="1106639"/>
                  <a:pt x="373359" y="1107195"/>
                  <a:pt x="368060" y="1104251"/>
                </a:cubicBezTo>
                <a:cubicBezTo>
                  <a:pt x="355976" y="1097538"/>
                  <a:pt x="344348" y="1089883"/>
                  <a:pt x="333554" y="1081247"/>
                </a:cubicBezTo>
                <a:cubicBezTo>
                  <a:pt x="319724" y="1070182"/>
                  <a:pt x="303570" y="1055897"/>
                  <a:pt x="287547" y="1046741"/>
                </a:cubicBezTo>
                <a:cubicBezTo>
                  <a:pt x="280103" y="1042488"/>
                  <a:pt x="272423" y="1038616"/>
                  <a:pt x="264543" y="1035239"/>
                </a:cubicBezTo>
                <a:cubicBezTo>
                  <a:pt x="252993" y="1030289"/>
                  <a:pt x="235959" y="1026655"/>
                  <a:pt x="224287" y="1023737"/>
                </a:cubicBezTo>
                <a:cubicBezTo>
                  <a:pt x="212785" y="1016069"/>
                  <a:pt x="202895" y="1005105"/>
                  <a:pt x="189781" y="1000734"/>
                </a:cubicBezTo>
                <a:cubicBezTo>
                  <a:pt x="168086" y="993502"/>
                  <a:pt x="157796" y="991754"/>
                  <a:pt x="138022" y="971979"/>
                </a:cubicBezTo>
                <a:cubicBezTo>
                  <a:pt x="98630" y="932586"/>
                  <a:pt x="117051" y="946496"/>
                  <a:pt x="86264" y="925971"/>
                </a:cubicBezTo>
                <a:cubicBezTo>
                  <a:pt x="82430" y="920220"/>
                  <a:pt x="79187" y="914029"/>
                  <a:pt x="74762" y="908719"/>
                </a:cubicBezTo>
                <a:cubicBezTo>
                  <a:pt x="58222" y="888872"/>
                  <a:pt x="44194" y="886028"/>
                  <a:pt x="34505" y="856960"/>
                </a:cubicBezTo>
                <a:cubicBezTo>
                  <a:pt x="28754" y="839707"/>
                  <a:pt x="20820" y="823035"/>
                  <a:pt x="17253" y="805202"/>
                </a:cubicBezTo>
                <a:cubicBezTo>
                  <a:pt x="15336" y="795617"/>
                  <a:pt x="12794" y="786136"/>
                  <a:pt x="11502" y="776447"/>
                </a:cubicBezTo>
                <a:cubicBezTo>
                  <a:pt x="8956" y="757350"/>
                  <a:pt x="8002" y="738071"/>
                  <a:pt x="5751" y="718937"/>
                </a:cubicBezTo>
                <a:cubicBezTo>
                  <a:pt x="4167" y="705475"/>
                  <a:pt x="1917" y="692100"/>
                  <a:pt x="0" y="678681"/>
                </a:cubicBezTo>
                <a:cubicBezTo>
                  <a:pt x="1917" y="642258"/>
                  <a:pt x="2722" y="605760"/>
                  <a:pt x="5751" y="569413"/>
                </a:cubicBezTo>
                <a:cubicBezTo>
                  <a:pt x="7814" y="544654"/>
                  <a:pt x="11435" y="543767"/>
                  <a:pt x="17253" y="523405"/>
                </a:cubicBezTo>
                <a:cubicBezTo>
                  <a:pt x="19424" y="515805"/>
                  <a:pt x="20833" y="508002"/>
                  <a:pt x="23004" y="500402"/>
                </a:cubicBezTo>
                <a:cubicBezTo>
                  <a:pt x="24669" y="494573"/>
                  <a:pt x="27284" y="489030"/>
                  <a:pt x="28754" y="483149"/>
                </a:cubicBezTo>
                <a:cubicBezTo>
                  <a:pt x="31125" y="473666"/>
                  <a:pt x="31414" y="463667"/>
                  <a:pt x="34505" y="454394"/>
                </a:cubicBezTo>
                <a:cubicBezTo>
                  <a:pt x="37216" y="446261"/>
                  <a:pt x="42823" y="439350"/>
                  <a:pt x="46007" y="431390"/>
                </a:cubicBezTo>
                <a:cubicBezTo>
                  <a:pt x="50510" y="420133"/>
                  <a:pt x="53675" y="408387"/>
                  <a:pt x="57509" y="396885"/>
                </a:cubicBezTo>
                <a:cubicBezTo>
                  <a:pt x="59426" y="391134"/>
                  <a:pt x="61009" y="385261"/>
                  <a:pt x="63260" y="379632"/>
                </a:cubicBezTo>
                <a:cubicBezTo>
                  <a:pt x="67094" y="370047"/>
                  <a:pt x="71234" y="360579"/>
                  <a:pt x="74762" y="350877"/>
                </a:cubicBezTo>
                <a:cubicBezTo>
                  <a:pt x="81921" y="331191"/>
                  <a:pt x="88239" y="306671"/>
                  <a:pt x="97766" y="287617"/>
                </a:cubicBezTo>
                <a:cubicBezTo>
                  <a:pt x="100857" y="281435"/>
                  <a:pt x="106177" y="276546"/>
                  <a:pt x="109268" y="270364"/>
                </a:cubicBezTo>
                <a:cubicBezTo>
                  <a:pt x="120456" y="247988"/>
                  <a:pt x="109719" y="255895"/>
                  <a:pt x="120770" y="230107"/>
                </a:cubicBezTo>
                <a:cubicBezTo>
                  <a:pt x="123493" y="223754"/>
                  <a:pt x="129180" y="219036"/>
                  <a:pt x="132271" y="212854"/>
                </a:cubicBezTo>
                <a:cubicBezTo>
                  <a:pt x="164519" y="148356"/>
                  <a:pt x="101671" y="256341"/>
                  <a:pt x="149524" y="172598"/>
                </a:cubicBezTo>
                <a:cubicBezTo>
                  <a:pt x="168493" y="139403"/>
                  <a:pt x="152661" y="171028"/>
                  <a:pt x="178279" y="138092"/>
                </a:cubicBezTo>
                <a:cubicBezTo>
                  <a:pt x="186766" y="127181"/>
                  <a:pt x="189781" y="111255"/>
                  <a:pt x="201283" y="103587"/>
                </a:cubicBezTo>
                <a:cubicBezTo>
                  <a:pt x="207034" y="99753"/>
                  <a:pt x="213226" y="96510"/>
                  <a:pt x="218536" y="92085"/>
                </a:cubicBezTo>
                <a:cubicBezTo>
                  <a:pt x="224784" y="86878"/>
                  <a:pt x="229021" y="79343"/>
                  <a:pt x="235788" y="74832"/>
                </a:cubicBezTo>
                <a:cubicBezTo>
                  <a:pt x="240832" y="71469"/>
                  <a:pt x="247290" y="70998"/>
                  <a:pt x="253041" y="69081"/>
                </a:cubicBezTo>
                <a:cubicBezTo>
                  <a:pt x="258792" y="63330"/>
                  <a:pt x="263184" y="55778"/>
                  <a:pt x="270294" y="51828"/>
                </a:cubicBezTo>
                <a:cubicBezTo>
                  <a:pt x="280892" y="45940"/>
                  <a:pt x="293298" y="44160"/>
                  <a:pt x="304800" y="40326"/>
                </a:cubicBezTo>
                <a:cubicBezTo>
                  <a:pt x="378430" y="15783"/>
                  <a:pt x="424611" y="11571"/>
                  <a:pt x="477328" y="5820"/>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a:lstStyle/>
          <a:p>
            <a:pPr algn="r">
              <a:defRPr/>
            </a:pPr>
            <a:endParaRPr lang="en-US"/>
          </a:p>
        </p:txBody>
      </p:sp>
      <p:sp>
        <p:nvSpPr>
          <p:cNvPr id="88" name="Freeform 87">
            <a:extLst>
              <a:ext uri="{FF2B5EF4-FFF2-40B4-BE49-F238E27FC236}">
                <a16:creationId xmlns:a16="http://schemas.microsoft.com/office/drawing/2014/main" id="{6B0F89BF-E1D1-4A92-90EA-CD3D3C256DE3}"/>
              </a:ext>
            </a:extLst>
          </p:cNvPr>
          <p:cNvSpPr/>
          <p:nvPr/>
        </p:nvSpPr>
        <p:spPr bwMode="auto">
          <a:xfrm>
            <a:off x="1701800" y="2533401"/>
            <a:ext cx="996950" cy="844550"/>
          </a:xfrm>
          <a:custGeom>
            <a:avLst/>
            <a:gdLst>
              <a:gd name="connsiteX0" fmla="*/ 783549 w 996411"/>
              <a:gd name="connsiteY0" fmla="*/ 46008 h 845389"/>
              <a:gd name="connsiteX1" fmla="*/ 795051 w 996411"/>
              <a:gd name="connsiteY1" fmla="*/ 74762 h 845389"/>
              <a:gd name="connsiteX2" fmla="*/ 800802 w 996411"/>
              <a:gd name="connsiteY2" fmla="*/ 92015 h 845389"/>
              <a:gd name="connsiteX3" fmla="*/ 812304 w 996411"/>
              <a:gd name="connsiteY3" fmla="*/ 109268 h 845389"/>
              <a:gd name="connsiteX4" fmla="*/ 829556 w 996411"/>
              <a:gd name="connsiteY4" fmla="*/ 143774 h 845389"/>
              <a:gd name="connsiteX5" fmla="*/ 841058 w 996411"/>
              <a:gd name="connsiteY5" fmla="*/ 178279 h 845389"/>
              <a:gd name="connsiteX6" fmla="*/ 852560 w 996411"/>
              <a:gd name="connsiteY6" fmla="*/ 195532 h 845389"/>
              <a:gd name="connsiteX7" fmla="*/ 869813 w 996411"/>
              <a:gd name="connsiteY7" fmla="*/ 247291 h 845389"/>
              <a:gd name="connsiteX8" fmla="*/ 875564 w 996411"/>
              <a:gd name="connsiteY8" fmla="*/ 264543 h 845389"/>
              <a:gd name="connsiteX9" fmla="*/ 887066 w 996411"/>
              <a:gd name="connsiteY9" fmla="*/ 281796 h 845389"/>
              <a:gd name="connsiteX10" fmla="*/ 898568 w 996411"/>
              <a:gd name="connsiteY10" fmla="*/ 316302 h 845389"/>
              <a:gd name="connsiteX11" fmla="*/ 904319 w 996411"/>
              <a:gd name="connsiteY11" fmla="*/ 333555 h 845389"/>
              <a:gd name="connsiteX12" fmla="*/ 915821 w 996411"/>
              <a:gd name="connsiteY12" fmla="*/ 368060 h 845389"/>
              <a:gd name="connsiteX13" fmla="*/ 927322 w 996411"/>
              <a:gd name="connsiteY13" fmla="*/ 385313 h 845389"/>
              <a:gd name="connsiteX14" fmla="*/ 938824 w 996411"/>
              <a:gd name="connsiteY14" fmla="*/ 419819 h 845389"/>
              <a:gd name="connsiteX15" fmla="*/ 950326 w 996411"/>
              <a:gd name="connsiteY15" fmla="*/ 437072 h 845389"/>
              <a:gd name="connsiteX16" fmla="*/ 961828 w 996411"/>
              <a:gd name="connsiteY16" fmla="*/ 471577 h 845389"/>
              <a:gd name="connsiteX17" fmla="*/ 967579 w 996411"/>
              <a:gd name="connsiteY17" fmla="*/ 488830 h 845389"/>
              <a:gd name="connsiteX18" fmla="*/ 979081 w 996411"/>
              <a:gd name="connsiteY18" fmla="*/ 506083 h 845389"/>
              <a:gd name="connsiteX19" fmla="*/ 990583 w 996411"/>
              <a:gd name="connsiteY19" fmla="*/ 540589 h 845389"/>
              <a:gd name="connsiteX20" fmla="*/ 996334 w 996411"/>
              <a:gd name="connsiteY20" fmla="*/ 586596 h 845389"/>
              <a:gd name="connsiteX21" fmla="*/ 984832 w 996411"/>
              <a:gd name="connsiteY21" fmla="*/ 718868 h 845389"/>
              <a:gd name="connsiteX22" fmla="*/ 956077 w 996411"/>
              <a:gd name="connsiteY22" fmla="*/ 770626 h 845389"/>
              <a:gd name="connsiteX23" fmla="*/ 921571 w 996411"/>
              <a:gd name="connsiteY23" fmla="*/ 799381 h 845389"/>
              <a:gd name="connsiteX24" fmla="*/ 887066 w 996411"/>
              <a:gd name="connsiteY24" fmla="*/ 822385 h 845389"/>
              <a:gd name="connsiteX25" fmla="*/ 869813 w 996411"/>
              <a:gd name="connsiteY25" fmla="*/ 833887 h 845389"/>
              <a:gd name="connsiteX26" fmla="*/ 835307 w 996411"/>
              <a:gd name="connsiteY26" fmla="*/ 845389 h 845389"/>
              <a:gd name="connsiteX27" fmla="*/ 449994 w 996411"/>
              <a:gd name="connsiteY27" fmla="*/ 839638 h 845389"/>
              <a:gd name="connsiteX28" fmla="*/ 380983 w 996411"/>
              <a:gd name="connsiteY28" fmla="*/ 833887 h 845389"/>
              <a:gd name="connsiteX29" fmla="*/ 288968 w 996411"/>
              <a:gd name="connsiteY29" fmla="*/ 828136 h 845389"/>
              <a:gd name="connsiteX30" fmla="*/ 219956 w 996411"/>
              <a:gd name="connsiteY30" fmla="*/ 816634 h 845389"/>
              <a:gd name="connsiteX31" fmla="*/ 196953 w 996411"/>
              <a:gd name="connsiteY31" fmla="*/ 810883 h 845389"/>
              <a:gd name="connsiteX32" fmla="*/ 145194 w 996411"/>
              <a:gd name="connsiteY32" fmla="*/ 799381 h 845389"/>
              <a:gd name="connsiteX33" fmla="*/ 127941 w 996411"/>
              <a:gd name="connsiteY33" fmla="*/ 787879 h 845389"/>
              <a:gd name="connsiteX34" fmla="*/ 110688 w 996411"/>
              <a:gd name="connsiteY34" fmla="*/ 782128 h 845389"/>
              <a:gd name="connsiteX35" fmla="*/ 53179 w 996411"/>
              <a:gd name="connsiteY35" fmla="*/ 713117 h 845389"/>
              <a:gd name="connsiteX36" fmla="*/ 41677 w 996411"/>
              <a:gd name="connsiteY36" fmla="*/ 695864 h 845389"/>
              <a:gd name="connsiteX37" fmla="*/ 24424 w 996411"/>
              <a:gd name="connsiteY37" fmla="*/ 644106 h 845389"/>
              <a:gd name="connsiteX38" fmla="*/ 18673 w 996411"/>
              <a:gd name="connsiteY38" fmla="*/ 626853 h 845389"/>
              <a:gd name="connsiteX39" fmla="*/ 12922 w 996411"/>
              <a:gd name="connsiteY39" fmla="*/ 609600 h 845389"/>
              <a:gd name="connsiteX40" fmla="*/ 7171 w 996411"/>
              <a:gd name="connsiteY40" fmla="*/ 350808 h 845389"/>
              <a:gd name="connsiteX41" fmla="*/ 24424 w 996411"/>
              <a:gd name="connsiteY41" fmla="*/ 281796 h 845389"/>
              <a:gd name="connsiteX42" fmla="*/ 35926 w 996411"/>
              <a:gd name="connsiteY42" fmla="*/ 258793 h 845389"/>
              <a:gd name="connsiteX43" fmla="*/ 41677 w 996411"/>
              <a:gd name="connsiteY43" fmla="*/ 241540 h 845389"/>
              <a:gd name="connsiteX44" fmla="*/ 58930 w 996411"/>
              <a:gd name="connsiteY44" fmla="*/ 230038 h 845389"/>
              <a:gd name="connsiteX45" fmla="*/ 81934 w 996411"/>
              <a:gd name="connsiteY45" fmla="*/ 201283 h 845389"/>
              <a:gd name="connsiteX46" fmla="*/ 93436 w 996411"/>
              <a:gd name="connsiteY46" fmla="*/ 184030 h 845389"/>
              <a:gd name="connsiteX47" fmla="*/ 116439 w 996411"/>
              <a:gd name="connsiteY47" fmla="*/ 172528 h 845389"/>
              <a:gd name="connsiteX48" fmla="*/ 168198 w 996411"/>
              <a:gd name="connsiteY48" fmla="*/ 143774 h 845389"/>
              <a:gd name="connsiteX49" fmla="*/ 185451 w 996411"/>
              <a:gd name="connsiteY49" fmla="*/ 126521 h 845389"/>
              <a:gd name="connsiteX50" fmla="*/ 219956 w 996411"/>
              <a:gd name="connsiteY50" fmla="*/ 115019 h 845389"/>
              <a:gd name="connsiteX51" fmla="*/ 254462 w 996411"/>
              <a:gd name="connsiteY51" fmla="*/ 103517 h 845389"/>
              <a:gd name="connsiteX52" fmla="*/ 271715 w 996411"/>
              <a:gd name="connsiteY52" fmla="*/ 97766 h 845389"/>
              <a:gd name="connsiteX53" fmla="*/ 323473 w 996411"/>
              <a:gd name="connsiteY53" fmla="*/ 74762 h 845389"/>
              <a:gd name="connsiteX54" fmla="*/ 340726 w 996411"/>
              <a:gd name="connsiteY54" fmla="*/ 69011 h 845389"/>
              <a:gd name="connsiteX55" fmla="*/ 357979 w 996411"/>
              <a:gd name="connsiteY55" fmla="*/ 63260 h 845389"/>
              <a:gd name="connsiteX56" fmla="*/ 398236 w 996411"/>
              <a:gd name="connsiteY56" fmla="*/ 40257 h 845389"/>
              <a:gd name="connsiteX57" fmla="*/ 432741 w 996411"/>
              <a:gd name="connsiteY57" fmla="*/ 28755 h 845389"/>
              <a:gd name="connsiteX58" fmla="*/ 484500 w 996411"/>
              <a:gd name="connsiteY58" fmla="*/ 11502 h 845389"/>
              <a:gd name="connsiteX59" fmla="*/ 501753 w 996411"/>
              <a:gd name="connsiteY59" fmla="*/ 5751 h 845389"/>
              <a:gd name="connsiteX60" fmla="*/ 519005 w 996411"/>
              <a:gd name="connsiteY60" fmla="*/ 0 h 845389"/>
              <a:gd name="connsiteX61" fmla="*/ 703036 w 996411"/>
              <a:gd name="connsiteY61" fmla="*/ 5751 h 845389"/>
              <a:gd name="connsiteX62" fmla="*/ 737541 w 996411"/>
              <a:gd name="connsiteY62" fmla="*/ 11502 h 845389"/>
              <a:gd name="connsiteX63" fmla="*/ 783549 w 996411"/>
              <a:gd name="connsiteY63" fmla="*/ 46008 h 84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96411" h="845389">
                <a:moveTo>
                  <a:pt x="783549" y="46008"/>
                </a:moveTo>
                <a:cubicBezTo>
                  <a:pt x="793134" y="56551"/>
                  <a:pt x="791426" y="65096"/>
                  <a:pt x="795051" y="74762"/>
                </a:cubicBezTo>
                <a:cubicBezTo>
                  <a:pt x="797180" y="80438"/>
                  <a:pt x="798091" y="86593"/>
                  <a:pt x="800802" y="92015"/>
                </a:cubicBezTo>
                <a:cubicBezTo>
                  <a:pt x="803893" y="98197"/>
                  <a:pt x="808470" y="103517"/>
                  <a:pt x="812304" y="109268"/>
                </a:cubicBezTo>
                <a:cubicBezTo>
                  <a:pt x="833266" y="172164"/>
                  <a:pt x="799839" y="76912"/>
                  <a:pt x="829556" y="143774"/>
                </a:cubicBezTo>
                <a:cubicBezTo>
                  <a:pt x="834480" y="154853"/>
                  <a:pt x="834333" y="168191"/>
                  <a:pt x="841058" y="178279"/>
                </a:cubicBezTo>
                <a:cubicBezTo>
                  <a:pt x="844892" y="184030"/>
                  <a:pt x="849753" y="189216"/>
                  <a:pt x="852560" y="195532"/>
                </a:cubicBezTo>
                <a:cubicBezTo>
                  <a:pt x="852561" y="195534"/>
                  <a:pt x="866937" y="238664"/>
                  <a:pt x="869813" y="247291"/>
                </a:cubicBezTo>
                <a:cubicBezTo>
                  <a:pt x="871730" y="253042"/>
                  <a:pt x="872202" y="259499"/>
                  <a:pt x="875564" y="264543"/>
                </a:cubicBezTo>
                <a:cubicBezTo>
                  <a:pt x="879398" y="270294"/>
                  <a:pt x="884259" y="275480"/>
                  <a:pt x="887066" y="281796"/>
                </a:cubicBezTo>
                <a:cubicBezTo>
                  <a:pt x="891990" y="292875"/>
                  <a:pt x="894734" y="304800"/>
                  <a:pt x="898568" y="316302"/>
                </a:cubicBezTo>
                <a:lnTo>
                  <a:pt x="904319" y="333555"/>
                </a:lnTo>
                <a:cubicBezTo>
                  <a:pt x="904319" y="333556"/>
                  <a:pt x="915820" y="368059"/>
                  <a:pt x="915821" y="368060"/>
                </a:cubicBezTo>
                <a:cubicBezTo>
                  <a:pt x="919655" y="373811"/>
                  <a:pt x="924515" y="378997"/>
                  <a:pt x="927322" y="385313"/>
                </a:cubicBezTo>
                <a:cubicBezTo>
                  <a:pt x="932246" y="396392"/>
                  <a:pt x="932099" y="409731"/>
                  <a:pt x="938824" y="419819"/>
                </a:cubicBezTo>
                <a:cubicBezTo>
                  <a:pt x="942658" y="425570"/>
                  <a:pt x="947519" y="430756"/>
                  <a:pt x="950326" y="437072"/>
                </a:cubicBezTo>
                <a:cubicBezTo>
                  <a:pt x="955250" y="448151"/>
                  <a:pt x="957994" y="460075"/>
                  <a:pt x="961828" y="471577"/>
                </a:cubicBezTo>
                <a:cubicBezTo>
                  <a:pt x="963745" y="477328"/>
                  <a:pt x="964216" y="483786"/>
                  <a:pt x="967579" y="488830"/>
                </a:cubicBezTo>
                <a:cubicBezTo>
                  <a:pt x="971413" y="494581"/>
                  <a:pt x="976274" y="499767"/>
                  <a:pt x="979081" y="506083"/>
                </a:cubicBezTo>
                <a:cubicBezTo>
                  <a:pt x="984005" y="517162"/>
                  <a:pt x="990583" y="540589"/>
                  <a:pt x="990583" y="540589"/>
                </a:cubicBezTo>
                <a:cubicBezTo>
                  <a:pt x="992500" y="555925"/>
                  <a:pt x="996334" y="571141"/>
                  <a:pt x="996334" y="586596"/>
                </a:cubicBezTo>
                <a:cubicBezTo>
                  <a:pt x="996334" y="648495"/>
                  <a:pt x="998093" y="672456"/>
                  <a:pt x="984832" y="718868"/>
                </a:cubicBezTo>
                <a:cubicBezTo>
                  <a:pt x="979897" y="736142"/>
                  <a:pt x="970616" y="760933"/>
                  <a:pt x="956077" y="770626"/>
                </a:cubicBezTo>
                <a:cubicBezTo>
                  <a:pt x="894433" y="811722"/>
                  <a:pt x="987983" y="747726"/>
                  <a:pt x="921571" y="799381"/>
                </a:cubicBezTo>
                <a:cubicBezTo>
                  <a:pt x="910660" y="807868"/>
                  <a:pt x="898568" y="814717"/>
                  <a:pt x="887066" y="822385"/>
                </a:cubicBezTo>
                <a:cubicBezTo>
                  <a:pt x="881315" y="826219"/>
                  <a:pt x="876370" y="831701"/>
                  <a:pt x="869813" y="833887"/>
                </a:cubicBezTo>
                <a:lnTo>
                  <a:pt x="835307" y="845389"/>
                </a:lnTo>
                <a:lnTo>
                  <a:pt x="449994" y="839638"/>
                </a:lnTo>
                <a:cubicBezTo>
                  <a:pt x="426918" y="839054"/>
                  <a:pt x="404008" y="835532"/>
                  <a:pt x="380983" y="833887"/>
                </a:cubicBezTo>
                <a:lnTo>
                  <a:pt x="288968" y="828136"/>
                </a:lnTo>
                <a:cubicBezTo>
                  <a:pt x="237199" y="815194"/>
                  <a:pt x="300735" y="830097"/>
                  <a:pt x="219956" y="816634"/>
                </a:cubicBezTo>
                <a:cubicBezTo>
                  <a:pt x="212160" y="815335"/>
                  <a:pt x="204668" y="812598"/>
                  <a:pt x="196953" y="810883"/>
                </a:cubicBezTo>
                <a:cubicBezTo>
                  <a:pt x="131233" y="796278"/>
                  <a:pt x="201304" y="813409"/>
                  <a:pt x="145194" y="799381"/>
                </a:cubicBezTo>
                <a:cubicBezTo>
                  <a:pt x="139443" y="795547"/>
                  <a:pt x="134123" y="790970"/>
                  <a:pt x="127941" y="787879"/>
                </a:cubicBezTo>
                <a:cubicBezTo>
                  <a:pt x="122519" y="785168"/>
                  <a:pt x="115473" y="785850"/>
                  <a:pt x="110688" y="782128"/>
                </a:cubicBezTo>
                <a:cubicBezTo>
                  <a:pt x="80033" y="758285"/>
                  <a:pt x="73627" y="743788"/>
                  <a:pt x="53179" y="713117"/>
                </a:cubicBezTo>
                <a:cubicBezTo>
                  <a:pt x="49345" y="707366"/>
                  <a:pt x="43863" y="702421"/>
                  <a:pt x="41677" y="695864"/>
                </a:cubicBezTo>
                <a:lnTo>
                  <a:pt x="24424" y="644106"/>
                </a:lnTo>
                <a:lnTo>
                  <a:pt x="18673" y="626853"/>
                </a:lnTo>
                <a:lnTo>
                  <a:pt x="12922" y="609600"/>
                </a:lnTo>
                <a:cubicBezTo>
                  <a:pt x="-3770" y="476056"/>
                  <a:pt x="-2718" y="523882"/>
                  <a:pt x="7171" y="350808"/>
                </a:cubicBezTo>
                <a:cubicBezTo>
                  <a:pt x="8227" y="332329"/>
                  <a:pt x="16189" y="298266"/>
                  <a:pt x="24424" y="281796"/>
                </a:cubicBezTo>
                <a:cubicBezTo>
                  <a:pt x="28258" y="274128"/>
                  <a:pt x="32549" y="266673"/>
                  <a:pt x="35926" y="258793"/>
                </a:cubicBezTo>
                <a:cubicBezTo>
                  <a:pt x="38314" y="253221"/>
                  <a:pt x="37890" y="246274"/>
                  <a:pt x="41677" y="241540"/>
                </a:cubicBezTo>
                <a:cubicBezTo>
                  <a:pt x="45995" y="236143"/>
                  <a:pt x="53179" y="233872"/>
                  <a:pt x="58930" y="230038"/>
                </a:cubicBezTo>
                <a:cubicBezTo>
                  <a:pt x="70126" y="196450"/>
                  <a:pt x="55921" y="227296"/>
                  <a:pt x="81934" y="201283"/>
                </a:cubicBezTo>
                <a:cubicBezTo>
                  <a:pt x="86821" y="196396"/>
                  <a:pt x="88126" y="188455"/>
                  <a:pt x="93436" y="184030"/>
                </a:cubicBezTo>
                <a:cubicBezTo>
                  <a:pt x="100022" y="178542"/>
                  <a:pt x="109088" y="176939"/>
                  <a:pt x="116439" y="172528"/>
                </a:cubicBezTo>
                <a:cubicBezTo>
                  <a:pt x="165874" y="142868"/>
                  <a:pt x="133496" y="155341"/>
                  <a:pt x="168198" y="143774"/>
                </a:cubicBezTo>
                <a:cubicBezTo>
                  <a:pt x="173949" y="138023"/>
                  <a:pt x="178341" y="130471"/>
                  <a:pt x="185451" y="126521"/>
                </a:cubicBezTo>
                <a:cubicBezTo>
                  <a:pt x="196049" y="120633"/>
                  <a:pt x="208454" y="118853"/>
                  <a:pt x="219956" y="115019"/>
                </a:cubicBezTo>
                <a:lnTo>
                  <a:pt x="254462" y="103517"/>
                </a:lnTo>
                <a:cubicBezTo>
                  <a:pt x="260213" y="101600"/>
                  <a:pt x="266671" y="101129"/>
                  <a:pt x="271715" y="97766"/>
                </a:cubicBezTo>
                <a:cubicBezTo>
                  <a:pt x="299055" y="79539"/>
                  <a:pt x="282411" y="88450"/>
                  <a:pt x="323473" y="74762"/>
                </a:cubicBezTo>
                <a:lnTo>
                  <a:pt x="340726" y="69011"/>
                </a:lnTo>
                <a:cubicBezTo>
                  <a:pt x="346477" y="67094"/>
                  <a:pt x="352935" y="66622"/>
                  <a:pt x="357979" y="63260"/>
                </a:cubicBezTo>
                <a:cubicBezTo>
                  <a:pt x="373540" y="52887"/>
                  <a:pt x="379997" y="47553"/>
                  <a:pt x="398236" y="40257"/>
                </a:cubicBezTo>
                <a:cubicBezTo>
                  <a:pt x="409493" y="35754"/>
                  <a:pt x="421239" y="32589"/>
                  <a:pt x="432741" y="28755"/>
                </a:cubicBezTo>
                <a:lnTo>
                  <a:pt x="484500" y="11502"/>
                </a:lnTo>
                <a:lnTo>
                  <a:pt x="501753" y="5751"/>
                </a:lnTo>
                <a:lnTo>
                  <a:pt x="519005" y="0"/>
                </a:lnTo>
                <a:cubicBezTo>
                  <a:pt x="580349" y="1917"/>
                  <a:pt x="641747" y="2525"/>
                  <a:pt x="703036" y="5751"/>
                </a:cubicBezTo>
                <a:cubicBezTo>
                  <a:pt x="714680" y="6364"/>
                  <a:pt x="726229" y="8674"/>
                  <a:pt x="737541" y="11502"/>
                </a:cubicBezTo>
                <a:cubicBezTo>
                  <a:pt x="785973" y="23610"/>
                  <a:pt x="773964" y="35465"/>
                  <a:pt x="783549" y="46008"/>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a:lstStyle/>
          <a:p>
            <a:pPr algn="r">
              <a:defRPr/>
            </a:pPr>
            <a:endParaRPr lang="en-US"/>
          </a:p>
        </p:txBody>
      </p:sp>
      <p:sp>
        <p:nvSpPr>
          <p:cNvPr id="89" name="Freeform 88">
            <a:extLst>
              <a:ext uri="{FF2B5EF4-FFF2-40B4-BE49-F238E27FC236}">
                <a16:creationId xmlns:a16="http://schemas.microsoft.com/office/drawing/2014/main" id="{41767717-46C8-4817-A70C-59AA1B8F5F12}"/>
              </a:ext>
            </a:extLst>
          </p:cNvPr>
          <p:cNvSpPr/>
          <p:nvPr/>
        </p:nvSpPr>
        <p:spPr bwMode="auto">
          <a:xfrm>
            <a:off x="2870200" y="2981077"/>
            <a:ext cx="1106488" cy="788987"/>
          </a:xfrm>
          <a:custGeom>
            <a:avLst/>
            <a:gdLst>
              <a:gd name="connsiteX0" fmla="*/ 776377 w 1106626"/>
              <a:gd name="connsiteY0" fmla="*/ 11849 h 788226"/>
              <a:gd name="connsiteX1" fmla="*/ 74762 w 1106626"/>
              <a:gd name="connsiteY1" fmla="*/ 17599 h 788226"/>
              <a:gd name="connsiteX2" fmla="*/ 40257 w 1106626"/>
              <a:gd name="connsiteY2" fmla="*/ 46354 h 788226"/>
              <a:gd name="connsiteX3" fmla="*/ 34506 w 1106626"/>
              <a:gd name="connsiteY3" fmla="*/ 63607 h 788226"/>
              <a:gd name="connsiteX4" fmla="*/ 11502 w 1106626"/>
              <a:gd name="connsiteY4" fmla="*/ 103864 h 788226"/>
              <a:gd name="connsiteX5" fmla="*/ 0 w 1106626"/>
              <a:gd name="connsiteY5" fmla="*/ 155622 h 788226"/>
              <a:gd name="connsiteX6" fmla="*/ 5751 w 1106626"/>
              <a:gd name="connsiteY6" fmla="*/ 282143 h 788226"/>
              <a:gd name="connsiteX7" fmla="*/ 17253 w 1106626"/>
              <a:gd name="connsiteY7" fmla="*/ 310898 h 788226"/>
              <a:gd name="connsiteX8" fmla="*/ 23004 w 1106626"/>
              <a:gd name="connsiteY8" fmla="*/ 328150 h 788226"/>
              <a:gd name="connsiteX9" fmla="*/ 28755 w 1106626"/>
              <a:gd name="connsiteY9" fmla="*/ 351154 h 788226"/>
              <a:gd name="connsiteX10" fmla="*/ 46008 w 1106626"/>
              <a:gd name="connsiteY10" fmla="*/ 374158 h 788226"/>
              <a:gd name="connsiteX11" fmla="*/ 51759 w 1106626"/>
              <a:gd name="connsiteY11" fmla="*/ 391411 h 788226"/>
              <a:gd name="connsiteX12" fmla="*/ 63260 w 1106626"/>
              <a:gd name="connsiteY12" fmla="*/ 414415 h 788226"/>
              <a:gd name="connsiteX13" fmla="*/ 69011 w 1106626"/>
              <a:gd name="connsiteY13" fmla="*/ 437418 h 788226"/>
              <a:gd name="connsiteX14" fmla="*/ 97766 w 1106626"/>
              <a:gd name="connsiteY14" fmla="*/ 500679 h 788226"/>
              <a:gd name="connsiteX15" fmla="*/ 132272 w 1106626"/>
              <a:gd name="connsiteY15" fmla="*/ 546686 h 788226"/>
              <a:gd name="connsiteX16" fmla="*/ 149525 w 1106626"/>
              <a:gd name="connsiteY16" fmla="*/ 569690 h 788226"/>
              <a:gd name="connsiteX17" fmla="*/ 184030 w 1106626"/>
              <a:gd name="connsiteY17" fmla="*/ 604196 h 788226"/>
              <a:gd name="connsiteX18" fmla="*/ 201283 w 1106626"/>
              <a:gd name="connsiteY18" fmla="*/ 615698 h 788226"/>
              <a:gd name="connsiteX19" fmla="*/ 224287 w 1106626"/>
              <a:gd name="connsiteY19" fmla="*/ 644452 h 788226"/>
              <a:gd name="connsiteX20" fmla="*/ 241540 w 1106626"/>
              <a:gd name="connsiteY20" fmla="*/ 655954 h 788226"/>
              <a:gd name="connsiteX21" fmla="*/ 281796 w 1106626"/>
              <a:gd name="connsiteY21" fmla="*/ 696211 h 788226"/>
              <a:gd name="connsiteX22" fmla="*/ 293298 w 1106626"/>
              <a:gd name="connsiteY22" fmla="*/ 713464 h 788226"/>
              <a:gd name="connsiteX23" fmla="*/ 339306 w 1106626"/>
              <a:gd name="connsiteY23" fmla="*/ 736467 h 788226"/>
              <a:gd name="connsiteX24" fmla="*/ 362309 w 1106626"/>
              <a:gd name="connsiteY24" fmla="*/ 747969 h 788226"/>
              <a:gd name="connsiteX25" fmla="*/ 408317 w 1106626"/>
              <a:gd name="connsiteY25" fmla="*/ 759471 h 788226"/>
              <a:gd name="connsiteX26" fmla="*/ 454325 w 1106626"/>
              <a:gd name="connsiteY26" fmla="*/ 770973 h 788226"/>
              <a:gd name="connsiteX27" fmla="*/ 506083 w 1106626"/>
              <a:gd name="connsiteY27" fmla="*/ 776724 h 788226"/>
              <a:gd name="connsiteX28" fmla="*/ 534838 w 1106626"/>
              <a:gd name="connsiteY28" fmla="*/ 782475 h 788226"/>
              <a:gd name="connsiteX29" fmla="*/ 592347 w 1106626"/>
              <a:gd name="connsiteY29" fmla="*/ 788226 h 788226"/>
              <a:gd name="connsiteX30" fmla="*/ 655608 w 1106626"/>
              <a:gd name="connsiteY30" fmla="*/ 782475 h 788226"/>
              <a:gd name="connsiteX31" fmla="*/ 707366 w 1106626"/>
              <a:gd name="connsiteY31" fmla="*/ 765222 h 788226"/>
              <a:gd name="connsiteX32" fmla="*/ 724619 w 1106626"/>
              <a:gd name="connsiteY32" fmla="*/ 747969 h 788226"/>
              <a:gd name="connsiteX33" fmla="*/ 741872 w 1106626"/>
              <a:gd name="connsiteY33" fmla="*/ 742218 h 788226"/>
              <a:gd name="connsiteX34" fmla="*/ 759125 w 1106626"/>
              <a:gd name="connsiteY34" fmla="*/ 730716 h 788226"/>
              <a:gd name="connsiteX35" fmla="*/ 799381 w 1106626"/>
              <a:gd name="connsiteY35" fmla="*/ 701962 h 788226"/>
              <a:gd name="connsiteX36" fmla="*/ 845389 w 1106626"/>
              <a:gd name="connsiteY36" fmla="*/ 678958 h 788226"/>
              <a:gd name="connsiteX37" fmla="*/ 862642 w 1106626"/>
              <a:gd name="connsiteY37" fmla="*/ 661705 h 788226"/>
              <a:gd name="connsiteX38" fmla="*/ 879894 w 1106626"/>
              <a:gd name="connsiteY38" fmla="*/ 655954 h 788226"/>
              <a:gd name="connsiteX39" fmla="*/ 925902 w 1106626"/>
              <a:gd name="connsiteY39" fmla="*/ 627199 h 788226"/>
              <a:gd name="connsiteX40" fmla="*/ 977660 w 1106626"/>
              <a:gd name="connsiteY40" fmla="*/ 569690 h 788226"/>
              <a:gd name="connsiteX41" fmla="*/ 994913 w 1106626"/>
              <a:gd name="connsiteY41" fmla="*/ 540935 h 788226"/>
              <a:gd name="connsiteX42" fmla="*/ 1000664 w 1106626"/>
              <a:gd name="connsiteY42" fmla="*/ 523682 h 788226"/>
              <a:gd name="connsiteX43" fmla="*/ 1017917 w 1106626"/>
              <a:gd name="connsiteY43" fmla="*/ 506430 h 788226"/>
              <a:gd name="connsiteX44" fmla="*/ 1040921 w 1106626"/>
              <a:gd name="connsiteY44" fmla="*/ 466173 h 788226"/>
              <a:gd name="connsiteX45" fmla="*/ 1046672 w 1106626"/>
              <a:gd name="connsiteY45" fmla="*/ 448920 h 788226"/>
              <a:gd name="connsiteX46" fmla="*/ 1058174 w 1106626"/>
              <a:gd name="connsiteY46" fmla="*/ 431667 h 788226"/>
              <a:gd name="connsiteX47" fmla="*/ 1063925 w 1106626"/>
              <a:gd name="connsiteY47" fmla="*/ 414415 h 788226"/>
              <a:gd name="connsiteX48" fmla="*/ 1075426 w 1106626"/>
              <a:gd name="connsiteY48" fmla="*/ 391411 h 788226"/>
              <a:gd name="connsiteX49" fmla="*/ 1086928 w 1106626"/>
              <a:gd name="connsiteY49" fmla="*/ 322399 h 788226"/>
              <a:gd name="connsiteX50" fmla="*/ 1098430 w 1106626"/>
              <a:gd name="connsiteY50" fmla="*/ 293645 h 788226"/>
              <a:gd name="connsiteX51" fmla="*/ 1098430 w 1106626"/>
              <a:gd name="connsiteY51" fmla="*/ 121116 h 788226"/>
              <a:gd name="connsiteX52" fmla="*/ 1069675 w 1106626"/>
              <a:gd name="connsiteY52" fmla="*/ 69358 h 788226"/>
              <a:gd name="connsiteX53" fmla="*/ 1040921 w 1106626"/>
              <a:gd name="connsiteY53" fmla="*/ 34852 h 788226"/>
              <a:gd name="connsiteX54" fmla="*/ 989162 w 1106626"/>
              <a:gd name="connsiteY54" fmla="*/ 11849 h 788226"/>
              <a:gd name="connsiteX55" fmla="*/ 828136 w 1106626"/>
              <a:gd name="connsiteY55" fmla="*/ 347 h 788226"/>
              <a:gd name="connsiteX56" fmla="*/ 776377 w 1106626"/>
              <a:gd name="connsiteY56" fmla="*/ 11849 h 78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6626" h="788226">
                <a:moveTo>
                  <a:pt x="776377" y="11849"/>
                </a:moveTo>
                <a:cubicBezTo>
                  <a:pt x="650815" y="14724"/>
                  <a:pt x="308612" y="13858"/>
                  <a:pt x="74762" y="17599"/>
                </a:cubicBezTo>
                <a:cubicBezTo>
                  <a:pt x="54762" y="17919"/>
                  <a:pt x="51112" y="31880"/>
                  <a:pt x="40257" y="46354"/>
                </a:cubicBezTo>
                <a:cubicBezTo>
                  <a:pt x="38340" y="52105"/>
                  <a:pt x="37217" y="58185"/>
                  <a:pt x="34506" y="63607"/>
                </a:cubicBezTo>
                <a:cubicBezTo>
                  <a:pt x="17820" y="96980"/>
                  <a:pt x="26627" y="63531"/>
                  <a:pt x="11502" y="103864"/>
                </a:cubicBezTo>
                <a:cubicBezTo>
                  <a:pt x="8021" y="113147"/>
                  <a:pt x="1562" y="147813"/>
                  <a:pt x="0" y="155622"/>
                </a:cubicBezTo>
                <a:cubicBezTo>
                  <a:pt x="1917" y="197796"/>
                  <a:pt x="1089" y="240184"/>
                  <a:pt x="5751" y="282143"/>
                </a:cubicBezTo>
                <a:cubicBezTo>
                  <a:pt x="6891" y="292403"/>
                  <a:pt x="13628" y="301232"/>
                  <a:pt x="17253" y="310898"/>
                </a:cubicBezTo>
                <a:cubicBezTo>
                  <a:pt x="19381" y="316574"/>
                  <a:pt x="21339" y="322321"/>
                  <a:pt x="23004" y="328150"/>
                </a:cubicBezTo>
                <a:cubicBezTo>
                  <a:pt x="25175" y="335750"/>
                  <a:pt x="25220" y="344084"/>
                  <a:pt x="28755" y="351154"/>
                </a:cubicBezTo>
                <a:cubicBezTo>
                  <a:pt x="33042" y="359727"/>
                  <a:pt x="40257" y="366490"/>
                  <a:pt x="46008" y="374158"/>
                </a:cubicBezTo>
                <a:cubicBezTo>
                  <a:pt x="47925" y="379909"/>
                  <a:pt x="49371" y="385839"/>
                  <a:pt x="51759" y="391411"/>
                </a:cubicBezTo>
                <a:cubicBezTo>
                  <a:pt x="55136" y="399291"/>
                  <a:pt x="60250" y="406388"/>
                  <a:pt x="63260" y="414415"/>
                </a:cubicBezTo>
                <a:cubicBezTo>
                  <a:pt x="66035" y="421815"/>
                  <a:pt x="66840" y="429818"/>
                  <a:pt x="69011" y="437418"/>
                </a:cubicBezTo>
                <a:cubicBezTo>
                  <a:pt x="74808" y="457709"/>
                  <a:pt x="87256" y="486665"/>
                  <a:pt x="97766" y="500679"/>
                </a:cubicBezTo>
                <a:lnTo>
                  <a:pt x="132272" y="546686"/>
                </a:lnTo>
                <a:cubicBezTo>
                  <a:pt x="138023" y="554354"/>
                  <a:pt x="141550" y="564373"/>
                  <a:pt x="149525" y="569690"/>
                </a:cubicBezTo>
                <a:cubicBezTo>
                  <a:pt x="190185" y="596798"/>
                  <a:pt x="141228" y="561394"/>
                  <a:pt x="184030" y="604196"/>
                </a:cubicBezTo>
                <a:cubicBezTo>
                  <a:pt x="188917" y="609083"/>
                  <a:pt x="196396" y="610811"/>
                  <a:pt x="201283" y="615698"/>
                </a:cubicBezTo>
                <a:cubicBezTo>
                  <a:pt x="209963" y="624377"/>
                  <a:pt x="215607" y="635773"/>
                  <a:pt x="224287" y="644452"/>
                </a:cubicBezTo>
                <a:cubicBezTo>
                  <a:pt x="229174" y="649339"/>
                  <a:pt x="236403" y="651330"/>
                  <a:pt x="241540" y="655954"/>
                </a:cubicBezTo>
                <a:cubicBezTo>
                  <a:pt x="255645" y="668649"/>
                  <a:pt x="271269" y="680421"/>
                  <a:pt x="281796" y="696211"/>
                </a:cubicBezTo>
                <a:cubicBezTo>
                  <a:pt x="285630" y="701962"/>
                  <a:pt x="287636" y="709500"/>
                  <a:pt x="293298" y="713464"/>
                </a:cubicBezTo>
                <a:cubicBezTo>
                  <a:pt x="307345" y="723296"/>
                  <a:pt x="323970" y="728799"/>
                  <a:pt x="339306" y="736467"/>
                </a:cubicBezTo>
                <a:cubicBezTo>
                  <a:pt x="346974" y="740301"/>
                  <a:pt x="353992" y="745890"/>
                  <a:pt x="362309" y="747969"/>
                </a:cubicBezTo>
                <a:cubicBezTo>
                  <a:pt x="377645" y="751803"/>
                  <a:pt x="393320" y="754472"/>
                  <a:pt x="408317" y="759471"/>
                </a:cubicBezTo>
                <a:cubicBezTo>
                  <a:pt x="428387" y="766161"/>
                  <a:pt x="430035" y="767503"/>
                  <a:pt x="454325" y="770973"/>
                </a:cubicBezTo>
                <a:cubicBezTo>
                  <a:pt x="471509" y="773428"/>
                  <a:pt x="488899" y="774269"/>
                  <a:pt x="506083" y="776724"/>
                </a:cubicBezTo>
                <a:cubicBezTo>
                  <a:pt x="515760" y="778106"/>
                  <a:pt x="525149" y="781183"/>
                  <a:pt x="534838" y="782475"/>
                </a:cubicBezTo>
                <a:cubicBezTo>
                  <a:pt x="553934" y="785021"/>
                  <a:pt x="573177" y="786309"/>
                  <a:pt x="592347" y="788226"/>
                </a:cubicBezTo>
                <a:cubicBezTo>
                  <a:pt x="613434" y="786309"/>
                  <a:pt x="634845" y="786628"/>
                  <a:pt x="655608" y="782475"/>
                </a:cubicBezTo>
                <a:cubicBezTo>
                  <a:pt x="673441" y="778908"/>
                  <a:pt x="707366" y="765222"/>
                  <a:pt x="707366" y="765222"/>
                </a:cubicBezTo>
                <a:cubicBezTo>
                  <a:pt x="713117" y="759471"/>
                  <a:pt x="717852" y="752480"/>
                  <a:pt x="724619" y="747969"/>
                </a:cubicBezTo>
                <a:cubicBezTo>
                  <a:pt x="729663" y="744606"/>
                  <a:pt x="736450" y="744929"/>
                  <a:pt x="741872" y="742218"/>
                </a:cubicBezTo>
                <a:cubicBezTo>
                  <a:pt x="748054" y="739127"/>
                  <a:pt x="753501" y="734733"/>
                  <a:pt x="759125" y="730716"/>
                </a:cubicBezTo>
                <a:cubicBezTo>
                  <a:pt x="768576" y="723965"/>
                  <a:pt x="787914" y="708217"/>
                  <a:pt x="799381" y="701962"/>
                </a:cubicBezTo>
                <a:cubicBezTo>
                  <a:pt x="814434" y="693752"/>
                  <a:pt x="833265" y="691082"/>
                  <a:pt x="845389" y="678958"/>
                </a:cubicBezTo>
                <a:cubicBezTo>
                  <a:pt x="851140" y="673207"/>
                  <a:pt x="855875" y="666217"/>
                  <a:pt x="862642" y="661705"/>
                </a:cubicBezTo>
                <a:cubicBezTo>
                  <a:pt x="867686" y="658342"/>
                  <a:pt x="874472" y="658665"/>
                  <a:pt x="879894" y="655954"/>
                </a:cubicBezTo>
                <a:cubicBezTo>
                  <a:pt x="880856" y="655473"/>
                  <a:pt x="920199" y="632332"/>
                  <a:pt x="925902" y="627199"/>
                </a:cubicBezTo>
                <a:cubicBezTo>
                  <a:pt x="955966" y="600142"/>
                  <a:pt x="961126" y="596146"/>
                  <a:pt x="977660" y="569690"/>
                </a:cubicBezTo>
                <a:cubicBezTo>
                  <a:pt x="983584" y="560211"/>
                  <a:pt x="989914" y="550933"/>
                  <a:pt x="994913" y="540935"/>
                </a:cubicBezTo>
                <a:cubicBezTo>
                  <a:pt x="997624" y="535513"/>
                  <a:pt x="997301" y="528726"/>
                  <a:pt x="1000664" y="523682"/>
                </a:cubicBezTo>
                <a:cubicBezTo>
                  <a:pt x="1005175" y="516915"/>
                  <a:pt x="1012166" y="512181"/>
                  <a:pt x="1017917" y="506430"/>
                </a:cubicBezTo>
                <a:cubicBezTo>
                  <a:pt x="1030080" y="457777"/>
                  <a:pt x="1013511" y="507289"/>
                  <a:pt x="1040921" y="466173"/>
                </a:cubicBezTo>
                <a:cubicBezTo>
                  <a:pt x="1044284" y="461129"/>
                  <a:pt x="1043961" y="454342"/>
                  <a:pt x="1046672" y="448920"/>
                </a:cubicBezTo>
                <a:cubicBezTo>
                  <a:pt x="1049763" y="442738"/>
                  <a:pt x="1055083" y="437849"/>
                  <a:pt x="1058174" y="431667"/>
                </a:cubicBezTo>
                <a:cubicBezTo>
                  <a:pt x="1060885" y="426245"/>
                  <a:pt x="1061537" y="419987"/>
                  <a:pt x="1063925" y="414415"/>
                </a:cubicBezTo>
                <a:cubicBezTo>
                  <a:pt x="1067302" y="406535"/>
                  <a:pt x="1072416" y="399438"/>
                  <a:pt x="1075426" y="391411"/>
                </a:cubicBezTo>
                <a:cubicBezTo>
                  <a:pt x="1084900" y="366145"/>
                  <a:pt x="1080246" y="351355"/>
                  <a:pt x="1086928" y="322399"/>
                </a:cubicBezTo>
                <a:cubicBezTo>
                  <a:pt x="1089249" y="312340"/>
                  <a:pt x="1094596" y="303230"/>
                  <a:pt x="1098430" y="293645"/>
                </a:cubicBezTo>
                <a:cubicBezTo>
                  <a:pt x="1108864" y="220604"/>
                  <a:pt x="1109842" y="231427"/>
                  <a:pt x="1098430" y="121116"/>
                </a:cubicBezTo>
                <a:cubicBezTo>
                  <a:pt x="1094528" y="83401"/>
                  <a:pt x="1088677" y="92161"/>
                  <a:pt x="1069675" y="69358"/>
                </a:cubicBezTo>
                <a:cubicBezTo>
                  <a:pt x="1049111" y="44680"/>
                  <a:pt x="1068418" y="57766"/>
                  <a:pt x="1040921" y="34852"/>
                </a:cubicBezTo>
                <a:cubicBezTo>
                  <a:pt x="1022693" y="19662"/>
                  <a:pt x="1014240" y="20208"/>
                  <a:pt x="989162" y="11849"/>
                </a:cubicBezTo>
                <a:cubicBezTo>
                  <a:pt x="926952" y="-8886"/>
                  <a:pt x="973658" y="4895"/>
                  <a:pt x="828136" y="347"/>
                </a:cubicBezTo>
                <a:cubicBezTo>
                  <a:pt x="814724" y="-72"/>
                  <a:pt x="901939" y="8974"/>
                  <a:pt x="776377" y="11849"/>
                </a:cubicBez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a:lstStyle/>
          <a:p>
            <a:pPr algn="r">
              <a:defRPr/>
            </a:pPr>
            <a:endParaRPr lang="en-US"/>
          </a:p>
        </p:txBody>
      </p:sp>
      <p:sp>
        <p:nvSpPr>
          <p:cNvPr id="90" name="Freeform 89">
            <a:extLst>
              <a:ext uri="{FF2B5EF4-FFF2-40B4-BE49-F238E27FC236}">
                <a16:creationId xmlns:a16="http://schemas.microsoft.com/office/drawing/2014/main" id="{7D9FB77E-D157-4C92-979E-5A856EFBEC21}"/>
              </a:ext>
            </a:extLst>
          </p:cNvPr>
          <p:cNvSpPr/>
          <p:nvPr/>
        </p:nvSpPr>
        <p:spPr bwMode="auto">
          <a:xfrm>
            <a:off x="2847975" y="1941264"/>
            <a:ext cx="1035050" cy="989013"/>
          </a:xfrm>
          <a:custGeom>
            <a:avLst/>
            <a:gdLst>
              <a:gd name="connsiteX0" fmla="*/ 333555 w 1035170"/>
              <a:gd name="connsiteY0" fmla="*/ 86264 h 989162"/>
              <a:gd name="connsiteX1" fmla="*/ 304800 w 1035170"/>
              <a:gd name="connsiteY1" fmla="*/ 92015 h 989162"/>
              <a:gd name="connsiteX2" fmla="*/ 270295 w 1035170"/>
              <a:gd name="connsiteY2" fmla="*/ 115019 h 989162"/>
              <a:gd name="connsiteX3" fmla="*/ 218536 w 1035170"/>
              <a:gd name="connsiteY3" fmla="*/ 143773 h 989162"/>
              <a:gd name="connsiteX4" fmla="*/ 184030 w 1035170"/>
              <a:gd name="connsiteY4" fmla="*/ 172528 h 989162"/>
              <a:gd name="connsiteX5" fmla="*/ 172529 w 1035170"/>
              <a:gd name="connsiteY5" fmla="*/ 189781 h 989162"/>
              <a:gd name="connsiteX6" fmla="*/ 138023 w 1035170"/>
              <a:gd name="connsiteY6" fmla="*/ 212785 h 989162"/>
              <a:gd name="connsiteX7" fmla="*/ 126521 w 1035170"/>
              <a:gd name="connsiteY7" fmla="*/ 230038 h 989162"/>
              <a:gd name="connsiteX8" fmla="*/ 92015 w 1035170"/>
              <a:gd name="connsiteY8" fmla="*/ 253041 h 989162"/>
              <a:gd name="connsiteX9" fmla="*/ 86264 w 1035170"/>
              <a:gd name="connsiteY9" fmla="*/ 270294 h 989162"/>
              <a:gd name="connsiteX10" fmla="*/ 69012 w 1035170"/>
              <a:gd name="connsiteY10" fmla="*/ 281796 h 989162"/>
              <a:gd name="connsiteX11" fmla="*/ 40257 w 1035170"/>
              <a:gd name="connsiteY11" fmla="*/ 333555 h 989162"/>
              <a:gd name="connsiteX12" fmla="*/ 23004 w 1035170"/>
              <a:gd name="connsiteY12" fmla="*/ 385313 h 989162"/>
              <a:gd name="connsiteX13" fmla="*/ 17253 w 1035170"/>
              <a:gd name="connsiteY13" fmla="*/ 402566 h 989162"/>
              <a:gd name="connsiteX14" fmla="*/ 11502 w 1035170"/>
              <a:gd name="connsiteY14" fmla="*/ 419819 h 989162"/>
              <a:gd name="connsiteX15" fmla="*/ 5751 w 1035170"/>
              <a:gd name="connsiteY15" fmla="*/ 448573 h 989162"/>
              <a:gd name="connsiteX16" fmla="*/ 0 w 1035170"/>
              <a:gd name="connsiteY16" fmla="*/ 506083 h 989162"/>
              <a:gd name="connsiteX17" fmla="*/ 5751 w 1035170"/>
              <a:gd name="connsiteY17" fmla="*/ 569343 h 989162"/>
              <a:gd name="connsiteX18" fmla="*/ 28755 w 1035170"/>
              <a:gd name="connsiteY18" fmla="*/ 649856 h 989162"/>
              <a:gd name="connsiteX19" fmla="*/ 51759 w 1035170"/>
              <a:gd name="connsiteY19" fmla="*/ 684362 h 989162"/>
              <a:gd name="connsiteX20" fmla="*/ 80513 w 1035170"/>
              <a:gd name="connsiteY20" fmla="*/ 707366 h 989162"/>
              <a:gd name="connsiteX21" fmla="*/ 97766 w 1035170"/>
              <a:gd name="connsiteY21" fmla="*/ 724619 h 989162"/>
              <a:gd name="connsiteX22" fmla="*/ 132272 w 1035170"/>
              <a:gd name="connsiteY22" fmla="*/ 747623 h 989162"/>
              <a:gd name="connsiteX23" fmla="*/ 166778 w 1035170"/>
              <a:gd name="connsiteY23" fmla="*/ 770626 h 989162"/>
              <a:gd name="connsiteX24" fmla="*/ 184030 w 1035170"/>
              <a:gd name="connsiteY24" fmla="*/ 782128 h 989162"/>
              <a:gd name="connsiteX25" fmla="*/ 201283 w 1035170"/>
              <a:gd name="connsiteY25" fmla="*/ 793630 h 989162"/>
              <a:gd name="connsiteX26" fmla="*/ 218536 w 1035170"/>
              <a:gd name="connsiteY26" fmla="*/ 810883 h 989162"/>
              <a:gd name="connsiteX27" fmla="*/ 235789 w 1035170"/>
              <a:gd name="connsiteY27" fmla="*/ 816634 h 989162"/>
              <a:gd name="connsiteX28" fmla="*/ 270295 w 1035170"/>
              <a:gd name="connsiteY28" fmla="*/ 839638 h 989162"/>
              <a:gd name="connsiteX29" fmla="*/ 287547 w 1035170"/>
              <a:gd name="connsiteY29" fmla="*/ 851140 h 989162"/>
              <a:gd name="connsiteX30" fmla="*/ 304800 w 1035170"/>
              <a:gd name="connsiteY30" fmla="*/ 856890 h 989162"/>
              <a:gd name="connsiteX31" fmla="*/ 339306 w 1035170"/>
              <a:gd name="connsiteY31" fmla="*/ 879894 h 989162"/>
              <a:gd name="connsiteX32" fmla="*/ 356559 w 1035170"/>
              <a:gd name="connsiteY32" fmla="*/ 891396 h 989162"/>
              <a:gd name="connsiteX33" fmla="*/ 391064 w 1035170"/>
              <a:gd name="connsiteY33" fmla="*/ 902898 h 989162"/>
              <a:gd name="connsiteX34" fmla="*/ 431321 w 1035170"/>
              <a:gd name="connsiteY34" fmla="*/ 920151 h 989162"/>
              <a:gd name="connsiteX35" fmla="*/ 448574 w 1035170"/>
              <a:gd name="connsiteY35" fmla="*/ 931653 h 989162"/>
              <a:gd name="connsiteX36" fmla="*/ 465827 w 1035170"/>
              <a:gd name="connsiteY36" fmla="*/ 937404 h 989162"/>
              <a:gd name="connsiteX37" fmla="*/ 500332 w 1035170"/>
              <a:gd name="connsiteY37" fmla="*/ 960407 h 989162"/>
              <a:gd name="connsiteX38" fmla="*/ 540589 w 1035170"/>
              <a:gd name="connsiteY38" fmla="*/ 977660 h 989162"/>
              <a:gd name="connsiteX39" fmla="*/ 586596 w 1035170"/>
              <a:gd name="connsiteY39" fmla="*/ 989162 h 989162"/>
              <a:gd name="connsiteX40" fmla="*/ 707366 w 1035170"/>
              <a:gd name="connsiteY40" fmla="*/ 983411 h 989162"/>
              <a:gd name="connsiteX41" fmla="*/ 736121 w 1035170"/>
              <a:gd name="connsiteY41" fmla="*/ 977660 h 989162"/>
              <a:gd name="connsiteX42" fmla="*/ 770627 w 1035170"/>
              <a:gd name="connsiteY42" fmla="*/ 966158 h 989162"/>
              <a:gd name="connsiteX43" fmla="*/ 805132 w 1035170"/>
              <a:gd name="connsiteY43" fmla="*/ 943155 h 989162"/>
              <a:gd name="connsiteX44" fmla="*/ 822385 w 1035170"/>
              <a:gd name="connsiteY44" fmla="*/ 925902 h 989162"/>
              <a:gd name="connsiteX45" fmla="*/ 856891 w 1035170"/>
              <a:gd name="connsiteY45" fmla="*/ 902898 h 989162"/>
              <a:gd name="connsiteX46" fmla="*/ 874144 w 1035170"/>
              <a:gd name="connsiteY46" fmla="*/ 891396 h 989162"/>
              <a:gd name="connsiteX47" fmla="*/ 897147 w 1035170"/>
              <a:gd name="connsiteY47" fmla="*/ 862641 h 989162"/>
              <a:gd name="connsiteX48" fmla="*/ 902898 w 1035170"/>
              <a:gd name="connsiteY48" fmla="*/ 845389 h 989162"/>
              <a:gd name="connsiteX49" fmla="*/ 914400 w 1035170"/>
              <a:gd name="connsiteY49" fmla="*/ 822385 h 989162"/>
              <a:gd name="connsiteX50" fmla="*/ 937404 w 1035170"/>
              <a:gd name="connsiteY50" fmla="*/ 787879 h 989162"/>
              <a:gd name="connsiteX51" fmla="*/ 943155 w 1035170"/>
              <a:gd name="connsiteY51" fmla="*/ 770626 h 989162"/>
              <a:gd name="connsiteX52" fmla="*/ 954657 w 1035170"/>
              <a:gd name="connsiteY52" fmla="*/ 753373 h 989162"/>
              <a:gd name="connsiteX53" fmla="*/ 966159 w 1035170"/>
              <a:gd name="connsiteY53" fmla="*/ 718868 h 989162"/>
              <a:gd name="connsiteX54" fmla="*/ 971910 w 1035170"/>
              <a:gd name="connsiteY54" fmla="*/ 701615 h 989162"/>
              <a:gd name="connsiteX55" fmla="*/ 994913 w 1035170"/>
              <a:gd name="connsiteY55" fmla="*/ 667109 h 989162"/>
              <a:gd name="connsiteX56" fmla="*/ 1006415 w 1035170"/>
              <a:gd name="connsiteY56" fmla="*/ 626853 h 989162"/>
              <a:gd name="connsiteX57" fmla="*/ 1017917 w 1035170"/>
              <a:gd name="connsiteY57" fmla="*/ 592347 h 989162"/>
              <a:gd name="connsiteX58" fmla="*/ 1029419 w 1035170"/>
              <a:gd name="connsiteY58" fmla="*/ 546340 h 989162"/>
              <a:gd name="connsiteX59" fmla="*/ 1035170 w 1035170"/>
              <a:gd name="connsiteY59" fmla="*/ 500332 h 989162"/>
              <a:gd name="connsiteX60" fmla="*/ 1029419 w 1035170"/>
              <a:gd name="connsiteY60" fmla="*/ 287547 h 989162"/>
              <a:gd name="connsiteX61" fmla="*/ 1017917 w 1035170"/>
              <a:gd name="connsiteY61" fmla="*/ 253041 h 989162"/>
              <a:gd name="connsiteX62" fmla="*/ 1012166 w 1035170"/>
              <a:gd name="connsiteY62" fmla="*/ 235789 h 989162"/>
              <a:gd name="connsiteX63" fmla="*/ 994913 w 1035170"/>
              <a:gd name="connsiteY63" fmla="*/ 218536 h 989162"/>
              <a:gd name="connsiteX64" fmla="*/ 960408 w 1035170"/>
              <a:gd name="connsiteY64" fmla="*/ 166777 h 989162"/>
              <a:gd name="connsiteX65" fmla="*/ 925902 w 1035170"/>
              <a:gd name="connsiteY65" fmla="*/ 126521 h 989162"/>
              <a:gd name="connsiteX66" fmla="*/ 914400 w 1035170"/>
              <a:gd name="connsiteY66" fmla="*/ 109268 h 989162"/>
              <a:gd name="connsiteX67" fmla="*/ 879895 w 1035170"/>
              <a:gd name="connsiteY67" fmla="*/ 74762 h 989162"/>
              <a:gd name="connsiteX68" fmla="*/ 851140 w 1035170"/>
              <a:gd name="connsiteY68" fmla="*/ 46007 h 989162"/>
              <a:gd name="connsiteX69" fmla="*/ 839638 w 1035170"/>
              <a:gd name="connsiteY69" fmla="*/ 28755 h 989162"/>
              <a:gd name="connsiteX70" fmla="*/ 787879 w 1035170"/>
              <a:gd name="connsiteY70" fmla="*/ 5751 h 989162"/>
              <a:gd name="connsiteX71" fmla="*/ 770627 w 1035170"/>
              <a:gd name="connsiteY71" fmla="*/ 0 h 989162"/>
              <a:gd name="connsiteX72" fmla="*/ 638355 w 1035170"/>
              <a:gd name="connsiteY72" fmla="*/ 5751 h 989162"/>
              <a:gd name="connsiteX73" fmla="*/ 621102 w 1035170"/>
              <a:gd name="connsiteY73" fmla="*/ 11502 h 989162"/>
              <a:gd name="connsiteX74" fmla="*/ 569344 w 1035170"/>
              <a:gd name="connsiteY74" fmla="*/ 23004 h 989162"/>
              <a:gd name="connsiteX75" fmla="*/ 534838 w 1035170"/>
              <a:gd name="connsiteY75" fmla="*/ 34506 h 989162"/>
              <a:gd name="connsiteX76" fmla="*/ 517585 w 1035170"/>
              <a:gd name="connsiteY76" fmla="*/ 40256 h 989162"/>
              <a:gd name="connsiteX77" fmla="*/ 471578 w 1035170"/>
              <a:gd name="connsiteY77" fmla="*/ 51758 h 989162"/>
              <a:gd name="connsiteX78" fmla="*/ 437072 w 1035170"/>
              <a:gd name="connsiteY78" fmla="*/ 63260 h 989162"/>
              <a:gd name="connsiteX79" fmla="*/ 419819 w 1035170"/>
              <a:gd name="connsiteY79" fmla="*/ 69011 h 989162"/>
              <a:gd name="connsiteX80" fmla="*/ 333555 w 1035170"/>
              <a:gd name="connsiteY80" fmla="*/ 86264 h 98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35170" h="989162">
                <a:moveTo>
                  <a:pt x="333555" y="86264"/>
                </a:moveTo>
                <a:cubicBezTo>
                  <a:pt x="323970" y="88181"/>
                  <a:pt x="313699" y="87970"/>
                  <a:pt x="304800" y="92015"/>
                </a:cubicBezTo>
                <a:cubicBezTo>
                  <a:pt x="292216" y="97735"/>
                  <a:pt x="283409" y="110648"/>
                  <a:pt x="270295" y="115019"/>
                </a:cubicBezTo>
                <a:cubicBezTo>
                  <a:pt x="248601" y="122250"/>
                  <a:pt x="238309" y="124000"/>
                  <a:pt x="218536" y="143773"/>
                </a:cubicBezTo>
                <a:cubicBezTo>
                  <a:pt x="196396" y="165913"/>
                  <a:pt x="208050" y="156515"/>
                  <a:pt x="184030" y="172528"/>
                </a:cubicBezTo>
                <a:cubicBezTo>
                  <a:pt x="180196" y="178279"/>
                  <a:pt x="177731" y="185230"/>
                  <a:pt x="172529" y="189781"/>
                </a:cubicBezTo>
                <a:cubicBezTo>
                  <a:pt x="162126" y="198884"/>
                  <a:pt x="138023" y="212785"/>
                  <a:pt x="138023" y="212785"/>
                </a:cubicBezTo>
                <a:cubicBezTo>
                  <a:pt x="134189" y="218536"/>
                  <a:pt x="131723" y="225487"/>
                  <a:pt x="126521" y="230038"/>
                </a:cubicBezTo>
                <a:cubicBezTo>
                  <a:pt x="116118" y="239141"/>
                  <a:pt x="92015" y="253041"/>
                  <a:pt x="92015" y="253041"/>
                </a:cubicBezTo>
                <a:cubicBezTo>
                  <a:pt x="90098" y="258792"/>
                  <a:pt x="90051" y="265560"/>
                  <a:pt x="86264" y="270294"/>
                </a:cubicBezTo>
                <a:cubicBezTo>
                  <a:pt x="81946" y="275691"/>
                  <a:pt x="72675" y="275935"/>
                  <a:pt x="69012" y="281796"/>
                </a:cubicBezTo>
                <a:cubicBezTo>
                  <a:pt x="22103" y="356853"/>
                  <a:pt x="88109" y="285703"/>
                  <a:pt x="40257" y="333555"/>
                </a:cubicBezTo>
                <a:lnTo>
                  <a:pt x="23004" y="385313"/>
                </a:lnTo>
                <a:lnTo>
                  <a:pt x="17253" y="402566"/>
                </a:lnTo>
                <a:cubicBezTo>
                  <a:pt x="15336" y="408317"/>
                  <a:pt x="12691" y="413875"/>
                  <a:pt x="11502" y="419819"/>
                </a:cubicBezTo>
                <a:lnTo>
                  <a:pt x="5751" y="448573"/>
                </a:lnTo>
                <a:cubicBezTo>
                  <a:pt x="3834" y="467743"/>
                  <a:pt x="0" y="486817"/>
                  <a:pt x="0" y="506083"/>
                </a:cubicBezTo>
                <a:cubicBezTo>
                  <a:pt x="0" y="527257"/>
                  <a:pt x="2449" y="548428"/>
                  <a:pt x="5751" y="569343"/>
                </a:cubicBezTo>
                <a:cubicBezTo>
                  <a:pt x="6544" y="574368"/>
                  <a:pt x="22722" y="640806"/>
                  <a:pt x="28755" y="649856"/>
                </a:cubicBezTo>
                <a:lnTo>
                  <a:pt x="51759" y="684362"/>
                </a:lnTo>
                <a:cubicBezTo>
                  <a:pt x="66623" y="706659"/>
                  <a:pt x="56704" y="699429"/>
                  <a:pt x="80513" y="707366"/>
                </a:cubicBezTo>
                <a:cubicBezTo>
                  <a:pt x="86264" y="713117"/>
                  <a:pt x="91346" y="719626"/>
                  <a:pt x="97766" y="724619"/>
                </a:cubicBezTo>
                <a:cubicBezTo>
                  <a:pt x="108678" y="733106"/>
                  <a:pt x="120770" y="739955"/>
                  <a:pt x="132272" y="747623"/>
                </a:cubicBezTo>
                <a:lnTo>
                  <a:pt x="166778" y="770626"/>
                </a:lnTo>
                <a:lnTo>
                  <a:pt x="184030" y="782128"/>
                </a:lnTo>
                <a:cubicBezTo>
                  <a:pt x="189781" y="785962"/>
                  <a:pt x="196396" y="788743"/>
                  <a:pt x="201283" y="793630"/>
                </a:cubicBezTo>
                <a:cubicBezTo>
                  <a:pt x="207034" y="799381"/>
                  <a:pt x="211769" y="806372"/>
                  <a:pt x="218536" y="810883"/>
                </a:cubicBezTo>
                <a:cubicBezTo>
                  <a:pt x="223580" y="814246"/>
                  <a:pt x="230490" y="813690"/>
                  <a:pt x="235789" y="816634"/>
                </a:cubicBezTo>
                <a:cubicBezTo>
                  <a:pt x="247873" y="823347"/>
                  <a:pt x="258793" y="831970"/>
                  <a:pt x="270295" y="839638"/>
                </a:cubicBezTo>
                <a:cubicBezTo>
                  <a:pt x="276046" y="843472"/>
                  <a:pt x="280990" y="848955"/>
                  <a:pt x="287547" y="851140"/>
                </a:cubicBezTo>
                <a:lnTo>
                  <a:pt x="304800" y="856890"/>
                </a:lnTo>
                <a:cubicBezTo>
                  <a:pt x="337506" y="889596"/>
                  <a:pt x="306014" y="863248"/>
                  <a:pt x="339306" y="879894"/>
                </a:cubicBezTo>
                <a:cubicBezTo>
                  <a:pt x="345488" y="882985"/>
                  <a:pt x="350243" y="888589"/>
                  <a:pt x="356559" y="891396"/>
                </a:cubicBezTo>
                <a:cubicBezTo>
                  <a:pt x="367638" y="896320"/>
                  <a:pt x="380976" y="896173"/>
                  <a:pt x="391064" y="902898"/>
                </a:cubicBezTo>
                <a:cubicBezTo>
                  <a:pt x="414894" y="918784"/>
                  <a:pt x="401612" y="912724"/>
                  <a:pt x="431321" y="920151"/>
                </a:cubicBezTo>
                <a:cubicBezTo>
                  <a:pt x="437072" y="923985"/>
                  <a:pt x="442392" y="928562"/>
                  <a:pt x="448574" y="931653"/>
                </a:cubicBezTo>
                <a:cubicBezTo>
                  <a:pt x="453996" y="934364"/>
                  <a:pt x="460528" y="934460"/>
                  <a:pt x="465827" y="937404"/>
                </a:cubicBezTo>
                <a:cubicBezTo>
                  <a:pt x="477911" y="944117"/>
                  <a:pt x="487218" y="956036"/>
                  <a:pt x="500332" y="960407"/>
                </a:cubicBezTo>
                <a:cubicBezTo>
                  <a:pt x="540793" y="973894"/>
                  <a:pt x="490843" y="956340"/>
                  <a:pt x="540589" y="977660"/>
                </a:cubicBezTo>
                <a:cubicBezTo>
                  <a:pt x="556062" y="984291"/>
                  <a:pt x="569719" y="985787"/>
                  <a:pt x="586596" y="989162"/>
                </a:cubicBezTo>
                <a:cubicBezTo>
                  <a:pt x="626853" y="987245"/>
                  <a:pt x="667182" y="986502"/>
                  <a:pt x="707366" y="983411"/>
                </a:cubicBezTo>
                <a:cubicBezTo>
                  <a:pt x="717112" y="982661"/>
                  <a:pt x="726691" y="980232"/>
                  <a:pt x="736121" y="977660"/>
                </a:cubicBezTo>
                <a:cubicBezTo>
                  <a:pt x="747818" y="974470"/>
                  <a:pt x="770627" y="966158"/>
                  <a:pt x="770627" y="966158"/>
                </a:cubicBezTo>
                <a:cubicBezTo>
                  <a:pt x="782129" y="958490"/>
                  <a:pt x="795358" y="952929"/>
                  <a:pt x="805132" y="943155"/>
                </a:cubicBezTo>
                <a:cubicBezTo>
                  <a:pt x="810883" y="937404"/>
                  <a:pt x="815965" y="930895"/>
                  <a:pt x="822385" y="925902"/>
                </a:cubicBezTo>
                <a:cubicBezTo>
                  <a:pt x="833297" y="917415"/>
                  <a:pt x="845389" y="910566"/>
                  <a:pt x="856891" y="902898"/>
                </a:cubicBezTo>
                <a:lnTo>
                  <a:pt x="874144" y="891396"/>
                </a:lnTo>
                <a:cubicBezTo>
                  <a:pt x="888599" y="848031"/>
                  <a:pt x="867419" y="899801"/>
                  <a:pt x="897147" y="862641"/>
                </a:cubicBezTo>
                <a:cubicBezTo>
                  <a:pt x="900934" y="857908"/>
                  <a:pt x="900510" y="850961"/>
                  <a:pt x="902898" y="845389"/>
                </a:cubicBezTo>
                <a:cubicBezTo>
                  <a:pt x="906275" y="837509"/>
                  <a:pt x="909989" y="829736"/>
                  <a:pt x="914400" y="822385"/>
                </a:cubicBezTo>
                <a:cubicBezTo>
                  <a:pt x="921512" y="810531"/>
                  <a:pt x="933033" y="800993"/>
                  <a:pt x="937404" y="787879"/>
                </a:cubicBezTo>
                <a:cubicBezTo>
                  <a:pt x="939321" y="782128"/>
                  <a:pt x="940444" y="776048"/>
                  <a:pt x="943155" y="770626"/>
                </a:cubicBezTo>
                <a:cubicBezTo>
                  <a:pt x="946246" y="764444"/>
                  <a:pt x="951850" y="759689"/>
                  <a:pt x="954657" y="753373"/>
                </a:cubicBezTo>
                <a:cubicBezTo>
                  <a:pt x="959581" y="742294"/>
                  <a:pt x="962325" y="730370"/>
                  <a:pt x="966159" y="718868"/>
                </a:cubicBezTo>
                <a:cubicBezTo>
                  <a:pt x="968076" y="713117"/>
                  <a:pt x="968547" y="706659"/>
                  <a:pt x="971910" y="701615"/>
                </a:cubicBezTo>
                <a:cubicBezTo>
                  <a:pt x="979578" y="690113"/>
                  <a:pt x="990542" y="680223"/>
                  <a:pt x="994913" y="667109"/>
                </a:cubicBezTo>
                <a:cubicBezTo>
                  <a:pt x="1014241" y="609126"/>
                  <a:pt x="984751" y="699065"/>
                  <a:pt x="1006415" y="626853"/>
                </a:cubicBezTo>
                <a:cubicBezTo>
                  <a:pt x="1009899" y="615240"/>
                  <a:pt x="1015539" y="604236"/>
                  <a:pt x="1017917" y="592347"/>
                </a:cubicBezTo>
                <a:cubicBezTo>
                  <a:pt x="1024857" y="557648"/>
                  <a:pt x="1020577" y="572865"/>
                  <a:pt x="1029419" y="546340"/>
                </a:cubicBezTo>
                <a:cubicBezTo>
                  <a:pt x="1031336" y="531004"/>
                  <a:pt x="1035170" y="515787"/>
                  <a:pt x="1035170" y="500332"/>
                </a:cubicBezTo>
                <a:cubicBezTo>
                  <a:pt x="1035170" y="429378"/>
                  <a:pt x="1034357" y="358329"/>
                  <a:pt x="1029419" y="287547"/>
                </a:cubicBezTo>
                <a:cubicBezTo>
                  <a:pt x="1028575" y="275452"/>
                  <a:pt x="1021751" y="264543"/>
                  <a:pt x="1017917" y="253041"/>
                </a:cubicBezTo>
                <a:cubicBezTo>
                  <a:pt x="1016000" y="247290"/>
                  <a:pt x="1016452" y="240075"/>
                  <a:pt x="1012166" y="235789"/>
                </a:cubicBezTo>
                <a:cubicBezTo>
                  <a:pt x="1006415" y="230038"/>
                  <a:pt x="999906" y="224956"/>
                  <a:pt x="994913" y="218536"/>
                </a:cubicBezTo>
                <a:cubicBezTo>
                  <a:pt x="954664" y="166786"/>
                  <a:pt x="986284" y="201278"/>
                  <a:pt x="960408" y="166777"/>
                </a:cubicBezTo>
                <a:cubicBezTo>
                  <a:pt x="895799" y="80632"/>
                  <a:pt x="985974" y="198605"/>
                  <a:pt x="925902" y="126521"/>
                </a:cubicBezTo>
                <a:cubicBezTo>
                  <a:pt x="921477" y="121211"/>
                  <a:pt x="918992" y="114434"/>
                  <a:pt x="914400" y="109268"/>
                </a:cubicBezTo>
                <a:cubicBezTo>
                  <a:pt x="903594" y="97110"/>
                  <a:pt x="888918" y="88296"/>
                  <a:pt x="879895" y="74762"/>
                </a:cubicBezTo>
                <a:cubicBezTo>
                  <a:pt x="864559" y="51758"/>
                  <a:pt x="874144" y="61343"/>
                  <a:pt x="851140" y="46007"/>
                </a:cubicBezTo>
                <a:cubicBezTo>
                  <a:pt x="847306" y="40256"/>
                  <a:pt x="844525" y="33642"/>
                  <a:pt x="839638" y="28755"/>
                </a:cubicBezTo>
                <a:cubicBezTo>
                  <a:pt x="825967" y="15084"/>
                  <a:pt x="804964" y="11446"/>
                  <a:pt x="787879" y="5751"/>
                </a:cubicBezTo>
                <a:lnTo>
                  <a:pt x="770627" y="0"/>
                </a:lnTo>
                <a:cubicBezTo>
                  <a:pt x="726536" y="1917"/>
                  <a:pt x="682357" y="2366"/>
                  <a:pt x="638355" y="5751"/>
                </a:cubicBezTo>
                <a:cubicBezTo>
                  <a:pt x="632311" y="6216"/>
                  <a:pt x="626983" y="10032"/>
                  <a:pt x="621102" y="11502"/>
                </a:cubicBezTo>
                <a:cubicBezTo>
                  <a:pt x="588264" y="19712"/>
                  <a:pt x="598865" y="14148"/>
                  <a:pt x="569344" y="23004"/>
                </a:cubicBezTo>
                <a:cubicBezTo>
                  <a:pt x="557731" y="26488"/>
                  <a:pt x="546340" y="30672"/>
                  <a:pt x="534838" y="34506"/>
                </a:cubicBezTo>
                <a:cubicBezTo>
                  <a:pt x="529087" y="36423"/>
                  <a:pt x="523466" y="38786"/>
                  <a:pt x="517585" y="40256"/>
                </a:cubicBezTo>
                <a:cubicBezTo>
                  <a:pt x="502249" y="44090"/>
                  <a:pt x="486574" y="46759"/>
                  <a:pt x="471578" y="51758"/>
                </a:cubicBezTo>
                <a:lnTo>
                  <a:pt x="437072" y="63260"/>
                </a:lnTo>
                <a:cubicBezTo>
                  <a:pt x="431321" y="65177"/>
                  <a:pt x="425866" y="68579"/>
                  <a:pt x="419819" y="69011"/>
                </a:cubicBezTo>
                <a:lnTo>
                  <a:pt x="333555" y="86264"/>
                </a:lnTo>
                <a:close/>
              </a:path>
            </a:pathLst>
          </a:custGeom>
          <a:solidFill>
            <a:schemeClr val="bg2">
              <a:lumMod val="20000"/>
              <a:lumOff val="80000"/>
            </a:schemeClr>
          </a:solidFill>
          <a:ln w="12700" cap="flat" cmpd="sng" algn="ctr">
            <a:solidFill>
              <a:schemeClr val="tx1"/>
            </a:solidFill>
            <a:prstDash val="solid"/>
            <a:round/>
            <a:headEnd type="none" w="sm" len="sm"/>
            <a:tailEnd type="none" w="sm" len="sm"/>
          </a:ln>
          <a:effectLst/>
        </p:spPr>
        <p:txBody>
          <a:bodyPr/>
          <a:lstStyle/>
          <a:p>
            <a:pPr algn="r">
              <a:defRPr/>
            </a:pPr>
            <a:endParaRPr lang="en-US"/>
          </a:p>
        </p:txBody>
      </p:sp>
      <p:sp>
        <p:nvSpPr>
          <p:cNvPr id="91" name="Oval 90">
            <a:extLst>
              <a:ext uri="{FF2B5EF4-FFF2-40B4-BE49-F238E27FC236}">
                <a16:creationId xmlns:a16="http://schemas.microsoft.com/office/drawing/2014/main" id="{606917E9-BF8F-4C50-AAC2-EE3A6CFED9A5}"/>
              </a:ext>
            </a:extLst>
          </p:cNvPr>
          <p:cNvSpPr/>
          <p:nvPr/>
        </p:nvSpPr>
        <p:spPr>
          <a:xfrm>
            <a:off x="2243138" y="2636588"/>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92" name="Oval 91">
            <a:extLst>
              <a:ext uri="{FF2B5EF4-FFF2-40B4-BE49-F238E27FC236}">
                <a16:creationId xmlns:a16="http://schemas.microsoft.com/office/drawing/2014/main" id="{81CD9E4E-B68E-439D-988A-C2DBBAEC30F3}"/>
              </a:ext>
            </a:extLst>
          </p:cNvPr>
          <p:cNvSpPr/>
          <p:nvPr/>
        </p:nvSpPr>
        <p:spPr>
          <a:xfrm>
            <a:off x="2954338" y="3074738"/>
            <a:ext cx="228600" cy="228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93" name="Oval 92">
            <a:extLst>
              <a:ext uri="{FF2B5EF4-FFF2-40B4-BE49-F238E27FC236}">
                <a16:creationId xmlns:a16="http://schemas.microsoft.com/office/drawing/2014/main" id="{AEEE86BB-4868-4ADD-AB4C-E5CDB5D85A10}"/>
              </a:ext>
            </a:extLst>
          </p:cNvPr>
          <p:cNvSpPr/>
          <p:nvPr/>
        </p:nvSpPr>
        <p:spPr>
          <a:xfrm>
            <a:off x="3259138" y="3379538"/>
            <a:ext cx="228600" cy="228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94" name="Oval 93">
            <a:extLst>
              <a:ext uri="{FF2B5EF4-FFF2-40B4-BE49-F238E27FC236}">
                <a16:creationId xmlns:a16="http://schemas.microsoft.com/office/drawing/2014/main" id="{9E0F46E8-4D94-4371-9D87-57EE76067026}"/>
              </a:ext>
            </a:extLst>
          </p:cNvPr>
          <p:cNvSpPr/>
          <p:nvPr/>
        </p:nvSpPr>
        <p:spPr>
          <a:xfrm>
            <a:off x="3387725" y="2579438"/>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95" name="Oval 94">
            <a:extLst>
              <a:ext uri="{FF2B5EF4-FFF2-40B4-BE49-F238E27FC236}">
                <a16:creationId xmlns:a16="http://schemas.microsoft.com/office/drawing/2014/main" id="{26D410B5-96DE-4EF2-B992-DD5D62509A13}"/>
              </a:ext>
            </a:extLst>
          </p:cNvPr>
          <p:cNvSpPr/>
          <p:nvPr/>
        </p:nvSpPr>
        <p:spPr>
          <a:xfrm>
            <a:off x="3563938" y="3074738"/>
            <a:ext cx="228600" cy="228600"/>
          </a:xfrm>
          <a:prstGeom prst="ellipse">
            <a:avLst/>
          </a:prstGeom>
          <a:solidFill>
            <a:schemeClr val="accent6">
              <a:lumMod val="75000"/>
            </a:schemeClr>
          </a:solidFill>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96" name="Line Callout 2 95">
            <a:extLst>
              <a:ext uri="{FF2B5EF4-FFF2-40B4-BE49-F238E27FC236}">
                <a16:creationId xmlns:a16="http://schemas.microsoft.com/office/drawing/2014/main" id="{9BF611BA-537C-4494-9D86-4BC355BCCC8D}"/>
              </a:ext>
            </a:extLst>
          </p:cNvPr>
          <p:cNvSpPr/>
          <p:nvPr/>
        </p:nvSpPr>
        <p:spPr>
          <a:xfrm>
            <a:off x="5151438" y="1420563"/>
            <a:ext cx="838200" cy="609600"/>
          </a:xfrm>
          <a:prstGeom prst="borderCallout2">
            <a:avLst>
              <a:gd name="adj1" fmla="val 18750"/>
              <a:gd name="adj2" fmla="val -8333"/>
              <a:gd name="adj3" fmla="val 35360"/>
              <a:gd name="adj4" fmla="val -107515"/>
              <a:gd name="adj5" fmla="val 146437"/>
              <a:gd name="adj6" fmla="val -170510"/>
            </a:avLst>
          </a:prstGeom>
          <a:ln w="28575">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CN" sz="2800" dirty="0">
                <a:solidFill>
                  <a:srgbClr val="000000"/>
                </a:solidFill>
                <a:cs typeface="Arial" pitchFamily="34" charset="0"/>
              </a:rPr>
              <a:t>101</a:t>
            </a:r>
          </a:p>
        </p:txBody>
      </p:sp>
      <p:sp>
        <p:nvSpPr>
          <p:cNvPr id="97" name="Oval 96">
            <a:extLst>
              <a:ext uri="{FF2B5EF4-FFF2-40B4-BE49-F238E27FC236}">
                <a16:creationId xmlns:a16="http://schemas.microsoft.com/office/drawing/2014/main" id="{7202AFB5-C16C-42D0-80B0-AFFE45D5655E}"/>
              </a:ext>
            </a:extLst>
          </p:cNvPr>
          <p:cNvSpPr/>
          <p:nvPr/>
        </p:nvSpPr>
        <p:spPr>
          <a:xfrm>
            <a:off x="3182938" y="4197101"/>
            <a:ext cx="215900" cy="234950"/>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98" name="TextBox 97">
            <a:extLst>
              <a:ext uri="{FF2B5EF4-FFF2-40B4-BE49-F238E27FC236}">
                <a16:creationId xmlns:a16="http://schemas.microsoft.com/office/drawing/2014/main" id="{4708866C-028A-4020-A9A1-58583397D255}"/>
              </a:ext>
            </a:extLst>
          </p:cNvPr>
          <p:cNvSpPr txBox="1"/>
          <p:nvPr/>
        </p:nvSpPr>
        <p:spPr>
          <a:xfrm>
            <a:off x="730248" y="3604963"/>
            <a:ext cx="2046288" cy="850900"/>
          </a:xfrm>
          <a:prstGeom prst="rect">
            <a:avLst/>
          </a:prstGeom>
          <a:noFill/>
        </p:spPr>
        <p:txBody>
          <a:bodyPr>
            <a:spAutoFit/>
          </a:bodyPr>
          <a:lstStyle/>
          <a:p>
            <a:pPr>
              <a:lnSpc>
                <a:spcPts val="2900"/>
              </a:lnSpc>
              <a:defRPr/>
            </a:pPr>
            <a:r>
              <a:rPr lang="en-US" sz="3200" dirty="0">
                <a:solidFill>
                  <a:prstClr val="black"/>
                </a:solidFill>
                <a:latin typeface="Calibri"/>
                <a:cs typeface="Arial" charset="0"/>
              </a:rPr>
              <a:t>Feature space</a:t>
            </a:r>
          </a:p>
        </p:txBody>
      </p:sp>
      <p:sp>
        <p:nvSpPr>
          <p:cNvPr id="99" name="Oval 98">
            <a:extLst>
              <a:ext uri="{FF2B5EF4-FFF2-40B4-BE49-F238E27FC236}">
                <a16:creationId xmlns:a16="http://schemas.microsoft.com/office/drawing/2014/main" id="{9E0F46E8-4D94-4371-9D87-57EE76067026}"/>
              </a:ext>
            </a:extLst>
          </p:cNvPr>
          <p:cNvSpPr/>
          <p:nvPr/>
        </p:nvSpPr>
        <p:spPr>
          <a:xfrm>
            <a:off x="2954338" y="2317501"/>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00" name="Oval 99">
            <a:extLst>
              <a:ext uri="{FF2B5EF4-FFF2-40B4-BE49-F238E27FC236}">
                <a16:creationId xmlns:a16="http://schemas.microsoft.com/office/drawing/2014/main" id="{9E0F46E8-4D94-4371-9D87-57EE76067026}"/>
              </a:ext>
            </a:extLst>
          </p:cNvPr>
          <p:cNvSpPr/>
          <p:nvPr/>
        </p:nvSpPr>
        <p:spPr>
          <a:xfrm>
            <a:off x="3449638" y="2065088"/>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01" name="Oval 100">
            <a:extLst>
              <a:ext uri="{FF2B5EF4-FFF2-40B4-BE49-F238E27FC236}">
                <a16:creationId xmlns:a16="http://schemas.microsoft.com/office/drawing/2014/main" id="{606917E9-BF8F-4C50-AAC2-EE3A6CFED9A5}"/>
              </a:ext>
            </a:extLst>
          </p:cNvPr>
          <p:cNvSpPr/>
          <p:nvPr/>
        </p:nvSpPr>
        <p:spPr>
          <a:xfrm>
            <a:off x="2357438" y="3011238"/>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02" name="Oval 101">
            <a:extLst>
              <a:ext uri="{FF2B5EF4-FFF2-40B4-BE49-F238E27FC236}">
                <a16:creationId xmlns:a16="http://schemas.microsoft.com/office/drawing/2014/main" id="{606917E9-BF8F-4C50-AAC2-EE3A6CFED9A5}"/>
              </a:ext>
            </a:extLst>
          </p:cNvPr>
          <p:cNvSpPr/>
          <p:nvPr/>
        </p:nvSpPr>
        <p:spPr>
          <a:xfrm>
            <a:off x="1836738" y="2995363"/>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03" name="Oval 102">
            <a:extLst>
              <a:ext uri="{FF2B5EF4-FFF2-40B4-BE49-F238E27FC236}">
                <a16:creationId xmlns:a16="http://schemas.microsoft.com/office/drawing/2014/main" id="{606917E9-BF8F-4C50-AAC2-EE3A6CFED9A5}"/>
              </a:ext>
            </a:extLst>
          </p:cNvPr>
          <p:cNvSpPr/>
          <p:nvPr/>
        </p:nvSpPr>
        <p:spPr>
          <a:xfrm>
            <a:off x="1925638" y="2722313"/>
            <a:ext cx="22860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04" name="Oval 103">
            <a:extLst>
              <a:ext uri="{FF2B5EF4-FFF2-40B4-BE49-F238E27FC236}">
                <a16:creationId xmlns:a16="http://schemas.microsoft.com/office/drawing/2014/main" id="{7202AFB5-C16C-42D0-80B0-AFFE45D5655E}"/>
              </a:ext>
            </a:extLst>
          </p:cNvPr>
          <p:cNvSpPr/>
          <p:nvPr/>
        </p:nvSpPr>
        <p:spPr>
          <a:xfrm>
            <a:off x="2741614" y="3912938"/>
            <a:ext cx="217487" cy="234950"/>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05" name="Oval 104">
            <a:extLst>
              <a:ext uri="{FF2B5EF4-FFF2-40B4-BE49-F238E27FC236}">
                <a16:creationId xmlns:a16="http://schemas.microsoft.com/office/drawing/2014/main" id="{7202AFB5-C16C-42D0-80B0-AFFE45D5655E}"/>
              </a:ext>
            </a:extLst>
          </p:cNvPr>
          <p:cNvSpPr/>
          <p:nvPr/>
        </p:nvSpPr>
        <p:spPr>
          <a:xfrm>
            <a:off x="2540000" y="4401888"/>
            <a:ext cx="217488" cy="234950"/>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06" name="Oval 105">
            <a:extLst>
              <a:ext uri="{FF2B5EF4-FFF2-40B4-BE49-F238E27FC236}">
                <a16:creationId xmlns:a16="http://schemas.microsoft.com/office/drawing/2014/main" id="{7202AFB5-C16C-42D0-80B0-AFFE45D5655E}"/>
              </a:ext>
            </a:extLst>
          </p:cNvPr>
          <p:cNvSpPr/>
          <p:nvPr/>
        </p:nvSpPr>
        <p:spPr>
          <a:xfrm>
            <a:off x="2882900" y="4281238"/>
            <a:ext cx="217488" cy="234950"/>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07" name="Oval 106">
            <a:extLst>
              <a:ext uri="{FF2B5EF4-FFF2-40B4-BE49-F238E27FC236}">
                <a16:creationId xmlns:a16="http://schemas.microsoft.com/office/drawing/2014/main" id="{7202AFB5-C16C-42D0-80B0-AFFE45D5655E}"/>
              </a:ext>
            </a:extLst>
          </p:cNvPr>
          <p:cNvSpPr/>
          <p:nvPr/>
        </p:nvSpPr>
        <p:spPr>
          <a:xfrm>
            <a:off x="3197225" y="4632076"/>
            <a:ext cx="215900" cy="234950"/>
          </a:xfrm>
          <a:prstGeom prst="ellipse">
            <a:avLst/>
          </a:prstGeom>
          <a:solidFill>
            <a:srgbClr val="CC00CC"/>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08" name="Oval 107">
            <a:extLst>
              <a:ext uri="{FF2B5EF4-FFF2-40B4-BE49-F238E27FC236}">
                <a16:creationId xmlns:a16="http://schemas.microsoft.com/office/drawing/2014/main" id="{7202AFB5-C16C-42D0-80B0-AFFE45D5655E}"/>
              </a:ext>
            </a:extLst>
          </p:cNvPr>
          <p:cNvSpPr/>
          <p:nvPr/>
        </p:nvSpPr>
        <p:spPr>
          <a:xfrm>
            <a:off x="3971925" y="3795463"/>
            <a:ext cx="215900" cy="234950"/>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09" name="Oval 108">
            <a:extLst>
              <a:ext uri="{FF2B5EF4-FFF2-40B4-BE49-F238E27FC236}">
                <a16:creationId xmlns:a16="http://schemas.microsoft.com/office/drawing/2014/main" id="{7202AFB5-C16C-42D0-80B0-AFFE45D5655E}"/>
              </a:ext>
            </a:extLst>
          </p:cNvPr>
          <p:cNvSpPr/>
          <p:nvPr/>
        </p:nvSpPr>
        <p:spPr>
          <a:xfrm>
            <a:off x="3913188" y="4197101"/>
            <a:ext cx="215900" cy="234950"/>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10" name="Oval 109">
            <a:extLst>
              <a:ext uri="{FF2B5EF4-FFF2-40B4-BE49-F238E27FC236}">
                <a16:creationId xmlns:a16="http://schemas.microsoft.com/office/drawing/2014/main" id="{7202AFB5-C16C-42D0-80B0-AFFE45D5655E}"/>
              </a:ext>
            </a:extLst>
          </p:cNvPr>
          <p:cNvSpPr/>
          <p:nvPr/>
        </p:nvSpPr>
        <p:spPr>
          <a:xfrm>
            <a:off x="4376738" y="3546226"/>
            <a:ext cx="215900" cy="234950"/>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11" name="Oval 110">
            <a:extLst>
              <a:ext uri="{FF2B5EF4-FFF2-40B4-BE49-F238E27FC236}">
                <a16:creationId xmlns:a16="http://schemas.microsoft.com/office/drawing/2014/main" id="{7202AFB5-C16C-42D0-80B0-AFFE45D5655E}"/>
              </a:ext>
            </a:extLst>
          </p:cNvPr>
          <p:cNvSpPr/>
          <p:nvPr/>
        </p:nvSpPr>
        <p:spPr>
          <a:xfrm>
            <a:off x="4281489" y="3946276"/>
            <a:ext cx="217487" cy="234950"/>
          </a:xfrm>
          <a:prstGeom prst="ellipse">
            <a:avLst/>
          </a:prstGeom>
          <a:solidFill>
            <a:srgbClr val="FFC000"/>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zh-CN" altLang="zh-CN">
              <a:solidFill>
                <a:srgbClr val="FFFFFF"/>
              </a:solidFill>
              <a:cs typeface="Arial" pitchFamily="34" charset="0"/>
            </a:endParaRPr>
          </a:p>
        </p:txBody>
      </p:sp>
      <p:sp>
        <p:nvSpPr>
          <p:cNvPr id="112" name="Line Callout 2 111">
            <a:extLst>
              <a:ext uri="{FF2B5EF4-FFF2-40B4-BE49-F238E27FC236}">
                <a16:creationId xmlns:a16="http://schemas.microsoft.com/office/drawing/2014/main" id="{9BF611BA-537C-4494-9D86-4BC355BCCC8D}"/>
              </a:ext>
            </a:extLst>
          </p:cNvPr>
          <p:cNvSpPr/>
          <p:nvPr/>
        </p:nvSpPr>
        <p:spPr>
          <a:xfrm>
            <a:off x="5294313" y="2307976"/>
            <a:ext cx="838200" cy="609600"/>
          </a:xfrm>
          <a:prstGeom prst="borderCallout2">
            <a:avLst>
              <a:gd name="adj1" fmla="val 18750"/>
              <a:gd name="adj2" fmla="val -8333"/>
              <a:gd name="adj3" fmla="val 35360"/>
              <a:gd name="adj4" fmla="val -107515"/>
              <a:gd name="adj5" fmla="val 146437"/>
              <a:gd name="adj6" fmla="val -170510"/>
            </a:avLst>
          </a:prstGeom>
          <a:ln w="28575">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CN" sz="2800" dirty="0">
                <a:solidFill>
                  <a:srgbClr val="000000"/>
                </a:solidFill>
                <a:cs typeface="Arial" pitchFamily="34" charset="0"/>
              </a:rPr>
              <a:t>001</a:t>
            </a:r>
          </a:p>
        </p:txBody>
      </p:sp>
      <p:sp>
        <p:nvSpPr>
          <p:cNvPr id="113" name="Line Callout 2 112">
            <a:extLst>
              <a:ext uri="{FF2B5EF4-FFF2-40B4-BE49-F238E27FC236}">
                <a16:creationId xmlns:a16="http://schemas.microsoft.com/office/drawing/2014/main" id="{9BF611BA-537C-4494-9D86-4BC355BCCC8D}"/>
              </a:ext>
            </a:extLst>
          </p:cNvPr>
          <p:cNvSpPr/>
          <p:nvPr/>
        </p:nvSpPr>
        <p:spPr>
          <a:xfrm>
            <a:off x="5426075" y="3725613"/>
            <a:ext cx="838200" cy="609600"/>
          </a:xfrm>
          <a:prstGeom prst="borderCallout2">
            <a:avLst>
              <a:gd name="adj1" fmla="val 18750"/>
              <a:gd name="adj2" fmla="val -8333"/>
              <a:gd name="adj3" fmla="val 35360"/>
              <a:gd name="adj4" fmla="val -107515"/>
              <a:gd name="adj5" fmla="val 37946"/>
              <a:gd name="adj6" fmla="val -102586"/>
            </a:avLst>
          </a:prstGeom>
          <a:ln w="28575">
            <a:headEnd type="none" w="med" len="med"/>
            <a:tailEnd type="triangle" w="med" len="med"/>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CN" sz="2800" dirty="0">
                <a:solidFill>
                  <a:srgbClr val="000000"/>
                </a:solidFill>
                <a:cs typeface="Arial" pitchFamily="34" charset="0"/>
              </a:rPr>
              <a:t>101</a:t>
            </a:r>
          </a:p>
        </p:txBody>
      </p:sp>
      <p:sp>
        <p:nvSpPr>
          <p:cNvPr id="114" name="Line Callout 1 28">
            <a:extLst>
              <a:ext uri="{FF2B5EF4-FFF2-40B4-BE49-F238E27FC236}">
                <a16:creationId xmlns:a16="http://schemas.microsoft.com/office/drawing/2014/main" id="{BF5ED8BA-422C-4F70-AB8F-AE1588D2CF4A}"/>
              </a:ext>
            </a:extLst>
          </p:cNvPr>
          <p:cNvSpPr>
            <a:spLocks/>
          </p:cNvSpPr>
          <p:nvPr/>
        </p:nvSpPr>
        <p:spPr bwMode="auto">
          <a:xfrm>
            <a:off x="3919538" y="5086102"/>
            <a:ext cx="914400" cy="612775"/>
          </a:xfrm>
          <a:prstGeom prst="borderCallout1">
            <a:avLst>
              <a:gd name="adj1" fmla="val 18750"/>
              <a:gd name="adj2" fmla="val -8333"/>
              <a:gd name="adj3" fmla="val -20796"/>
              <a:gd name="adj4" fmla="val -62231"/>
            </a:avLst>
          </a:prstGeom>
          <a:noFill/>
          <a:ln w="28575" algn="ctr">
            <a:solidFill>
              <a:srgbClr val="0070C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nchorCtr="1"/>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800" dirty="0">
                <a:latin typeface="Trebuchet MS" panose="020B0603020202020204" pitchFamily="34" charset="0"/>
              </a:rPr>
              <a:t>100</a:t>
            </a:r>
          </a:p>
        </p:txBody>
      </p:sp>
      <p:sp>
        <p:nvSpPr>
          <p:cNvPr id="115" name="Line Callout 1 30">
            <a:extLst>
              <a:ext uri="{FF2B5EF4-FFF2-40B4-BE49-F238E27FC236}">
                <a16:creationId xmlns:a16="http://schemas.microsoft.com/office/drawing/2014/main" id="{2E098C51-C14D-4FA4-944F-73AA242E7E2A}"/>
              </a:ext>
            </a:extLst>
          </p:cNvPr>
          <p:cNvSpPr>
            <a:spLocks/>
          </p:cNvSpPr>
          <p:nvPr/>
        </p:nvSpPr>
        <p:spPr bwMode="auto">
          <a:xfrm rot="16200000">
            <a:off x="1739901" y="1404689"/>
            <a:ext cx="552450" cy="911225"/>
          </a:xfrm>
          <a:prstGeom prst="borderCallout1">
            <a:avLst>
              <a:gd name="adj1" fmla="val 18750"/>
              <a:gd name="adj2" fmla="val -8333"/>
              <a:gd name="adj3" fmla="val 68296"/>
              <a:gd name="adj4" fmla="val -102250"/>
            </a:avLst>
          </a:prstGeom>
          <a:noFill/>
          <a:ln w="28575" algn="ctr">
            <a:solidFill>
              <a:srgbClr val="0070C0"/>
            </a:solidFill>
            <a:round/>
            <a:headEnd/>
            <a:tailEnd type="triangle" w="med" len="med"/>
          </a:ln>
          <a:extLst>
            <a:ext uri="{909E8E84-426E-40DD-AFC4-6F175D3DCCD1}">
              <a14:hiddenFill xmlns:a14="http://schemas.microsoft.com/office/drawing/2010/main">
                <a:solidFill>
                  <a:srgbClr val="FFFFFF"/>
                </a:solidFill>
              </a14:hiddenFill>
            </a:ext>
          </a:extLst>
        </p:spPr>
        <p:txBody>
          <a:bodyPr vert="eaVert" anchor="ctr" anchorCtr="1"/>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a:spcBef>
                <a:spcPct val="0"/>
              </a:spcBef>
              <a:buFontTx/>
              <a:buNone/>
            </a:pPr>
            <a:r>
              <a:rPr lang="en-US" altLang="en-US" sz="2800" dirty="0">
                <a:latin typeface="Trebuchet MS" panose="020B0603020202020204" pitchFamily="34" charset="0"/>
              </a:rPr>
              <a:t>111</a:t>
            </a:r>
          </a:p>
        </p:txBody>
      </p:sp>
      <p:sp>
        <p:nvSpPr>
          <p:cNvPr id="116" name="Rectangle 115"/>
          <p:cNvSpPr/>
          <p:nvPr/>
        </p:nvSpPr>
        <p:spPr>
          <a:xfrm>
            <a:off x="420129" y="6033808"/>
            <a:ext cx="11275541" cy="830997"/>
          </a:xfrm>
          <a:prstGeom prst="rect">
            <a:avLst/>
          </a:prstGeom>
        </p:spPr>
        <p:txBody>
          <a:bodyPr wrap="square">
            <a:spAutoFit/>
          </a:bodyPr>
          <a:lstStyle/>
          <a:p>
            <a:pPr lvl="0">
              <a:spcBef>
                <a:spcPts val="1000"/>
              </a:spcBef>
              <a:buClr>
                <a:srgbClr val="5FCBEF"/>
              </a:buClr>
              <a:buSzPct val="80000"/>
            </a:pPr>
            <a:r>
              <a:rPr lang="en-US" sz="1600" dirty="0">
                <a:solidFill>
                  <a:prstClr val="black">
                    <a:lumMod val="75000"/>
                    <a:lumOff val="25000"/>
                  </a:prstClr>
                </a:solidFill>
              </a:rPr>
              <a:t>Kevin Joslyn, Kai Li, and </a:t>
            </a:r>
            <a:r>
              <a:rPr lang="en-US" sz="1600" dirty="0" err="1">
                <a:solidFill>
                  <a:prstClr val="black">
                    <a:lumMod val="75000"/>
                    <a:lumOff val="25000"/>
                  </a:prstClr>
                </a:solidFill>
              </a:rPr>
              <a:t>Kien</a:t>
            </a:r>
            <a:r>
              <a:rPr lang="en-US" sz="1600" dirty="0">
                <a:solidFill>
                  <a:prstClr val="black">
                    <a:lumMod val="75000"/>
                    <a:lumOff val="25000"/>
                  </a:prstClr>
                </a:solidFill>
              </a:rPr>
              <a:t> A. Hua, “Cross-Modal Retrieval Using Deep De-correlated Subspace Ranking Hashing,” in </a:t>
            </a:r>
            <a:r>
              <a:rPr lang="en-US" sz="1600" i="1" dirty="0">
                <a:solidFill>
                  <a:prstClr val="black">
                    <a:lumMod val="75000"/>
                    <a:lumOff val="25000"/>
                  </a:prstClr>
                </a:solidFill>
              </a:rPr>
              <a:t>Proceedings of ACM International Conference on Multimedia Retrieval</a:t>
            </a:r>
            <a:r>
              <a:rPr lang="en-US" sz="1600" dirty="0">
                <a:solidFill>
                  <a:prstClr val="black">
                    <a:lumMod val="75000"/>
                    <a:lumOff val="25000"/>
                  </a:prstClr>
                </a:solidFill>
              </a:rPr>
              <a:t> (ICMR) 2018, Yokohama, Japan, June 11-14, 2018. (</a:t>
            </a:r>
            <a:r>
              <a:rPr lang="en-US" sz="1600" b="1" dirty="0">
                <a:solidFill>
                  <a:prstClr val="black">
                    <a:lumMod val="75000"/>
                    <a:lumOff val="25000"/>
                  </a:prstClr>
                </a:solidFill>
              </a:rPr>
              <a:t>Best Multimodal Paper Award</a:t>
            </a:r>
            <a:r>
              <a:rPr lang="en-US" sz="1600" dirty="0">
                <a:solidFill>
                  <a:prstClr val="black">
                    <a:lumMod val="75000"/>
                    <a:lumOff val="25000"/>
                  </a:prstClr>
                </a:solidFill>
              </a:rPr>
              <a:t>)</a:t>
            </a:r>
          </a:p>
        </p:txBody>
      </p:sp>
    </p:spTree>
    <p:extLst>
      <p:ext uri="{BB962C8B-B14F-4D97-AF65-F5344CB8AC3E}">
        <p14:creationId xmlns:p14="http://schemas.microsoft.com/office/powerpoint/2010/main" val="80463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a:extLst>
              <a:ext uri="{FF2B5EF4-FFF2-40B4-BE49-F238E27FC236}">
                <a16:creationId xmlns:a16="http://schemas.microsoft.com/office/drawing/2014/main" id="{397FE4A2-1CDC-492F-AE4D-93BA983759F0}"/>
              </a:ext>
            </a:extLst>
          </p:cNvPr>
          <p:cNvSpPr>
            <a:spLocks noGrp="1"/>
          </p:cNvSpPr>
          <p:nvPr>
            <p:ph type="title"/>
          </p:nvPr>
        </p:nvSpPr>
        <p:spPr/>
        <p:txBody>
          <a:bodyPr>
            <a:noAutofit/>
          </a:bodyPr>
          <a:lstStyle/>
          <a:p>
            <a:r>
              <a:rPr lang="en-US" sz="4400" dirty="0">
                <a:solidFill>
                  <a:srgbClr val="7030A0"/>
                </a:solidFill>
              </a:rPr>
              <a:t>Deep Metric Learning</a:t>
            </a:r>
          </a:p>
        </p:txBody>
      </p:sp>
      <p:sp>
        <p:nvSpPr>
          <p:cNvPr id="2" name="Content Placeholder 1">
            <a:extLst>
              <a:ext uri="{FF2B5EF4-FFF2-40B4-BE49-F238E27FC236}">
                <a16:creationId xmlns:a16="http://schemas.microsoft.com/office/drawing/2014/main" id="{A2B2E013-C8AA-451F-AEB9-CFDEBC341AD1}"/>
              </a:ext>
            </a:extLst>
          </p:cNvPr>
          <p:cNvSpPr>
            <a:spLocks noGrp="1"/>
          </p:cNvSpPr>
          <p:nvPr>
            <p:ph idx="1"/>
          </p:nvPr>
        </p:nvSpPr>
        <p:spPr>
          <a:xfrm>
            <a:off x="1344308" y="2280621"/>
            <a:ext cx="8154694" cy="2108499"/>
          </a:xfrm>
        </p:spPr>
        <p:txBody>
          <a:bodyPr>
            <a:normAutofit/>
          </a:bodyPr>
          <a:lstStyle/>
          <a:p>
            <a:pPr marL="0" indent="0">
              <a:buNone/>
            </a:pPr>
            <a:r>
              <a:rPr lang="en-US" sz="3200" dirty="0">
                <a:solidFill>
                  <a:srgbClr val="00B050"/>
                </a:solidFill>
              </a:rPr>
              <a:t>Deep neural networks</a:t>
            </a:r>
            <a:r>
              <a:rPr lang="en-US" sz="3200" dirty="0"/>
              <a:t>, with the nonlinear feature representation learning ability and discrimination power of metric learning, </a:t>
            </a:r>
            <a:r>
              <a:rPr lang="en-US" sz="3200" dirty="0">
                <a:solidFill>
                  <a:srgbClr val="00B050"/>
                </a:solidFill>
              </a:rPr>
              <a:t>can learn the composability measures</a:t>
            </a:r>
            <a:r>
              <a:rPr lang="en-US" sz="3200" dirty="0"/>
              <a:t>.</a:t>
            </a:r>
          </a:p>
        </p:txBody>
      </p:sp>
    </p:spTree>
    <p:extLst>
      <p:ext uri="{BB962C8B-B14F-4D97-AF65-F5344CB8AC3E}">
        <p14:creationId xmlns:p14="http://schemas.microsoft.com/office/powerpoint/2010/main" val="3378019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0860AF64-BDA7-4FA4-A0CE-6F6A5C17C822}"/>
              </a:ext>
            </a:extLst>
          </p:cNvPr>
          <p:cNvPicPr>
            <a:picLocks noChangeAspect="1"/>
          </p:cNvPicPr>
          <p:nvPr/>
        </p:nvPicPr>
        <p:blipFill rotWithShape="1">
          <a:blip r:embed="rId3"/>
          <a:srcRect l="31591" r="47643"/>
          <a:stretch/>
        </p:blipFill>
        <p:spPr>
          <a:xfrm>
            <a:off x="2432263" y="4559516"/>
            <a:ext cx="802544" cy="1128713"/>
          </a:xfrm>
          <a:prstGeom prst="rect">
            <a:avLst/>
          </a:prstGeom>
        </p:spPr>
      </p:pic>
      <p:pic>
        <p:nvPicPr>
          <p:cNvPr id="50" name="Picture 49">
            <a:extLst>
              <a:ext uri="{FF2B5EF4-FFF2-40B4-BE49-F238E27FC236}">
                <a16:creationId xmlns:a16="http://schemas.microsoft.com/office/drawing/2014/main" id="{7A6D278C-1F5C-41D4-9157-D281BE30B764}"/>
              </a:ext>
            </a:extLst>
          </p:cNvPr>
          <p:cNvPicPr>
            <a:picLocks noChangeAspect="1"/>
          </p:cNvPicPr>
          <p:nvPr/>
        </p:nvPicPr>
        <p:blipFill rotWithShape="1">
          <a:blip r:embed="rId3"/>
          <a:srcRect r="68851"/>
          <a:stretch/>
        </p:blipFill>
        <p:spPr>
          <a:xfrm>
            <a:off x="2292642" y="3405638"/>
            <a:ext cx="1203828" cy="1128713"/>
          </a:xfrm>
          <a:prstGeom prst="rect">
            <a:avLst/>
          </a:prstGeom>
        </p:spPr>
      </p:pic>
      <p:sp>
        <p:nvSpPr>
          <p:cNvPr id="11" name="Arrow: Curved Up 10">
            <a:extLst>
              <a:ext uri="{FF2B5EF4-FFF2-40B4-BE49-F238E27FC236}">
                <a16:creationId xmlns:a16="http://schemas.microsoft.com/office/drawing/2014/main" id="{85182091-D1B4-4273-AABF-3CE456A36908}"/>
              </a:ext>
            </a:extLst>
          </p:cNvPr>
          <p:cNvSpPr/>
          <p:nvPr/>
        </p:nvSpPr>
        <p:spPr>
          <a:xfrm>
            <a:off x="3179712" y="5727912"/>
            <a:ext cx="860258" cy="28274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black"/>
              </a:solidFill>
              <a:latin typeface="Trebuchet MS" panose="020B0603020202020204"/>
            </a:endParaRPr>
          </a:p>
        </p:txBody>
      </p:sp>
      <p:sp>
        <p:nvSpPr>
          <p:cNvPr id="12" name="TextBox 11">
            <a:extLst>
              <a:ext uri="{FF2B5EF4-FFF2-40B4-BE49-F238E27FC236}">
                <a16:creationId xmlns:a16="http://schemas.microsoft.com/office/drawing/2014/main" id="{9D024293-A79C-4959-9EE4-1F6F2E19FEC5}"/>
              </a:ext>
            </a:extLst>
          </p:cNvPr>
          <p:cNvSpPr txBox="1"/>
          <p:nvPr/>
        </p:nvSpPr>
        <p:spPr>
          <a:xfrm>
            <a:off x="1961378" y="3481782"/>
            <a:ext cx="1218334"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A</a:t>
            </a:r>
          </a:p>
        </p:txBody>
      </p:sp>
      <p:sp>
        <p:nvSpPr>
          <p:cNvPr id="13" name="TextBox 12">
            <a:extLst>
              <a:ext uri="{FF2B5EF4-FFF2-40B4-BE49-F238E27FC236}">
                <a16:creationId xmlns:a16="http://schemas.microsoft.com/office/drawing/2014/main" id="{14E8723D-219A-42D9-9651-B9CB86403218}"/>
              </a:ext>
            </a:extLst>
          </p:cNvPr>
          <p:cNvSpPr txBox="1"/>
          <p:nvPr/>
        </p:nvSpPr>
        <p:spPr>
          <a:xfrm>
            <a:off x="1961379" y="4625378"/>
            <a:ext cx="1233815"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B</a:t>
            </a:r>
          </a:p>
        </p:txBody>
      </p:sp>
      <p:sp>
        <p:nvSpPr>
          <p:cNvPr id="14" name="TextBox 13">
            <a:extLst>
              <a:ext uri="{FF2B5EF4-FFF2-40B4-BE49-F238E27FC236}">
                <a16:creationId xmlns:a16="http://schemas.microsoft.com/office/drawing/2014/main" id="{2818BB5B-3B64-47CA-811F-F25A41A45812}"/>
              </a:ext>
            </a:extLst>
          </p:cNvPr>
          <p:cNvSpPr txBox="1"/>
          <p:nvPr/>
        </p:nvSpPr>
        <p:spPr>
          <a:xfrm>
            <a:off x="3289901" y="5705397"/>
            <a:ext cx="1113423" cy="253916"/>
          </a:xfrm>
          <a:prstGeom prst="rect">
            <a:avLst/>
          </a:prstGeom>
          <a:noFill/>
        </p:spPr>
        <p:txBody>
          <a:bodyPr wrap="square" rtlCol="0">
            <a:spAutoFit/>
          </a:bodyPr>
          <a:lstStyle/>
          <a:p>
            <a:pPr defTabSz="342900"/>
            <a:r>
              <a:rPr lang="en-US" sz="1050" dirty="0">
                <a:solidFill>
                  <a:prstClr val="black"/>
                </a:solidFill>
                <a:latin typeface="Trebuchet MS" panose="020B0603020202020204"/>
              </a:rPr>
              <a:t>Reverse</a:t>
            </a:r>
          </a:p>
        </p:txBody>
      </p:sp>
      <p:sp>
        <p:nvSpPr>
          <p:cNvPr id="20" name="Arrow: Right 19">
            <a:extLst>
              <a:ext uri="{FF2B5EF4-FFF2-40B4-BE49-F238E27FC236}">
                <a16:creationId xmlns:a16="http://schemas.microsoft.com/office/drawing/2014/main" id="{85C98928-FDB6-4A60-8949-19B8BBBA313B}"/>
              </a:ext>
            </a:extLst>
          </p:cNvPr>
          <p:cNvSpPr/>
          <p:nvPr/>
        </p:nvSpPr>
        <p:spPr>
          <a:xfrm>
            <a:off x="4796885" y="5235540"/>
            <a:ext cx="589720" cy="179221"/>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1" name="TextBox 20">
            <a:extLst>
              <a:ext uri="{FF2B5EF4-FFF2-40B4-BE49-F238E27FC236}">
                <a16:creationId xmlns:a16="http://schemas.microsoft.com/office/drawing/2014/main" id="{FDF6736A-1083-4BA4-8AD8-A3DA0C0B13FC}"/>
              </a:ext>
            </a:extLst>
          </p:cNvPr>
          <p:cNvSpPr txBox="1"/>
          <p:nvPr/>
        </p:nvSpPr>
        <p:spPr>
          <a:xfrm>
            <a:off x="5418398" y="4721009"/>
            <a:ext cx="1532742" cy="276999"/>
          </a:xfrm>
          <a:prstGeom prst="rect">
            <a:avLst/>
          </a:prstGeom>
          <a:noFill/>
        </p:spPr>
        <p:txBody>
          <a:bodyPr wrap="square" rtlCol="0">
            <a:spAutoFit/>
          </a:bodyPr>
          <a:lstStyle/>
          <a:p>
            <a:pPr defTabSz="342900"/>
            <a:r>
              <a:rPr lang="en-US" sz="1200" dirty="0">
                <a:solidFill>
                  <a:prstClr val="black"/>
                </a:solidFill>
                <a:latin typeface="Trebuchet MS" panose="020B0603020202020204"/>
              </a:rPr>
              <a:t>Backward Network</a:t>
            </a:r>
          </a:p>
        </p:txBody>
      </p:sp>
      <p:sp>
        <p:nvSpPr>
          <p:cNvPr id="22" name="Arrow: Right 21">
            <a:extLst>
              <a:ext uri="{FF2B5EF4-FFF2-40B4-BE49-F238E27FC236}">
                <a16:creationId xmlns:a16="http://schemas.microsoft.com/office/drawing/2014/main" id="{F737402D-E9B7-4900-A8A6-EFCEE09526BE}"/>
              </a:ext>
            </a:extLst>
          </p:cNvPr>
          <p:cNvSpPr/>
          <p:nvPr/>
        </p:nvSpPr>
        <p:spPr>
          <a:xfrm>
            <a:off x="3644200" y="3779202"/>
            <a:ext cx="1742405" cy="179221"/>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3" name="Rectangle 22">
            <a:extLst>
              <a:ext uri="{FF2B5EF4-FFF2-40B4-BE49-F238E27FC236}">
                <a16:creationId xmlns:a16="http://schemas.microsoft.com/office/drawing/2014/main" id="{7C280CBE-885E-4EDB-91E9-F473AF5A1F81}"/>
              </a:ext>
            </a:extLst>
          </p:cNvPr>
          <p:cNvSpPr/>
          <p:nvPr/>
        </p:nvSpPr>
        <p:spPr>
          <a:xfrm>
            <a:off x="5523205" y="3523486"/>
            <a:ext cx="1265122" cy="73185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prstClr val="black"/>
                </a:solidFill>
                <a:latin typeface="Trebuchet MS" panose="020B0603020202020204"/>
              </a:rPr>
              <a:t>   </a:t>
            </a:r>
          </a:p>
        </p:txBody>
      </p:sp>
      <p:sp>
        <p:nvSpPr>
          <p:cNvPr id="24" name="TextBox 23">
            <a:extLst>
              <a:ext uri="{FF2B5EF4-FFF2-40B4-BE49-F238E27FC236}">
                <a16:creationId xmlns:a16="http://schemas.microsoft.com/office/drawing/2014/main" id="{5AF663FC-BB46-4BBA-9EA7-4BFFF68889B2}"/>
              </a:ext>
            </a:extLst>
          </p:cNvPr>
          <p:cNvSpPr txBox="1"/>
          <p:nvPr/>
        </p:nvSpPr>
        <p:spPr>
          <a:xfrm>
            <a:off x="5464983" y="3240169"/>
            <a:ext cx="1471072" cy="276999"/>
          </a:xfrm>
          <a:prstGeom prst="rect">
            <a:avLst/>
          </a:prstGeom>
          <a:noFill/>
        </p:spPr>
        <p:txBody>
          <a:bodyPr wrap="square" rtlCol="0">
            <a:spAutoFit/>
          </a:bodyPr>
          <a:lstStyle/>
          <a:p>
            <a:pPr defTabSz="342900"/>
            <a:r>
              <a:rPr lang="en-US" sz="1200" dirty="0">
                <a:solidFill>
                  <a:prstClr val="black"/>
                </a:solidFill>
                <a:latin typeface="Trebuchet MS" panose="020B0603020202020204"/>
              </a:rPr>
              <a:t>Forward Network</a:t>
            </a:r>
          </a:p>
        </p:txBody>
      </p:sp>
      <p:sp>
        <p:nvSpPr>
          <p:cNvPr id="25" name="TextBox 24">
            <a:extLst>
              <a:ext uri="{FF2B5EF4-FFF2-40B4-BE49-F238E27FC236}">
                <a16:creationId xmlns:a16="http://schemas.microsoft.com/office/drawing/2014/main" id="{317FF2FD-5EA6-43FD-8781-ACC312E79E1E}"/>
              </a:ext>
            </a:extLst>
          </p:cNvPr>
          <p:cNvSpPr txBox="1"/>
          <p:nvPr/>
        </p:nvSpPr>
        <p:spPr>
          <a:xfrm>
            <a:off x="5597705" y="3631872"/>
            <a:ext cx="1265122" cy="523220"/>
          </a:xfrm>
          <a:prstGeom prst="rect">
            <a:avLst/>
          </a:prstGeom>
          <a:noFill/>
        </p:spPr>
        <p:txBody>
          <a:bodyPr wrap="square" rtlCol="0">
            <a:spAutoFit/>
          </a:bodyPr>
          <a:lstStyle/>
          <a:p>
            <a:pPr defTabSz="342900"/>
            <a:r>
              <a:rPr lang="en-US" sz="1050" dirty="0">
                <a:solidFill>
                  <a:prstClr val="black"/>
                </a:solidFill>
                <a:latin typeface="Trebuchet MS" panose="020B0603020202020204"/>
              </a:rPr>
              <a:t> </a:t>
            </a:r>
            <a:r>
              <a:rPr lang="en-US" sz="2800" dirty="0">
                <a:solidFill>
                  <a:prstClr val="black"/>
                </a:solidFill>
                <a:latin typeface="Trebuchet MS" panose="020B0603020202020204"/>
              </a:rPr>
              <a:t>LSTM</a:t>
            </a:r>
          </a:p>
        </p:txBody>
      </p:sp>
      <p:sp>
        <p:nvSpPr>
          <p:cNvPr id="27" name="Arrow: Right 26">
            <a:extLst>
              <a:ext uri="{FF2B5EF4-FFF2-40B4-BE49-F238E27FC236}">
                <a16:creationId xmlns:a16="http://schemas.microsoft.com/office/drawing/2014/main" id="{A7DA3595-915D-4E40-AFED-7DC2117E0F45}"/>
              </a:ext>
            </a:extLst>
          </p:cNvPr>
          <p:cNvSpPr/>
          <p:nvPr/>
        </p:nvSpPr>
        <p:spPr>
          <a:xfrm>
            <a:off x="6936055" y="3777351"/>
            <a:ext cx="327918" cy="18107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9" name="TextBox 28">
            <a:extLst>
              <a:ext uri="{FF2B5EF4-FFF2-40B4-BE49-F238E27FC236}">
                <a16:creationId xmlns:a16="http://schemas.microsoft.com/office/drawing/2014/main" id="{DF3942CA-A41B-4E0D-ABB4-FD0ADEE389EF}"/>
              </a:ext>
            </a:extLst>
          </p:cNvPr>
          <p:cNvSpPr txBox="1"/>
          <p:nvPr/>
        </p:nvSpPr>
        <p:spPr>
          <a:xfrm>
            <a:off x="7333957" y="3524107"/>
            <a:ext cx="1265122" cy="584775"/>
          </a:xfrm>
          <a:prstGeom prst="rect">
            <a:avLst/>
          </a:prstGeom>
          <a:noFill/>
        </p:spPr>
        <p:txBody>
          <a:bodyPr wrap="square" rtlCol="0">
            <a:spAutoFit/>
          </a:bodyPr>
          <a:lstStyle/>
          <a:p>
            <a:pPr defTabSz="342900"/>
            <a:r>
              <a:rPr lang="en-US" sz="1600" dirty="0">
                <a:solidFill>
                  <a:prstClr val="black"/>
                </a:solidFill>
                <a:latin typeface="Trebuchet MS" panose="020B0603020202020204"/>
              </a:rPr>
              <a:t>h</a:t>
            </a:r>
            <a:r>
              <a:rPr lang="en-US" sz="1600" baseline="-25000" dirty="0">
                <a:solidFill>
                  <a:prstClr val="black"/>
                </a:solidFill>
                <a:latin typeface="Trebuchet MS" panose="020B0603020202020204"/>
              </a:rPr>
              <a:t>a</a:t>
            </a:r>
            <a:r>
              <a:rPr lang="en-US" sz="1600" dirty="0">
                <a:solidFill>
                  <a:prstClr val="black"/>
                </a:solidFill>
                <a:latin typeface="Trebuchet MS" panose="020B0603020202020204"/>
              </a:rPr>
              <a:t> Hash Code</a:t>
            </a:r>
          </a:p>
        </p:txBody>
      </p:sp>
      <p:sp>
        <p:nvSpPr>
          <p:cNvPr id="31" name="Rectangle 30">
            <a:extLst>
              <a:ext uri="{FF2B5EF4-FFF2-40B4-BE49-F238E27FC236}">
                <a16:creationId xmlns:a16="http://schemas.microsoft.com/office/drawing/2014/main" id="{3A0F5912-7584-4B61-9302-8973E4E8C044}"/>
              </a:ext>
            </a:extLst>
          </p:cNvPr>
          <p:cNvSpPr/>
          <p:nvPr/>
        </p:nvSpPr>
        <p:spPr>
          <a:xfrm>
            <a:off x="5523205" y="4990737"/>
            <a:ext cx="1265122" cy="73185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prstClr val="black"/>
                </a:solidFill>
                <a:latin typeface="Trebuchet MS" panose="020B0603020202020204"/>
              </a:rPr>
              <a:t>   </a:t>
            </a:r>
          </a:p>
        </p:txBody>
      </p:sp>
      <p:sp>
        <p:nvSpPr>
          <p:cNvPr id="32" name="TextBox 31">
            <a:extLst>
              <a:ext uri="{FF2B5EF4-FFF2-40B4-BE49-F238E27FC236}">
                <a16:creationId xmlns:a16="http://schemas.microsoft.com/office/drawing/2014/main" id="{7C695E71-5883-48AC-A076-6C51A446F944}"/>
              </a:ext>
            </a:extLst>
          </p:cNvPr>
          <p:cNvSpPr txBox="1"/>
          <p:nvPr/>
        </p:nvSpPr>
        <p:spPr>
          <a:xfrm>
            <a:off x="5657015" y="5095054"/>
            <a:ext cx="1265122" cy="523220"/>
          </a:xfrm>
          <a:prstGeom prst="rect">
            <a:avLst/>
          </a:prstGeom>
          <a:noFill/>
        </p:spPr>
        <p:txBody>
          <a:bodyPr wrap="square" rtlCol="0">
            <a:spAutoFit/>
          </a:bodyPr>
          <a:lstStyle/>
          <a:p>
            <a:pPr defTabSz="342900"/>
            <a:r>
              <a:rPr lang="en-US" sz="2800" dirty="0">
                <a:solidFill>
                  <a:prstClr val="black"/>
                </a:solidFill>
                <a:latin typeface="Trebuchet MS" panose="020B0603020202020204"/>
              </a:rPr>
              <a:t>LSTM</a:t>
            </a:r>
          </a:p>
        </p:txBody>
      </p:sp>
      <p:sp>
        <p:nvSpPr>
          <p:cNvPr id="33" name="Arrow: Right 32">
            <a:extLst>
              <a:ext uri="{FF2B5EF4-FFF2-40B4-BE49-F238E27FC236}">
                <a16:creationId xmlns:a16="http://schemas.microsoft.com/office/drawing/2014/main" id="{28753FAF-C88D-41FA-948A-FD1B037FEFF3}"/>
              </a:ext>
            </a:extLst>
          </p:cNvPr>
          <p:cNvSpPr/>
          <p:nvPr/>
        </p:nvSpPr>
        <p:spPr>
          <a:xfrm>
            <a:off x="6936055" y="5244603"/>
            <a:ext cx="327918" cy="18107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34" name="TextBox 33">
            <a:extLst>
              <a:ext uri="{FF2B5EF4-FFF2-40B4-BE49-F238E27FC236}">
                <a16:creationId xmlns:a16="http://schemas.microsoft.com/office/drawing/2014/main" id="{AFFA1A7D-B0C6-40C3-8D7E-4CAA8AE8B547}"/>
              </a:ext>
            </a:extLst>
          </p:cNvPr>
          <p:cNvSpPr txBox="1"/>
          <p:nvPr/>
        </p:nvSpPr>
        <p:spPr>
          <a:xfrm>
            <a:off x="7335945" y="5070175"/>
            <a:ext cx="1265122" cy="584775"/>
          </a:xfrm>
          <a:prstGeom prst="rect">
            <a:avLst/>
          </a:prstGeom>
          <a:noFill/>
        </p:spPr>
        <p:txBody>
          <a:bodyPr wrap="square" rtlCol="0">
            <a:spAutoFit/>
          </a:bodyPr>
          <a:lstStyle/>
          <a:p>
            <a:pPr defTabSz="342900"/>
            <a:r>
              <a:rPr lang="en-US" sz="1600" dirty="0" err="1">
                <a:solidFill>
                  <a:prstClr val="black"/>
                </a:solidFill>
                <a:latin typeface="Trebuchet MS" panose="020B0603020202020204"/>
              </a:rPr>
              <a:t>h</a:t>
            </a:r>
            <a:r>
              <a:rPr lang="en-US" sz="1600" baseline="-25000" dirty="0" err="1">
                <a:solidFill>
                  <a:prstClr val="black"/>
                </a:solidFill>
                <a:latin typeface="Trebuchet MS" panose="020B0603020202020204"/>
              </a:rPr>
              <a:t>p</a:t>
            </a:r>
            <a:r>
              <a:rPr lang="en-US" sz="1600" dirty="0">
                <a:solidFill>
                  <a:prstClr val="black"/>
                </a:solidFill>
                <a:latin typeface="Trebuchet MS" panose="020B0603020202020204"/>
              </a:rPr>
              <a:t> Hash Code</a:t>
            </a:r>
          </a:p>
        </p:txBody>
      </p:sp>
      <p:sp>
        <p:nvSpPr>
          <p:cNvPr id="36" name="Arrow: Up-Down 35">
            <a:extLst>
              <a:ext uri="{FF2B5EF4-FFF2-40B4-BE49-F238E27FC236}">
                <a16:creationId xmlns:a16="http://schemas.microsoft.com/office/drawing/2014/main" id="{453A6A99-F8D9-49E0-9A92-57DA67BC8ADD}"/>
              </a:ext>
            </a:extLst>
          </p:cNvPr>
          <p:cNvSpPr/>
          <p:nvPr/>
        </p:nvSpPr>
        <p:spPr>
          <a:xfrm>
            <a:off x="7625314" y="4108881"/>
            <a:ext cx="157181" cy="961294"/>
          </a:xfrm>
          <a:prstGeom prst="up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7" name="TextBox 36">
            <a:extLst>
              <a:ext uri="{FF2B5EF4-FFF2-40B4-BE49-F238E27FC236}">
                <a16:creationId xmlns:a16="http://schemas.microsoft.com/office/drawing/2014/main" id="{4B5845A1-19F2-449F-8E5C-4B2A49675C98}"/>
              </a:ext>
            </a:extLst>
          </p:cNvPr>
          <p:cNvSpPr txBox="1"/>
          <p:nvPr/>
        </p:nvSpPr>
        <p:spPr>
          <a:xfrm>
            <a:off x="7767934" y="4272399"/>
            <a:ext cx="1265122" cy="584775"/>
          </a:xfrm>
          <a:prstGeom prst="rect">
            <a:avLst/>
          </a:prstGeom>
          <a:noFill/>
        </p:spPr>
        <p:txBody>
          <a:bodyPr wrap="square" rtlCol="0">
            <a:spAutoFit/>
          </a:bodyPr>
          <a:lstStyle/>
          <a:p>
            <a:pPr defTabSz="342900"/>
            <a:r>
              <a:rPr lang="en-US" sz="1600" dirty="0">
                <a:solidFill>
                  <a:prstClr val="black"/>
                </a:solidFill>
                <a:latin typeface="Trebuchet MS" panose="020B0603020202020204"/>
              </a:rPr>
              <a:t>Similarity Loss</a:t>
            </a:r>
          </a:p>
        </p:txBody>
      </p:sp>
      <p:sp>
        <p:nvSpPr>
          <p:cNvPr id="38" name="TextBox 37">
            <a:extLst>
              <a:ext uri="{FF2B5EF4-FFF2-40B4-BE49-F238E27FC236}">
                <a16:creationId xmlns:a16="http://schemas.microsoft.com/office/drawing/2014/main" id="{C5704146-A7F8-411B-9646-362CEE27CF88}"/>
              </a:ext>
            </a:extLst>
          </p:cNvPr>
          <p:cNvSpPr txBox="1"/>
          <p:nvPr/>
        </p:nvSpPr>
        <p:spPr>
          <a:xfrm>
            <a:off x="4646167" y="1757681"/>
            <a:ext cx="2216660" cy="1200329"/>
          </a:xfrm>
          <a:prstGeom prst="rect">
            <a:avLst/>
          </a:prstGeom>
          <a:noFill/>
        </p:spPr>
        <p:txBody>
          <a:bodyPr wrap="square" rtlCol="0">
            <a:spAutoFit/>
          </a:bodyPr>
          <a:lstStyle/>
          <a:p>
            <a:pPr defTabSz="342900"/>
            <a:r>
              <a:rPr lang="en-US" dirty="0">
                <a:solidFill>
                  <a:prstClr val="black"/>
                </a:solidFill>
                <a:latin typeface="Trebuchet MS" panose="020B0603020202020204"/>
              </a:rPr>
              <a:t>Segment (in MIDI representation) pair is adjacent in the same song</a:t>
            </a:r>
          </a:p>
        </p:txBody>
      </p:sp>
      <p:sp>
        <p:nvSpPr>
          <p:cNvPr id="39" name="TextBox 38">
            <a:extLst>
              <a:ext uri="{FF2B5EF4-FFF2-40B4-BE49-F238E27FC236}">
                <a16:creationId xmlns:a16="http://schemas.microsoft.com/office/drawing/2014/main" id="{C5F91BD8-44D0-4F5E-87C8-29057147B2CC}"/>
              </a:ext>
            </a:extLst>
          </p:cNvPr>
          <p:cNvSpPr txBox="1"/>
          <p:nvPr/>
        </p:nvSpPr>
        <p:spPr>
          <a:xfrm>
            <a:off x="3870531" y="3222006"/>
            <a:ext cx="1344790" cy="584775"/>
          </a:xfrm>
          <a:prstGeom prst="rect">
            <a:avLst/>
          </a:prstGeom>
          <a:noFill/>
        </p:spPr>
        <p:txBody>
          <a:bodyPr wrap="square" rtlCol="0">
            <a:spAutoFit/>
          </a:bodyPr>
          <a:lstStyle/>
          <a:p>
            <a:pPr defTabSz="342900"/>
            <a:r>
              <a:rPr lang="en-US" sz="1600" dirty="0">
                <a:solidFill>
                  <a:prstClr val="black"/>
                </a:solidFill>
                <a:latin typeface="Trebuchet MS" panose="020B0603020202020204"/>
              </a:rPr>
              <a:t>Feed Sequentially</a:t>
            </a:r>
          </a:p>
        </p:txBody>
      </p:sp>
      <p:sp>
        <p:nvSpPr>
          <p:cNvPr id="40" name="TextBox 39">
            <a:extLst>
              <a:ext uri="{FF2B5EF4-FFF2-40B4-BE49-F238E27FC236}">
                <a16:creationId xmlns:a16="http://schemas.microsoft.com/office/drawing/2014/main" id="{FC1E8610-AA6C-4028-83A9-003EE258644C}"/>
              </a:ext>
            </a:extLst>
          </p:cNvPr>
          <p:cNvSpPr txBox="1"/>
          <p:nvPr/>
        </p:nvSpPr>
        <p:spPr>
          <a:xfrm>
            <a:off x="3436941" y="4614572"/>
            <a:ext cx="421902" cy="400110"/>
          </a:xfrm>
          <a:prstGeom prst="rect">
            <a:avLst/>
          </a:prstGeom>
          <a:noFill/>
        </p:spPr>
        <p:txBody>
          <a:bodyPr wrap="square" rtlCol="0">
            <a:spAutoFit/>
          </a:bodyPr>
          <a:lstStyle/>
          <a:p>
            <a:pPr defTabSz="342900"/>
            <a:r>
              <a:rPr lang="en-US" sz="2000" dirty="0">
                <a:solidFill>
                  <a:prstClr val="black"/>
                </a:solidFill>
                <a:latin typeface="Trebuchet MS" panose="020B0603020202020204"/>
              </a:rPr>
              <a:t>B’</a:t>
            </a:r>
          </a:p>
        </p:txBody>
      </p:sp>
      <p:grpSp>
        <p:nvGrpSpPr>
          <p:cNvPr id="35" name="Group 34">
            <a:extLst>
              <a:ext uri="{FF2B5EF4-FFF2-40B4-BE49-F238E27FC236}">
                <a16:creationId xmlns:a16="http://schemas.microsoft.com/office/drawing/2014/main" id="{7BC31E69-7438-4E3A-B948-D2857C5C4BB2}"/>
              </a:ext>
            </a:extLst>
          </p:cNvPr>
          <p:cNvGrpSpPr/>
          <p:nvPr/>
        </p:nvGrpSpPr>
        <p:grpSpPr>
          <a:xfrm>
            <a:off x="8145087" y="3786634"/>
            <a:ext cx="979862" cy="266274"/>
            <a:chOff x="3226235" y="4994062"/>
            <a:chExt cx="1306482" cy="355031"/>
          </a:xfrm>
        </p:grpSpPr>
        <p:sp>
          <p:nvSpPr>
            <p:cNvPr id="43" name="TextBox 42">
              <a:extLst>
                <a:ext uri="{FF2B5EF4-FFF2-40B4-BE49-F238E27FC236}">
                  <a16:creationId xmlns:a16="http://schemas.microsoft.com/office/drawing/2014/main" id="{19384DF8-0200-4EEA-936B-09BB8AFF9B7C}"/>
                </a:ext>
              </a:extLst>
            </p:cNvPr>
            <p:cNvSpPr txBox="1"/>
            <p:nvPr/>
          </p:nvSpPr>
          <p:spPr>
            <a:xfrm>
              <a:off x="3226235" y="5010539"/>
              <a:ext cx="1306482" cy="338554"/>
            </a:xfrm>
            <a:prstGeom prst="rect">
              <a:avLst/>
            </a:prstGeom>
            <a:noFill/>
          </p:spPr>
          <p:txBody>
            <a:bodyPr wrap="square" rtlCol="0">
              <a:spAutoFit/>
            </a:bodyPr>
            <a:lstStyle/>
            <a:p>
              <a:pPr defTabSz="342900"/>
              <a:r>
                <a:rPr lang="en-US" sz="1050" b="1" dirty="0">
                  <a:solidFill>
                    <a:srgbClr val="00B050"/>
                  </a:solidFill>
                  <a:latin typeface="Trebuchet MS" panose="020B0603020202020204"/>
                </a:rPr>
                <a:t>101</a:t>
              </a:r>
            </a:p>
          </p:txBody>
        </p:sp>
        <p:cxnSp>
          <p:nvCxnSpPr>
            <p:cNvPr id="44" name="Straight Arrow Connector 43">
              <a:extLst>
                <a:ext uri="{FF2B5EF4-FFF2-40B4-BE49-F238E27FC236}">
                  <a16:creationId xmlns:a16="http://schemas.microsoft.com/office/drawing/2014/main" id="{44BA009A-1F9F-4EB0-B4A7-A1B5D2E05F4D}"/>
                </a:ext>
              </a:extLst>
            </p:cNvPr>
            <p:cNvCxnSpPr/>
            <p:nvPr/>
          </p:nvCxnSpPr>
          <p:spPr>
            <a:xfrm>
              <a:off x="3329189" y="4994062"/>
              <a:ext cx="27577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A6A15840-675B-4198-93F5-DE6717E0BC02}"/>
              </a:ext>
            </a:extLst>
          </p:cNvPr>
          <p:cNvGrpSpPr/>
          <p:nvPr/>
        </p:nvGrpSpPr>
        <p:grpSpPr>
          <a:xfrm>
            <a:off x="8179131" y="5246863"/>
            <a:ext cx="979862" cy="266274"/>
            <a:chOff x="3226235" y="4994062"/>
            <a:chExt cx="1306482" cy="355031"/>
          </a:xfrm>
        </p:grpSpPr>
        <p:sp>
          <p:nvSpPr>
            <p:cNvPr id="46" name="TextBox 45">
              <a:extLst>
                <a:ext uri="{FF2B5EF4-FFF2-40B4-BE49-F238E27FC236}">
                  <a16:creationId xmlns:a16="http://schemas.microsoft.com/office/drawing/2014/main" id="{84A1B492-8E98-472E-8F2C-26D722CE5118}"/>
                </a:ext>
              </a:extLst>
            </p:cNvPr>
            <p:cNvSpPr txBox="1"/>
            <p:nvPr/>
          </p:nvSpPr>
          <p:spPr>
            <a:xfrm>
              <a:off x="3226235" y="5010539"/>
              <a:ext cx="1306482" cy="338554"/>
            </a:xfrm>
            <a:prstGeom prst="rect">
              <a:avLst/>
            </a:prstGeom>
            <a:noFill/>
          </p:spPr>
          <p:txBody>
            <a:bodyPr wrap="square" rtlCol="0">
              <a:spAutoFit/>
            </a:bodyPr>
            <a:lstStyle/>
            <a:p>
              <a:pPr defTabSz="342900"/>
              <a:r>
                <a:rPr lang="en-US" sz="1050" b="1" dirty="0">
                  <a:solidFill>
                    <a:srgbClr val="00B050"/>
                  </a:solidFill>
                  <a:latin typeface="Trebuchet MS" panose="020B0603020202020204"/>
                </a:rPr>
                <a:t>101</a:t>
              </a:r>
            </a:p>
          </p:txBody>
        </p:sp>
        <p:cxnSp>
          <p:nvCxnSpPr>
            <p:cNvPr id="47" name="Straight Arrow Connector 46">
              <a:extLst>
                <a:ext uri="{FF2B5EF4-FFF2-40B4-BE49-F238E27FC236}">
                  <a16:creationId xmlns:a16="http://schemas.microsoft.com/office/drawing/2014/main" id="{A0B7F9D7-DC3B-4610-BE33-114BD6FA85AA}"/>
                </a:ext>
              </a:extLst>
            </p:cNvPr>
            <p:cNvCxnSpPr>
              <a:cxnSpLocks/>
            </p:cNvCxnSpPr>
            <p:nvPr/>
          </p:nvCxnSpPr>
          <p:spPr>
            <a:xfrm flipH="1">
              <a:off x="3329189" y="4994062"/>
              <a:ext cx="27577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49" name="Picture 48">
            <a:extLst>
              <a:ext uri="{FF2B5EF4-FFF2-40B4-BE49-F238E27FC236}">
                <a16:creationId xmlns:a16="http://schemas.microsoft.com/office/drawing/2014/main" id="{3964ADE0-DD3C-41E0-8BEC-FC66251A3312}"/>
              </a:ext>
            </a:extLst>
          </p:cNvPr>
          <p:cNvPicPr>
            <a:picLocks noChangeAspect="1"/>
          </p:cNvPicPr>
          <p:nvPr/>
        </p:nvPicPr>
        <p:blipFill rotWithShape="1">
          <a:blip r:embed="rId3"/>
          <a:srcRect r="46811"/>
          <a:stretch/>
        </p:blipFill>
        <p:spPr>
          <a:xfrm>
            <a:off x="2303494" y="1872474"/>
            <a:ext cx="2055646" cy="1128713"/>
          </a:xfrm>
          <a:prstGeom prst="rect">
            <a:avLst/>
          </a:prstGeom>
        </p:spPr>
      </p:pic>
      <p:cxnSp>
        <p:nvCxnSpPr>
          <p:cNvPr id="3" name="Straight Connector 2">
            <a:extLst>
              <a:ext uri="{FF2B5EF4-FFF2-40B4-BE49-F238E27FC236}">
                <a16:creationId xmlns:a16="http://schemas.microsoft.com/office/drawing/2014/main" id="{A9990BDB-4056-4CE0-9DC8-1B0F89E09CC5}"/>
              </a:ext>
            </a:extLst>
          </p:cNvPr>
          <p:cNvCxnSpPr/>
          <p:nvPr/>
        </p:nvCxnSpPr>
        <p:spPr>
          <a:xfrm>
            <a:off x="3536520" y="1799101"/>
            <a:ext cx="0" cy="124199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1E38A0E1-0FD0-4014-9480-06A3EAC9F8C3}"/>
              </a:ext>
            </a:extLst>
          </p:cNvPr>
          <p:cNvGrpSpPr/>
          <p:nvPr/>
        </p:nvGrpSpPr>
        <p:grpSpPr>
          <a:xfrm>
            <a:off x="3822912" y="4555518"/>
            <a:ext cx="802544" cy="1128713"/>
            <a:chOff x="1019494" y="130421"/>
            <a:chExt cx="1070058" cy="1504950"/>
          </a:xfrm>
        </p:grpSpPr>
        <p:pic>
          <p:nvPicPr>
            <p:cNvPr id="55" name="Picture 54">
              <a:extLst>
                <a:ext uri="{FF2B5EF4-FFF2-40B4-BE49-F238E27FC236}">
                  <a16:creationId xmlns:a16="http://schemas.microsoft.com/office/drawing/2014/main" id="{859B4CF2-6A13-4BCE-9F03-6C4B4D28B98B}"/>
                </a:ext>
              </a:extLst>
            </p:cNvPr>
            <p:cNvPicPr>
              <a:picLocks noChangeAspect="1"/>
            </p:cNvPicPr>
            <p:nvPr/>
          </p:nvPicPr>
          <p:blipFill rotWithShape="1">
            <a:blip r:embed="rId3"/>
            <a:srcRect l="31591" r="47643"/>
            <a:stretch/>
          </p:blipFill>
          <p:spPr>
            <a:xfrm>
              <a:off x="1019494" y="130421"/>
              <a:ext cx="1070058" cy="1504950"/>
            </a:xfrm>
            <a:prstGeom prst="rect">
              <a:avLst/>
            </a:prstGeom>
          </p:spPr>
        </p:pic>
        <p:pic>
          <p:nvPicPr>
            <p:cNvPr id="56" name="Picture 55">
              <a:extLst>
                <a:ext uri="{FF2B5EF4-FFF2-40B4-BE49-F238E27FC236}">
                  <a16:creationId xmlns:a16="http://schemas.microsoft.com/office/drawing/2014/main" id="{0E001356-2366-4E68-848F-2D0A8C143F9F}"/>
                </a:ext>
              </a:extLst>
            </p:cNvPr>
            <p:cNvPicPr>
              <a:picLocks noChangeAspect="1"/>
            </p:cNvPicPr>
            <p:nvPr/>
          </p:nvPicPr>
          <p:blipFill rotWithShape="1">
            <a:blip r:embed="rId3"/>
            <a:srcRect l="42160" r="53699" b="49472"/>
            <a:stretch/>
          </p:blipFill>
          <p:spPr>
            <a:xfrm>
              <a:off x="1341162" y="130421"/>
              <a:ext cx="213361" cy="760414"/>
            </a:xfrm>
            <a:prstGeom prst="rect">
              <a:avLst/>
            </a:prstGeom>
          </p:spPr>
        </p:pic>
        <p:pic>
          <p:nvPicPr>
            <p:cNvPr id="57" name="Picture 56">
              <a:extLst>
                <a:ext uri="{FF2B5EF4-FFF2-40B4-BE49-F238E27FC236}">
                  <a16:creationId xmlns:a16="http://schemas.microsoft.com/office/drawing/2014/main" id="{B125D01E-0114-493A-8C55-0A6BFA7D6156}"/>
                </a:ext>
              </a:extLst>
            </p:cNvPr>
            <p:cNvPicPr>
              <a:picLocks noChangeAspect="1"/>
            </p:cNvPicPr>
            <p:nvPr/>
          </p:nvPicPr>
          <p:blipFill rotWithShape="1">
            <a:blip r:embed="rId3"/>
            <a:srcRect l="46541" r="48325" b="44342"/>
            <a:stretch/>
          </p:blipFill>
          <p:spPr>
            <a:xfrm>
              <a:off x="1076644" y="130421"/>
              <a:ext cx="264517" cy="837630"/>
            </a:xfrm>
            <a:prstGeom prst="rect">
              <a:avLst/>
            </a:prstGeom>
          </p:spPr>
        </p:pic>
        <p:pic>
          <p:nvPicPr>
            <p:cNvPr id="58" name="Picture 57">
              <a:extLst>
                <a:ext uri="{FF2B5EF4-FFF2-40B4-BE49-F238E27FC236}">
                  <a16:creationId xmlns:a16="http://schemas.microsoft.com/office/drawing/2014/main" id="{AE13BA24-03E2-4679-94FD-344B5C075042}"/>
                </a:ext>
              </a:extLst>
            </p:cNvPr>
            <p:cNvPicPr>
              <a:picLocks noChangeAspect="1"/>
            </p:cNvPicPr>
            <p:nvPr/>
          </p:nvPicPr>
          <p:blipFill rotWithShape="1">
            <a:blip r:embed="rId3"/>
            <a:srcRect l="38787" r="57467" b="46503"/>
            <a:stretch/>
          </p:blipFill>
          <p:spPr>
            <a:xfrm>
              <a:off x="1532476" y="130421"/>
              <a:ext cx="193041" cy="805092"/>
            </a:xfrm>
            <a:prstGeom prst="rect">
              <a:avLst/>
            </a:prstGeom>
          </p:spPr>
        </p:pic>
        <p:pic>
          <p:nvPicPr>
            <p:cNvPr id="59" name="Picture 58">
              <a:extLst>
                <a:ext uri="{FF2B5EF4-FFF2-40B4-BE49-F238E27FC236}">
                  <a16:creationId xmlns:a16="http://schemas.microsoft.com/office/drawing/2014/main" id="{F736DA5B-AF99-43C3-A4FF-3393576AE732}"/>
                </a:ext>
              </a:extLst>
            </p:cNvPr>
            <p:cNvPicPr>
              <a:picLocks noChangeAspect="1"/>
            </p:cNvPicPr>
            <p:nvPr/>
          </p:nvPicPr>
          <p:blipFill rotWithShape="1">
            <a:blip r:embed="rId3"/>
            <a:srcRect l="32708" r="61377" b="46720"/>
            <a:stretch/>
          </p:blipFill>
          <p:spPr>
            <a:xfrm>
              <a:off x="1734761" y="130421"/>
              <a:ext cx="304800" cy="801847"/>
            </a:xfrm>
            <a:prstGeom prst="rect">
              <a:avLst/>
            </a:prstGeom>
          </p:spPr>
        </p:pic>
      </p:grpSp>
      <p:sp>
        <p:nvSpPr>
          <p:cNvPr id="61" name="Title 1">
            <a:extLst>
              <a:ext uri="{FF2B5EF4-FFF2-40B4-BE49-F238E27FC236}">
                <a16:creationId xmlns:a16="http://schemas.microsoft.com/office/drawing/2014/main" id="{397FE4A2-1CDC-492F-AE4D-93BA983759F0}"/>
              </a:ext>
            </a:extLst>
          </p:cNvPr>
          <p:cNvSpPr>
            <a:spLocks noGrp="1"/>
          </p:cNvSpPr>
          <p:nvPr>
            <p:ph type="title"/>
          </p:nvPr>
        </p:nvSpPr>
        <p:spPr>
          <a:xfrm>
            <a:off x="415326" y="342553"/>
            <a:ext cx="6447501" cy="593937"/>
          </a:xfrm>
        </p:spPr>
        <p:txBody>
          <a:bodyPr>
            <a:noAutofit/>
          </a:bodyPr>
          <a:lstStyle/>
          <a:p>
            <a:r>
              <a:rPr lang="en-US" sz="4400" dirty="0">
                <a:solidFill>
                  <a:srgbClr val="7030A0"/>
                </a:solidFill>
              </a:rPr>
              <a:t>“Composable” Pair</a:t>
            </a:r>
          </a:p>
        </p:txBody>
      </p:sp>
      <p:sp>
        <p:nvSpPr>
          <p:cNvPr id="52" name="TextBox 51">
            <a:extLst>
              <a:ext uri="{FF2B5EF4-FFF2-40B4-BE49-F238E27FC236}">
                <a16:creationId xmlns:a16="http://schemas.microsoft.com/office/drawing/2014/main" id="{9D024293-A79C-4959-9EE4-1F6F2E19FEC5}"/>
              </a:ext>
            </a:extLst>
          </p:cNvPr>
          <p:cNvSpPr txBox="1"/>
          <p:nvPr/>
        </p:nvSpPr>
        <p:spPr>
          <a:xfrm>
            <a:off x="3057460" y="1410809"/>
            <a:ext cx="355499"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A</a:t>
            </a:r>
          </a:p>
        </p:txBody>
      </p:sp>
      <p:sp>
        <p:nvSpPr>
          <p:cNvPr id="53" name="TextBox 52">
            <a:extLst>
              <a:ext uri="{FF2B5EF4-FFF2-40B4-BE49-F238E27FC236}">
                <a16:creationId xmlns:a16="http://schemas.microsoft.com/office/drawing/2014/main" id="{14E8723D-219A-42D9-9651-B9CB86403218}"/>
              </a:ext>
            </a:extLst>
          </p:cNvPr>
          <p:cNvSpPr txBox="1"/>
          <p:nvPr/>
        </p:nvSpPr>
        <p:spPr>
          <a:xfrm>
            <a:off x="3962851" y="1428933"/>
            <a:ext cx="430129"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B</a:t>
            </a:r>
          </a:p>
        </p:txBody>
      </p:sp>
    </p:spTree>
    <p:extLst>
      <p:ext uri="{BB962C8B-B14F-4D97-AF65-F5344CB8AC3E}">
        <p14:creationId xmlns:p14="http://schemas.microsoft.com/office/powerpoint/2010/main" val="104940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45"/>
                                        </p:tgtEl>
                                        <p:attrNameLst>
                                          <p:attrName>style.visibility</p:attrName>
                                        </p:attrNameLst>
                                      </p:cBhvr>
                                      <p:to>
                                        <p:strVal val="visible"/>
                                      </p:to>
                                    </p:set>
                                  </p:childTnLst>
                                </p:cTn>
                              </p:par>
                            </p:childTnLst>
                          </p:cTn>
                        </p:par>
                        <p:par>
                          <p:cTn id="10" fill="hold">
                            <p:stCondLst>
                              <p:cond delay="1000"/>
                            </p:stCondLst>
                            <p:childTnLst>
                              <p:par>
                                <p:cTn id="11" presetID="42" presetClass="path" presetSubtype="0" accel="50000" decel="50000" fill="hold" nodeType="afterEffect">
                                  <p:stCondLst>
                                    <p:cond delay="500"/>
                                  </p:stCondLst>
                                  <p:childTnLst>
                                    <p:animMotion origin="layout" path="M 0.00086 -0.00717 L -0.57709 0.01135 " pathEditMode="relative" rAng="0" ptsTypes="AA">
                                      <p:cBhvr>
                                        <p:cTn id="12" dur="2000" fill="hold"/>
                                        <p:tgtEl>
                                          <p:spTgt spid="35"/>
                                        </p:tgtEl>
                                        <p:attrNameLst>
                                          <p:attrName>ppt_x</p:attrName>
                                          <p:attrName>ppt_y</p:attrName>
                                        </p:attrNameLst>
                                      </p:cBhvr>
                                      <p:rCtr x="-28906" y="926"/>
                                    </p:animMotion>
                                  </p:childTnLst>
                                </p:cTn>
                              </p:par>
                            </p:childTnLst>
                          </p:cTn>
                        </p:par>
                        <p:par>
                          <p:cTn id="13" fill="hold">
                            <p:stCondLst>
                              <p:cond delay="3500"/>
                            </p:stCondLst>
                            <p:childTnLst>
                              <p:par>
                                <p:cTn id="14" presetID="42" presetClass="path" presetSubtype="0" accel="50000" decel="50000" fill="hold" nodeType="afterEffect">
                                  <p:stCondLst>
                                    <p:cond delay="0"/>
                                  </p:stCondLst>
                                  <p:childTnLst>
                                    <p:animMotion origin="layout" path="M 0.00625 0.01828 L -0.59445 -0.03033 " pathEditMode="relative" rAng="0" ptsTypes="AA">
                                      <p:cBhvr>
                                        <p:cTn id="15" dur="2000" fill="hold"/>
                                        <p:tgtEl>
                                          <p:spTgt spid="45"/>
                                        </p:tgtEl>
                                        <p:attrNameLst>
                                          <p:attrName>ppt_x</p:attrName>
                                          <p:attrName>ppt_y</p:attrName>
                                        </p:attrNameLst>
                                      </p:cBhvr>
                                      <p:rCtr x="-30035" y="-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Curved Up 10">
            <a:extLst>
              <a:ext uri="{FF2B5EF4-FFF2-40B4-BE49-F238E27FC236}">
                <a16:creationId xmlns:a16="http://schemas.microsoft.com/office/drawing/2014/main" id="{85182091-D1B4-4273-AABF-3CE456A36908}"/>
              </a:ext>
            </a:extLst>
          </p:cNvPr>
          <p:cNvSpPr/>
          <p:nvPr/>
        </p:nvSpPr>
        <p:spPr>
          <a:xfrm>
            <a:off x="3289992" y="5853534"/>
            <a:ext cx="860258" cy="28274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black"/>
              </a:solidFill>
              <a:latin typeface="Trebuchet MS" panose="020B0603020202020204"/>
            </a:endParaRPr>
          </a:p>
        </p:txBody>
      </p:sp>
      <p:sp>
        <p:nvSpPr>
          <p:cNvPr id="12" name="TextBox 11">
            <a:extLst>
              <a:ext uri="{FF2B5EF4-FFF2-40B4-BE49-F238E27FC236}">
                <a16:creationId xmlns:a16="http://schemas.microsoft.com/office/drawing/2014/main" id="{9D024293-A79C-4959-9EE4-1F6F2E19FEC5}"/>
              </a:ext>
            </a:extLst>
          </p:cNvPr>
          <p:cNvSpPr txBox="1"/>
          <p:nvPr/>
        </p:nvSpPr>
        <p:spPr>
          <a:xfrm>
            <a:off x="2059457" y="3550903"/>
            <a:ext cx="1231316"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A</a:t>
            </a:r>
          </a:p>
        </p:txBody>
      </p:sp>
      <p:sp>
        <p:nvSpPr>
          <p:cNvPr id="13" name="TextBox 12">
            <a:extLst>
              <a:ext uri="{FF2B5EF4-FFF2-40B4-BE49-F238E27FC236}">
                <a16:creationId xmlns:a16="http://schemas.microsoft.com/office/drawing/2014/main" id="{14E8723D-219A-42D9-9651-B9CB86403218}"/>
              </a:ext>
            </a:extLst>
          </p:cNvPr>
          <p:cNvSpPr txBox="1"/>
          <p:nvPr/>
        </p:nvSpPr>
        <p:spPr>
          <a:xfrm>
            <a:off x="2059457" y="4700109"/>
            <a:ext cx="1245004"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B</a:t>
            </a:r>
          </a:p>
        </p:txBody>
      </p:sp>
      <p:sp>
        <p:nvSpPr>
          <p:cNvPr id="14" name="TextBox 13">
            <a:extLst>
              <a:ext uri="{FF2B5EF4-FFF2-40B4-BE49-F238E27FC236}">
                <a16:creationId xmlns:a16="http://schemas.microsoft.com/office/drawing/2014/main" id="{2818BB5B-3B64-47CA-811F-F25A41A45812}"/>
              </a:ext>
            </a:extLst>
          </p:cNvPr>
          <p:cNvSpPr txBox="1"/>
          <p:nvPr/>
        </p:nvSpPr>
        <p:spPr>
          <a:xfrm>
            <a:off x="3400181" y="5831019"/>
            <a:ext cx="1113423" cy="253916"/>
          </a:xfrm>
          <a:prstGeom prst="rect">
            <a:avLst/>
          </a:prstGeom>
          <a:noFill/>
        </p:spPr>
        <p:txBody>
          <a:bodyPr wrap="square" rtlCol="0">
            <a:spAutoFit/>
          </a:bodyPr>
          <a:lstStyle/>
          <a:p>
            <a:pPr defTabSz="342900"/>
            <a:r>
              <a:rPr lang="en-US" sz="1050" dirty="0">
                <a:solidFill>
                  <a:prstClr val="black"/>
                </a:solidFill>
                <a:latin typeface="Trebuchet MS" panose="020B0603020202020204"/>
              </a:rPr>
              <a:t>Reverse</a:t>
            </a:r>
          </a:p>
        </p:txBody>
      </p:sp>
      <p:sp>
        <p:nvSpPr>
          <p:cNvPr id="20" name="Arrow: Right 19">
            <a:extLst>
              <a:ext uri="{FF2B5EF4-FFF2-40B4-BE49-F238E27FC236}">
                <a16:creationId xmlns:a16="http://schemas.microsoft.com/office/drawing/2014/main" id="{85C98928-FDB6-4A60-8949-19B8BBBA313B}"/>
              </a:ext>
            </a:extLst>
          </p:cNvPr>
          <p:cNvSpPr/>
          <p:nvPr/>
        </p:nvSpPr>
        <p:spPr>
          <a:xfrm>
            <a:off x="4907165" y="5361162"/>
            <a:ext cx="589720" cy="179221"/>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1" name="TextBox 20">
            <a:extLst>
              <a:ext uri="{FF2B5EF4-FFF2-40B4-BE49-F238E27FC236}">
                <a16:creationId xmlns:a16="http://schemas.microsoft.com/office/drawing/2014/main" id="{FDF6736A-1083-4BA4-8AD8-A3DA0C0B13FC}"/>
              </a:ext>
            </a:extLst>
          </p:cNvPr>
          <p:cNvSpPr txBox="1"/>
          <p:nvPr/>
        </p:nvSpPr>
        <p:spPr>
          <a:xfrm>
            <a:off x="5541538" y="4839361"/>
            <a:ext cx="1608197" cy="276999"/>
          </a:xfrm>
          <a:prstGeom prst="rect">
            <a:avLst/>
          </a:prstGeom>
          <a:noFill/>
        </p:spPr>
        <p:txBody>
          <a:bodyPr wrap="square" rtlCol="0">
            <a:spAutoFit/>
          </a:bodyPr>
          <a:lstStyle/>
          <a:p>
            <a:pPr defTabSz="342900"/>
            <a:r>
              <a:rPr lang="en-US" sz="1200" dirty="0">
                <a:solidFill>
                  <a:prstClr val="black"/>
                </a:solidFill>
                <a:latin typeface="Trebuchet MS" panose="020B0603020202020204"/>
              </a:rPr>
              <a:t>Backward Network</a:t>
            </a:r>
          </a:p>
        </p:txBody>
      </p:sp>
      <p:sp>
        <p:nvSpPr>
          <p:cNvPr id="22" name="Arrow: Right 21">
            <a:extLst>
              <a:ext uri="{FF2B5EF4-FFF2-40B4-BE49-F238E27FC236}">
                <a16:creationId xmlns:a16="http://schemas.microsoft.com/office/drawing/2014/main" id="{F737402D-E9B7-4900-A8A6-EFCEE09526BE}"/>
              </a:ext>
            </a:extLst>
          </p:cNvPr>
          <p:cNvSpPr/>
          <p:nvPr/>
        </p:nvSpPr>
        <p:spPr>
          <a:xfrm>
            <a:off x="3754480" y="3904824"/>
            <a:ext cx="1742405" cy="179221"/>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3" name="Rectangle 22">
            <a:extLst>
              <a:ext uri="{FF2B5EF4-FFF2-40B4-BE49-F238E27FC236}">
                <a16:creationId xmlns:a16="http://schemas.microsoft.com/office/drawing/2014/main" id="{7C280CBE-885E-4EDB-91E9-F473AF5A1F81}"/>
              </a:ext>
            </a:extLst>
          </p:cNvPr>
          <p:cNvSpPr/>
          <p:nvPr/>
        </p:nvSpPr>
        <p:spPr>
          <a:xfrm>
            <a:off x="5633485" y="3649108"/>
            <a:ext cx="1265122" cy="73185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prstClr val="black"/>
                </a:solidFill>
                <a:latin typeface="Trebuchet MS" panose="020B0603020202020204"/>
              </a:rPr>
              <a:t>   </a:t>
            </a:r>
          </a:p>
        </p:txBody>
      </p:sp>
      <p:sp>
        <p:nvSpPr>
          <p:cNvPr id="24" name="TextBox 23">
            <a:extLst>
              <a:ext uri="{FF2B5EF4-FFF2-40B4-BE49-F238E27FC236}">
                <a16:creationId xmlns:a16="http://schemas.microsoft.com/office/drawing/2014/main" id="{5AF663FC-BB46-4BBA-9EA7-4BFFF68889B2}"/>
              </a:ext>
            </a:extLst>
          </p:cNvPr>
          <p:cNvSpPr txBox="1"/>
          <p:nvPr/>
        </p:nvSpPr>
        <p:spPr>
          <a:xfrm>
            <a:off x="5581162" y="3372110"/>
            <a:ext cx="1412850" cy="276999"/>
          </a:xfrm>
          <a:prstGeom prst="rect">
            <a:avLst/>
          </a:prstGeom>
          <a:noFill/>
        </p:spPr>
        <p:txBody>
          <a:bodyPr wrap="square" rtlCol="0">
            <a:spAutoFit/>
          </a:bodyPr>
          <a:lstStyle/>
          <a:p>
            <a:pPr defTabSz="342900"/>
            <a:r>
              <a:rPr lang="en-US" sz="1200" dirty="0">
                <a:solidFill>
                  <a:prstClr val="black"/>
                </a:solidFill>
                <a:latin typeface="Trebuchet MS" panose="020B0603020202020204"/>
              </a:rPr>
              <a:t>Forward Network</a:t>
            </a:r>
          </a:p>
        </p:txBody>
      </p:sp>
      <p:sp>
        <p:nvSpPr>
          <p:cNvPr id="25" name="TextBox 24">
            <a:extLst>
              <a:ext uri="{FF2B5EF4-FFF2-40B4-BE49-F238E27FC236}">
                <a16:creationId xmlns:a16="http://schemas.microsoft.com/office/drawing/2014/main" id="{317FF2FD-5EA6-43FD-8781-ACC312E79E1E}"/>
              </a:ext>
            </a:extLst>
          </p:cNvPr>
          <p:cNvSpPr txBox="1"/>
          <p:nvPr/>
        </p:nvSpPr>
        <p:spPr>
          <a:xfrm>
            <a:off x="5728890" y="3748693"/>
            <a:ext cx="1265122" cy="523220"/>
          </a:xfrm>
          <a:prstGeom prst="rect">
            <a:avLst/>
          </a:prstGeom>
          <a:noFill/>
        </p:spPr>
        <p:txBody>
          <a:bodyPr wrap="square" rtlCol="0">
            <a:spAutoFit/>
          </a:bodyPr>
          <a:lstStyle/>
          <a:p>
            <a:pPr defTabSz="342900"/>
            <a:r>
              <a:rPr lang="en-US" sz="1050" dirty="0">
                <a:solidFill>
                  <a:prstClr val="black"/>
                </a:solidFill>
                <a:latin typeface="Trebuchet MS" panose="020B0603020202020204"/>
              </a:rPr>
              <a:t> </a:t>
            </a:r>
            <a:r>
              <a:rPr lang="en-US" sz="2800" dirty="0">
                <a:solidFill>
                  <a:prstClr val="black"/>
                </a:solidFill>
                <a:latin typeface="Trebuchet MS" panose="020B0603020202020204"/>
              </a:rPr>
              <a:t>LSTM</a:t>
            </a:r>
          </a:p>
        </p:txBody>
      </p:sp>
      <p:sp>
        <p:nvSpPr>
          <p:cNvPr id="27" name="Arrow: Right 26">
            <a:extLst>
              <a:ext uri="{FF2B5EF4-FFF2-40B4-BE49-F238E27FC236}">
                <a16:creationId xmlns:a16="http://schemas.microsoft.com/office/drawing/2014/main" id="{A7DA3595-915D-4E40-AFED-7DC2117E0F45}"/>
              </a:ext>
            </a:extLst>
          </p:cNvPr>
          <p:cNvSpPr/>
          <p:nvPr/>
        </p:nvSpPr>
        <p:spPr>
          <a:xfrm>
            <a:off x="7046335" y="3902973"/>
            <a:ext cx="327918" cy="18107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9" name="TextBox 28">
            <a:extLst>
              <a:ext uri="{FF2B5EF4-FFF2-40B4-BE49-F238E27FC236}">
                <a16:creationId xmlns:a16="http://schemas.microsoft.com/office/drawing/2014/main" id="{DF3942CA-A41B-4E0D-ABB4-FD0ADEE389EF}"/>
              </a:ext>
            </a:extLst>
          </p:cNvPr>
          <p:cNvSpPr txBox="1"/>
          <p:nvPr/>
        </p:nvSpPr>
        <p:spPr>
          <a:xfrm>
            <a:off x="7468010" y="3699277"/>
            <a:ext cx="1265122" cy="584775"/>
          </a:xfrm>
          <a:prstGeom prst="rect">
            <a:avLst/>
          </a:prstGeom>
          <a:noFill/>
        </p:spPr>
        <p:txBody>
          <a:bodyPr wrap="square" rtlCol="0">
            <a:spAutoFit/>
          </a:bodyPr>
          <a:lstStyle/>
          <a:p>
            <a:pPr defTabSz="342900"/>
            <a:r>
              <a:rPr lang="en-US" sz="1600" dirty="0">
                <a:solidFill>
                  <a:prstClr val="black"/>
                </a:solidFill>
                <a:latin typeface="Trebuchet MS" panose="020B0603020202020204"/>
              </a:rPr>
              <a:t>h</a:t>
            </a:r>
            <a:r>
              <a:rPr lang="en-US" sz="1600" baseline="-25000" dirty="0">
                <a:solidFill>
                  <a:prstClr val="black"/>
                </a:solidFill>
                <a:latin typeface="Trebuchet MS" panose="020B0603020202020204"/>
              </a:rPr>
              <a:t>a</a:t>
            </a:r>
            <a:r>
              <a:rPr lang="en-US" sz="1600" dirty="0">
                <a:solidFill>
                  <a:prstClr val="black"/>
                </a:solidFill>
                <a:latin typeface="Trebuchet MS" panose="020B0603020202020204"/>
              </a:rPr>
              <a:t> Hash Code</a:t>
            </a:r>
          </a:p>
        </p:txBody>
      </p:sp>
      <p:sp>
        <p:nvSpPr>
          <p:cNvPr id="31" name="Rectangle 30">
            <a:extLst>
              <a:ext uri="{FF2B5EF4-FFF2-40B4-BE49-F238E27FC236}">
                <a16:creationId xmlns:a16="http://schemas.microsoft.com/office/drawing/2014/main" id="{3A0F5912-7584-4B61-9302-8973E4E8C044}"/>
              </a:ext>
            </a:extLst>
          </p:cNvPr>
          <p:cNvSpPr/>
          <p:nvPr/>
        </p:nvSpPr>
        <p:spPr>
          <a:xfrm>
            <a:off x="5633485" y="5116359"/>
            <a:ext cx="1265122" cy="73185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prstClr val="black"/>
                </a:solidFill>
                <a:latin typeface="Trebuchet MS" panose="020B0603020202020204"/>
              </a:rPr>
              <a:t>   </a:t>
            </a:r>
          </a:p>
        </p:txBody>
      </p:sp>
      <p:sp>
        <p:nvSpPr>
          <p:cNvPr id="32" name="TextBox 31">
            <a:extLst>
              <a:ext uri="{FF2B5EF4-FFF2-40B4-BE49-F238E27FC236}">
                <a16:creationId xmlns:a16="http://schemas.microsoft.com/office/drawing/2014/main" id="{7C695E71-5883-48AC-A076-6C51A446F944}"/>
              </a:ext>
            </a:extLst>
          </p:cNvPr>
          <p:cNvSpPr txBox="1"/>
          <p:nvPr/>
        </p:nvSpPr>
        <p:spPr>
          <a:xfrm>
            <a:off x="5743580" y="5210690"/>
            <a:ext cx="1265122" cy="523220"/>
          </a:xfrm>
          <a:prstGeom prst="rect">
            <a:avLst/>
          </a:prstGeom>
          <a:noFill/>
        </p:spPr>
        <p:txBody>
          <a:bodyPr wrap="square" rtlCol="0">
            <a:spAutoFit/>
          </a:bodyPr>
          <a:lstStyle/>
          <a:p>
            <a:pPr defTabSz="342900"/>
            <a:r>
              <a:rPr lang="en-US" sz="2800" dirty="0">
                <a:solidFill>
                  <a:prstClr val="black"/>
                </a:solidFill>
                <a:latin typeface="Trebuchet MS" panose="020B0603020202020204"/>
              </a:rPr>
              <a:t>LSTM</a:t>
            </a:r>
          </a:p>
        </p:txBody>
      </p:sp>
      <p:sp>
        <p:nvSpPr>
          <p:cNvPr id="33" name="Arrow: Right 32">
            <a:extLst>
              <a:ext uri="{FF2B5EF4-FFF2-40B4-BE49-F238E27FC236}">
                <a16:creationId xmlns:a16="http://schemas.microsoft.com/office/drawing/2014/main" id="{28753FAF-C88D-41FA-948A-FD1B037FEFF3}"/>
              </a:ext>
            </a:extLst>
          </p:cNvPr>
          <p:cNvSpPr/>
          <p:nvPr/>
        </p:nvSpPr>
        <p:spPr>
          <a:xfrm>
            <a:off x="7046335" y="5370225"/>
            <a:ext cx="327918" cy="18107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4" name="TextBox 33">
            <a:extLst>
              <a:ext uri="{FF2B5EF4-FFF2-40B4-BE49-F238E27FC236}">
                <a16:creationId xmlns:a16="http://schemas.microsoft.com/office/drawing/2014/main" id="{AFFA1A7D-B0C6-40C3-8D7E-4CAA8AE8B547}"/>
              </a:ext>
            </a:extLst>
          </p:cNvPr>
          <p:cNvSpPr txBox="1"/>
          <p:nvPr/>
        </p:nvSpPr>
        <p:spPr>
          <a:xfrm>
            <a:off x="7471677" y="5245496"/>
            <a:ext cx="914915" cy="584775"/>
          </a:xfrm>
          <a:prstGeom prst="rect">
            <a:avLst/>
          </a:prstGeom>
          <a:noFill/>
        </p:spPr>
        <p:txBody>
          <a:bodyPr wrap="square" rtlCol="0">
            <a:spAutoFit/>
          </a:bodyPr>
          <a:lstStyle/>
          <a:p>
            <a:pPr defTabSz="342900"/>
            <a:r>
              <a:rPr lang="en-US" sz="1600" dirty="0" err="1">
                <a:solidFill>
                  <a:prstClr val="black"/>
                </a:solidFill>
                <a:latin typeface="Trebuchet MS" panose="020B0603020202020204"/>
              </a:rPr>
              <a:t>h</a:t>
            </a:r>
            <a:r>
              <a:rPr lang="en-US" sz="1600" baseline="-25000" dirty="0" err="1">
                <a:solidFill>
                  <a:prstClr val="black"/>
                </a:solidFill>
                <a:latin typeface="Trebuchet MS" panose="020B0603020202020204"/>
              </a:rPr>
              <a:t>p</a:t>
            </a:r>
            <a:r>
              <a:rPr lang="en-US" sz="1600" dirty="0">
                <a:solidFill>
                  <a:prstClr val="black"/>
                </a:solidFill>
                <a:latin typeface="Trebuchet MS" panose="020B0603020202020204"/>
              </a:rPr>
              <a:t> Hash Code</a:t>
            </a:r>
          </a:p>
        </p:txBody>
      </p:sp>
      <p:sp>
        <p:nvSpPr>
          <p:cNvPr id="36" name="Arrow: Up-Down 35">
            <a:extLst>
              <a:ext uri="{FF2B5EF4-FFF2-40B4-BE49-F238E27FC236}">
                <a16:creationId xmlns:a16="http://schemas.microsoft.com/office/drawing/2014/main" id="{453A6A99-F8D9-49E0-9A92-57DA67BC8ADD}"/>
              </a:ext>
            </a:extLst>
          </p:cNvPr>
          <p:cNvSpPr/>
          <p:nvPr/>
        </p:nvSpPr>
        <p:spPr>
          <a:xfrm>
            <a:off x="7692850" y="4324866"/>
            <a:ext cx="125527" cy="920630"/>
          </a:xfrm>
          <a:prstGeom prst="up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37" name="TextBox 36">
            <a:extLst>
              <a:ext uri="{FF2B5EF4-FFF2-40B4-BE49-F238E27FC236}">
                <a16:creationId xmlns:a16="http://schemas.microsoft.com/office/drawing/2014/main" id="{4B5845A1-19F2-449F-8E5C-4B2A49675C98}"/>
              </a:ext>
            </a:extLst>
          </p:cNvPr>
          <p:cNvSpPr txBox="1"/>
          <p:nvPr/>
        </p:nvSpPr>
        <p:spPr>
          <a:xfrm>
            <a:off x="7818376" y="4431132"/>
            <a:ext cx="1265122" cy="646331"/>
          </a:xfrm>
          <a:prstGeom prst="rect">
            <a:avLst/>
          </a:prstGeom>
          <a:noFill/>
        </p:spPr>
        <p:txBody>
          <a:bodyPr wrap="square" rtlCol="0">
            <a:spAutoFit/>
          </a:bodyPr>
          <a:lstStyle/>
          <a:p>
            <a:pPr defTabSz="342900"/>
            <a:r>
              <a:rPr lang="en-US" dirty="0">
                <a:solidFill>
                  <a:prstClr val="black"/>
                </a:solidFill>
                <a:latin typeface="Trebuchet MS" panose="020B0603020202020204"/>
              </a:rPr>
              <a:t>Similarity Loss</a:t>
            </a:r>
          </a:p>
        </p:txBody>
      </p:sp>
      <p:sp>
        <p:nvSpPr>
          <p:cNvPr id="39" name="TextBox 38">
            <a:extLst>
              <a:ext uri="{FF2B5EF4-FFF2-40B4-BE49-F238E27FC236}">
                <a16:creationId xmlns:a16="http://schemas.microsoft.com/office/drawing/2014/main" id="{C5F91BD8-44D0-4F5E-87C8-29057147B2CC}"/>
              </a:ext>
            </a:extLst>
          </p:cNvPr>
          <p:cNvSpPr txBox="1"/>
          <p:nvPr/>
        </p:nvSpPr>
        <p:spPr>
          <a:xfrm>
            <a:off x="4014718" y="3414701"/>
            <a:ext cx="1482166" cy="523220"/>
          </a:xfrm>
          <a:prstGeom prst="rect">
            <a:avLst/>
          </a:prstGeom>
          <a:noFill/>
        </p:spPr>
        <p:txBody>
          <a:bodyPr wrap="square" rtlCol="0">
            <a:spAutoFit/>
          </a:bodyPr>
          <a:lstStyle/>
          <a:p>
            <a:pPr defTabSz="342900"/>
            <a:r>
              <a:rPr lang="en-US" sz="1400" dirty="0">
                <a:solidFill>
                  <a:prstClr val="black"/>
                </a:solidFill>
                <a:latin typeface="Trebuchet MS" panose="020B0603020202020204"/>
              </a:rPr>
              <a:t>Feed Sequentially</a:t>
            </a:r>
          </a:p>
        </p:txBody>
      </p:sp>
      <p:sp>
        <p:nvSpPr>
          <p:cNvPr id="40" name="TextBox 39">
            <a:extLst>
              <a:ext uri="{FF2B5EF4-FFF2-40B4-BE49-F238E27FC236}">
                <a16:creationId xmlns:a16="http://schemas.microsoft.com/office/drawing/2014/main" id="{FC1E8610-AA6C-4028-83A9-003EE258644C}"/>
              </a:ext>
            </a:extLst>
          </p:cNvPr>
          <p:cNvSpPr txBox="1"/>
          <p:nvPr/>
        </p:nvSpPr>
        <p:spPr>
          <a:xfrm>
            <a:off x="3506270" y="4688490"/>
            <a:ext cx="1113423"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B’</a:t>
            </a:r>
          </a:p>
        </p:txBody>
      </p:sp>
      <p:sp>
        <p:nvSpPr>
          <p:cNvPr id="41" name="TextBox 40">
            <a:extLst>
              <a:ext uri="{FF2B5EF4-FFF2-40B4-BE49-F238E27FC236}">
                <a16:creationId xmlns:a16="http://schemas.microsoft.com/office/drawing/2014/main" id="{1F7D6713-74AC-43CA-AB4F-AB5DA41F4B04}"/>
              </a:ext>
            </a:extLst>
          </p:cNvPr>
          <p:cNvSpPr txBox="1"/>
          <p:nvPr/>
        </p:nvSpPr>
        <p:spPr>
          <a:xfrm>
            <a:off x="2867595" y="1453747"/>
            <a:ext cx="258178"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A</a:t>
            </a:r>
          </a:p>
        </p:txBody>
      </p:sp>
      <p:sp>
        <p:nvSpPr>
          <p:cNvPr id="42" name="TextBox 41">
            <a:extLst>
              <a:ext uri="{FF2B5EF4-FFF2-40B4-BE49-F238E27FC236}">
                <a16:creationId xmlns:a16="http://schemas.microsoft.com/office/drawing/2014/main" id="{B6BF2CDB-0188-4822-845D-0574611DC85D}"/>
              </a:ext>
            </a:extLst>
          </p:cNvPr>
          <p:cNvSpPr txBox="1"/>
          <p:nvPr/>
        </p:nvSpPr>
        <p:spPr>
          <a:xfrm>
            <a:off x="4287672" y="1453747"/>
            <a:ext cx="258176"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B</a:t>
            </a:r>
          </a:p>
        </p:txBody>
      </p:sp>
      <p:pic>
        <p:nvPicPr>
          <p:cNvPr id="49" name="Picture 48">
            <a:extLst>
              <a:ext uri="{FF2B5EF4-FFF2-40B4-BE49-F238E27FC236}">
                <a16:creationId xmlns:a16="http://schemas.microsoft.com/office/drawing/2014/main" id="{3964ADE0-DD3C-41E0-8BEC-FC66251A3312}"/>
              </a:ext>
            </a:extLst>
          </p:cNvPr>
          <p:cNvPicPr>
            <a:picLocks noChangeAspect="1"/>
          </p:cNvPicPr>
          <p:nvPr/>
        </p:nvPicPr>
        <p:blipFill rotWithShape="1">
          <a:blip r:embed="rId2"/>
          <a:srcRect r="91016" b="10025"/>
          <a:stretch/>
        </p:blipFill>
        <p:spPr>
          <a:xfrm>
            <a:off x="2335660" y="1849499"/>
            <a:ext cx="347201" cy="1015551"/>
          </a:xfrm>
          <a:prstGeom prst="rect">
            <a:avLst/>
          </a:prstGeom>
        </p:spPr>
      </p:pic>
      <p:pic>
        <p:nvPicPr>
          <p:cNvPr id="50" name="Picture 49">
            <a:extLst>
              <a:ext uri="{FF2B5EF4-FFF2-40B4-BE49-F238E27FC236}">
                <a16:creationId xmlns:a16="http://schemas.microsoft.com/office/drawing/2014/main" id="{7A6D278C-1F5C-41D4-9157-D281BE30B764}"/>
              </a:ext>
            </a:extLst>
          </p:cNvPr>
          <p:cNvPicPr>
            <a:picLocks noChangeAspect="1"/>
          </p:cNvPicPr>
          <p:nvPr/>
        </p:nvPicPr>
        <p:blipFill rotWithShape="1">
          <a:blip r:embed="rId2"/>
          <a:srcRect r="68851" b="16248"/>
          <a:stretch/>
        </p:blipFill>
        <p:spPr>
          <a:xfrm>
            <a:off x="2402922" y="3531260"/>
            <a:ext cx="1203828" cy="945314"/>
          </a:xfrm>
          <a:prstGeom prst="rect">
            <a:avLst/>
          </a:prstGeom>
        </p:spPr>
      </p:pic>
      <p:pic>
        <p:nvPicPr>
          <p:cNvPr id="51" name="Picture 50">
            <a:extLst>
              <a:ext uri="{FF2B5EF4-FFF2-40B4-BE49-F238E27FC236}">
                <a16:creationId xmlns:a16="http://schemas.microsoft.com/office/drawing/2014/main" id="{0860AF64-BDA7-4FA4-A0CE-6F6A5C17C822}"/>
              </a:ext>
            </a:extLst>
          </p:cNvPr>
          <p:cNvPicPr>
            <a:picLocks noChangeAspect="1"/>
          </p:cNvPicPr>
          <p:nvPr/>
        </p:nvPicPr>
        <p:blipFill rotWithShape="1">
          <a:blip r:embed="rId2"/>
          <a:srcRect l="31591" r="47643"/>
          <a:stretch/>
        </p:blipFill>
        <p:spPr>
          <a:xfrm>
            <a:off x="2542543" y="4685138"/>
            <a:ext cx="802544" cy="1128713"/>
          </a:xfrm>
          <a:prstGeom prst="rect">
            <a:avLst/>
          </a:prstGeom>
        </p:spPr>
      </p:pic>
      <p:grpSp>
        <p:nvGrpSpPr>
          <p:cNvPr id="54" name="Group 53">
            <a:extLst>
              <a:ext uri="{FF2B5EF4-FFF2-40B4-BE49-F238E27FC236}">
                <a16:creationId xmlns:a16="http://schemas.microsoft.com/office/drawing/2014/main" id="{1E38A0E1-0FD0-4014-9480-06A3EAC9F8C3}"/>
              </a:ext>
            </a:extLst>
          </p:cNvPr>
          <p:cNvGrpSpPr/>
          <p:nvPr/>
        </p:nvGrpSpPr>
        <p:grpSpPr>
          <a:xfrm>
            <a:off x="3933192" y="4681140"/>
            <a:ext cx="802544" cy="1128713"/>
            <a:chOff x="1019494" y="130421"/>
            <a:chExt cx="1070058" cy="1504950"/>
          </a:xfrm>
        </p:grpSpPr>
        <p:pic>
          <p:nvPicPr>
            <p:cNvPr id="55" name="Picture 54">
              <a:extLst>
                <a:ext uri="{FF2B5EF4-FFF2-40B4-BE49-F238E27FC236}">
                  <a16:creationId xmlns:a16="http://schemas.microsoft.com/office/drawing/2014/main" id="{859B4CF2-6A13-4BCE-9F03-6C4B4D28B98B}"/>
                </a:ext>
              </a:extLst>
            </p:cNvPr>
            <p:cNvPicPr>
              <a:picLocks noChangeAspect="1"/>
            </p:cNvPicPr>
            <p:nvPr/>
          </p:nvPicPr>
          <p:blipFill rotWithShape="1">
            <a:blip r:embed="rId2"/>
            <a:srcRect l="31591" r="47643"/>
            <a:stretch/>
          </p:blipFill>
          <p:spPr>
            <a:xfrm>
              <a:off x="1019494" y="130421"/>
              <a:ext cx="1070058" cy="1504950"/>
            </a:xfrm>
            <a:prstGeom prst="rect">
              <a:avLst/>
            </a:prstGeom>
          </p:spPr>
        </p:pic>
        <p:pic>
          <p:nvPicPr>
            <p:cNvPr id="56" name="Picture 55">
              <a:extLst>
                <a:ext uri="{FF2B5EF4-FFF2-40B4-BE49-F238E27FC236}">
                  <a16:creationId xmlns:a16="http://schemas.microsoft.com/office/drawing/2014/main" id="{0E001356-2366-4E68-848F-2D0A8C143F9F}"/>
                </a:ext>
              </a:extLst>
            </p:cNvPr>
            <p:cNvPicPr>
              <a:picLocks noChangeAspect="1"/>
            </p:cNvPicPr>
            <p:nvPr/>
          </p:nvPicPr>
          <p:blipFill rotWithShape="1">
            <a:blip r:embed="rId2"/>
            <a:srcRect l="42160" r="53699" b="49472"/>
            <a:stretch/>
          </p:blipFill>
          <p:spPr>
            <a:xfrm>
              <a:off x="1341162" y="130421"/>
              <a:ext cx="213361" cy="760414"/>
            </a:xfrm>
            <a:prstGeom prst="rect">
              <a:avLst/>
            </a:prstGeom>
          </p:spPr>
        </p:pic>
        <p:pic>
          <p:nvPicPr>
            <p:cNvPr id="57" name="Picture 56">
              <a:extLst>
                <a:ext uri="{FF2B5EF4-FFF2-40B4-BE49-F238E27FC236}">
                  <a16:creationId xmlns:a16="http://schemas.microsoft.com/office/drawing/2014/main" id="{B125D01E-0114-493A-8C55-0A6BFA7D6156}"/>
                </a:ext>
              </a:extLst>
            </p:cNvPr>
            <p:cNvPicPr>
              <a:picLocks noChangeAspect="1"/>
            </p:cNvPicPr>
            <p:nvPr/>
          </p:nvPicPr>
          <p:blipFill rotWithShape="1">
            <a:blip r:embed="rId2"/>
            <a:srcRect l="46541" r="48325" b="44342"/>
            <a:stretch/>
          </p:blipFill>
          <p:spPr>
            <a:xfrm>
              <a:off x="1076644" y="130421"/>
              <a:ext cx="264517" cy="837630"/>
            </a:xfrm>
            <a:prstGeom prst="rect">
              <a:avLst/>
            </a:prstGeom>
          </p:spPr>
        </p:pic>
        <p:pic>
          <p:nvPicPr>
            <p:cNvPr id="58" name="Picture 57">
              <a:extLst>
                <a:ext uri="{FF2B5EF4-FFF2-40B4-BE49-F238E27FC236}">
                  <a16:creationId xmlns:a16="http://schemas.microsoft.com/office/drawing/2014/main" id="{AE13BA24-03E2-4679-94FD-344B5C075042}"/>
                </a:ext>
              </a:extLst>
            </p:cNvPr>
            <p:cNvPicPr>
              <a:picLocks noChangeAspect="1"/>
            </p:cNvPicPr>
            <p:nvPr/>
          </p:nvPicPr>
          <p:blipFill rotWithShape="1">
            <a:blip r:embed="rId2"/>
            <a:srcRect l="38787" r="57467" b="46503"/>
            <a:stretch/>
          </p:blipFill>
          <p:spPr>
            <a:xfrm>
              <a:off x="1532476" y="130421"/>
              <a:ext cx="193041" cy="805092"/>
            </a:xfrm>
            <a:prstGeom prst="rect">
              <a:avLst/>
            </a:prstGeom>
          </p:spPr>
        </p:pic>
        <p:pic>
          <p:nvPicPr>
            <p:cNvPr id="59" name="Picture 58">
              <a:extLst>
                <a:ext uri="{FF2B5EF4-FFF2-40B4-BE49-F238E27FC236}">
                  <a16:creationId xmlns:a16="http://schemas.microsoft.com/office/drawing/2014/main" id="{F736DA5B-AF99-43C3-A4FF-3393576AE732}"/>
                </a:ext>
              </a:extLst>
            </p:cNvPr>
            <p:cNvPicPr>
              <a:picLocks noChangeAspect="1"/>
            </p:cNvPicPr>
            <p:nvPr/>
          </p:nvPicPr>
          <p:blipFill rotWithShape="1">
            <a:blip r:embed="rId2"/>
            <a:srcRect l="32708" r="61377" b="46720"/>
            <a:stretch/>
          </p:blipFill>
          <p:spPr>
            <a:xfrm>
              <a:off x="1734761" y="130421"/>
              <a:ext cx="304800" cy="801847"/>
            </a:xfrm>
            <a:prstGeom prst="rect">
              <a:avLst/>
            </a:prstGeom>
          </p:spPr>
        </p:pic>
      </p:grpSp>
      <p:pic>
        <p:nvPicPr>
          <p:cNvPr id="52" name="Picture 51">
            <a:extLst>
              <a:ext uri="{FF2B5EF4-FFF2-40B4-BE49-F238E27FC236}">
                <a16:creationId xmlns:a16="http://schemas.microsoft.com/office/drawing/2014/main" id="{F575EA6A-2B5D-4FA5-8544-028B164F7D48}"/>
              </a:ext>
            </a:extLst>
          </p:cNvPr>
          <p:cNvPicPr>
            <a:picLocks noChangeAspect="1"/>
          </p:cNvPicPr>
          <p:nvPr/>
        </p:nvPicPr>
        <p:blipFill rotWithShape="1">
          <a:blip r:embed="rId3"/>
          <a:srcRect t="1" b="-7672"/>
          <a:stretch/>
        </p:blipFill>
        <p:spPr>
          <a:xfrm>
            <a:off x="2682861" y="1915412"/>
            <a:ext cx="885825" cy="1046084"/>
          </a:xfrm>
          <a:prstGeom prst="rect">
            <a:avLst/>
          </a:prstGeom>
        </p:spPr>
      </p:pic>
      <p:pic>
        <p:nvPicPr>
          <p:cNvPr id="53" name="Picture 52">
            <a:extLst>
              <a:ext uri="{FF2B5EF4-FFF2-40B4-BE49-F238E27FC236}">
                <a16:creationId xmlns:a16="http://schemas.microsoft.com/office/drawing/2014/main" id="{68D4E866-BEB5-4E8F-8252-B4EC302E7C15}"/>
              </a:ext>
            </a:extLst>
          </p:cNvPr>
          <p:cNvPicPr>
            <a:picLocks noChangeAspect="1"/>
          </p:cNvPicPr>
          <p:nvPr/>
        </p:nvPicPr>
        <p:blipFill rotWithShape="1">
          <a:blip r:embed="rId3"/>
          <a:srcRect t="1" b="-7672"/>
          <a:stretch/>
        </p:blipFill>
        <p:spPr>
          <a:xfrm>
            <a:off x="2776535" y="3595217"/>
            <a:ext cx="885825" cy="1046084"/>
          </a:xfrm>
          <a:prstGeom prst="rect">
            <a:avLst/>
          </a:prstGeom>
        </p:spPr>
      </p:pic>
      <p:grpSp>
        <p:nvGrpSpPr>
          <p:cNvPr id="60" name="Group 59">
            <a:extLst>
              <a:ext uri="{FF2B5EF4-FFF2-40B4-BE49-F238E27FC236}">
                <a16:creationId xmlns:a16="http://schemas.microsoft.com/office/drawing/2014/main" id="{79C3E319-FDE0-4683-AA5A-F34BE98967E6}"/>
              </a:ext>
            </a:extLst>
          </p:cNvPr>
          <p:cNvGrpSpPr/>
          <p:nvPr/>
        </p:nvGrpSpPr>
        <p:grpSpPr>
          <a:xfrm>
            <a:off x="8359152" y="3840859"/>
            <a:ext cx="979862" cy="266274"/>
            <a:chOff x="3226235" y="4994062"/>
            <a:chExt cx="1306482" cy="355031"/>
          </a:xfrm>
        </p:grpSpPr>
        <p:sp>
          <p:nvSpPr>
            <p:cNvPr id="61" name="TextBox 60">
              <a:extLst>
                <a:ext uri="{FF2B5EF4-FFF2-40B4-BE49-F238E27FC236}">
                  <a16:creationId xmlns:a16="http://schemas.microsoft.com/office/drawing/2014/main" id="{CB450323-EB9B-48F8-945D-FF8191CD0EE2}"/>
                </a:ext>
              </a:extLst>
            </p:cNvPr>
            <p:cNvSpPr txBox="1"/>
            <p:nvPr/>
          </p:nvSpPr>
          <p:spPr>
            <a:xfrm>
              <a:off x="3226235" y="5010539"/>
              <a:ext cx="1306482" cy="338554"/>
            </a:xfrm>
            <a:prstGeom prst="rect">
              <a:avLst/>
            </a:prstGeom>
            <a:noFill/>
          </p:spPr>
          <p:txBody>
            <a:bodyPr wrap="square" rtlCol="0">
              <a:spAutoFit/>
            </a:bodyPr>
            <a:lstStyle/>
            <a:p>
              <a:pPr defTabSz="342900"/>
              <a:r>
                <a:rPr lang="en-US" sz="1050" b="1" dirty="0">
                  <a:solidFill>
                    <a:srgbClr val="FF0000"/>
                  </a:solidFill>
                  <a:latin typeface="Trebuchet MS" panose="020B0603020202020204"/>
                </a:rPr>
                <a:t>203</a:t>
              </a:r>
            </a:p>
          </p:txBody>
        </p:sp>
        <p:cxnSp>
          <p:nvCxnSpPr>
            <p:cNvPr id="62" name="Straight Arrow Connector 61">
              <a:extLst>
                <a:ext uri="{FF2B5EF4-FFF2-40B4-BE49-F238E27FC236}">
                  <a16:creationId xmlns:a16="http://schemas.microsoft.com/office/drawing/2014/main" id="{FBCDCAED-9941-4B05-A5C2-42B1BF291E91}"/>
                </a:ext>
              </a:extLst>
            </p:cNvPr>
            <p:cNvCxnSpPr/>
            <p:nvPr/>
          </p:nvCxnSpPr>
          <p:spPr>
            <a:xfrm>
              <a:off x="3329189" y="4994062"/>
              <a:ext cx="27577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236550BD-A88C-45A8-A836-FD0684628F70}"/>
              </a:ext>
            </a:extLst>
          </p:cNvPr>
          <p:cNvGrpSpPr/>
          <p:nvPr/>
        </p:nvGrpSpPr>
        <p:grpSpPr>
          <a:xfrm>
            <a:off x="8309375" y="5343285"/>
            <a:ext cx="979862" cy="266274"/>
            <a:chOff x="3226235" y="4994062"/>
            <a:chExt cx="1306482" cy="355031"/>
          </a:xfrm>
        </p:grpSpPr>
        <p:sp>
          <p:nvSpPr>
            <p:cNvPr id="64" name="TextBox 63">
              <a:extLst>
                <a:ext uri="{FF2B5EF4-FFF2-40B4-BE49-F238E27FC236}">
                  <a16:creationId xmlns:a16="http://schemas.microsoft.com/office/drawing/2014/main" id="{36BD933D-BDBA-4669-829B-813245CB4809}"/>
                </a:ext>
              </a:extLst>
            </p:cNvPr>
            <p:cNvSpPr txBox="1"/>
            <p:nvPr/>
          </p:nvSpPr>
          <p:spPr>
            <a:xfrm>
              <a:off x="3226235" y="5010539"/>
              <a:ext cx="1306482" cy="338554"/>
            </a:xfrm>
            <a:prstGeom prst="rect">
              <a:avLst/>
            </a:prstGeom>
            <a:noFill/>
          </p:spPr>
          <p:txBody>
            <a:bodyPr wrap="square" rtlCol="0">
              <a:spAutoFit/>
            </a:bodyPr>
            <a:lstStyle/>
            <a:p>
              <a:pPr defTabSz="342900"/>
              <a:r>
                <a:rPr lang="en-US" sz="1050" b="1" dirty="0">
                  <a:solidFill>
                    <a:srgbClr val="FF0000"/>
                  </a:solidFill>
                  <a:latin typeface="Trebuchet MS" panose="020B0603020202020204"/>
                </a:rPr>
                <a:t>101</a:t>
              </a:r>
            </a:p>
          </p:txBody>
        </p:sp>
        <p:cxnSp>
          <p:nvCxnSpPr>
            <p:cNvPr id="65" name="Straight Arrow Connector 64">
              <a:extLst>
                <a:ext uri="{FF2B5EF4-FFF2-40B4-BE49-F238E27FC236}">
                  <a16:creationId xmlns:a16="http://schemas.microsoft.com/office/drawing/2014/main" id="{43D563CB-58CD-4E9E-8824-51CBF06159DE}"/>
                </a:ext>
              </a:extLst>
            </p:cNvPr>
            <p:cNvCxnSpPr>
              <a:cxnSpLocks/>
            </p:cNvCxnSpPr>
            <p:nvPr/>
          </p:nvCxnSpPr>
          <p:spPr>
            <a:xfrm flipH="1">
              <a:off x="3329189" y="4994062"/>
              <a:ext cx="27577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Picture 67">
            <a:extLst>
              <a:ext uri="{FF2B5EF4-FFF2-40B4-BE49-F238E27FC236}">
                <a16:creationId xmlns:a16="http://schemas.microsoft.com/office/drawing/2014/main" id="{681A5C9B-3916-4814-808B-30C315A98D76}"/>
              </a:ext>
            </a:extLst>
          </p:cNvPr>
          <p:cNvPicPr>
            <a:picLocks noChangeAspect="1"/>
          </p:cNvPicPr>
          <p:nvPr/>
        </p:nvPicPr>
        <p:blipFill rotWithShape="1">
          <a:blip r:embed="rId2"/>
          <a:srcRect l="31298" r="46811" b="10025"/>
          <a:stretch/>
        </p:blipFill>
        <p:spPr>
          <a:xfrm>
            <a:off x="3993735" y="1875729"/>
            <a:ext cx="846050" cy="1015551"/>
          </a:xfrm>
          <a:prstGeom prst="rect">
            <a:avLst/>
          </a:prstGeom>
        </p:spPr>
      </p:pic>
      <p:sp>
        <p:nvSpPr>
          <p:cNvPr id="69" name="TextBox 68">
            <a:extLst>
              <a:ext uri="{FF2B5EF4-FFF2-40B4-BE49-F238E27FC236}">
                <a16:creationId xmlns:a16="http://schemas.microsoft.com/office/drawing/2014/main" id="{15173EA0-2918-4DB6-8778-42647C95B4BF}"/>
              </a:ext>
            </a:extLst>
          </p:cNvPr>
          <p:cNvSpPr txBox="1"/>
          <p:nvPr/>
        </p:nvSpPr>
        <p:spPr>
          <a:xfrm>
            <a:off x="5074935" y="1739894"/>
            <a:ext cx="2832032" cy="1077218"/>
          </a:xfrm>
          <a:prstGeom prst="rect">
            <a:avLst/>
          </a:prstGeom>
          <a:noFill/>
        </p:spPr>
        <p:txBody>
          <a:bodyPr wrap="square" rtlCol="0">
            <a:spAutoFit/>
          </a:bodyPr>
          <a:lstStyle/>
          <a:p>
            <a:pPr defTabSz="342900"/>
            <a:r>
              <a:rPr lang="en-US" sz="1600" dirty="0">
                <a:solidFill>
                  <a:prstClr val="black"/>
                </a:solidFill>
                <a:latin typeface="Trebuchet MS" panose="020B0603020202020204"/>
              </a:rPr>
              <a:t>Segment (in MIDI representation) pair is not adjacent, either in different songs or the same song</a:t>
            </a:r>
          </a:p>
        </p:txBody>
      </p:sp>
      <p:sp>
        <p:nvSpPr>
          <p:cNvPr id="70" name="Title 1">
            <a:extLst>
              <a:ext uri="{FF2B5EF4-FFF2-40B4-BE49-F238E27FC236}">
                <a16:creationId xmlns:a16="http://schemas.microsoft.com/office/drawing/2014/main" id="{0C51CCFB-DF2C-4679-AF23-821A010DE8AE}"/>
              </a:ext>
            </a:extLst>
          </p:cNvPr>
          <p:cNvSpPr>
            <a:spLocks noGrp="1"/>
          </p:cNvSpPr>
          <p:nvPr>
            <p:ph type="title"/>
          </p:nvPr>
        </p:nvSpPr>
        <p:spPr>
          <a:xfrm>
            <a:off x="598834" y="476143"/>
            <a:ext cx="6447501" cy="593937"/>
          </a:xfrm>
        </p:spPr>
        <p:txBody>
          <a:bodyPr>
            <a:noAutofit/>
          </a:bodyPr>
          <a:lstStyle/>
          <a:p>
            <a:r>
              <a:rPr lang="en-US" sz="4000" dirty="0">
                <a:solidFill>
                  <a:srgbClr val="7030A0"/>
                </a:solidFill>
              </a:rPr>
              <a:t>“Non-Composable” Pair</a:t>
            </a:r>
          </a:p>
        </p:txBody>
      </p:sp>
      <p:sp>
        <p:nvSpPr>
          <p:cNvPr id="3" name="Rounded Rectangular Callout 2"/>
          <p:cNvSpPr/>
          <p:nvPr/>
        </p:nvSpPr>
        <p:spPr>
          <a:xfrm>
            <a:off x="9371361" y="3070654"/>
            <a:ext cx="2287239" cy="1130185"/>
          </a:xfrm>
          <a:prstGeom prst="wedgeRoundRectCallout">
            <a:avLst>
              <a:gd name="adj1" fmla="val -52557"/>
              <a:gd name="adj2" fmla="val 89395"/>
              <a:gd name="adj3" fmla="val 16667"/>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More on this network later</a:t>
            </a:r>
          </a:p>
        </p:txBody>
      </p:sp>
    </p:spTree>
    <p:extLst>
      <p:ext uri="{BB962C8B-B14F-4D97-AF65-F5344CB8AC3E}">
        <p14:creationId xmlns:p14="http://schemas.microsoft.com/office/powerpoint/2010/main" val="159767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6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63"/>
                                        </p:tgtEl>
                                        <p:attrNameLst>
                                          <p:attrName>style.visibility</p:attrName>
                                        </p:attrNameLst>
                                      </p:cBhvr>
                                      <p:to>
                                        <p:strVal val="visible"/>
                                      </p:to>
                                    </p:se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3.05556E-6 -4.81481E-6 L -0.60174 0.02107 " pathEditMode="relative" rAng="0" ptsTypes="AA">
                                      <p:cBhvr>
                                        <p:cTn id="12" dur="2000" fill="hold"/>
                                        <p:tgtEl>
                                          <p:spTgt spid="60"/>
                                        </p:tgtEl>
                                        <p:attrNameLst>
                                          <p:attrName>ppt_x</p:attrName>
                                          <p:attrName>ppt_y</p:attrName>
                                        </p:attrNameLst>
                                      </p:cBhvr>
                                      <p:rCtr x="-30087" y="1042"/>
                                    </p:animMotion>
                                  </p:childTnLst>
                                </p:cTn>
                              </p:par>
                            </p:childTnLst>
                          </p:cTn>
                        </p:par>
                        <p:par>
                          <p:cTn id="13" fill="hold">
                            <p:stCondLst>
                              <p:cond delay="2500"/>
                            </p:stCondLst>
                            <p:childTnLst>
                              <p:par>
                                <p:cTn id="14" presetID="42" presetClass="path" presetSubtype="0" accel="50000" decel="50000" fill="hold" nodeType="afterEffect">
                                  <p:stCondLst>
                                    <p:cond delay="0"/>
                                  </p:stCondLst>
                                  <p:childTnLst>
                                    <p:animMotion origin="layout" path="M 5E-6 2.22222E-6 L -0.60261 -0.02824 " pathEditMode="relative" rAng="0" ptsTypes="AA">
                                      <p:cBhvr>
                                        <p:cTn id="15" dur="2000" fill="hold"/>
                                        <p:tgtEl>
                                          <p:spTgt spid="63"/>
                                        </p:tgtEl>
                                        <p:attrNameLst>
                                          <p:attrName>ppt_x</p:attrName>
                                          <p:attrName>ppt_y</p:attrName>
                                        </p:attrNameLst>
                                      </p:cBhvr>
                                      <p:rCtr x="-30139" y="-1412"/>
                                    </p:animMotion>
                                  </p:childTnLst>
                                </p:cTn>
                              </p:par>
                            </p:childTnLst>
                          </p:cTn>
                        </p:par>
                        <p:par>
                          <p:cTn id="16" fill="hold">
                            <p:stCondLst>
                              <p:cond delay="4500"/>
                            </p:stCondLst>
                            <p:childTnLst>
                              <p:par>
                                <p:cTn id="17" presetID="22"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93469"/>
            <a:ext cx="8596668" cy="1320800"/>
          </a:xfrm>
        </p:spPr>
        <p:txBody>
          <a:bodyPr>
            <a:normAutofit/>
          </a:bodyPr>
          <a:lstStyle/>
          <a:p>
            <a:r>
              <a:rPr lang="en-US" sz="4400" dirty="0">
                <a:solidFill>
                  <a:srgbClr val="7030A0"/>
                </a:solidFill>
              </a:rPr>
              <a:t>Music Segment representation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70301" y="1637262"/>
                <a:ext cx="8871967" cy="4827269"/>
              </a:xfrm>
            </p:spPr>
            <p:txBody>
              <a:bodyPr>
                <a:normAutofit fontScale="92500" lnSpcReduction="20000"/>
              </a:bodyPr>
              <a:lstStyle/>
              <a:p>
                <a:pPr>
                  <a:spcAft>
                    <a:spcPts val="1200"/>
                  </a:spcAft>
                </a:pPr>
                <a:r>
                  <a:rPr lang="en-US" sz="2800" dirty="0"/>
                  <a:t>In 4/4-time music, each </a:t>
                </a:r>
                <a:r>
                  <a:rPr lang="en-US" sz="2800" b="1" i="1" dirty="0">
                    <a:solidFill>
                      <a:srgbClr val="00B050"/>
                    </a:solidFill>
                  </a:rPr>
                  <a:t>measure</a:t>
                </a:r>
                <a:r>
                  <a:rPr lang="en-US" sz="2800" dirty="0"/>
                  <a:t> has four beats, and each beat has four notes</a:t>
                </a:r>
              </a:p>
              <a:p>
                <a:pPr marL="457200" lvl="1" indent="0">
                  <a:spcAft>
                    <a:spcPts val="1800"/>
                  </a:spcAft>
                  <a:buNone/>
                </a:pPr>
                <a14:m>
                  <m:oMath xmlns:m="http://schemas.openxmlformats.org/officeDocument/2006/math">
                    <m:r>
                      <a:rPr lang="en-US" sz="2600" i="1" smtClean="0">
                        <a:solidFill>
                          <a:srgbClr val="FA6D2E"/>
                        </a:solidFill>
                        <a:latin typeface="Cambria Math" panose="02040503050406030204" pitchFamily="18" charset="0"/>
                        <a:ea typeface="Cambria Math" panose="02040503050406030204" pitchFamily="18" charset="0"/>
                      </a:rPr>
                      <m:t>⇒  </m:t>
                    </m:r>
                  </m:oMath>
                </a14:m>
                <a:r>
                  <a:rPr lang="en-US" sz="2600" dirty="0">
                    <a:solidFill>
                      <a:srgbClr val="FA6D2E"/>
                    </a:solidFill>
                  </a:rPr>
                  <a:t>Each measure has 16 notes</a:t>
                </a:r>
              </a:p>
              <a:p>
                <a:pPr>
                  <a:spcAft>
                    <a:spcPts val="1200"/>
                  </a:spcAft>
                </a:pPr>
                <a:r>
                  <a:rPr lang="en-US" sz="2800" dirty="0"/>
                  <a:t>Measure is a good unit for the building blocks called </a:t>
                </a:r>
                <a:r>
                  <a:rPr lang="en-US" sz="2800" b="1" i="1" dirty="0">
                    <a:solidFill>
                      <a:srgbClr val="00B050"/>
                    </a:solidFill>
                  </a:rPr>
                  <a:t>segments</a:t>
                </a:r>
              </a:p>
              <a:p>
                <a:pPr marL="400050" lvl="1" indent="0">
                  <a:spcAft>
                    <a:spcPts val="1800"/>
                  </a:spcAft>
                  <a:buNone/>
                </a:pPr>
                <a14:m>
                  <m:oMath xmlns:m="http://schemas.openxmlformats.org/officeDocument/2006/math">
                    <m:r>
                      <a:rPr lang="en-US" sz="2600" i="1" smtClean="0">
                        <a:solidFill>
                          <a:srgbClr val="FA6D2E"/>
                        </a:solidFill>
                        <a:latin typeface="Cambria Math" panose="02040503050406030204" pitchFamily="18" charset="0"/>
                        <a:ea typeface="Cambria Math" panose="02040503050406030204" pitchFamily="18" charset="0"/>
                      </a:rPr>
                      <m:t>⇒</m:t>
                    </m:r>
                    <m:r>
                      <a:rPr lang="en-US" sz="2600" b="0" i="1" smtClean="0">
                        <a:solidFill>
                          <a:srgbClr val="FA6D2E"/>
                        </a:solidFill>
                        <a:latin typeface="Cambria Math" panose="02040503050406030204" pitchFamily="18" charset="0"/>
                        <a:ea typeface="Cambria Math" panose="02040503050406030204" pitchFamily="18" charset="0"/>
                      </a:rPr>
                      <m:t>  </m:t>
                    </m:r>
                  </m:oMath>
                </a14:m>
                <a:r>
                  <a:rPr lang="en-US" sz="2600" dirty="0">
                    <a:solidFill>
                      <a:srgbClr val="FA6D2E"/>
                    </a:solidFill>
                  </a:rPr>
                  <a:t>Each segment has 16 time steps</a:t>
                </a:r>
              </a:p>
              <a:p>
                <a:r>
                  <a:rPr lang="en-US" sz="2800" dirty="0"/>
                  <a:t>Each time step is represented by a binary </a:t>
                </a:r>
                <a:r>
                  <a:rPr lang="en-US" sz="2800" b="1" dirty="0">
                    <a:solidFill>
                      <a:srgbClr val="00B050"/>
                    </a:solidFill>
                  </a:rPr>
                  <a:t>feature vector</a:t>
                </a:r>
                <a:r>
                  <a:rPr lang="en-US" sz="2800" dirty="0"/>
                  <a:t> with 29 elements (next slide)</a:t>
                </a:r>
              </a:p>
              <a:p>
                <a:pPr marL="914400" lvl="1" indent="-457200">
                  <a:lnSpc>
                    <a:spcPct val="110000"/>
                  </a:lnSpc>
                  <a:spcBef>
                    <a:spcPts val="2400"/>
                  </a:spcBef>
                  <a:buNone/>
                </a:pPr>
                <a14:m>
                  <m:oMath xmlns:m="http://schemas.openxmlformats.org/officeDocument/2006/math">
                    <m:r>
                      <a:rPr lang="en-US" sz="2600" i="1" smtClean="0">
                        <a:solidFill>
                          <a:srgbClr val="FA6D2E"/>
                        </a:solidFill>
                        <a:latin typeface="Cambria Math" panose="02040503050406030204" pitchFamily="18" charset="0"/>
                        <a:ea typeface="Cambria Math" panose="02040503050406030204" pitchFamily="18" charset="0"/>
                      </a:rPr>
                      <m:t>⟹</m:t>
                    </m:r>
                  </m:oMath>
                </a14:m>
                <a:r>
                  <a:rPr lang="en-US" sz="2600" dirty="0">
                    <a:solidFill>
                      <a:srgbClr val="FA6D2E"/>
                    </a:solidFill>
                  </a:rPr>
                  <a:t> Each segment is represented by a series of 16 feature vectors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70301" y="1637262"/>
                <a:ext cx="8871967" cy="4827269"/>
              </a:xfrm>
              <a:blipFill>
                <a:blip r:embed="rId2"/>
                <a:stretch>
                  <a:fillRect l="-687" t="-2908" b="-2655"/>
                </a:stretch>
              </a:blipFill>
            </p:spPr>
            <p:txBody>
              <a:bodyPr/>
              <a:lstStyle/>
              <a:p>
                <a:r>
                  <a:rPr lang="en-US">
                    <a:noFill/>
                  </a:rPr>
                  <a:t> </a:t>
                </a:r>
              </a:p>
            </p:txBody>
          </p:sp>
        </mc:Fallback>
      </mc:AlternateContent>
    </p:spTree>
    <p:extLst>
      <p:ext uri="{BB962C8B-B14F-4D97-AF65-F5344CB8AC3E}">
        <p14:creationId xmlns:p14="http://schemas.microsoft.com/office/powerpoint/2010/main" val="53259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04EE6-4EA3-49F8-986A-618463C8B2A2}"/>
              </a:ext>
            </a:extLst>
          </p:cNvPr>
          <p:cNvSpPr>
            <a:spLocks noGrp="1"/>
          </p:cNvSpPr>
          <p:nvPr>
            <p:ph type="title"/>
          </p:nvPr>
        </p:nvSpPr>
        <p:spPr>
          <a:xfrm>
            <a:off x="677334" y="308810"/>
            <a:ext cx="8596668" cy="1320800"/>
          </a:xfrm>
        </p:spPr>
        <p:txBody>
          <a:bodyPr>
            <a:normAutofit/>
          </a:bodyPr>
          <a:lstStyle/>
          <a:p>
            <a:r>
              <a:rPr lang="en-US" sz="5400" dirty="0">
                <a:solidFill>
                  <a:srgbClr val="0070C0"/>
                </a:solidFill>
              </a:rPr>
              <a:t>Features</a:t>
            </a:r>
          </a:p>
        </p:txBody>
      </p:sp>
      <p:graphicFrame>
        <p:nvGraphicFramePr>
          <p:cNvPr id="4" name="Table 3">
            <a:extLst>
              <a:ext uri="{FF2B5EF4-FFF2-40B4-BE49-F238E27FC236}">
                <a16:creationId xmlns:a16="http://schemas.microsoft.com/office/drawing/2014/main" id="{695249B2-F9FE-46DD-A090-55DD7990AE2B}"/>
              </a:ext>
            </a:extLst>
          </p:cNvPr>
          <p:cNvGraphicFramePr>
            <a:graphicFrameLocks noGrp="1"/>
          </p:cNvGraphicFramePr>
          <p:nvPr/>
        </p:nvGraphicFramePr>
        <p:xfrm>
          <a:off x="1357015" y="1526646"/>
          <a:ext cx="7237306" cy="4861785"/>
        </p:xfrm>
        <a:graphic>
          <a:graphicData uri="http://schemas.openxmlformats.org/drawingml/2006/table">
            <a:tbl>
              <a:tblPr firstRow="1" bandRow="1">
                <a:tableStyleId>{5C22544A-7EE6-4342-B048-85BDC9FD1C3A}</a:tableStyleId>
              </a:tblPr>
              <a:tblGrid>
                <a:gridCol w="1321915">
                  <a:extLst>
                    <a:ext uri="{9D8B030D-6E8A-4147-A177-3AD203B41FA5}">
                      <a16:colId xmlns:a16="http://schemas.microsoft.com/office/drawing/2014/main" val="1223011842"/>
                    </a:ext>
                  </a:extLst>
                </a:gridCol>
                <a:gridCol w="2478027">
                  <a:extLst>
                    <a:ext uri="{9D8B030D-6E8A-4147-A177-3AD203B41FA5}">
                      <a16:colId xmlns:a16="http://schemas.microsoft.com/office/drawing/2014/main" val="2344089034"/>
                    </a:ext>
                  </a:extLst>
                </a:gridCol>
                <a:gridCol w="3437364">
                  <a:extLst>
                    <a:ext uri="{9D8B030D-6E8A-4147-A177-3AD203B41FA5}">
                      <a16:colId xmlns:a16="http://schemas.microsoft.com/office/drawing/2014/main" val="3422181622"/>
                    </a:ext>
                  </a:extLst>
                </a:gridCol>
              </a:tblGrid>
              <a:tr h="655545">
                <a:tc>
                  <a:txBody>
                    <a:bodyPr/>
                    <a:lstStyle/>
                    <a:p>
                      <a:r>
                        <a:rPr lang="en-US" dirty="0"/>
                        <a:t>Bit</a:t>
                      </a:r>
                    </a:p>
                  </a:txBody>
                  <a:tcPr/>
                </a:tc>
                <a:tc>
                  <a:txBody>
                    <a:bodyPr/>
                    <a:lstStyle/>
                    <a:p>
                      <a:r>
                        <a:rPr lang="en-US" dirty="0"/>
                        <a:t>Title</a:t>
                      </a:r>
                    </a:p>
                  </a:txBody>
                  <a:tcPr/>
                </a:tc>
                <a:tc>
                  <a:txBody>
                    <a:bodyPr/>
                    <a:lstStyle/>
                    <a:p>
                      <a:r>
                        <a:rPr lang="en-US" dirty="0"/>
                        <a:t>Description</a:t>
                      </a:r>
                    </a:p>
                  </a:txBody>
                  <a:tcPr/>
                </a:tc>
                <a:extLst>
                  <a:ext uri="{0D108BD9-81ED-4DB2-BD59-A6C34878D82A}">
                    <a16:rowId xmlns:a16="http://schemas.microsoft.com/office/drawing/2014/main" val="2054825374"/>
                  </a:ext>
                </a:extLst>
              </a:tr>
              <a:tr h="655545">
                <a:tc>
                  <a:txBody>
                    <a:bodyPr/>
                    <a:lstStyle/>
                    <a:p>
                      <a:r>
                        <a:rPr lang="en-US" dirty="0"/>
                        <a:t>0</a:t>
                      </a:r>
                    </a:p>
                  </a:txBody>
                  <a:tcPr/>
                </a:tc>
                <a:tc>
                  <a:txBody>
                    <a:bodyPr/>
                    <a:lstStyle/>
                    <a:p>
                      <a:r>
                        <a:rPr lang="en-US" dirty="0"/>
                        <a:t>Melody articulation</a:t>
                      </a:r>
                    </a:p>
                  </a:txBody>
                  <a:tcPr/>
                </a:tc>
                <a:tc>
                  <a:txBody>
                    <a:bodyPr/>
                    <a:lstStyle/>
                    <a:p>
                      <a:r>
                        <a:rPr lang="en-US" dirty="0"/>
                        <a:t>1 if the note in the melody is articulated at this timestep and 0 otherwise</a:t>
                      </a:r>
                    </a:p>
                  </a:txBody>
                  <a:tcPr/>
                </a:tc>
                <a:extLst>
                  <a:ext uri="{0D108BD9-81ED-4DB2-BD59-A6C34878D82A}">
                    <a16:rowId xmlns:a16="http://schemas.microsoft.com/office/drawing/2014/main" val="1667755034"/>
                  </a:ext>
                </a:extLst>
              </a:tr>
              <a:tr h="655545">
                <a:tc>
                  <a:txBody>
                    <a:bodyPr/>
                    <a:lstStyle/>
                    <a:p>
                      <a:r>
                        <a:rPr lang="en-US" dirty="0"/>
                        <a:t>1-4</a:t>
                      </a:r>
                    </a:p>
                  </a:txBody>
                  <a:tcPr/>
                </a:tc>
                <a:tc>
                  <a:txBody>
                    <a:bodyPr/>
                    <a:lstStyle/>
                    <a:p>
                      <a:r>
                        <a:rPr lang="en-US" dirty="0"/>
                        <a:t>Melody octave</a:t>
                      </a:r>
                    </a:p>
                  </a:txBody>
                  <a:tcPr/>
                </a:tc>
                <a:tc>
                  <a:txBody>
                    <a:bodyPr/>
                    <a:lstStyle/>
                    <a:p>
                      <a:r>
                        <a:rPr lang="en-US" dirty="0"/>
                        <a:t>One-hot representation of the octave in which the melody is playing (all 0 if the melody is resting)</a:t>
                      </a:r>
                    </a:p>
                  </a:txBody>
                  <a:tcPr/>
                </a:tc>
                <a:extLst>
                  <a:ext uri="{0D108BD9-81ED-4DB2-BD59-A6C34878D82A}">
                    <a16:rowId xmlns:a16="http://schemas.microsoft.com/office/drawing/2014/main" val="770877595"/>
                  </a:ext>
                </a:extLst>
              </a:tr>
              <a:tr h="655545">
                <a:tc>
                  <a:txBody>
                    <a:bodyPr/>
                    <a:lstStyle/>
                    <a:p>
                      <a:r>
                        <a:rPr lang="en-US" dirty="0"/>
                        <a:t>5-16</a:t>
                      </a:r>
                    </a:p>
                  </a:txBody>
                  <a:tcPr/>
                </a:tc>
                <a:tc>
                  <a:txBody>
                    <a:bodyPr/>
                    <a:lstStyle/>
                    <a:p>
                      <a:r>
                        <a:rPr lang="en-US" dirty="0"/>
                        <a:t>Melody pitch class</a:t>
                      </a:r>
                    </a:p>
                  </a:txBody>
                  <a:tcPr/>
                </a:tc>
                <a:tc>
                  <a:txBody>
                    <a:bodyPr/>
                    <a:lstStyle/>
                    <a:p>
                      <a:r>
                        <a:rPr lang="en-US" dirty="0"/>
                        <a:t>One-hot representation of the pitch class (C, C#, D, etc.) of the melody note (all 0 if rest).</a:t>
                      </a:r>
                    </a:p>
                    <a:p>
                      <a:endParaRPr lang="en-US" dirty="0"/>
                    </a:p>
                  </a:txBody>
                  <a:tcPr/>
                </a:tc>
                <a:extLst>
                  <a:ext uri="{0D108BD9-81ED-4DB2-BD59-A6C34878D82A}">
                    <a16:rowId xmlns:a16="http://schemas.microsoft.com/office/drawing/2014/main" val="1055760992"/>
                  </a:ext>
                </a:extLst>
              </a:tr>
              <a:tr h="655545">
                <a:tc>
                  <a:txBody>
                    <a:bodyPr/>
                    <a:lstStyle/>
                    <a:p>
                      <a:r>
                        <a:rPr lang="en-US" dirty="0"/>
                        <a:t>17-28</a:t>
                      </a:r>
                    </a:p>
                  </a:txBody>
                  <a:tcPr/>
                </a:tc>
                <a:tc>
                  <a:txBody>
                    <a:bodyPr/>
                    <a:lstStyle/>
                    <a:p>
                      <a:r>
                        <a:rPr lang="en-US" dirty="0"/>
                        <a:t>Chord class</a:t>
                      </a:r>
                    </a:p>
                  </a:txBody>
                  <a:tcPr/>
                </a:tc>
                <a:tc>
                  <a:txBody>
                    <a:bodyPr/>
                    <a:lstStyle/>
                    <a:p>
                      <a:r>
                        <a:rPr lang="en-US" dirty="0"/>
                        <a:t>One-hot representation of the chord class (all 0 if no chord)</a:t>
                      </a:r>
                    </a:p>
                    <a:p>
                      <a:endParaRPr lang="en-US" dirty="0"/>
                    </a:p>
                  </a:txBody>
                  <a:tcPr/>
                </a:tc>
                <a:extLst>
                  <a:ext uri="{0D108BD9-81ED-4DB2-BD59-A6C34878D82A}">
                    <a16:rowId xmlns:a16="http://schemas.microsoft.com/office/drawing/2014/main" val="3034275759"/>
                  </a:ext>
                </a:extLst>
              </a:tr>
            </a:tbl>
          </a:graphicData>
        </a:graphic>
      </p:graphicFrame>
    </p:spTree>
    <p:extLst>
      <p:ext uri="{BB962C8B-B14F-4D97-AF65-F5344CB8AC3E}">
        <p14:creationId xmlns:p14="http://schemas.microsoft.com/office/powerpoint/2010/main" val="782260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Ethics in China: Confucius – Thought Itself">
            <a:extLst>
              <a:ext uri="{FF2B5EF4-FFF2-40B4-BE49-F238E27FC236}">
                <a16:creationId xmlns:a16="http://schemas.microsoft.com/office/drawing/2014/main" id="{B5B218D0-E09A-49EB-A9DE-A71D80D4A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6753" y="4853358"/>
            <a:ext cx="1670715" cy="16025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4BEC6E-15D3-490A-8F38-743BE2CB5D81}"/>
              </a:ext>
            </a:extLst>
          </p:cNvPr>
          <p:cNvSpPr>
            <a:spLocks noGrp="1"/>
          </p:cNvSpPr>
          <p:nvPr>
            <p:ph type="title"/>
          </p:nvPr>
        </p:nvSpPr>
        <p:spPr/>
        <p:txBody>
          <a:bodyPr>
            <a:normAutofit/>
          </a:bodyPr>
          <a:lstStyle/>
          <a:p>
            <a:r>
              <a:rPr lang="en-US" sz="5400" dirty="0">
                <a:solidFill>
                  <a:schemeClr val="accent5">
                    <a:lumMod val="60000"/>
                    <a:lumOff val="40000"/>
                  </a:schemeClr>
                </a:solidFill>
              </a:rPr>
              <a:t>A Different Focus </a:t>
            </a:r>
          </a:p>
        </p:txBody>
      </p:sp>
      <p:sp>
        <p:nvSpPr>
          <p:cNvPr id="3" name="Content Placeholder 2">
            <a:extLst>
              <a:ext uri="{FF2B5EF4-FFF2-40B4-BE49-F238E27FC236}">
                <a16:creationId xmlns:a16="http://schemas.microsoft.com/office/drawing/2014/main" id="{1B58B248-4586-4971-A579-DDBE92F57052}"/>
              </a:ext>
            </a:extLst>
          </p:cNvPr>
          <p:cNvSpPr>
            <a:spLocks noGrp="1"/>
          </p:cNvSpPr>
          <p:nvPr>
            <p:ph idx="1"/>
          </p:nvPr>
        </p:nvSpPr>
        <p:spPr>
          <a:xfrm>
            <a:off x="994578" y="2515967"/>
            <a:ext cx="8318385" cy="3141630"/>
          </a:xfrm>
        </p:spPr>
        <p:txBody>
          <a:bodyPr>
            <a:normAutofit fontScale="92500" lnSpcReduction="20000"/>
          </a:bodyPr>
          <a:lstStyle/>
          <a:p>
            <a:pPr>
              <a:lnSpc>
                <a:spcPct val="110000"/>
              </a:lnSpc>
              <a:spcAft>
                <a:spcPts val="6000"/>
              </a:spcAft>
            </a:pPr>
            <a:r>
              <a:rPr lang="en-US" sz="3300" b="1" dirty="0">
                <a:solidFill>
                  <a:srgbClr val="FA6D2E"/>
                </a:solidFill>
              </a:rPr>
              <a:t>Learning Universal Ability</a:t>
            </a:r>
            <a:r>
              <a:rPr lang="en-US" sz="3300" dirty="0"/>
              <a:t>:  Learning and mimicking </a:t>
            </a:r>
            <a:r>
              <a:rPr lang="en-US" sz="3300" b="1" dirty="0"/>
              <a:t>universal human ability </a:t>
            </a:r>
            <a:r>
              <a:rPr lang="en-US" sz="3300" dirty="0"/>
              <a:t>as in computer vision</a:t>
            </a:r>
          </a:p>
          <a:p>
            <a:pPr>
              <a:lnSpc>
                <a:spcPct val="110000"/>
              </a:lnSpc>
            </a:pPr>
            <a:r>
              <a:rPr lang="en-US" sz="3300" b="1" dirty="0">
                <a:solidFill>
                  <a:srgbClr val="FA6D2E"/>
                </a:solidFill>
              </a:rPr>
              <a:t>Intelligence Duplication</a:t>
            </a:r>
            <a:r>
              <a:rPr lang="en-US" sz="3300" dirty="0"/>
              <a:t>:  Learning a </a:t>
            </a:r>
            <a:r>
              <a:rPr lang="en-US" sz="3300" b="1" dirty="0"/>
              <a:t>specific mind </a:t>
            </a:r>
            <a:r>
              <a:rPr lang="en-US" sz="3300" dirty="0"/>
              <a:t>such as Mozart or Chopin</a:t>
            </a:r>
          </a:p>
          <a:p>
            <a:endParaRPr lang="en-US" dirty="0"/>
          </a:p>
        </p:txBody>
      </p:sp>
      <p:pic>
        <p:nvPicPr>
          <p:cNvPr id="6" name="Picture 5" descr="A picture containing hula-hoop&#10;&#10;Description automatically generated">
            <a:extLst>
              <a:ext uri="{FF2B5EF4-FFF2-40B4-BE49-F238E27FC236}">
                <a16:creationId xmlns:a16="http://schemas.microsoft.com/office/drawing/2014/main" id="{4A499307-71B7-4259-AC43-5806DEC19670}"/>
              </a:ext>
            </a:extLst>
          </p:cNvPr>
          <p:cNvPicPr>
            <a:picLocks noChangeAspect="1"/>
          </p:cNvPicPr>
          <p:nvPr/>
        </p:nvPicPr>
        <p:blipFill>
          <a:blip r:embed="rId4"/>
          <a:stretch>
            <a:fillRect/>
          </a:stretch>
        </p:blipFill>
        <p:spPr>
          <a:xfrm>
            <a:off x="334532" y="4108138"/>
            <a:ext cx="8689638" cy="2001996"/>
          </a:xfrm>
          <a:prstGeom prst="rect">
            <a:avLst/>
          </a:prstGeom>
        </p:spPr>
      </p:pic>
      <p:grpSp>
        <p:nvGrpSpPr>
          <p:cNvPr id="5" name="Group 4">
            <a:extLst>
              <a:ext uri="{FF2B5EF4-FFF2-40B4-BE49-F238E27FC236}">
                <a16:creationId xmlns:a16="http://schemas.microsoft.com/office/drawing/2014/main" id="{03141225-FBE3-4DCE-808F-2CC69714B98D}"/>
              </a:ext>
            </a:extLst>
          </p:cNvPr>
          <p:cNvGrpSpPr/>
          <p:nvPr/>
        </p:nvGrpSpPr>
        <p:grpSpPr>
          <a:xfrm>
            <a:off x="9391331" y="1336081"/>
            <a:ext cx="2361388" cy="2565373"/>
            <a:chOff x="9510070" y="1624076"/>
            <a:chExt cx="2361388" cy="2565373"/>
          </a:xfrm>
        </p:grpSpPr>
        <p:pic>
          <p:nvPicPr>
            <p:cNvPr id="2050" name="Picture 2" descr="Learn how to run a 5K now.">
              <a:extLst>
                <a:ext uri="{FF2B5EF4-FFF2-40B4-BE49-F238E27FC236}">
                  <a16:creationId xmlns:a16="http://schemas.microsoft.com/office/drawing/2014/main" id="{13C85AE2-369C-4977-BEAD-1FC5A2F21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0070" y="2618768"/>
              <a:ext cx="2361388" cy="1570681"/>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37127AC5-9552-47EE-A623-5253E27163E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9662984" y="2340504"/>
              <a:ext cx="790831" cy="719807"/>
            </a:xfrm>
            <a:prstGeom prst="rect">
              <a:avLst/>
            </a:prstGeom>
          </p:spPr>
        </p:pic>
        <p:sp>
          <p:nvSpPr>
            <p:cNvPr id="4" name="Thought Bubble: Cloud 3">
              <a:extLst>
                <a:ext uri="{FF2B5EF4-FFF2-40B4-BE49-F238E27FC236}">
                  <a16:creationId xmlns:a16="http://schemas.microsoft.com/office/drawing/2014/main" id="{A41B8CCC-7E90-48D4-963D-773863D37ADC}"/>
                </a:ext>
              </a:extLst>
            </p:cNvPr>
            <p:cNvSpPr/>
            <p:nvPr/>
          </p:nvSpPr>
          <p:spPr>
            <a:xfrm>
              <a:off x="10058399" y="1624076"/>
              <a:ext cx="1375318" cy="612648"/>
            </a:xfrm>
            <a:prstGeom prst="cloudCallout">
              <a:avLst>
                <a:gd name="adj1" fmla="val -35968"/>
                <a:gd name="adj2" fmla="val 6978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en-US" dirty="0">
                  <a:solidFill>
                    <a:schemeClr val="tx1"/>
                  </a:solidFill>
                </a:rPr>
                <a:t>Running</a:t>
              </a:r>
            </a:p>
          </p:txBody>
        </p:sp>
      </p:grpSp>
      <p:pic>
        <p:nvPicPr>
          <p:cNvPr id="2056" name="Picture 8" descr="Albert Einstein, born in Germany on... - Colorizedhistory | Facebook">
            <a:extLst>
              <a:ext uri="{FF2B5EF4-FFF2-40B4-BE49-F238E27FC236}">
                <a16:creationId xmlns:a16="http://schemas.microsoft.com/office/drawing/2014/main" id="{87EAC111-C22F-41DB-B916-8EDF3267D4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7177" y="4743819"/>
            <a:ext cx="823087" cy="11130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ETHOVEN 2 by Don Manuel Lagullón on Genially">
            <a:extLst>
              <a:ext uri="{FF2B5EF4-FFF2-40B4-BE49-F238E27FC236}">
                <a16:creationId xmlns:a16="http://schemas.microsoft.com/office/drawing/2014/main" id="{CBEEF9AA-DE12-4597-BBF3-B35483AE2E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9045" y="4640095"/>
            <a:ext cx="1190973" cy="165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50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500"/>
                                        <p:tgtEl>
                                          <p:spTgt spid="6"/>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2058"/>
                                        </p:tgtEl>
                                        <p:attrNameLst>
                                          <p:attrName>style.visibility</p:attrName>
                                        </p:attrNameLst>
                                      </p:cBhvr>
                                      <p:to>
                                        <p:strVal val="visible"/>
                                      </p:to>
                                    </p:set>
                                    <p:animEffect transition="in" filter="dissolve">
                                      <p:cBhvr>
                                        <p:cTn id="15" dur="500"/>
                                        <p:tgtEl>
                                          <p:spTgt spid="2058"/>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dissolve">
                                      <p:cBhvr>
                                        <p:cTn id="19" dur="500"/>
                                        <p:tgtEl>
                                          <p:spTgt spid="2052"/>
                                        </p:tgtEl>
                                      </p:cBhvr>
                                    </p:animEffect>
                                  </p:childTnLst>
                                </p:cTn>
                              </p:par>
                            </p:childTnLst>
                          </p:cTn>
                        </p:par>
                        <p:par>
                          <p:cTn id="20" fill="hold">
                            <p:stCondLst>
                              <p:cond delay="2500"/>
                            </p:stCondLst>
                            <p:childTnLst>
                              <p:par>
                                <p:cTn id="21" presetID="9" presetClass="entr" presetSubtype="0" fill="hold" nodeType="after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dissolve">
                                      <p:cBhvr>
                                        <p:cTn id="23"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452" y="968929"/>
            <a:ext cx="1729947" cy="16215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FF49A75-07DB-422C-A146-22405B1DA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022" y="974735"/>
            <a:ext cx="9154160" cy="4731011"/>
          </a:xfrm>
          <a:prstGeom prst="rect">
            <a:avLst/>
          </a:prstGeom>
        </p:spPr>
      </p:pic>
      <p:sp>
        <p:nvSpPr>
          <p:cNvPr id="14" name="Rectangle 13">
            <a:extLst>
              <a:ext uri="{FF2B5EF4-FFF2-40B4-BE49-F238E27FC236}">
                <a16:creationId xmlns:a16="http://schemas.microsoft.com/office/drawing/2014/main" id="{A5C53EB8-43BA-4BB7-B377-09E0541A5EA7}"/>
              </a:ext>
            </a:extLst>
          </p:cNvPr>
          <p:cNvSpPr/>
          <p:nvPr/>
        </p:nvSpPr>
        <p:spPr>
          <a:xfrm>
            <a:off x="4469302" y="853439"/>
            <a:ext cx="2011680" cy="47310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TextBox 14">
            <a:extLst>
              <a:ext uri="{FF2B5EF4-FFF2-40B4-BE49-F238E27FC236}">
                <a16:creationId xmlns:a16="http://schemas.microsoft.com/office/drawing/2014/main" id="{4D13C7FC-CF44-4378-B0D9-C67DC720F1D4}"/>
              </a:ext>
            </a:extLst>
          </p:cNvPr>
          <p:cNvSpPr txBox="1"/>
          <p:nvPr/>
        </p:nvSpPr>
        <p:spPr>
          <a:xfrm>
            <a:off x="4255942" y="85812"/>
            <a:ext cx="430784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Pretrain to predict the next melody pitch and chord</a:t>
            </a:r>
          </a:p>
        </p:txBody>
      </p:sp>
      <p:sp>
        <p:nvSpPr>
          <p:cNvPr id="2" name="Rounded Rectangular Callout 1"/>
          <p:cNvSpPr/>
          <p:nvPr/>
        </p:nvSpPr>
        <p:spPr>
          <a:xfrm>
            <a:off x="3965746" y="5755582"/>
            <a:ext cx="5948253" cy="986403"/>
          </a:xfrm>
          <a:prstGeom prst="wedgeRoundRectCallout">
            <a:avLst>
              <a:gd name="adj1" fmla="val -16062"/>
              <a:gd name="adj2" fmla="val -138116"/>
              <a:gd name="adj3" fmla="val 16667"/>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last hidden state contains all the information to represent the segment for the purpose of determining segment pair composability</a:t>
            </a:r>
          </a:p>
        </p:txBody>
      </p:sp>
      <p:sp>
        <p:nvSpPr>
          <p:cNvPr id="6" name="Title 1">
            <a:extLst>
              <a:ext uri="{FF2B5EF4-FFF2-40B4-BE49-F238E27FC236}">
                <a16:creationId xmlns:a16="http://schemas.microsoft.com/office/drawing/2014/main" id="{BAC04EE6-4EA3-49F8-986A-618463C8B2A2}"/>
              </a:ext>
            </a:extLst>
          </p:cNvPr>
          <p:cNvSpPr>
            <a:spLocks noGrp="1"/>
          </p:cNvSpPr>
          <p:nvPr>
            <p:ph type="title"/>
          </p:nvPr>
        </p:nvSpPr>
        <p:spPr>
          <a:xfrm>
            <a:off x="417842" y="193039"/>
            <a:ext cx="2603385" cy="912891"/>
          </a:xfrm>
        </p:spPr>
        <p:txBody>
          <a:bodyPr>
            <a:normAutofit fontScale="90000"/>
          </a:bodyPr>
          <a:lstStyle/>
          <a:p>
            <a:r>
              <a:rPr lang="en-US" sz="5400" dirty="0">
                <a:solidFill>
                  <a:srgbClr val="0070C0"/>
                </a:solidFill>
              </a:rPr>
              <a:t>DSHL</a:t>
            </a:r>
          </a:p>
        </p:txBody>
      </p:sp>
      <p:sp>
        <p:nvSpPr>
          <p:cNvPr id="7" name="Title 1">
            <a:extLst>
              <a:ext uri="{FF2B5EF4-FFF2-40B4-BE49-F238E27FC236}">
                <a16:creationId xmlns:a16="http://schemas.microsoft.com/office/drawing/2014/main" id="{BAC04EE6-4EA3-49F8-986A-618463C8B2A2}"/>
              </a:ext>
            </a:extLst>
          </p:cNvPr>
          <p:cNvSpPr txBox="1">
            <a:spLocks/>
          </p:cNvSpPr>
          <p:nvPr/>
        </p:nvSpPr>
        <p:spPr>
          <a:xfrm>
            <a:off x="417842" y="801884"/>
            <a:ext cx="2603385" cy="91289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solidFill>
                <a:srgbClr val="0070C0"/>
              </a:solidFill>
            </a:endParaRPr>
          </a:p>
        </p:txBody>
      </p:sp>
      <p:sp>
        <p:nvSpPr>
          <p:cNvPr id="3" name="TextBox 2"/>
          <p:cNvSpPr txBox="1"/>
          <p:nvPr/>
        </p:nvSpPr>
        <p:spPr>
          <a:xfrm>
            <a:off x="475735" y="962379"/>
            <a:ext cx="1626287" cy="1569660"/>
          </a:xfrm>
          <a:prstGeom prst="rect">
            <a:avLst/>
          </a:prstGeom>
          <a:noFill/>
        </p:spPr>
        <p:txBody>
          <a:bodyPr wrap="square" rtlCol="0">
            <a:spAutoFit/>
          </a:bodyPr>
          <a:lstStyle/>
          <a:p>
            <a:r>
              <a:rPr lang="en-US" sz="2400" dirty="0">
                <a:solidFill>
                  <a:schemeClr val="bg1"/>
                </a:solidFill>
              </a:rPr>
              <a:t>Deep Segment Hash Learning</a:t>
            </a:r>
          </a:p>
        </p:txBody>
      </p:sp>
      <p:sp>
        <p:nvSpPr>
          <p:cNvPr id="4" name="Rectangle 3"/>
          <p:cNvSpPr/>
          <p:nvPr/>
        </p:nvSpPr>
        <p:spPr>
          <a:xfrm>
            <a:off x="327452" y="247237"/>
            <a:ext cx="1729947" cy="72749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4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0"/>
                            </p:stCondLst>
                            <p:childTnLst>
                              <p:par>
                                <p:cTn id="10" presetID="2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2AA60548-5AB9-5D35-F51D-DD7F47A74C8D}"/>
              </a:ext>
            </a:extLst>
          </p:cNvPr>
          <p:cNvGrpSpPr/>
          <p:nvPr/>
        </p:nvGrpSpPr>
        <p:grpSpPr>
          <a:xfrm>
            <a:off x="1218637" y="2269422"/>
            <a:ext cx="4352451" cy="4341341"/>
            <a:chOff x="1218637" y="2269422"/>
            <a:chExt cx="4352451" cy="4341341"/>
          </a:xfrm>
        </p:grpSpPr>
        <p:pic>
          <p:nvPicPr>
            <p:cNvPr id="31" name="Picture 30">
              <a:extLst>
                <a:ext uri="{FF2B5EF4-FFF2-40B4-BE49-F238E27FC236}">
                  <a16:creationId xmlns:a16="http://schemas.microsoft.com/office/drawing/2014/main" id="{CD0FE629-305B-1234-0E31-14D208CE65C2}"/>
                </a:ext>
              </a:extLst>
            </p:cNvPr>
            <p:cNvPicPr>
              <a:picLocks noChangeAspect="1"/>
            </p:cNvPicPr>
            <p:nvPr/>
          </p:nvPicPr>
          <p:blipFill>
            <a:blip r:embed="rId3"/>
            <a:stretch>
              <a:fillRect/>
            </a:stretch>
          </p:blipFill>
          <p:spPr>
            <a:xfrm>
              <a:off x="1218637" y="2269422"/>
              <a:ext cx="4350085" cy="4341341"/>
            </a:xfrm>
            <a:prstGeom prst="rect">
              <a:avLst/>
            </a:prstGeom>
            <a:effectLst>
              <a:outerShdw blurRad="50800" dist="38100" dir="18900000" algn="bl" rotWithShape="0">
                <a:prstClr val="black">
                  <a:alpha val="40000"/>
                </a:prstClr>
              </a:outerShdw>
            </a:effectLst>
          </p:spPr>
        </p:pic>
        <p:sp>
          <p:nvSpPr>
            <p:cNvPr id="39" name="TextBox 38">
              <a:extLst>
                <a:ext uri="{FF2B5EF4-FFF2-40B4-BE49-F238E27FC236}">
                  <a16:creationId xmlns:a16="http://schemas.microsoft.com/office/drawing/2014/main" id="{1D7373F6-29EB-3DFB-F962-E95CEAF523AC}"/>
                </a:ext>
              </a:extLst>
            </p:cNvPr>
            <p:cNvSpPr txBox="1"/>
            <p:nvPr/>
          </p:nvSpPr>
          <p:spPr>
            <a:xfrm>
              <a:off x="1218637" y="5400528"/>
              <a:ext cx="312906" cy="369332"/>
            </a:xfrm>
            <a:prstGeom prst="rect">
              <a:avLst/>
            </a:prstGeom>
            <a:noFill/>
          </p:spPr>
          <p:txBody>
            <a:bodyPr wrap="none" rtlCol="0">
              <a:spAutoFit/>
            </a:bodyPr>
            <a:lstStyle/>
            <a:p>
              <a:r>
                <a:rPr lang="en-US" dirty="0">
                  <a:solidFill>
                    <a:schemeClr val="bg1"/>
                  </a:solidFill>
                </a:rPr>
                <a:t>X</a:t>
              </a:r>
            </a:p>
          </p:txBody>
        </p:sp>
        <p:sp>
          <p:nvSpPr>
            <p:cNvPr id="43" name="TextBox 42">
              <a:extLst>
                <a:ext uri="{FF2B5EF4-FFF2-40B4-BE49-F238E27FC236}">
                  <a16:creationId xmlns:a16="http://schemas.microsoft.com/office/drawing/2014/main" id="{EF69D5B9-1F48-0CE5-6837-EECC2FD2D507}"/>
                </a:ext>
              </a:extLst>
            </p:cNvPr>
            <p:cNvSpPr txBox="1"/>
            <p:nvPr/>
          </p:nvSpPr>
          <p:spPr>
            <a:xfrm>
              <a:off x="5254976" y="5318975"/>
              <a:ext cx="316112" cy="369332"/>
            </a:xfrm>
            <a:prstGeom prst="rect">
              <a:avLst/>
            </a:prstGeom>
            <a:noFill/>
          </p:spPr>
          <p:txBody>
            <a:bodyPr wrap="none" rtlCol="0">
              <a:spAutoFit/>
            </a:bodyPr>
            <a:lstStyle/>
            <a:p>
              <a:r>
                <a:rPr lang="en-US" dirty="0">
                  <a:solidFill>
                    <a:schemeClr val="bg1"/>
                  </a:solidFill>
                </a:rPr>
                <a:t>Y</a:t>
              </a:r>
            </a:p>
          </p:txBody>
        </p:sp>
        <p:sp>
          <p:nvSpPr>
            <p:cNvPr id="45" name="Star: 5 Points 44">
              <a:extLst>
                <a:ext uri="{FF2B5EF4-FFF2-40B4-BE49-F238E27FC236}">
                  <a16:creationId xmlns:a16="http://schemas.microsoft.com/office/drawing/2014/main" id="{DBD2E548-ACF4-2CFC-BDE8-21CB38AA925F}"/>
                </a:ext>
              </a:extLst>
            </p:cNvPr>
            <p:cNvSpPr/>
            <p:nvPr/>
          </p:nvSpPr>
          <p:spPr>
            <a:xfrm>
              <a:off x="3796814" y="4888683"/>
              <a:ext cx="251460" cy="246099"/>
            </a:xfrm>
            <a:prstGeom prst="star5">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B74288F6-8413-974F-C051-2C32B6D12A6E}"/>
                </a:ext>
              </a:extLst>
            </p:cNvPr>
            <p:cNvSpPr txBox="1"/>
            <p:nvPr/>
          </p:nvSpPr>
          <p:spPr>
            <a:xfrm>
              <a:off x="3915469" y="5021619"/>
              <a:ext cx="668773"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x,y</a:t>
              </a:r>
              <a:r>
                <a:rPr lang="en-US" dirty="0">
                  <a:solidFill>
                    <a:schemeClr val="bg1"/>
                  </a:solidFill>
                </a:rPr>
                <a:t>)</a:t>
              </a:r>
            </a:p>
          </p:txBody>
        </p:sp>
        <p:sp>
          <p:nvSpPr>
            <p:cNvPr id="49" name="TextBox 48">
              <a:extLst>
                <a:ext uri="{FF2B5EF4-FFF2-40B4-BE49-F238E27FC236}">
                  <a16:creationId xmlns:a16="http://schemas.microsoft.com/office/drawing/2014/main" id="{BEAC7AA2-2B83-6B30-3D8E-36083BBD590E}"/>
                </a:ext>
              </a:extLst>
            </p:cNvPr>
            <p:cNvSpPr txBox="1"/>
            <p:nvPr/>
          </p:nvSpPr>
          <p:spPr>
            <a:xfrm>
              <a:off x="1711378" y="2784822"/>
              <a:ext cx="3701654" cy="400110"/>
            </a:xfrm>
            <a:prstGeom prst="rect">
              <a:avLst/>
            </a:prstGeom>
            <a:noFill/>
          </p:spPr>
          <p:txBody>
            <a:bodyPr wrap="none" rtlCol="0">
              <a:spAutoFit/>
            </a:bodyPr>
            <a:lstStyle/>
            <a:p>
              <a:r>
                <a:rPr lang="en-US" sz="2000" dirty="0">
                  <a:solidFill>
                    <a:schemeClr val="bg1"/>
                  </a:solidFill>
                </a:rPr>
                <a:t>One of the three 2D subspaces</a:t>
              </a:r>
            </a:p>
          </p:txBody>
        </p:sp>
      </p:grpSp>
      <p:sp>
        <p:nvSpPr>
          <p:cNvPr id="5" name="Rectangle 4"/>
          <p:cNvSpPr/>
          <p:nvPr/>
        </p:nvSpPr>
        <p:spPr>
          <a:xfrm>
            <a:off x="327452" y="968929"/>
            <a:ext cx="1729947" cy="16215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AC04EE6-4EA3-49F8-986A-618463C8B2A2}"/>
              </a:ext>
            </a:extLst>
          </p:cNvPr>
          <p:cNvSpPr>
            <a:spLocks noGrp="1"/>
          </p:cNvSpPr>
          <p:nvPr>
            <p:ph type="title"/>
          </p:nvPr>
        </p:nvSpPr>
        <p:spPr>
          <a:xfrm>
            <a:off x="417842" y="193039"/>
            <a:ext cx="2603385" cy="912891"/>
          </a:xfrm>
        </p:spPr>
        <p:txBody>
          <a:bodyPr>
            <a:normAutofit fontScale="90000"/>
          </a:bodyPr>
          <a:lstStyle/>
          <a:p>
            <a:r>
              <a:rPr lang="en-US" sz="5400" dirty="0">
                <a:solidFill>
                  <a:srgbClr val="0070C0"/>
                </a:solidFill>
              </a:rPr>
              <a:t>LSRH</a:t>
            </a:r>
          </a:p>
        </p:txBody>
      </p:sp>
      <p:sp>
        <p:nvSpPr>
          <p:cNvPr id="7" name="Title 1">
            <a:extLst>
              <a:ext uri="{FF2B5EF4-FFF2-40B4-BE49-F238E27FC236}">
                <a16:creationId xmlns:a16="http://schemas.microsoft.com/office/drawing/2014/main" id="{BAC04EE6-4EA3-49F8-986A-618463C8B2A2}"/>
              </a:ext>
            </a:extLst>
          </p:cNvPr>
          <p:cNvSpPr txBox="1">
            <a:spLocks/>
          </p:cNvSpPr>
          <p:nvPr/>
        </p:nvSpPr>
        <p:spPr>
          <a:xfrm>
            <a:off x="417842" y="801884"/>
            <a:ext cx="2603385" cy="91289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solidFill>
                <a:srgbClr val="0070C0"/>
              </a:solidFill>
            </a:endParaRPr>
          </a:p>
        </p:txBody>
      </p:sp>
      <p:sp>
        <p:nvSpPr>
          <p:cNvPr id="3" name="TextBox 2"/>
          <p:cNvSpPr txBox="1"/>
          <p:nvPr/>
        </p:nvSpPr>
        <p:spPr>
          <a:xfrm>
            <a:off x="475735" y="962379"/>
            <a:ext cx="1626287" cy="1569660"/>
          </a:xfrm>
          <a:prstGeom prst="rect">
            <a:avLst/>
          </a:prstGeom>
          <a:noFill/>
        </p:spPr>
        <p:txBody>
          <a:bodyPr wrap="square" rtlCol="0">
            <a:spAutoFit/>
          </a:bodyPr>
          <a:lstStyle/>
          <a:p>
            <a:r>
              <a:rPr lang="en-US" sz="2400" dirty="0">
                <a:solidFill>
                  <a:schemeClr val="bg1"/>
                </a:solidFill>
              </a:rPr>
              <a:t>Linear Subspace Ranking Hashing</a:t>
            </a:r>
          </a:p>
        </p:txBody>
      </p:sp>
      <p:sp>
        <p:nvSpPr>
          <p:cNvPr id="4" name="Rectangle 3"/>
          <p:cNvSpPr/>
          <p:nvPr/>
        </p:nvSpPr>
        <p:spPr>
          <a:xfrm>
            <a:off x="327452" y="247237"/>
            <a:ext cx="1729947" cy="72749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85B5D530-97D9-1CDE-6DAC-A4838A271DA2}"/>
              </a:ext>
            </a:extLst>
          </p:cNvPr>
          <p:cNvGrpSpPr/>
          <p:nvPr/>
        </p:nvGrpSpPr>
        <p:grpSpPr>
          <a:xfrm>
            <a:off x="5803014" y="338677"/>
            <a:ext cx="6061534" cy="6056116"/>
            <a:chOff x="5231873" y="400942"/>
            <a:chExt cx="6061534" cy="6056116"/>
          </a:xfrm>
        </p:grpSpPr>
        <p:pic>
          <p:nvPicPr>
            <p:cNvPr id="8" name="Picture 7" descr="A picture containing indoor&#10;&#10;Description automatically generated">
              <a:extLst>
                <a:ext uri="{FF2B5EF4-FFF2-40B4-BE49-F238E27FC236}">
                  <a16:creationId xmlns:a16="http://schemas.microsoft.com/office/drawing/2014/main" id="{AFB4895D-869E-AB4C-66D7-72CA1FD1333D}"/>
                </a:ext>
              </a:extLst>
            </p:cNvPr>
            <p:cNvPicPr>
              <a:picLocks noChangeAspect="1"/>
            </p:cNvPicPr>
            <p:nvPr/>
          </p:nvPicPr>
          <p:blipFill>
            <a:blip r:embed="rId4"/>
            <a:stretch>
              <a:fillRect/>
            </a:stretch>
          </p:blipFill>
          <p:spPr>
            <a:xfrm>
              <a:off x="5231873" y="400942"/>
              <a:ext cx="6061534" cy="6056116"/>
            </a:xfrm>
            <a:prstGeom prst="rect">
              <a:avLst/>
            </a:prstGeom>
          </p:spPr>
        </p:pic>
        <p:cxnSp>
          <p:nvCxnSpPr>
            <p:cNvPr id="12" name="Straight Arrow Connector 11">
              <a:extLst>
                <a:ext uri="{FF2B5EF4-FFF2-40B4-BE49-F238E27FC236}">
                  <a16:creationId xmlns:a16="http://schemas.microsoft.com/office/drawing/2014/main" id="{6E3BC090-D01F-EFA6-31BB-52AA4190C077}"/>
                </a:ext>
              </a:extLst>
            </p:cNvPr>
            <p:cNvCxnSpPr>
              <a:cxnSpLocks/>
            </p:cNvCxnSpPr>
            <p:nvPr/>
          </p:nvCxnSpPr>
          <p:spPr>
            <a:xfrm flipV="1">
              <a:off x="8542020" y="809504"/>
              <a:ext cx="0" cy="2627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CA2BC60-5643-CE97-FF96-405F6B447681}"/>
                </a:ext>
              </a:extLst>
            </p:cNvPr>
            <p:cNvCxnSpPr>
              <a:cxnSpLocks/>
            </p:cNvCxnSpPr>
            <p:nvPr/>
          </p:nvCxnSpPr>
          <p:spPr>
            <a:xfrm flipH="1">
              <a:off x="5554980" y="3436620"/>
              <a:ext cx="2987040" cy="1424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C2F09C9-1F0C-EC88-1F2B-A93C7874CBA9}"/>
                </a:ext>
              </a:extLst>
            </p:cNvPr>
            <p:cNvCxnSpPr>
              <a:cxnSpLocks/>
            </p:cNvCxnSpPr>
            <p:nvPr/>
          </p:nvCxnSpPr>
          <p:spPr>
            <a:xfrm>
              <a:off x="8542020" y="3436620"/>
              <a:ext cx="2567940" cy="1295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3" name="Star: 5 Points 32">
            <a:extLst>
              <a:ext uri="{FF2B5EF4-FFF2-40B4-BE49-F238E27FC236}">
                <a16:creationId xmlns:a16="http://schemas.microsoft.com/office/drawing/2014/main" id="{B1F469E8-A81D-125A-9C86-551BDEEBB046}"/>
              </a:ext>
            </a:extLst>
          </p:cNvPr>
          <p:cNvSpPr/>
          <p:nvPr/>
        </p:nvSpPr>
        <p:spPr>
          <a:xfrm>
            <a:off x="9443888" y="4067775"/>
            <a:ext cx="251460" cy="246099"/>
          </a:xfrm>
          <a:prstGeom prst="star5">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40922E4-027A-B43B-AADA-8CAB1993A7CC}"/>
              </a:ext>
            </a:extLst>
          </p:cNvPr>
          <p:cNvSpPr txBox="1"/>
          <p:nvPr/>
        </p:nvSpPr>
        <p:spPr>
          <a:xfrm>
            <a:off x="9562543" y="4200711"/>
            <a:ext cx="834587"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x,y,z</a:t>
            </a:r>
            <a:r>
              <a:rPr lang="en-US" dirty="0">
                <a:solidFill>
                  <a:schemeClr val="bg1"/>
                </a:solidFill>
              </a:rPr>
              <a:t>)</a:t>
            </a:r>
          </a:p>
        </p:txBody>
      </p:sp>
      <p:sp>
        <p:nvSpPr>
          <p:cNvPr id="35" name="TextBox 34">
            <a:extLst>
              <a:ext uri="{FF2B5EF4-FFF2-40B4-BE49-F238E27FC236}">
                <a16:creationId xmlns:a16="http://schemas.microsoft.com/office/drawing/2014/main" id="{E3A7738D-708B-0358-B513-5284221642E5}"/>
              </a:ext>
            </a:extLst>
          </p:cNvPr>
          <p:cNvSpPr txBox="1"/>
          <p:nvPr/>
        </p:nvSpPr>
        <p:spPr>
          <a:xfrm>
            <a:off x="5939547" y="4745208"/>
            <a:ext cx="312906" cy="369332"/>
          </a:xfrm>
          <a:prstGeom prst="rect">
            <a:avLst/>
          </a:prstGeom>
          <a:noFill/>
        </p:spPr>
        <p:txBody>
          <a:bodyPr wrap="none" rtlCol="0">
            <a:spAutoFit/>
          </a:bodyPr>
          <a:lstStyle/>
          <a:p>
            <a:r>
              <a:rPr lang="en-US" dirty="0">
                <a:solidFill>
                  <a:schemeClr val="bg1"/>
                </a:solidFill>
              </a:rPr>
              <a:t>X</a:t>
            </a:r>
          </a:p>
        </p:txBody>
      </p:sp>
      <p:sp>
        <p:nvSpPr>
          <p:cNvPr id="37" name="TextBox 36">
            <a:extLst>
              <a:ext uri="{FF2B5EF4-FFF2-40B4-BE49-F238E27FC236}">
                <a16:creationId xmlns:a16="http://schemas.microsoft.com/office/drawing/2014/main" id="{8B8999AC-75A9-72B5-8458-767846F8FC89}"/>
              </a:ext>
            </a:extLst>
          </p:cNvPr>
          <p:cNvSpPr txBox="1"/>
          <p:nvPr/>
        </p:nvSpPr>
        <p:spPr>
          <a:xfrm>
            <a:off x="11482104" y="4669755"/>
            <a:ext cx="316112" cy="369332"/>
          </a:xfrm>
          <a:prstGeom prst="rect">
            <a:avLst/>
          </a:prstGeom>
          <a:noFill/>
        </p:spPr>
        <p:txBody>
          <a:bodyPr wrap="none" rtlCol="0">
            <a:spAutoFit/>
          </a:bodyPr>
          <a:lstStyle/>
          <a:p>
            <a:r>
              <a:rPr lang="en-US" dirty="0">
                <a:solidFill>
                  <a:schemeClr val="bg1"/>
                </a:solidFill>
              </a:rPr>
              <a:t>Y</a:t>
            </a:r>
          </a:p>
        </p:txBody>
      </p:sp>
      <p:sp>
        <p:nvSpPr>
          <p:cNvPr id="38" name="TextBox 37">
            <a:extLst>
              <a:ext uri="{FF2B5EF4-FFF2-40B4-BE49-F238E27FC236}">
                <a16:creationId xmlns:a16="http://schemas.microsoft.com/office/drawing/2014/main" id="{ED4DC682-2D44-A447-4ADD-5C0C05C14433}"/>
              </a:ext>
            </a:extLst>
          </p:cNvPr>
          <p:cNvSpPr txBox="1"/>
          <p:nvPr/>
        </p:nvSpPr>
        <p:spPr>
          <a:xfrm>
            <a:off x="9083297" y="444747"/>
            <a:ext cx="311304" cy="369332"/>
          </a:xfrm>
          <a:prstGeom prst="rect">
            <a:avLst/>
          </a:prstGeom>
          <a:noFill/>
        </p:spPr>
        <p:txBody>
          <a:bodyPr wrap="none" rtlCol="0">
            <a:spAutoFit/>
          </a:bodyPr>
          <a:lstStyle/>
          <a:p>
            <a:r>
              <a:rPr lang="en-US" dirty="0">
                <a:solidFill>
                  <a:schemeClr val="bg1"/>
                </a:solidFill>
              </a:rPr>
              <a:t>Z</a:t>
            </a:r>
          </a:p>
        </p:txBody>
      </p:sp>
      <p:sp>
        <p:nvSpPr>
          <p:cNvPr id="48" name="TextBox 47">
            <a:extLst>
              <a:ext uri="{FF2B5EF4-FFF2-40B4-BE49-F238E27FC236}">
                <a16:creationId xmlns:a16="http://schemas.microsoft.com/office/drawing/2014/main" id="{360FACAB-DA8B-AA7E-6618-94E8964A1237}"/>
              </a:ext>
            </a:extLst>
          </p:cNvPr>
          <p:cNvSpPr txBox="1"/>
          <p:nvPr/>
        </p:nvSpPr>
        <p:spPr>
          <a:xfrm>
            <a:off x="6046521" y="507264"/>
            <a:ext cx="2579552" cy="461665"/>
          </a:xfrm>
          <a:prstGeom prst="rect">
            <a:avLst/>
          </a:prstGeom>
          <a:noFill/>
        </p:spPr>
        <p:txBody>
          <a:bodyPr wrap="none" rtlCol="0">
            <a:spAutoFit/>
          </a:bodyPr>
          <a:lstStyle/>
          <a:p>
            <a:r>
              <a:rPr lang="en-US" sz="2400" dirty="0">
                <a:solidFill>
                  <a:schemeClr val="bg1"/>
                </a:solidFill>
              </a:rPr>
              <a:t>Original 3D space</a:t>
            </a:r>
          </a:p>
        </p:txBody>
      </p:sp>
    </p:spTree>
    <p:extLst>
      <p:ext uri="{BB962C8B-B14F-4D97-AF65-F5344CB8AC3E}">
        <p14:creationId xmlns:p14="http://schemas.microsoft.com/office/powerpoint/2010/main" val="247613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checkerboard(across)">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452" y="968929"/>
            <a:ext cx="1729947" cy="16215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AC04EE6-4EA3-49F8-986A-618463C8B2A2}"/>
              </a:ext>
            </a:extLst>
          </p:cNvPr>
          <p:cNvSpPr>
            <a:spLocks noGrp="1"/>
          </p:cNvSpPr>
          <p:nvPr>
            <p:ph type="title"/>
          </p:nvPr>
        </p:nvSpPr>
        <p:spPr>
          <a:xfrm>
            <a:off x="417842" y="193039"/>
            <a:ext cx="2603385" cy="912891"/>
          </a:xfrm>
        </p:spPr>
        <p:txBody>
          <a:bodyPr>
            <a:normAutofit fontScale="90000"/>
          </a:bodyPr>
          <a:lstStyle/>
          <a:p>
            <a:r>
              <a:rPr lang="en-US" sz="5400" dirty="0">
                <a:solidFill>
                  <a:srgbClr val="0070C0"/>
                </a:solidFill>
              </a:rPr>
              <a:t>LSRH</a:t>
            </a:r>
          </a:p>
        </p:txBody>
      </p:sp>
      <p:sp>
        <p:nvSpPr>
          <p:cNvPr id="7" name="Title 1">
            <a:extLst>
              <a:ext uri="{FF2B5EF4-FFF2-40B4-BE49-F238E27FC236}">
                <a16:creationId xmlns:a16="http://schemas.microsoft.com/office/drawing/2014/main" id="{BAC04EE6-4EA3-49F8-986A-618463C8B2A2}"/>
              </a:ext>
            </a:extLst>
          </p:cNvPr>
          <p:cNvSpPr txBox="1">
            <a:spLocks/>
          </p:cNvSpPr>
          <p:nvPr/>
        </p:nvSpPr>
        <p:spPr>
          <a:xfrm>
            <a:off x="417842" y="801884"/>
            <a:ext cx="2603385" cy="91289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solidFill>
                <a:srgbClr val="0070C0"/>
              </a:solidFill>
            </a:endParaRPr>
          </a:p>
        </p:txBody>
      </p:sp>
      <p:sp>
        <p:nvSpPr>
          <p:cNvPr id="3" name="TextBox 2"/>
          <p:cNvSpPr txBox="1"/>
          <p:nvPr/>
        </p:nvSpPr>
        <p:spPr>
          <a:xfrm>
            <a:off x="475735" y="962379"/>
            <a:ext cx="1626287" cy="1569660"/>
          </a:xfrm>
          <a:prstGeom prst="rect">
            <a:avLst/>
          </a:prstGeom>
          <a:noFill/>
        </p:spPr>
        <p:txBody>
          <a:bodyPr wrap="square" rtlCol="0">
            <a:spAutoFit/>
          </a:bodyPr>
          <a:lstStyle/>
          <a:p>
            <a:r>
              <a:rPr lang="en-US" sz="2400" dirty="0">
                <a:solidFill>
                  <a:schemeClr val="bg1"/>
                </a:solidFill>
              </a:rPr>
              <a:t>Linear Subspace Ranking Hashing</a:t>
            </a:r>
          </a:p>
        </p:txBody>
      </p:sp>
      <p:sp>
        <p:nvSpPr>
          <p:cNvPr id="4" name="Rectangle 3"/>
          <p:cNvSpPr/>
          <p:nvPr/>
        </p:nvSpPr>
        <p:spPr>
          <a:xfrm>
            <a:off x="327452" y="247237"/>
            <a:ext cx="1729947" cy="72749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81424D3-57FF-A23D-CC8E-2DCDD3975291}"/>
              </a:ext>
            </a:extLst>
          </p:cNvPr>
          <p:cNvCxnSpPr/>
          <p:nvPr/>
        </p:nvCxnSpPr>
        <p:spPr>
          <a:xfrm>
            <a:off x="1866900" y="6237917"/>
            <a:ext cx="399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E7CF65B9-0329-4C0C-1894-6F31D8B02700}"/>
              </a:ext>
            </a:extLst>
          </p:cNvPr>
          <p:cNvCxnSpPr>
            <a:cxnSpLocks/>
          </p:cNvCxnSpPr>
          <p:nvPr/>
        </p:nvCxnSpPr>
        <p:spPr>
          <a:xfrm flipV="1">
            <a:off x="1866900" y="4625395"/>
            <a:ext cx="3642360" cy="16125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D0BC18B-41EF-1E02-3023-EEBC10CEC41C}"/>
              </a:ext>
            </a:extLst>
          </p:cNvPr>
          <p:cNvCxnSpPr>
            <a:cxnSpLocks/>
          </p:cNvCxnSpPr>
          <p:nvPr/>
        </p:nvCxnSpPr>
        <p:spPr>
          <a:xfrm flipV="1">
            <a:off x="1866900" y="3113992"/>
            <a:ext cx="1684020" cy="3122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6465EB3-7D84-7436-EA68-DB1F941D97F7}"/>
              </a:ext>
            </a:extLst>
          </p:cNvPr>
          <p:cNvCxnSpPr>
            <a:cxnSpLocks/>
          </p:cNvCxnSpPr>
          <p:nvPr/>
        </p:nvCxnSpPr>
        <p:spPr>
          <a:xfrm flipV="1">
            <a:off x="1866900" y="5431656"/>
            <a:ext cx="3840480" cy="8062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8A327AD-3A1D-C09A-592E-382FB19A7A84}"/>
              </a:ext>
            </a:extLst>
          </p:cNvPr>
          <p:cNvCxnSpPr>
            <a:cxnSpLocks/>
          </p:cNvCxnSpPr>
          <p:nvPr/>
        </p:nvCxnSpPr>
        <p:spPr>
          <a:xfrm flipV="1">
            <a:off x="1866900" y="3113992"/>
            <a:ext cx="861060" cy="3122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C626979-3976-13CB-4800-9EF21D3B4603}"/>
              </a:ext>
            </a:extLst>
          </p:cNvPr>
          <p:cNvCxnSpPr>
            <a:cxnSpLocks/>
          </p:cNvCxnSpPr>
          <p:nvPr/>
        </p:nvCxnSpPr>
        <p:spPr>
          <a:xfrm flipV="1">
            <a:off x="1866900" y="3281357"/>
            <a:ext cx="2606040" cy="29547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F2D649DC-2846-39E1-7E76-7283C167409D}"/>
              </a:ext>
            </a:extLst>
          </p:cNvPr>
          <p:cNvCxnSpPr>
            <a:cxnSpLocks/>
          </p:cNvCxnSpPr>
          <p:nvPr/>
        </p:nvCxnSpPr>
        <p:spPr>
          <a:xfrm flipV="1">
            <a:off x="1866900" y="3014657"/>
            <a:ext cx="53340" cy="32214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0440D7A-868D-3F9B-C5FC-024343B17B40}"/>
              </a:ext>
            </a:extLst>
          </p:cNvPr>
          <p:cNvCxnSpPr>
            <a:cxnSpLocks/>
          </p:cNvCxnSpPr>
          <p:nvPr/>
        </p:nvCxnSpPr>
        <p:spPr>
          <a:xfrm flipV="1">
            <a:off x="1866900" y="3931256"/>
            <a:ext cx="3192780" cy="230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F02EBCC-EC7D-C817-813B-921744B85EF2}"/>
              </a:ext>
            </a:extLst>
          </p:cNvPr>
          <p:cNvSpPr txBox="1"/>
          <p:nvPr/>
        </p:nvSpPr>
        <p:spPr>
          <a:xfrm>
            <a:off x="1866900" y="6295629"/>
            <a:ext cx="40005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rebuchet MS" panose="020B0603020202020204"/>
              </a:rPr>
              <a:t>Original n-dimensional feature space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1" name="Star: 5 Points 40">
            <a:extLst>
              <a:ext uri="{FF2B5EF4-FFF2-40B4-BE49-F238E27FC236}">
                <a16:creationId xmlns:a16="http://schemas.microsoft.com/office/drawing/2014/main" id="{86732879-9305-4BD4-4B39-E96143C0E2B0}"/>
              </a:ext>
            </a:extLst>
          </p:cNvPr>
          <p:cNvSpPr/>
          <p:nvPr/>
        </p:nvSpPr>
        <p:spPr>
          <a:xfrm>
            <a:off x="3169920" y="4829027"/>
            <a:ext cx="220980" cy="2438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07B514F-972F-3ECA-BDEF-6069A8AD0AD1}"/>
              </a:ext>
            </a:extLst>
          </p:cNvPr>
          <p:cNvCxnSpPr>
            <a:cxnSpLocks/>
          </p:cNvCxnSpPr>
          <p:nvPr/>
        </p:nvCxnSpPr>
        <p:spPr>
          <a:xfrm flipH="1" flipV="1">
            <a:off x="891540" y="3052704"/>
            <a:ext cx="975360" cy="3185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1E1B6689-CF5D-0431-2A44-282F65ED06DD}"/>
              </a:ext>
            </a:extLst>
          </p:cNvPr>
          <p:cNvCxnSpPr>
            <a:cxnSpLocks/>
          </p:cNvCxnSpPr>
          <p:nvPr/>
        </p:nvCxnSpPr>
        <p:spPr>
          <a:xfrm flipH="1" flipV="1">
            <a:off x="369570" y="3989695"/>
            <a:ext cx="1493520" cy="2190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803769AD-E238-DA4E-C84A-8DAE54EDA481}"/>
              </a:ext>
            </a:extLst>
          </p:cNvPr>
          <p:cNvCxnSpPr>
            <a:cxnSpLocks/>
          </p:cNvCxnSpPr>
          <p:nvPr/>
        </p:nvCxnSpPr>
        <p:spPr>
          <a:xfrm flipH="1" flipV="1">
            <a:off x="171450" y="4675062"/>
            <a:ext cx="1695450" cy="15628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871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452" y="968929"/>
            <a:ext cx="1729947" cy="16215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AC04EE6-4EA3-49F8-986A-618463C8B2A2}"/>
              </a:ext>
            </a:extLst>
          </p:cNvPr>
          <p:cNvSpPr>
            <a:spLocks noGrp="1"/>
          </p:cNvSpPr>
          <p:nvPr>
            <p:ph type="title"/>
          </p:nvPr>
        </p:nvSpPr>
        <p:spPr>
          <a:xfrm>
            <a:off x="417842" y="193039"/>
            <a:ext cx="2603385" cy="912891"/>
          </a:xfrm>
        </p:spPr>
        <p:txBody>
          <a:bodyPr>
            <a:normAutofit fontScale="90000"/>
          </a:bodyPr>
          <a:lstStyle/>
          <a:p>
            <a:r>
              <a:rPr lang="en-US" sz="5400" dirty="0">
                <a:solidFill>
                  <a:srgbClr val="0070C0"/>
                </a:solidFill>
              </a:rPr>
              <a:t>LSRH</a:t>
            </a:r>
          </a:p>
        </p:txBody>
      </p:sp>
      <p:sp>
        <p:nvSpPr>
          <p:cNvPr id="7" name="Title 1">
            <a:extLst>
              <a:ext uri="{FF2B5EF4-FFF2-40B4-BE49-F238E27FC236}">
                <a16:creationId xmlns:a16="http://schemas.microsoft.com/office/drawing/2014/main" id="{BAC04EE6-4EA3-49F8-986A-618463C8B2A2}"/>
              </a:ext>
            </a:extLst>
          </p:cNvPr>
          <p:cNvSpPr txBox="1">
            <a:spLocks/>
          </p:cNvSpPr>
          <p:nvPr/>
        </p:nvSpPr>
        <p:spPr>
          <a:xfrm>
            <a:off x="417842" y="801884"/>
            <a:ext cx="2603385" cy="91289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solidFill>
                <a:srgbClr val="0070C0"/>
              </a:solidFill>
            </a:endParaRPr>
          </a:p>
        </p:txBody>
      </p:sp>
      <p:sp>
        <p:nvSpPr>
          <p:cNvPr id="3" name="TextBox 2"/>
          <p:cNvSpPr txBox="1"/>
          <p:nvPr/>
        </p:nvSpPr>
        <p:spPr>
          <a:xfrm>
            <a:off x="475735" y="962379"/>
            <a:ext cx="1626287" cy="1569660"/>
          </a:xfrm>
          <a:prstGeom prst="rect">
            <a:avLst/>
          </a:prstGeom>
          <a:noFill/>
        </p:spPr>
        <p:txBody>
          <a:bodyPr wrap="square" rtlCol="0">
            <a:spAutoFit/>
          </a:bodyPr>
          <a:lstStyle/>
          <a:p>
            <a:r>
              <a:rPr lang="en-US" sz="2400" dirty="0">
                <a:solidFill>
                  <a:schemeClr val="bg1"/>
                </a:solidFill>
              </a:rPr>
              <a:t>Linear Subspace Ranking Hashing</a:t>
            </a:r>
          </a:p>
        </p:txBody>
      </p:sp>
      <p:sp>
        <p:nvSpPr>
          <p:cNvPr id="4" name="Rectangle 3"/>
          <p:cNvSpPr/>
          <p:nvPr/>
        </p:nvSpPr>
        <p:spPr>
          <a:xfrm>
            <a:off x="327452" y="247237"/>
            <a:ext cx="1729947" cy="72749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81424D3-57FF-A23D-CC8E-2DCDD3975291}"/>
              </a:ext>
            </a:extLst>
          </p:cNvPr>
          <p:cNvCxnSpPr/>
          <p:nvPr/>
        </p:nvCxnSpPr>
        <p:spPr>
          <a:xfrm>
            <a:off x="1866900" y="6237917"/>
            <a:ext cx="399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E7CF65B9-0329-4C0C-1894-6F31D8B02700}"/>
              </a:ext>
            </a:extLst>
          </p:cNvPr>
          <p:cNvCxnSpPr>
            <a:cxnSpLocks/>
          </p:cNvCxnSpPr>
          <p:nvPr/>
        </p:nvCxnSpPr>
        <p:spPr>
          <a:xfrm flipV="1">
            <a:off x="1866900" y="4625395"/>
            <a:ext cx="3642360" cy="1612522"/>
          </a:xfrm>
          <a:prstGeom prst="straightConnector1">
            <a:avLst/>
          </a:prstGeom>
          <a:ln w="38100">
            <a:solidFill>
              <a:srgbClr val="FA6D2E"/>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D0BC18B-41EF-1E02-3023-EEBC10CEC41C}"/>
              </a:ext>
            </a:extLst>
          </p:cNvPr>
          <p:cNvCxnSpPr>
            <a:cxnSpLocks/>
          </p:cNvCxnSpPr>
          <p:nvPr/>
        </p:nvCxnSpPr>
        <p:spPr>
          <a:xfrm flipV="1">
            <a:off x="1866900" y="3113992"/>
            <a:ext cx="1684020" cy="3122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6465EB3-7D84-7436-EA68-DB1F941D97F7}"/>
              </a:ext>
            </a:extLst>
          </p:cNvPr>
          <p:cNvCxnSpPr>
            <a:cxnSpLocks/>
          </p:cNvCxnSpPr>
          <p:nvPr/>
        </p:nvCxnSpPr>
        <p:spPr>
          <a:xfrm flipV="1">
            <a:off x="1866900" y="5431656"/>
            <a:ext cx="3840480" cy="8062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8A327AD-3A1D-C09A-592E-382FB19A7A84}"/>
              </a:ext>
            </a:extLst>
          </p:cNvPr>
          <p:cNvCxnSpPr>
            <a:cxnSpLocks/>
          </p:cNvCxnSpPr>
          <p:nvPr/>
        </p:nvCxnSpPr>
        <p:spPr>
          <a:xfrm flipV="1">
            <a:off x="1866900" y="3113992"/>
            <a:ext cx="861060" cy="3122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C626979-3976-13CB-4800-9EF21D3B4603}"/>
              </a:ext>
            </a:extLst>
          </p:cNvPr>
          <p:cNvCxnSpPr>
            <a:cxnSpLocks/>
          </p:cNvCxnSpPr>
          <p:nvPr/>
        </p:nvCxnSpPr>
        <p:spPr>
          <a:xfrm flipV="1">
            <a:off x="1866900" y="3281357"/>
            <a:ext cx="2606040" cy="29547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F2D649DC-2846-39E1-7E76-7283C167409D}"/>
              </a:ext>
            </a:extLst>
          </p:cNvPr>
          <p:cNvCxnSpPr>
            <a:cxnSpLocks/>
          </p:cNvCxnSpPr>
          <p:nvPr/>
        </p:nvCxnSpPr>
        <p:spPr>
          <a:xfrm flipV="1">
            <a:off x="1866900" y="3014657"/>
            <a:ext cx="53340" cy="3221476"/>
          </a:xfrm>
          <a:prstGeom prst="straightConnector1">
            <a:avLst/>
          </a:prstGeom>
          <a:ln w="38100">
            <a:solidFill>
              <a:srgbClr val="FA6D2E"/>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0440D7A-868D-3F9B-C5FC-024343B17B40}"/>
              </a:ext>
            </a:extLst>
          </p:cNvPr>
          <p:cNvCxnSpPr>
            <a:cxnSpLocks/>
          </p:cNvCxnSpPr>
          <p:nvPr/>
        </p:nvCxnSpPr>
        <p:spPr>
          <a:xfrm flipV="1">
            <a:off x="1866900" y="3931256"/>
            <a:ext cx="3192780" cy="230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F02EBCC-EC7D-C817-813B-921744B85EF2}"/>
              </a:ext>
            </a:extLst>
          </p:cNvPr>
          <p:cNvSpPr txBox="1"/>
          <p:nvPr/>
        </p:nvSpPr>
        <p:spPr>
          <a:xfrm>
            <a:off x="1866900" y="6295629"/>
            <a:ext cx="40005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rebuchet MS" panose="020B0603020202020204"/>
              </a:rPr>
              <a:t>Original n-dimensional feature space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1" name="Star: 5 Points 40">
            <a:extLst>
              <a:ext uri="{FF2B5EF4-FFF2-40B4-BE49-F238E27FC236}">
                <a16:creationId xmlns:a16="http://schemas.microsoft.com/office/drawing/2014/main" id="{86732879-9305-4BD4-4B39-E96143C0E2B0}"/>
              </a:ext>
            </a:extLst>
          </p:cNvPr>
          <p:cNvSpPr/>
          <p:nvPr/>
        </p:nvSpPr>
        <p:spPr>
          <a:xfrm>
            <a:off x="3169920" y="4829027"/>
            <a:ext cx="220980" cy="2438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07B514F-972F-3ECA-BDEF-6069A8AD0AD1}"/>
              </a:ext>
            </a:extLst>
          </p:cNvPr>
          <p:cNvCxnSpPr>
            <a:cxnSpLocks/>
          </p:cNvCxnSpPr>
          <p:nvPr/>
        </p:nvCxnSpPr>
        <p:spPr>
          <a:xfrm flipH="1" flipV="1">
            <a:off x="891540" y="3052704"/>
            <a:ext cx="975360" cy="3185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1E1B6689-CF5D-0431-2A44-282F65ED06DD}"/>
              </a:ext>
            </a:extLst>
          </p:cNvPr>
          <p:cNvCxnSpPr>
            <a:cxnSpLocks/>
          </p:cNvCxnSpPr>
          <p:nvPr/>
        </p:nvCxnSpPr>
        <p:spPr>
          <a:xfrm flipH="1" flipV="1">
            <a:off x="369570" y="3989695"/>
            <a:ext cx="1493520" cy="2190510"/>
          </a:xfrm>
          <a:prstGeom prst="straightConnector1">
            <a:avLst/>
          </a:prstGeom>
          <a:ln w="38100">
            <a:solidFill>
              <a:srgbClr val="FA6D2E"/>
            </a:solidFill>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803769AD-E238-DA4E-C84A-8DAE54EDA481}"/>
              </a:ext>
            </a:extLst>
          </p:cNvPr>
          <p:cNvCxnSpPr>
            <a:cxnSpLocks/>
          </p:cNvCxnSpPr>
          <p:nvPr/>
        </p:nvCxnSpPr>
        <p:spPr>
          <a:xfrm flipH="1" flipV="1">
            <a:off x="171450" y="4675062"/>
            <a:ext cx="1695450" cy="15628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 name="Straight Arrow Connector 1">
            <a:extLst>
              <a:ext uri="{FF2B5EF4-FFF2-40B4-BE49-F238E27FC236}">
                <a16:creationId xmlns:a16="http://schemas.microsoft.com/office/drawing/2014/main" id="{B556FF5F-A583-7FB6-4375-6FBA490AE807}"/>
              </a:ext>
            </a:extLst>
          </p:cNvPr>
          <p:cNvCxnSpPr>
            <a:cxnSpLocks/>
          </p:cNvCxnSpPr>
          <p:nvPr/>
        </p:nvCxnSpPr>
        <p:spPr>
          <a:xfrm flipV="1">
            <a:off x="7482840" y="2005858"/>
            <a:ext cx="3642360" cy="1612522"/>
          </a:xfrm>
          <a:prstGeom prst="straightConnector1">
            <a:avLst/>
          </a:prstGeom>
          <a:ln w="38100">
            <a:solidFill>
              <a:srgbClr val="FA6D2E"/>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D1551A00-F9DC-0F09-2C01-A01004191E85}"/>
              </a:ext>
            </a:extLst>
          </p:cNvPr>
          <p:cNvCxnSpPr>
            <a:cxnSpLocks/>
          </p:cNvCxnSpPr>
          <p:nvPr/>
        </p:nvCxnSpPr>
        <p:spPr>
          <a:xfrm flipV="1">
            <a:off x="7482840" y="395120"/>
            <a:ext cx="53340" cy="3221476"/>
          </a:xfrm>
          <a:prstGeom prst="straightConnector1">
            <a:avLst/>
          </a:prstGeom>
          <a:ln w="38100">
            <a:solidFill>
              <a:srgbClr val="FA6D2E"/>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2F6C00EA-4926-153D-2751-27FA91780853}"/>
              </a:ext>
            </a:extLst>
          </p:cNvPr>
          <p:cNvCxnSpPr>
            <a:cxnSpLocks/>
          </p:cNvCxnSpPr>
          <p:nvPr/>
        </p:nvCxnSpPr>
        <p:spPr>
          <a:xfrm flipH="1" flipV="1">
            <a:off x="5970270" y="1415878"/>
            <a:ext cx="1493520" cy="2190510"/>
          </a:xfrm>
          <a:prstGeom prst="straightConnector1">
            <a:avLst/>
          </a:prstGeom>
          <a:ln w="38100">
            <a:solidFill>
              <a:srgbClr val="FA6D2E"/>
            </a:solidFill>
            <a:tail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44D1329-7C53-1A38-59BB-57763EEACE98}"/>
              </a:ext>
            </a:extLst>
          </p:cNvPr>
          <p:cNvCxnSpPr>
            <a:cxnSpLocks/>
          </p:cNvCxnSpPr>
          <p:nvPr/>
        </p:nvCxnSpPr>
        <p:spPr>
          <a:xfrm>
            <a:off x="8892540" y="2348348"/>
            <a:ext cx="251460" cy="52439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587DE9C-5E1B-E888-20C0-3C6C3B24FAAC}"/>
              </a:ext>
            </a:extLst>
          </p:cNvPr>
          <p:cNvCxnSpPr>
            <a:cxnSpLocks/>
          </p:cNvCxnSpPr>
          <p:nvPr/>
        </p:nvCxnSpPr>
        <p:spPr>
          <a:xfrm flipH="1" flipV="1">
            <a:off x="7482840" y="2331410"/>
            <a:ext cx="1371600" cy="793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A00EA3E-61BA-9353-24C6-869A70CE3E9E}"/>
              </a:ext>
            </a:extLst>
          </p:cNvPr>
          <p:cNvCxnSpPr>
            <a:cxnSpLocks/>
          </p:cNvCxnSpPr>
          <p:nvPr/>
        </p:nvCxnSpPr>
        <p:spPr>
          <a:xfrm flipH="1">
            <a:off x="7094220" y="2385060"/>
            <a:ext cx="1783080" cy="6295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402B0E0-D8B7-DAC1-5FA1-C70E77098DDA}"/>
              </a:ext>
            </a:extLst>
          </p:cNvPr>
          <p:cNvSpPr txBox="1"/>
          <p:nvPr/>
        </p:nvSpPr>
        <p:spPr>
          <a:xfrm>
            <a:off x="5685553" y="1021921"/>
            <a:ext cx="508473" cy="461665"/>
          </a:xfrm>
          <a:prstGeom prst="rect">
            <a:avLst/>
          </a:prstGeom>
          <a:noFill/>
        </p:spPr>
        <p:txBody>
          <a:bodyPr wrap="none" rtlCol="0">
            <a:spAutoFit/>
          </a:bodyPr>
          <a:lstStyle/>
          <a:p>
            <a:r>
              <a:rPr lang="en-US" sz="2400" dirty="0"/>
              <a:t>00</a:t>
            </a:r>
          </a:p>
        </p:txBody>
      </p:sp>
      <p:sp>
        <p:nvSpPr>
          <p:cNvPr id="31" name="TextBox 30">
            <a:extLst>
              <a:ext uri="{FF2B5EF4-FFF2-40B4-BE49-F238E27FC236}">
                <a16:creationId xmlns:a16="http://schemas.microsoft.com/office/drawing/2014/main" id="{7BAB29ED-BC7D-1AD6-0CF0-0A6B76783B7E}"/>
              </a:ext>
            </a:extLst>
          </p:cNvPr>
          <p:cNvSpPr txBox="1"/>
          <p:nvPr/>
        </p:nvSpPr>
        <p:spPr>
          <a:xfrm>
            <a:off x="7566660" y="280152"/>
            <a:ext cx="508473" cy="461665"/>
          </a:xfrm>
          <a:prstGeom prst="rect">
            <a:avLst/>
          </a:prstGeom>
          <a:noFill/>
        </p:spPr>
        <p:txBody>
          <a:bodyPr wrap="none" rtlCol="0">
            <a:spAutoFit/>
          </a:bodyPr>
          <a:lstStyle/>
          <a:p>
            <a:r>
              <a:rPr lang="en-US" sz="2400" dirty="0"/>
              <a:t>01</a:t>
            </a:r>
          </a:p>
        </p:txBody>
      </p:sp>
      <p:sp>
        <p:nvSpPr>
          <p:cNvPr id="33" name="TextBox 32">
            <a:extLst>
              <a:ext uri="{FF2B5EF4-FFF2-40B4-BE49-F238E27FC236}">
                <a16:creationId xmlns:a16="http://schemas.microsoft.com/office/drawing/2014/main" id="{46410C6D-453C-B6CF-8BC8-A659530908F0}"/>
              </a:ext>
            </a:extLst>
          </p:cNvPr>
          <p:cNvSpPr txBox="1"/>
          <p:nvPr/>
        </p:nvSpPr>
        <p:spPr>
          <a:xfrm>
            <a:off x="10706100" y="1550581"/>
            <a:ext cx="508473" cy="461665"/>
          </a:xfrm>
          <a:prstGeom prst="rect">
            <a:avLst/>
          </a:prstGeom>
          <a:noFill/>
        </p:spPr>
        <p:txBody>
          <a:bodyPr wrap="none" rtlCol="0">
            <a:spAutoFit/>
          </a:bodyPr>
          <a:lstStyle/>
          <a:p>
            <a:r>
              <a:rPr lang="en-US" sz="2400" dirty="0"/>
              <a:t>10</a:t>
            </a:r>
          </a:p>
        </p:txBody>
      </p:sp>
      <p:sp>
        <p:nvSpPr>
          <p:cNvPr id="34" name="TextBox 33">
            <a:extLst>
              <a:ext uri="{FF2B5EF4-FFF2-40B4-BE49-F238E27FC236}">
                <a16:creationId xmlns:a16="http://schemas.microsoft.com/office/drawing/2014/main" id="{D3FD5295-503D-7EC8-6C33-FD33C2432FE5}"/>
              </a:ext>
            </a:extLst>
          </p:cNvPr>
          <p:cNvSpPr txBox="1"/>
          <p:nvPr/>
        </p:nvSpPr>
        <p:spPr>
          <a:xfrm>
            <a:off x="9018270" y="2912025"/>
            <a:ext cx="538930" cy="369332"/>
          </a:xfrm>
          <a:prstGeom prst="rect">
            <a:avLst/>
          </a:prstGeom>
          <a:noFill/>
        </p:spPr>
        <p:txBody>
          <a:bodyPr wrap="none" rtlCol="0">
            <a:spAutoFit/>
          </a:bodyPr>
          <a:lstStyle/>
          <a:p>
            <a:r>
              <a:rPr lang="en-US" b="1" dirty="0">
                <a:solidFill>
                  <a:srgbClr val="FF0000"/>
                </a:solidFill>
              </a:rPr>
              <a:t>7.9</a:t>
            </a:r>
          </a:p>
        </p:txBody>
      </p:sp>
      <p:sp>
        <p:nvSpPr>
          <p:cNvPr id="35" name="TextBox 34">
            <a:extLst>
              <a:ext uri="{FF2B5EF4-FFF2-40B4-BE49-F238E27FC236}">
                <a16:creationId xmlns:a16="http://schemas.microsoft.com/office/drawing/2014/main" id="{0F347BF1-71AF-4228-8725-41E250F1DF18}"/>
              </a:ext>
            </a:extLst>
          </p:cNvPr>
          <p:cNvSpPr txBox="1"/>
          <p:nvPr/>
        </p:nvSpPr>
        <p:spPr>
          <a:xfrm>
            <a:off x="6987540" y="2005245"/>
            <a:ext cx="538930" cy="369332"/>
          </a:xfrm>
          <a:prstGeom prst="rect">
            <a:avLst/>
          </a:prstGeom>
          <a:noFill/>
        </p:spPr>
        <p:txBody>
          <a:bodyPr wrap="none" rtlCol="0">
            <a:spAutoFit/>
          </a:bodyPr>
          <a:lstStyle/>
          <a:p>
            <a:r>
              <a:rPr lang="en-US" b="1" dirty="0">
                <a:solidFill>
                  <a:srgbClr val="FF0000"/>
                </a:solidFill>
              </a:rPr>
              <a:t>5.2</a:t>
            </a:r>
          </a:p>
        </p:txBody>
      </p:sp>
      <p:sp>
        <p:nvSpPr>
          <p:cNvPr id="37" name="TextBox 36">
            <a:extLst>
              <a:ext uri="{FF2B5EF4-FFF2-40B4-BE49-F238E27FC236}">
                <a16:creationId xmlns:a16="http://schemas.microsoft.com/office/drawing/2014/main" id="{68A5C9F1-3EE1-00E4-E91D-678A1635FFE1}"/>
              </a:ext>
            </a:extLst>
          </p:cNvPr>
          <p:cNvSpPr txBox="1"/>
          <p:nvPr/>
        </p:nvSpPr>
        <p:spPr>
          <a:xfrm>
            <a:off x="6523765" y="2872740"/>
            <a:ext cx="538930" cy="369332"/>
          </a:xfrm>
          <a:prstGeom prst="rect">
            <a:avLst/>
          </a:prstGeom>
          <a:noFill/>
        </p:spPr>
        <p:txBody>
          <a:bodyPr wrap="none" rtlCol="0">
            <a:spAutoFit/>
          </a:bodyPr>
          <a:lstStyle/>
          <a:p>
            <a:r>
              <a:rPr lang="en-US" b="1" dirty="0">
                <a:solidFill>
                  <a:srgbClr val="FF0000"/>
                </a:solidFill>
              </a:rPr>
              <a:t>2.8</a:t>
            </a:r>
          </a:p>
        </p:txBody>
      </p:sp>
      <p:sp>
        <p:nvSpPr>
          <p:cNvPr id="38" name="TextBox 37">
            <a:extLst>
              <a:ext uri="{FF2B5EF4-FFF2-40B4-BE49-F238E27FC236}">
                <a16:creationId xmlns:a16="http://schemas.microsoft.com/office/drawing/2014/main" id="{B7977ADE-DD14-6103-2929-AB2AA094EFEE}"/>
              </a:ext>
            </a:extLst>
          </p:cNvPr>
          <p:cNvSpPr txBox="1"/>
          <p:nvPr/>
        </p:nvSpPr>
        <p:spPr>
          <a:xfrm>
            <a:off x="7743023" y="874431"/>
            <a:ext cx="2985113" cy="923330"/>
          </a:xfrm>
          <a:prstGeom prst="rect">
            <a:avLst/>
          </a:prstGeom>
          <a:noFill/>
        </p:spPr>
        <p:txBody>
          <a:bodyPr wrap="none" rtlCol="0">
            <a:spAutoFit/>
          </a:bodyPr>
          <a:lstStyle/>
          <a:p>
            <a:r>
              <a:rPr lang="en-US" b="1" dirty="0"/>
              <a:t>First embedding subspace</a:t>
            </a:r>
          </a:p>
          <a:p>
            <a:r>
              <a:rPr lang="en-US" b="1" dirty="0"/>
              <a:t>MAX(2.8, 5.2, 7.9) = 7.9</a:t>
            </a:r>
          </a:p>
          <a:p>
            <a:r>
              <a:rPr lang="en-US" b="1" dirty="0"/>
              <a:t>Hash Code = </a:t>
            </a:r>
            <a:r>
              <a:rPr lang="en-US" b="1" dirty="0">
                <a:solidFill>
                  <a:srgbClr val="FF0000"/>
                </a:solidFill>
              </a:rPr>
              <a:t>10</a:t>
            </a:r>
          </a:p>
        </p:txBody>
      </p:sp>
      <p:sp>
        <p:nvSpPr>
          <p:cNvPr id="47" name="Oval 46">
            <a:extLst>
              <a:ext uri="{FF2B5EF4-FFF2-40B4-BE49-F238E27FC236}">
                <a16:creationId xmlns:a16="http://schemas.microsoft.com/office/drawing/2014/main" id="{8853AB67-E061-37C5-C84C-BF571A95C0EA}"/>
              </a:ext>
            </a:extLst>
          </p:cNvPr>
          <p:cNvSpPr/>
          <p:nvPr/>
        </p:nvSpPr>
        <p:spPr>
          <a:xfrm>
            <a:off x="10563040" y="1538930"/>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0CDF545E-FEAB-165C-EAC8-D0E407D25806}"/>
              </a:ext>
            </a:extLst>
          </p:cNvPr>
          <p:cNvSpPr/>
          <p:nvPr/>
        </p:nvSpPr>
        <p:spPr>
          <a:xfrm>
            <a:off x="8785860" y="2209490"/>
            <a:ext cx="220980" cy="2438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grpId="0" nodeType="after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heel(1)">
                                      <p:cBhvr>
                                        <p:cTn id="10"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81BEBFAD-C0D7-3DD6-5AF7-C06D3A9EC47B}"/>
              </a:ext>
            </a:extLst>
          </p:cNvPr>
          <p:cNvCxnSpPr>
            <a:cxnSpLocks/>
          </p:cNvCxnSpPr>
          <p:nvPr/>
        </p:nvCxnSpPr>
        <p:spPr>
          <a:xfrm>
            <a:off x="7783227" y="3237219"/>
            <a:ext cx="104544" cy="984403"/>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327452" y="968929"/>
            <a:ext cx="1729947" cy="16215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AC04EE6-4EA3-49F8-986A-618463C8B2A2}"/>
              </a:ext>
            </a:extLst>
          </p:cNvPr>
          <p:cNvSpPr>
            <a:spLocks noGrp="1"/>
          </p:cNvSpPr>
          <p:nvPr>
            <p:ph type="title"/>
          </p:nvPr>
        </p:nvSpPr>
        <p:spPr>
          <a:xfrm>
            <a:off x="417842" y="193039"/>
            <a:ext cx="2603385" cy="912891"/>
          </a:xfrm>
        </p:spPr>
        <p:txBody>
          <a:bodyPr>
            <a:normAutofit fontScale="90000"/>
          </a:bodyPr>
          <a:lstStyle/>
          <a:p>
            <a:r>
              <a:rPr lang="en-US" sz="5400" dirty="0">
                <a:solidFill>
                  <a:srgbClr val="0070C0"/>
                </a:solidFill>
              </a:rPr>
              <a:t>LSRH</a:t>
            </a:r>
          </a:p>
        </p:txBody>
      </p:sp>
      <p:sp>
        <p:nvSpPr>
          <p:cNvPr id="7" name="Title 1">
            <a:extLst>
              <a:ext uri="{FF2B5EF4-FFF2-40B4-BE49-F238E27FC236}">
                <a16:creationId xmlns:a16="http://schemas.microsoft.com/office/drawing/2014/main" id="{BAC04EE6-4EA3-49F8-986A-618463C8B2A2}"/>
              </a:ext>
            </a:extLst>
          </p:cNvPr>
          <p:cNvSpPr txBox="1">
            <a:spLocks/>
          </p:cNvSpPr>
          <p:nvPr/>
        </p:nvSpPr>
        <p:spPr>
          <a:xfrm>
            <a:off x="417842" y="801884"/>
            <a:ext cx="2603385" cy="91289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solidFill>
                <a:srgbClr val="0070C0"/>
              </a:solidFill>
            </a:endParaRPr>
          </a:p>
        </p:txBody>
      </p:sp>
      <p:sp>
        <p:nvSpPr>
          <p:cNvPr id="3" name="TextBox 2"/>
          <p:cNvSpPr txBox="1"/>
          <p:nvPr/>
        </p:nvSpPr>
        <p:spPr>
          <a:xfrm>
            <a:off x="475735" y="962379"/>
            <a:ext cx="1626287" cy="1569660"/>
          </a:xfrm>
          <a:prstGeom prst="rect">
            <a:avLst/>
          </a:prstGeom>
          <a:noFill/>
        </p:spPr>
        <p:txBody>
          <a:bodyPr wrap="square" rtlCol="0">
            <a:spAutoFit/>
          </a:bodyPr>
          <a:lstStyle/>
          <a:p>
            <a:r>
              <a:rPr lang="en-US" sz="2400" dirty="0">
                <a:solidFill>
                  <a:schemeClr val="bg1"/>
                </a:solidFill>
              </a:rPr>
              <a:t>Linear Subspace Ranking Hashing</a:t>
            </a:r>
          </a:p>
        </p:txBody>
      </p:sp>
      <p:sp>
        <p:nvSpPr>
          <p:cNvPr id="4" name="Rectangle 3"/>
          <p:cNvSpPr/>
          <p:nvPr/>
        </p:nvSpPr>
        <p:spPr>
          <a:xfrm>
            <a:off x="327452" y="247237"/>
            <a:ext cx="1729947" cy="72749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81424D3-57FF-A23D-CC8E-2DCDD3975291}"/>
              </a:ext>
            </a:extLst>
          </p:cNvPr>
          <p:cNvCxnSpPr/>
          <p:nvPr/>
        </p:nvCxnSpPr>
        <p:spPr>
          <a:xfrm>
            <a:off x="1866900" y="6237917"/>
            <a:ext cx="399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E7CF65B9-0329-4C0C-1894-6F31D8B02700}"/>
              </a:ext>
            </a:extLst>
          </p:cNvPr>
          <p:cNvCxnSpPr>
            <a:cxnSpLocks/>
          </p:cNvCxnSpPr>
          <p:nvPr/>
        </p:nvCxnSpPr>
        <p:spPr>
          <a:xfrm flipV="1">
            <a:off x="1866900" y="4625395"/>
            <a:ext cx="3642360" cy="16125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D0BC18B-41EF-1E02-3023-EEBC10CEC41C}"/>
              </a:ext>
            </a:extLst>
          </p:cNvPr>
          <p:cNvCxnSpPr>
            <a:cxnSpLocks/>
          </p:cNvCxnSpPr>
          <p:nvPr/>
        </p:nvCxnSpPr>
        <p:spPr>
          <a:xfrm flipV="1">
            <a:off x="1866900" y="3113992"/>
            <a:ext cx="1684020" cy="312214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6465EB3-7D84-7436-EA68-DB1F941D97F7}"/>
              </a:ext>
            </a:extLst>
          </p:cNvPr>
          <p:cNvCxnSpPr>
            <a:cxnSpLocks/>
          </p:cNvCxnSpPr>
          <p:nvPr/>
        </p:nvCxnSpPr>
        <p:spPr>
          <a:xfrm flipV="1">
            <a:off x="1866900" y="5431656"/>
            <a:ext cx="3840480" cy="80626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8A327AD-3A1D-C09A-592E-382FB19A7A84}"/>
              </a:ext>
            </a:extLst>
          </p:cNvPr>
          <p:cNvCxnSpPr>
            <a:cxnSpLocks/>
          </p:cNvCxnSpPr>
          <p:nvPr/>
        </p:nvCxnSpPr>
        <p:spPr>
          <a:xfrm flipV="1">
            <a:off x="1866900" y="3113992"/>
            <a:ext cx="861060" cy="3122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C626979-3976-13CB-4800-9EF21D3B4603}"/>
              </a:ext>
            </a:extLst>
          </p:cNvPr>
          <p:cNvCxnSpPr>
            <a:cxnSpLocks/>
          </p:cNvCxnSpPr>
          <p:nvPr/>
        </p:nvCxnSpPr>
        <p:spPr>
          <a:xfrm flipV="1">
            <a:off x="1866900" y="3281357"/>
            <a:ext cx="2606040" cy="29547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F2D649DC-2846-39E1-7E76-7283C167409D}"/>
              </a:ext>
            </a:extLst>
          </p:cNvPr>
          <p:cNvCxnSpPr>
            <a:cxnSpLocks/>
          </p:cNvCxnSpPr>
          <p:nvPr/>
        </p:nvCxnSpPr>
        <p:spPr>
          <a:xfrm flipV="1">
            <a:off x="1866900" y="3014657"/>
            <a:ext cx="53340" cy="3221476"/>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0440D7A-868D-3F9B-C5FC-024343B17B40}"/>
              </a:ext>
            </a:extLst>
          </p:cNvPr>
          <p:cNvCxnSpPr>
            <a:cxnSpLocks/>
          </p:cNvCxnSpPr>
          <p:nvPr/>
        </p:nvCxnSpPr>
        <p:spPr>
          <a:xfrm flipV="1">
            <a:off x="1866900" y="3931256"/>
            <a:ext cx="3192780" cy="230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F02EBCC-EC7D-C817-813B-921744B85EF2}"/>
              </a:ext>
            </a:extLst>
          </p:cNvPr>
          <p:cNvSpPr txBox="1"/>
          <p:nvPr/>
        </p:nvSpPr>
        <p:spPr>
          <a:xfrm>
            <a:off x="1866900" y="6295629"/>
            <a:ext cx="40005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rebuchet MS" panose="020B0603020202020204"/>
              </a:rPr>
              <a:t>Original n-dimensional feature space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1" name="Star: 5 Points 40">
            <a:extLst>
              <a:ext uri="{FF2B5EF4-FFF2-40B4-BE49-F238E27FC236}">
                <a16:creationId xmlns:a16="http://schemas.microsoft.com/office/drawing/2014/main" id="{86732879-9305-4BD4-4B39-E96143C0E2B0}"/>
              </a:ext>
            </a:extLst>
          </p:cNvPr>
          <p:cNvSpPr/>
          <p:nvPr/>
        </p:nvSpPr>
        <p:spPr>
          <a:xfrm>
            <a:off x="3169920" y="4829027"/>
            <a:ext cx="220980" cy="2438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07B514F-972F-3ECA-BDEF-6069A8AD0AD1}"/>
              </a:ext>
            </a:extLst>
          </p:cNvPr>
          <p:cNvCxnSpPr>
            <a:cxnSpLocks/>
          </p:cNvCxnSpPr>
          <p:nvPr/>
        </p:nvCxnSpPr>
        <p:spPr>
          <a:xfrm flipH="1" flipV="1">
            <a:off x="891540" y="3052704"/>
            <a:ext cx="975360" cy="3185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1E1B6689-CF5D-0431-2A44-282F65ED06DD}"/>
              </a:ext>
            </a:extLst>
          </p:cNvPr>
          <p:cNvCxnSpPr>
            <a:cxnSpLocks/>
          </p:cNvCxnSpPr>
          <p:nvPr/>
        </p:nvCxnSpPr>
        <p:spPr>
          <a:xfrm flipH="1" flipV="1">
            <a:off x="369570" y="3989695"/>
            <a:ext cx="1493520" cy="2190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803769AD-E238-DA4E-C84A-8DAE54EDA481}"/>
              </a:ext>
            </a:extLst>
          </p:cNvPr>
          <p:cNvCxnSpPr>
            <a:cxnSpLocks/>
          </p:cNvCxnSpPr>
          <p:nvPr/>
        </p:nvCxnSpPr>
        <p:spPr>
          <a:xfrm flipH="1" flipV="1">
            <a:off x="171450" y="4675062"/>
            <a:ext cx="1695450" cy="15628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 name="Straight Arrow Connector 1">
            <a:extLst>
              <a:ext uri="{FF2B5EF4-FFF2-40B4-BE49-F238E27FC236}">
                <a16:creationId xmlns:a16="http://schemas.microsoft.com/office/drawing/2014/main" id="{4397B2AC-BDA3-1A5B-1169-8E1F7941EF7F}"/>
              </a:ext>
            </a:extLst>
          </p:cNvPr>
          <p:cNvCxnSpPr>
            <a:cxnSpLocks/>
          </p:cNvCxnSpPr>
          <p:nvPr/>
        </p:nvCxnSpPr>
        <p:spPr>
          <a:xfrm flipV="1">
            <a:off x="6377655" y="1429046"/>
            <a:ext cx="1684020" cy="312214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D20001E3-1F47-C9DC-94BB-786DEB2E92FC}"/>
              </a:ext>
            </a:extLst>
          </p:cNvPr>
          <p:cNvCxnSpPr>
            <a:cxnSpLocks/>
          </p:cNvCxnSpPr>
          <p:nvPr/>
        </p:nvCxnSpPr>
        <p:spPr>
          <a:xfrm flipV="1">
            <a:off x="6377655" y="3746710"/>
            <a:ext cx="3840480" cy="80626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E4720E6B-9E1D-6AFD-38C9-1A39D0E7AD5D}"/>
              </a:ext>
            </a:extLst>
          </p:cNvPr>
          <p:cNvCxnSpPr>
            <a:cxnSpLocks/>
          </p:cNvCxnSpPr>
          <p:nvPr/>
        </p:nvCxnSpPr>
        <p:spPr>
          <a:xfrm flipV="1">
            <a:off x="6377655" y="1329711"/>
            <a:ext cx="53340" cy="3221476"/>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DC3FE34-102C-CD09-1B1C-5E305449699F}"/>
              </a:ext>
            </a:extLst>
          </p:cNvPr>
          <p:cNvCxnSpPr>
            <a:cxnSpLocks/>
          </p:cNvCxnSpPr>
          <p:nvPr/>
        </p:nvCxnSpPr>
        <p:spPr>
          <a:xfrm flipH="1" flipV="1">
            <a:off x="7375021" y="2730352"/>
            <a:ext cx="401652" cy="534141"/>
          </a:xfrm>
          <a:prstGeom prst="line">
            <a:avLst/>
          </a:prstGeom>
          <a:ln w="19050">
            <a:prstDash val="sysDash"/>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55F815B6-34CD-5BC6-EF26-273CF29F364D}"/>
              </a:ext>
            </a:extLst>
          </p:cNvPr>
          <p:cNvCxnSpPr>
            <a:cxnSpLocks/>
          </p:cNvCxnSpPr>
          <p:nvPr/>
        </p:nvCxnSpPr>
        <p:spPr>
          <a:xfrm flipH="1">
            <a:off x="6423594" y="3316514"/>
            <a:ext cx="1303020" cy="394744"/>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12" name="Star: 5 Points 11">
            <a:extLst>
              <a:ext uri="{FF2B5EF4-FFF2-40B4-BE49-F238E27FC236}">
                <a16:creationId xmlns:a16="http://schemas.microsoft.com/office/drawing/2014/main" id="{1BFA501C-20E6-B66F-8471-091664704699}"/>
              </a:ext>
            </a:extLst>
          </p:cNvPr>
          <p:cNvSpPr/>
          <p:nvPr/>
        </p:nvSpPr>
        <p:spPr>
          <a:xfrm>
            <a:off x="7680675" y="3144081"/>
            <a:ext cx="220980" cy="2438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B507626-511D-A02E-47BB-8E76DF0E3AA4}"/>
              </a:ext>
            </a:extLst>
          </p:cNvPr>
          <p:cNvSpPr txBox="1"/>
          <p:nvPr/>
        </p:nvSpPr>
        <p:spPr>
          <a:xfrm>
            <a:off x="5859780" y="1196429"/>
            <a:ext cx="508473" cy="461665"/>
          </a:xfrm>
          <a:prstGeom prst="rect">
            <a:avLst/>
          </a:prstGeom>
          <a:noFill/>
        </p:spPr>
        <p:txBody>
          <a:bodyPr wrap="none" rtlCol="0">
            <a:spAutoFit/>
          </a:bodyPr>
          <a:lstStyle/>
          <a:p>
            <a:r>
              <a:rPr lang="en-US" sz="2400" dirty="0"/>
              <a:t>00</a:t>
            </a:r>
          </a:p>
        </p:txBody>
      </p:sp>
      <p:sp>
        <p:nvSpPr>
          <p:cNvPr id="28" name="TextBox 27">
            <a:extLst>
              <a:ext uri="{FF2B5EF4-FFF2-40B4-BE49-F238E27FC236}">
                <a16:creationId xmlns:a16="http://schemas.microsoft.com/office/drawing/2014/main" id="{CBDD1AA5-FF71-D320-22E8-7351C4297384}"/>
              </a:ext>
            </a:extLst>
          </p:cNvPr>
          <p:cNvSpPr txBox="1"/>
          <p:nvPr/>
        </p:nvSpPr>
        <p:spPr>
          <a:xfrm>
            <a:off x="8114305" y="1169577"/>
            <a:ext cx="508473" cy="461665"/>
          </a:xfrm>
          <a:prstGeom prst="rect">
            <a:avLst/>
          </a:prstGeom>
          <a:noFill/>
        </p:spPr>
        <p:txBody>
          <a:bodyPr wrap="none" rtlCol="0">
            <a:spAutoFit/>
          </a:bodyPr>
          <a:lstStyle/>
          <a:p>
            <a:r>
              <a:rPr lang="en-US" sz="2400" dirty="0"/>
              <a:t>01</a:t>
            </a:r>
          </a:p>
        </p:txBody>
      </p:sp>
      <p:sp>
        <p:nvSpPr>
          <p:cNvPr id="29" name="TextBox 28">
            <a:extLst>
              <a:ext uri="{FF2B5EF4-FFF2-40B4-BE49-F238E27FC236}">
                <a16:creationId xmlns:a16="http://schemas.microsoft.com/office/drawing/2014/main" id="{B17DED93-79B1-CFFD-646D-44D0F7057C36}"/>
              </a:ext>
            </a:extLst>
          </p:cNvPr>
          <p:cNvSpPr txBox="1"/>
          <p:nvPr/>
        </p:nvSpPr>
        <p:spPr>
          <a:xfrm>
            <a:off x="10126768" y="3745297"/>
            <a:ext cx="508473" cy="461665"/>
          </a:xfrm>
          <a:prstGeom prst="rect">
            <a:avLst/>
          </a:prstGeom>
          <a:noFill/>
        </p:spPr>
        <p:txBody>
          <a:bodyPr wrap="none" rtlCol="0">
            <a:spAutoFit/>
          </a:bodyPr>
          <a:lstStyle/>
          <a:p>
            <a:r>
              <a:rPr lang="en-US" sz="2400" dirty="0"/>
              <a:t>10</a:t>
            </a:r>
          </a:p>
        </p:txBody>
      </p:sp>
      <p:sp>
        <p:nvSpPr>
          <p:cNvPr id="30" name="TextBox 29">
            <a:extLst>
              <a:ext uri="{FF2B5EF4-FFF2-40B4-BE49-F238E27FC236}">
                <a16:creationId xmlns:a16="http://schemas.microsoft.com/office/drawing/2014/main" id="{DF4B1043-D934-1773-4B00-C6F6B2FE5AF6}"/>
              </a:ext>
            </a:extLst>
          </p:cNvPr>
          <p:cNvSpPr txBox="1"/>
          <p:nvPr/>
        </p:nvSpPr>
        <p:spPr>
          <a:xfrm>
            <a:off x="6861739" y="2435503"/>
            <a:ext cx="513282" cy="369332"/>
          </a:xfrm>
          <a:prstGeom prst="rect">
            <a:avLst/>
          </a:prstGeom>
          <a:noFill/>
        </p:spPr>
        <p:txBody>
          <a:bodyPr wrap="none" rtlCol="0">
            <a:spAutoFit/>
          </a:bodyPr>
          <a:lstStyle/>
          <a:p>
            <a:r>
              <a:rPr lang="en-US" dirty="0"/>
              <a:t>8.1</a:t>
            </a:r>
          </a:p>
        </p:txBody>
      </p:sp>
      <p:sp>
        <p:nvSpPr>
          <p:cNvPr id="32" name="TextBox 31">
            <a:extLst>
              <a:ext uri="{FF2B5EF4-FFF2-40B4-BE49-F238E27FC236}">
                <a16:creationId xmlns:a16="http://schemas.microsoft.com/office/drawing/2014/main" id="{1397A801-6C60-B3D3-9A0A-549C873BB7D1}"/>
              </a:ext>
            </a:extLst>
          </p:cNvPr>
          <p:cNvSpPr txBox="1"/>
          <p:nvPr/>
        </p:nvSpPr>
        <p:spPr>
          <a:xfrm>
            <a:off x="7645014" y="4273568"/>
            <a:ext cx="513282" cy="369332"/>
          </a:xfrm>
          <a:prstGeom prst="rect">
            <a:avLst/>
          </a:prstGeom>
          <a:noFill/>
        </p:spPr>
        <p:txBody>
          <a:bodyPr wrap="none" rtlCol="0">
            <a:spAutoFit/>
          </a:bodyPr>
          <a:lstStyle/>
          <a:p>
            <a:r>
              <a:rPr lang="en-US" dirty="0"/>
              <a:t>7.5</a:t>
            </a:r>
          </a:p>
        </p:txBody>
      </p:sp>
      <p:sp>
        <p:nvSpPr>
          <p:cNvPr id="33" name="TextBox 32">
            <a:extLst>
              <a:ext uri="{FF2B5EF4-FFF2-40B4-BE49-F238E27FC236}">
                <a16:creationId xmlns:a16="http://schemas.microsoft.com/office/drawing/2014/main" id="{5CD76236-4408-8BA0-174A-D44E33E06146}"/>
              </a:ext>
            </a:extLst>
          </p:cNvPr>
          <p:cNvSpPr txBox="1"/>
          <p:nvPr/>
        </p:nvSpPr>
        <p:spPr>
          <a:xfrm>
            <a:off x="5876444" y="3526592"/>
            <a:ext cx="513282" cy="369332"/>
          </a:xfrm>
          <a:prstGeom prst="rect">
            <a:avLst/>
          </a:prstGeom>
          <a:noFill/>
        </p:spPr>
        <p:txBody>
          <a:bodyPr wrap="none" rtlCol="0">
            <a:spAutoFit/>
          </a:bodyPr>
          <a:lstStyle/>
          <a:p>
            <a:r>
              <a:rPr lang="en-US" dirty="0"/>
              <a:t>3.4</a:t>
            </a:r>
          </a:p>
        </p:txBody>
      </p:sp>
      <p:sp>
        <p:nvSpPr>
          <p:cNvPr id="34" name="Oval 33">
            <a:extLst>
              <a:ext uri="{FF2B5EF4-FFF2-40B4-BE49-F238E27FC236}">
                <a16:creationId xmlns:a16="http://schemas.microsoft.com/office/drawing/2014/main" id="{5EF651F3-CB46-0A56-FCBC-89708A12BF60}"/>
              </a:ext>
            </a:extLst>
          </p:cNvPr>
          <p:cNvSpPr/>
          <p:nvPr/>
        </p:nvSpPr>
        <p:spPr>
          <a:xfrm>
            <a:off x="7795084" y="922179"/>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F9C5210-FD2E-1B19-3ED7-6E81ED812040}"/>
              </a:ext>
            </a:extLst>
          </p:cNvPr>
          <p:cNvSpPr txBox="1"/>
          <p:nvPr/>
        </p:nvSpPr>
        <p:spPr>
          <a:xfrm>
            <a:off x="7973760" y="2129374"/>
            <a:ext cx="3262432" cy="923330"/>
          </a:xfrm>
          <a:prstGeom prst="rect">
            <a:avLst/>
          </a:prstGeom>
          <a:noFill/>
        </p:spPr>
        <p:txBody>
          <a:bodyPr wrap="none" rtlCol="0">
            <a:spAutoFit/>
          </a:bodyPr>
          <a:lstStyle/>
          <a:p>
            <a:r>
              <a:rPr lang="en-US" b="1" dirty="0"/>
              <a:t>Second embedding subspace</a:t>
            </a:r>
          </a:p>
          <a:p>
            <a:r>
              <a:rPr lang="en-US" b="1" dirty="0"/>
              <a:t>MAX(3.4, 8.1, 7.5) = 8.1</a:t>
            </a:r>
          </a:p>
          <a:p>
            <a:r>
              <a:rPr lang="en-US" b="1" dirty="0"/>
              <a:t>Hash Code = </a:t>
            </a:r>
            <a:r>
              <a:rPr lang="en-US" b="1" dirty="0">
                <a:solidFill>
                  <a:srgbClr val="00B895"/>
                </a:solidFill>
              </a:rPr>
              <a:t>01</a:t>
            </a:r>
          </a:p>
        </p:txBody>
      </p:sp>
    </p:spTree>
    <p:extLst>
      <p:ext uri="{BB962C8B-B14F-4D97-AF65-F5344CB8AC3E}">
        <p14:creationId xmlns:p14="http://schemas.microsoft.com/office/powerpoint/2010/main" val="22618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grpId="0" nodeType="after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heel(1)">
                                      <p:cBhvr>
                                        <p:cTn id="1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452" y="968929"/>
            <a:ext cx="1729947" cy="16215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AC04EE6-4EA3-49F8-986A-618463C8B2A2}"/>
              </a:ext>
            </a:extLst>
          </p:cNvPr>
          <p:cNvSpPr>
            <a:spLocks noGrp="1"/>
          </p:cNvSpPr>
          <p:nvPr>
            <p:ph type="title"/>
          </p:nvPr>
        </p:nvSpPr>
        <p:spPr>
          <a:xfrm>
            <a:off x="417842" y="193039"/>
            <a:ext cx="2603385" cy="912891"/>
          </a:xfrm>
        </p:spPr>
        <p:txBody>
          <a:bodyPr>
            <a:normAutofit fontScale="90000"/>
          </a:bodyPr>
          <a:lstStyle/>
          <a:p>
            <a:r>
              <a:rPr lang="en-US" sz="5400" dirty="0">
                <a:solidFill>
                  <a:srgbClr val="0070C0"/>
                </a:solidFill>
              </a:rPr>
              <a:t>LSRH</a:t>
            </a:r>
          </a:p>
        </p:txBody>
      </p:sp>
      <p:sp>
        <p:nvSpPr>
          <p:cNvPr id="7" name="Title 1">
            <a:extLst>
              <a:ext uri="{FF2B5EF4-FFF2-40B4-BE49-F238E27FC236}">
                <a16:creationId xmlns:a16="http://schemas.microsoft.com/office/drawing/2014/main" id="{BAC04EE6-4EA3-49F8-986A-618463C8B2A2}"/>
              </a:ext>
            </a:extLst>
          </p:cNvPr>
          <p:cNvSpPr txBox="1">
            <a:spLocks/>
          </p:cNvSpPr>
          <p:nvPr/>
        </p:nvSpPr>
        <p:spPr>
          <a:xfrm>
            <a:off x="417842" y="801884"/>
            <a:ext cx="2603385" cy="91289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solidFill>
                <a:srgbClr val="0070C0"/>
              </a:solidFill>
            </a:endParaRPr>
          </a:p>
        </p:txBody>
      </p:sp>
      <p:sp>
        <p:nvSpPr>
          <p:cNvPr id="3" name="TextBox 2"/>
          <p:cNvSpPr txBox="1"/>
          <p:nvPr/>
        </p:nvSpPr>
        <p:spPr>
          <a:xfrm>
            <a:off x="475735" y="962379"/>
            <a:ext cx="1626287" cy="1569660"/>
          </a:xfrm>
          <a:prstGeom prst="rect">
            <a:avLst/>
          </a:prstGeom>
          <a:noFill/>
        </p:spPr>
        <p:txBody>
          <a:bodyPr wrap="square" rtlCol="0">
            <a:spAutoFit/>
          </a:bodyPr>
          <a:lstStyle/>
          <a:p>
            <a:r>
              <a:rPr lang="en-US" sz="2400" dirty="0">
                <a:solidFill>
                  <a:schemeClr val="bg1"/>
                </a:solidFill>
              </a:rPr>
              <a:t>Linear Subspace Ranking Hashing</a:t>
            </a:r>
          </a:p>
        </p:txBody>
      </p:sp>
      <p:sp>
        <p:nvSpPr>
          <p:cNvPr id="4" name="Rectangle 3"/>
          <p:cNvSpPr/>
          <p:nvPr/>
        </p:nvSpPr>
        <p:spPr>
          <a:xfrm>
            <a:off x="327452" y="247237"/>
            <a:ext cx="1729947" cy="72749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81424D3-57FF-A23D-CC8E-2DCDD3975291}"/>
              </a:ext>
            </a:extLst>
          </p:cNvPr>
          <p:cNvCxnSpPr/>
          <p:nvPr/>
        </p:nvCxnSpPr>
        <p:spPr>
          <a:xfrm>
            <a:off x="1866900" y="6237917"/>
            <a:ext cx="399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E7CF65B9-0329-4C0C-1894-6F31D8B02700}"/>
              </a:ext>
            </a:extLst>
          </p:cNvPr>
          <p:cNvCxnSpPr>
            <a:cxnSpLocks/>
          </p:cNvCxnSpPr>
          <p:nvPr/>
        </p:nvCxnSpPr>
        <p:spPr>
          <a:xfrm flipV="1">
            <a:off x="1866900" y="4625395"/>
            <a:ext cx="3642360" cy="16125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D0BC18B-41EF-1E02-3023-EEBC10CEC41C}"/>
              </a:ext>
            </a:extLst>
          </p:cNvPr>
          <p:cNvCxnSpPr>
            <a:cxnSpLocks/>
          </p:cNvCxnSpPr>
          <p:nvPr/>
        </p:nvCxnSpPr>
        <p:spPr>
          <a:xfrm flipV="1">
            <a:off x="1866900" y="3113992"/>
            <a:ext cx="1684020" cy="312214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6465EB3-7D84-7436-EA68-DB1F941D97F7}"/>
              </a:ext>
            </a:extLst>
          </p:cNvPr>
          <p:cNvCxnSpPr>
            <a:cxnSpLocks/>
          </p:cNvCxnSpPr>
          <p:nvPr/>
        </p:nvCxnSpPr>
        <p:spPr>
          <a:xfrm flipV="1">
            <a:off x="1866900" y="5431656"/>
            <a:ext cx="3840480" cy="80626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8A327AD-3A1D-C09A-592E-382FB19A7A84}"/>
              </a:ext>
            </a:extLst>
          </p:cNvPr>
          <p:cNvCxnSpPr>
            <a:cxnSpLocks/>
          </p:cNvCxnSpPr>
          <p:nvPr/>
        </p:nvCxnSpPr>
        <p:spPr>
          <a:xfrm flipV="1">
            <a:off x="1866900" y="3113992"/>
            <a:ext cx="861060" cy="3122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C626979-3976-13CB-4800-9EF21D3B4603}"/>
              </a:ext>
            </a:extLst>
          </p:cNvPr>
          <p:cNvCxnSpPr>
            <a:cxnSpLocks/>
          </p:cNvCxnSpPr>
          <p:nvPr/>
        </p:nvCxnSpPr>
        <p:spPr>
          <a:xfrm flipV="1">
            <a:off x="1866900" y="3281357"/>
            <a:ext cx="2606040" cy="29547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F2D649DC-2846-39E1-7E76-7283C167409D}"/>
              </a:ext>
            </a:extLst>
          </p:cNvPr>
          <p:cNvCxnSpPr>
            <a:cxnSpLocks/>
          </p:cNvCxnSpPr>
          <p:nvPr/>
        </p:nvCxnSpPr>
        <p:spPr>
          <a:xfrm flipV="1">
            <a:off x="1866900" y="3014657"/>
            <a:ext cx="53340" cy="3221476"/>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0440D7A-868D-3F9B-C5FC-024343B17B40}"/>
              </a:ext>
            </a:extLst>
          </p:cNvPr>
          <p:cNvCxnSpPr>
            <a:cxnSpLocks/>
          </p:cNvCxnSpPr>
          <p:nvPr/>
        </p:nvCxnSpPr>
        <p:spPr>
          <a:xfrm flipV="1">
            <a:off x="1866900" y="3931256"/>
            <a:ext cx="3192780" cy="230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F02EBCC-EC7D-C817-813B-921744B85EF2}"/>
              </a:ext>
            </a:extLst>
          </p:cNvPr>
          <p:cNvSpPr txBox="1"/>
          <p:nvPr/>
        </p:nvSpPr>
        <p:spPr>
          <a:xfrm>
            <a:off x="1866900" y="6295629"/>
            <a:ext cx="40005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rebuchet MS" panose="020B0603020202020204"/>
              </a:rPr>
              <a:t>Original n-dimensional feature space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1" name="Star: 5 Points 40">
            <a:extLst>
              <a:ext uri="{FF2B5EF4-FFF2-40B4-BE49-F238E27FC236}">
                <a16:creationId xmlns:a16="http://schemas.microsoft.com/office/drawing/2014/main" id="{86732879-9305-4BD4-4B39-E96143C0E2B0}"/>
              </a:ext>
            </a:extLst>
          </p:cNvPr>
          <p:cNvSpPr/>
          <p:nvPr/>
        </p:nvSpPr>
        <p:spPr>
          <a:xfrm>
            <a:off x="3169920" y="4829027"/>
            <a:ext cx="220980" cy="2438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07B514F-972F-3ECA-BDEF-6069A8AD0AD1}"/>
              </a:ext>
            </a:extLst>
          </p:cNvPr>
          <p:cNvCxnSpPr>
            <a:cxnSpLocks/>
          </p:cNvCxnSpPr>
          <p:nvPr/>
        </p:nvCxnSpPr>
        <p:spPr>
          <a:xfrm flipH="1" flipV="1">
            <a:off x="891540" y="3052704"/>
            <a:ext cx="975360" cy="3185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1E1B6689-CF5D-0431-2A44-282F65ED06DD}"/>
              </a:ext>
            </a:extLst>
          </p:cNvPr>
          <p:cNvCxnSpPr>
            <a:cxnSpLocks/>
          </p:cNvCxnSpPr>
          <p:nvPr/>
        </p:nvCxnSpPr>
        <p:spPr>
          <a:xfrm flipH="1" flipV="1">
            <a:off x="369570" y="3989695"/>
            <a:ext cx="1493520" cy="2190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803769AD-E238-DA4E-C84A-8DAE54EDA481}"/>
              </a:ext>
            </a:extLst>
          </p:cNvPr>
          <p:cNvCxnSpPr>
            <a:cxnSpLocks/>
          </p:cNvCxnSpPr>
          <p:nvPr/>
        </p:nvCxnSpPr>
        <p:spPr>
          <a:xfrm flipH="1" flipV="1">
            <a:off x="171450" y="4675062"/>
            <a:ext cx="1695450" cy="15628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4DF89A17-38BA-EC0B-3E52-A47DD6D0E3B0}"/>
              </a:ext>
            </a:extLst>
          </p:cNvPr>
          <p:cNvSpPr txBox="1"/>
          <p:nvPr/>
        </p:nvSpPr>
        <p:spPr>
          <a:xfrm>
            <a:off x="6959114" y="5695465"/>
            <a:ext cx="3802644" cy="784830"/>
          </a:xfrm>
          <a:prstGeom prst="rect">
            <a:avLst/>
          </a:prstGeom>
          <a:noFill/>
        </p:spPr>
        <p:txBody>
          <a:bodyPr wrap="none" rtlCol="0">
            <a:spAutoFit/>
          </a:bodyPr>
          <a:lstStyle/>
          <a:p>
            <a:pPr>
              <a:spcAft>
                <a:spcPts val="600"/>
              </a:spcAft>
            </a:pPr>
            <a:r>
              <a:rPr lang="en-US" sz="2000" b="1" dirty="0">
                <a:solidFill>
                  <a:srgbClr val="7030A0"/>
                </a:solidFill>
              </a:rPr>
              <a:t>Final hash code for the vector</a:t>
            </a:r>
          </a:p>
          <a:p>
            <a:r>
              <a:rPr lang="en-US" sz="2000" b="1" dirty="0">
                <a:solidFill>
                  <a:srgbClr val="7030A0"/>
                </a:solidFill>
              </a:rPr>
              <a:t>Hash Code = </a:t>
            </a:r>
            <a:r>
              <a:rPr lang="en-US" sz="2000" b="1" dirty="0">
                <a:solidFill>
                  <a:srgbClr val="FF0000"/>
                </a:solidFill>
              </a:rPr>
              <a:t>10</a:t>
            </a:r>
            <a:r>
              <a:rPr lang="en-US" sz="2000" b="1" dirty="0">
                <a:solidFill>
                  <a:srgbClr val="7030A0"/>
                </a:solidFill>
              </a:rPr>
              <a:t> </a:t>
            </a:r>
            <a:r>
              <a:rPr lang="en-US" sz="2000" b="1" dirty="0">
                <a:solidFill>
                  <a:srgbClr val="00B050"/>
                </a:solidFill>
              </a:rPr>
              <a:t>01</a:t>
            </a:r>
            <a:r>
              <a:rPr lang="en-US" sz="2000" b="1" dirty="0">
                <a:solidFill>
                  <a:srgbClr val="7030A0"/>
                </a:solidFill>
              </a:rPr>
              <a:t> …</a:t>
            </a:r>
          </a:p>
        </p:txBody>
      </p:sp>
      <p:pic>
        <p:nvPicPr>
          <p:cNvPr id="2" name="Picture 1">
            <a:extLst>
              <a:ext uri="{FF2B5EF4-FFF2-40B4-BE49-F238E27FC236}">
                <a16:creationId xmlns:a16="http://schemas.microsoft.com/office/drawing/2014/main" id="{64482468-6D2E-C48B-6843-D69A439F200F}"/>
              </a:ext>
            </a:extLst>
          </p:cNvPr>
          <p:cNvPicPr>
            <a:picLocks noChangeAspect="1"/>
          </p:cNvPicPr>
          <p:nvPr/>
        </p:nvPicPr>
        <p:blipFill>
          <a:blip r:embed="rId3"/>
          <a:stretch>
            <a:fillRect/>
          </a:stretch>
        </p:blipFill>
        <p:spPr>
          <a:xfrm>
            <a:off x="4472940" y="169956"/>
            <a:ext cx="4557847" cy="2632062"/>
          </a:xfrm>
          <a:prstGeom prst="rect">
            <a:avLst/>
          </a:prstGeom>
        </p:spPr>
      </p:pic>
      <p:pic>
        <p:nvPicPr>
          <p:cNvPr id="8" name="Picture 7">
            <a:extLst>
              <a:ext uri="{FF2B5EF4-FFF2-40B4-BE49-F238E27FC236}">
                <a16:creationId xmlns:a16="http://schemas.microsoft.com/office/drawing/2014/main" id="{B7E12016-CD20-B2AD-0C40-52D73978F3BA}"/>
              </a:ext>
            </a:extLst>
          </p:cNvPr>
          <p:cNvPicPr>
            <a:picLocks noChangeAspect="1"/>
          </p:cNvPicPr>
          <p:nvPr/>
        </p:nvPicPr>
        <p:blipFill>
          <a:blip r:embed="rId4"/>
          <a:stretch>
            <a:fillRect/>
          </a:stretch>
        </p:blipFill>
        <p:spPr>
          <a:xfrm>
            <a:off x="6751863" y="2590981"/>
            <a:ext cx="4217146" cy="2930004"/>
          </a:xfrm>
          <a:prstGeom prst="rect">
            <a:avLst/>
          </a:prstGeom>
        </p:spPr>
      </p:pic>
    </p:spTree>
    <p:extLst>
      <p:ext uri="{BB962C8B-B14F-4D97-AF65-F5344CB8AC3E}">
        <p14:creationId xmlns:p14="http://schemas.microsoft.com/office/powerpoint/2010/main" val="29442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452" y="968929"/>
            <a:ext cx="1729947" cy="16215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AC04EE6-4EA3-49F8-986A-618463C8B2A2}"/>
              </a:ext>
            </a:extLst>
          </p:cNvPr>
          <p:cNvSpPr>
            <a:spLocks noGrp="1"/>
          </p:cNvSpPr>
          <p:nvPr>
            <p:ph type="title"/>
          </p:nvPr>
        </p:nvSpPr>
        <p:spPr>
          <a:xfrm>
            <a:off x="417842" y="193039"/>
            <a:ext cx="2603385" cy="912891"/>
          </a:xfrm>
        </p:spPr>
        <p:txBody>
          <a:bodyPr>
            <a:normAutofit fontScale="90000"/>
          </a:bodyPr>
          <a:lstStyle/>
          <a:p>
            <a:r>
              <a:rPr lang="en-US" sz="5400" dirty="0">
                <a:solidFill>
                  <a:srgbClr val="0070C0"/>
                </a:solidFill>
              </a:rPr>
              <a:t>LSRH</a:t>
            </a:r>
          </a:p>
        </p:txBody>
      </p:sp>
      <p:sp>
        <p:nvSpPr>
          <p:cNvPr id="7" name="Title 1">
            <a:extLst>
              <a:ext uri="{FF2B5EF4-FFF2-40B4-BE49-F238E27FC236}">
                <a16:creationId xmlns:a16="http://schemas.microsoft.com/office/drawing/2014/main" id="{BAC04EE6-4EA3-49F8-986A-618463C8B2A2}"/>
              </a:ext>
            </a:extLst>
          </p:cNvPr>
          <p:cNvSpPr txBox="1">
            <a:spLocks/>
          </p:cNvSpPr>
          <p:nvPr/>
        </p:nvSpPr>
        <p:spPr>
          <a:xfrm>
            <a:off x="417842" y="801884"/>
            <a:ext cx="2603385" cy="91289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solidFill>
                <a:srgbClr val="0070C0"/>
              </a:solidFill>
            </a:endParaRPr>
          </a:p>
        </p:txBody>
      </p:sp>
      <p:sp>
        <p:nvSpPr>
          <p:cNvPr id="3" name="TextBox 2"/>
          <p:cNvSpPr txBox="1"/>
          <p:nvPr/>
        </p:nvSpPr>
        <p:spPr>
          <a:xfrm>
            <a:off x="475735" y="962379"/>
            <a:ext cx="1626287" cy="1569660"/>
          </a:xfrm>
          <a:prstGeom prst="rect">
            <a:avLst/>
          </a:prstGeom>
          <a:noFill/>
        </p:spPr>
        <p:txBody>
          <a:bodyPr wrap="square" rtlCol="0">
            <a:spAutoFit/>
          </a:bodyPr>
          <a:lstStyle/>
          <a:p>
            <a:r>
              <a:rPr lang="en-US" sz="2400" dirty="0">
                <a:solidFill>
                  <a:schemeClr val="bg1"/>
                </a:solidFill>
              </a:rPr>
              <a:t>Linear Subspace Ranking Hashing</a:t>
            </a:r>
          </a:p>
        </p:txBody>
      </p:sp>
      <p:sp>
        <p:nvSpPr>
          <p:cNvPr id="4" name="Rectangle 3"/>
          <p:cNvSpPr/>
          <p:nvPr/>
        </p:nvSpPr>
        <p:spPr>
          <a:xfrm>
            <a:off x="327452" y="247237"/>
            <a:ext cx="1729947" cy="72749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81424D3-57FF-A23D-CC8E-2DCDD3975291}"/>
              </a:ext>
            </a:extLst>
          </p:cNvPr>
          <p:cNvCxnSpPr/>
          <p:nvPr/>
        </p:nvCxnSpPr>
        <p:spPr>
          <a:xfrm>
            <a:off x="1866900" y="6237917"/>
            <a:ext cx="399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E7CF65B9-0329-4C0C-1894-6F31D8B02700}"/>
              </a:ext>
            </a:extLst>
          </p:cNvPr>
          <p:cNvCxnSpPr>
            <a:cxnSpLocks/>
          </p:cNvCxnSpPr>
          <p:nvPr/>
        </p:nvCxnSpPr>
        <p:spPr>
          <a:xfrm flipV="1">
            <a:off x="1866900" y="4625395"/>
            <a:ext cx="3642360" cy="16125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D0BC18B-41EF-1E02-3023-EEBC10CEC41C}"/>
              </a:ext>
            </a:extLst>
          </p:cNvPr>
          <p:cNvCxnSpPr>
            <a:cxnSpLocks/>
          </p:cNvCxnSpPr>
          <p:nvPr/>
        </p:nvCxnSpPr>
        <p:spPr>
          <a:xfrm flipV="1">
            <a:off x="1866900" y="3113992"/>
            <a:ext cx="1684020" cy="312214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6465EB3-7D84-7436-EA68-DB1F941D97F7}"/>
              </a:ext>
            </a:extLst>
          </p:cNvPr>
          <p:cNvCxnSpPr>
            <a:cxnSpLocks/>
          </p:cNvCxnSpPr>
          <p:nvPr/>
        </p:nvCxnSpPr>
        <p:spPr>
          <a:xfrm flipV="1">
            <a:off x="1866900" y="5431656"/>
            <a:ext cx="3840480" cy="80626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8A327AD-3A1D-C09A-592E-382FB19A7A84}"/>
              </a:ext>
            </a:extLst>
          </p:cNvPr>
          <p:cNvCxnSpPr>
            <a:cxnSpLocks/>
          </p:cNvCxnSpPr>
          <p:nvPr/>
        </p:nvCxnSpPr>
        <p:spPr>
          <a:xfrm flipV="1">
            <a:off x="1866900" y="3113992"/>
            <a:ext cx="861060" cy="3122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C626979-3976-13CB-4800-9EF21D3B4603}"/>
              </a:ext>
            </a:extLst>
          </p:cNvPr>
          <p:cNvCxnSpPr>
            <a:cxnSpLocks/>
          </p:cNvCxnSpPr>
          <p:nvPr/>
        </p:nvCxnSpPr>
        <p:spPr>
          <a:xfrm flipV="1">
            <a:off x="1866900" y="3281357"/>
            <a:ext cx="2606040" cy="29547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F2D649DC-2846-39E1-7E76-7283C167409D}"/>
              </a:ext>
            </a:extLst>
          </p:cNvPr>
          <p:cNvCxnSpPr>
            <a:cxnSpLocks/>
          </p:cNvCxnSpPr>
          <p:nvPr/>
        </p:nvCxnSpPr>
        <p:spPr>
          <a:xfrm flipV="1">
            <a:off x="1866900" y="3014657"/>
            <a:ext cx="53340" cy="3221476"/>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0440D7A-868D-3F9B-C5FC-024343B17B40}"/>
              </a:ext>
            </a:extLst>
          </p:cNvPr>
          <p:cNvCxnSpPr>
            <a:cxnSpLocks/>
          </p:cNvCxnSpPr>
          <p:nvPr/>
        </p:nvCxnSpPr>
        <p:spPr>
          <a:xfrm flipV="1">
            <a:off x="1866900" y="3931256"/>
            <a:ext cx="3192780" cy="230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F02EBCC-EC7D-C817-813B-921744B85EF2}"/>
              </a:ext>
            </a:extLst>
          </p:cNvPr>
          <p:cNvSpPr txBox="1"/>
          <p:nvPr/>
        </p:nvSpPr>
        <p:spPr>
          <a:xfrm>
            <a:off x="1866900" y="6295629"/>
            <a:ext cx="40005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rebuchet MS" panose="020B0603020202020204"/>
              </a:rPr>
              <a:t>Original n-dimensional feature space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1" name="Star: 5 Points 40">
            <a:extLst>
              <a:ext uri="{FF2B5EF4-FFF2-40B4-BE49-F238E27FC236}">
                <a16:creationId xmlns:a16="http://schemas.microsoft.com/office/drawing/2014/main" id="{86732879-9305-4BD4-4B39-E96143C0E2B0}"/>
              </a:ext>
            </a:extLst>
          </p:cNvPr>
          <p:cNvSpPr/>
          <p:nvPr/>
        </p:nvSpPr>
        <p:spPr>
          <a:xfrm>
            <a:off x="3169920" y="4829027"/>
            <a:ext cx="220980" cy="2438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07B514F-972F-3ECA-BDEF-6069A8AD0AD1}"/>
              </a:ext>
            </a:extLst>
          </p:cNvPr>
          <p:cNvCxnSpPr>
            <a:cxnSpLocks/>
          </p:cNvCxnSpPr>
          <p:nvPr/>
        </p:nvCxnSpPr>
        <p:spPr>
          <a:xfrm flipH="1" flipV="1">
            <a:off x="891540" y="3052704"/>
            <a:ext cx="975360" cy="3185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1E1B6689-CF5D-0431-2A44-282F65ED06DD}"/>
              </a:ext>
            </a:extLst>
          </p:cNvPr>
          <p:cNvCxnSpPr>
            <a:cxnSpLocks/>
          </p:cNvCxnSpPr>
          <p:nvPr/>
        </p:nvCxnSpPr>
        <p:spPr>
          <a:xfrm flipH="1" flipV="1">
            <a:off x="369570" y="3989695"/>
            <a:ext cx="1493520" cy="2190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803769AD-E238-DA4E-C84A-8DAE54EDA481}"/>
              </a:ext>
            </a:extLst>
          </p:cNvPr>
          <p:cNvCxnSpPr>
            <a:cxnSpLocks/>
          </p:cNvCxnSpPr>
          <p:nvPr/>
        </p:nvCxnSpPr>
        <p:spPr>
          <a:xfrm flipH="1" flipV="1">
            <a:off x="171450" y="4675062"/>
            <a:ext cx="1695450" cy="15628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64482468-6D2E-C48B-6843-D69A439F200F}"/>
              </a:ext>
            </a:extLst>
          </p:cNvPr>
          <p:cNvPicPr>
            <a:picLocks noChangeAspect="1"/>
          </p:cNvPicPr>
          <p:nvPr/>
        </p:nvPicPr>
        <p:blipFill>
          <a:blip r:embed="rId3"/>
          <a:stretch>
            <a:fillRect/>
          </a:stretch>
        </p:blipFill>
        <p:spPr>
          <a:xfrm>
            <a:off x="4472940" y="169956"/>
            <a:ext cx="4557847" cy="2632062"/>
          </a:xfrm>
          <a:prstGeom prst="rect">
            <a:avLst/>
          </a:prstGeom>
        </p:spPr>
      </p:pic>
      <p:pic>
        <p:nvPicPr>
          <p:cNvPr id="8" name="Picture 7">
            <a:extLst>
              <a:ext uri="{FF2B5EF4-FFF2-40B4-BE49-F238E27FC236}">
                <a16:creationId xmlns:a16="http://schemas.microsoft.com/office/drawing/2014/main" id="{B7E12016-CD20-B2AD-0C40-52D73978F3BA}"/>
              </a:ext>
            </a:extLst>
          </p:cNvPr>
          <p:cNvPicPr>
            <a:picLocks noChangeAspect="1"/>
          </p:cNvPicPr>
          <p:nvPr/>
        </p:nvPicPr>
        <p:blipFill>
          <a:blip r:embed="rId4"/>
          <a:stretch>
            <a:fillRect/>
          </a:stretch>
        </p:blipFill>
        <p:spPr>
          <a:xfrm>
            <a:off x="6751863" y="2590981"/>
            <a:ext cx="4217146" cy="2930004"/>
          </a:xfrm>
          <a:prstGeom prst="rect">
            <a:avLst/>
          </a:prstGeom>
        </p:spPr>
      </p:pic>
      <p:sp>
        <p:nvSpPr>
          <p:cNvPr id="11" name="TextBox 10">
            <a:extLst>
              <a:ext uri="{FF2B5EF4-FFF2-40B4-BE49-F238E27FC236}">
                <a16:creationId xmlns:a16="http://schemas.microsoft.com/office/drawing/2014/main" id="{656C697F-5CFC-8C31-7AD2-8133E91897DF}"/>
              </a:ext>
            </a:extLst>
          </p:cNvPr>
          <p:cNvSpPr txBox="1"/>
          <p:nvPr/>
        </p:nvSpPr>
        <p:spPr>
          <a:xfrm>
            <a:off x="6332222" y="5620047"/>
            <a:ext cx="5535930" cy="954107"/>
          </a:xfrm>
          <a:prstGeom prst="rect">
            <a:avLst/>
          </a:prstGeom>
          <a:noFill/>
          <a:effectLst>
            <a:outerShdw blurRad="50800" dist="38100" dir="13500000" algn="br" rotWithShape="0">
              <a:prstClr val="black">
                <a:alpha val="40000"/>
              </a:prstClr>
            </a:outerShdw>
          </a:effectLst>
        </p:spPr>
        <p:txBody>
          <a:bodyPr wrap="square" rtlCol="0">
            <a:spAutoFit/>
          </a:bodyPr>
          <a:lstStyle/>
          <a:p>
            <a:pPr>
              <a:spcAft>
                <a:spcPts val="600"/>
              </a:spcAft>
            </a:pPr>
            <a:r>
              <a:rPr lang="en-US" sz="2800" b="1" dirty="0">
                <a:solidFill>
                  <a:srgbClr val="7030A0"/>
                </a:solidFill>
              </a:rPr>
              <a:t>How do we do this with a deep network in deep learning</a:t>
            </a:r>
          </a:p>
        </p:txBody>
      </p:sp>
    </p:spTree>
    <p:extLst>
      <p:ext uri="{BB962C8B-B14F-4D97-AF65-F5344CB8AC3E}">
        <p14:creationId xmlns:p14="http://schemas.microsoft.com/office/powerpoint/2010/main" val="7568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FF49A75-07DB-422C-A146-22405B1DA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974735"/>
            <a:ext cx="9154160" cy="4731011"/>
          </a:xfrm>
          <a:prstGeom prst="rect">
            <a:avLst/>
          </a:prstGeom>
        </p:spPr>
      </p:pic>
      <p:sp>
        <p:nvSpPr>
          <p:cNvPr id="13" name="Rectangle 12">
            <a:extLst>
              <a:ext uri="{FF2B5EF4-FFF2-40B4-BE49-F238E27FC236}">
                <a16:creationId xmlns:a16="http://schemas.microsoft.com/office/drawing/2014/main" id="{BAFB0223-F840-4B18-ABA8-24EA4C592AEF}"/>
              </a:ext>
            </a:extLst>
          </p:cNvPr>
          <p:cNvSpPr/>
          <p:nvPr/>
        </p:nvSpPr>
        <p:spPr>
          <a:xfrm>
            <a:off x="5659120" y="1076959"/>
            <a:ext cx="2011680" cy="23520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Rounded Rectangular Callout 1"/>
          <p:cNvSpPr/>
          <p:nvPr/>
        </p:nvSpPr>
        <p:spPr>
          <a:xfrm>
            <a:off x="6369909" y="401595"/>
            <a:ext cx="1427206" cy="360816"/>
          </a:xfrm>
          <a:prstGeom prst="wedgeRoundRectCallout">
            <a:avLst>
              <a:gd name="adj1" fmla="val -32954"/>
              <a:gd name="adj2" fmla="val 130993"/>
              <a:gd name="adj3" fmla="val 16667"/>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 slide</a:t>
            </a:r>
          </a:p>
        </p:txBody>
      </p:sp>
    </p:spTree>
    <p:extLst>
      <p:ext uri="{BB962C8B-B14F-4D97-AF65-F5344CB8AC3E}">
        <p14:creationId xmlns:p14="http://schemas.microsoft.com/office/powerpoint/2010/main" val="134665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1034" y="421736"/>
            <a:ext cx="561432" cy="56732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Rectangle 5"/>
          <p:cNvSpPr/>
          <p:nvPr/>
        </p:nvSpPr>
        <p:spPr>
          <a:xfrm>
            <a:off x="3307819" y="421735"/>
            <a:ext cx="872406" cy="567328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 name="TextBox 6"/>
          <p:cNvSpPr txBox="1"/>
          <p:nvPr/>
        </p:nvSpPr>
        <p:spPr>
          <a:xfrm>
            <a:off x="4392085" y="1655749"/>
            <a:ext cx="27871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k</a:t>
            </a:r>
          </a:p>
        </p:txBody>
      </p:sp>
      <p:sp>
        <p:nvSpPr>
          <p:cNvPr id="27" name="Oval 26"/>
          <p:cNvSpPr/>
          <p:nvPr/>
        </p:nvSpPr>
        <p:spPr>
          <a:xfrm>
            <a:off x="3454462" y="505247"/>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a:t>
            </a:r>
          </a:p>
        </p:txBody>
      </p:sp>
      <p:sp>
        <p:nvSpPr>
          <p:cNvPr id="28" name="Oval 27"/>
          <p:cNvSpPr/>
          <p:nvPr/>
        </p:nvSpPr>
        <p:spPr>
          <a:xfrm>
            <a:off x="3454462" y="1174152"/>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Oval 28"/>
          <p:cNvSpPr/>
          <p:nvPr/>
        </p:nvSpPr>
        <p:spPr>
          <a:xfrm>
            <a:off x="3454462" y="1835061"/>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a:t>
            </a:r>
          </a:p>
        </p:txBody>
      </p:sp>
      <p:sp>
        <p:nvSpPr>
          <p:cNvPr id="30" name="Oval 29"/>
          <p:cNvSpPr/>
          <p:nvPr/>
        </p:nvSpPr>
        <p:spPr>
          <a:xfrm>
            <a:off x="3448628" y="2521487"/>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0.8</a:t>
            </a:r>
          </a:p>
        </p:txBody>
      </p:sp>
      <p:cxnSp>
        <p:nvCxnSpPr>
          <p:cNvPr id="32" name="Straight Connector 31"/>
          <p:cNvCxnSpPr>
            <a:stCxn id="6" idx="1"/>
            <a:endCxn id="6" idx="3"/>
          </p:cNvCxnSpPr>
          <p:nvPr/>
        </p:nvCxnSpPr>
        <p:spPr>
          <a:xfrm>
            <a:off x="3307819" y="3258379"/>
            <a:ext cx="8724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448628" y="3365685"/>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0.1</a:t>
            </a:r>
          </a:p>
        </p:txBody>
      </p:sp>
      <p:sp>
        <p:nvSpPr>
          <p:cNvPr id="34" name="Oval 33"/>
          <p:cNvSpPr/>
          <p:nvPr/>
        </p:nvSpPr>
        <p:spPr>
          <a:xfrm>
            <a:off x="3448628" y="4034590"/>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a:t>
            </a:r>
          </a:p>
        </p:txBody>
      </p:sp>
      <p:sp>
        <p:nvSpPr>
          <p:cNvPr id="35" name="Oval 34"/>
          <p:cNvSpPr/>
          <p:nvPr/>
        </p:nvSpPr>
        <p:spPr>
          <a:xfrm>
            <a:off x="3448628" y="4695499"/>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36" name="Oval 35"/>
          <p:cNvSpPr/>
          <p:nvPr/>
        </p:nvSpPr>
        <p:spPr>
          <a:xfrm>
            <a:off x="3442794" y="5381925"/>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37" name="Right Brace 36"/>
          <p:cNvSpPr/>
          <p:nvPr/>
        </p:nvSpPr>
        <p:spPr>
          <a:xfrm>
            <a:off x="4260620" y="421735"/>
            <a:ext cx="161905" cy="283662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8" name="Right Brace 37"/>
          <p:cNvSpPr/>
          <p:nvPr/>
        </p:nvSpPr>
        <p:spPr>
          <a:xfrm>
            <a:off x="4432997" y="420877"/>
            <a:ext cx="487680" cy="61597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9" name="TextBox 38"/>
          <p:cNvSpPr txBox="1"/>
          <p:nvPr/>
        </p:nvSpPr>
        <p:spPr>
          <a:xfrm>
            <a:off x="4998322" y="3316067"/>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sp>
        <p:nvSpPr>
          <p:cNvPr id="92" name="TextBox 91"/>
          <p:cNvSpPr txBox="1"/>
          <p:nvPr/>
        </p:nvSpPr>
        <p:spPr>
          <a:xfrm>
            <a:off x="3303434" y="31021"/>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grpSp>
        <p:nvGrpSpPr>
          <p:cNvPr id="93" name="Group 92"/>
          <p:cNvGrpSpPr/>
          <p:nvPr/>
        </p:nvGrpSpPr>
        <p:grpSpPr>
          <a:xfrm rot="10800000">
            <a:off x="826228" y="505246"/>
            <a:ext cx="880308" cy="5455798"/>
            <a:chOff x="9543478" y="3961471"/>
            <a:chExt cx="882983" cy="929920"/>
          </a:xfrm>
        </p:grpSpPr>
        <p:cxnSp>
          <p:nvCxnSpPr>
            <p:cNvPr id="94" name="Straight Connector 93"/>
            <p:cNvCxnSpPr/>
            <p:nvPr/>
          </p:nvCxnSpPr>
          <p:spPr>
            <a:xfrm>
              <a:off x="9543487" y="4028025"/>
              <a:ext cx="859289" cy="50990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543486" y="4010148"/>
              <a:ext cx="859290" cy="76915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9543484" y="4233989"/>
              <a:ext cx="859292" cy="55201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9543485" y="4233989"/>
              <a:ext cx="859291" cy="32732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9543485" y="4067094"/>
              <a:ext cx="859291" cy="16689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9543483" y="4060239"/>
              <a:ext cx="859293" cy="50107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543485" y="4245637"/>
              <a:ext cx="859291" cy="4075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9543487" y="3961471"/>
              <a:ext cx="859289" cy="9876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9543487" y="3996960"/>
              <a:ext cx="859289" cy="276064"/>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9543482" y="4308513"/>
              <a:ext cx="859294" cy="29269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9543481" y="4566882"/>
              <a:ext cx="859295" cy="6354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9575438" y="4618492"/>
              <a:ext cx="827338" cy="18069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9543481" y="4080095"/>
              <a:ext cx="859295" cy="79538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9543480" y="4286394"/>
              <a:ext cx="859296" cy="60499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9543479" y="4572957"/>
              <a:ext cx="882982" cy="30511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9543478" y="4813954"/>
              <a:ext cx="882983" cy="7317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17DA4849-7E5B-48A5-AFD7-F94061D8444F}"/>
              </a:ext>
            </a:extLst>
          </p:cNvPr>
          <p:cNvGrpSpPr/>
          <p:nvPr/>
        </p:nvGrpSpPr>
        <p:grpSpPr>
          <a:xfrm>
            <a:off x="2241558" y="783797"/>
            <a:ext cx="1411961" cy="4889974"/>
            <a:chOff x="2241558" y="783797"/>
            <a:chExt cx="1411961" cy="4889974"/>
          </a:xfrm>
        </p:grpSpPr>
        <p:cxnSp>
          <p:nvCxnSpPr>
            <p:cNvPr id="9" name="Straight Connector 8"/>
            <p:cNvCxnSpPr>
              <a:endCxn id="27" idx="2"/>
            </p:cNvCxnSpPr>
            <p:nvPr/>
          </p:nvCxnSpPr>
          <p:spPr>
            <a:xfrm flipV="1">
              <a:off x="2272466" y="7948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78354" y="839334"/>
              <a:ext cx="1143740" cy="281591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33" idx="2"/>
            </p:cNvCxnSpPr>
            <p:nvPr/>
          </p:nvCxnSpPr>
          <p:spPr>
            <a:xfrm>
              <a:off x="2278301" y="15815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9" idx="2"/>
            </p:cNvCxnSpPr>
            <p:nvPr/>
          </p:nvCxnSpPr>
          <p:spPr>
            <a:xfrm>
              <a:off x="2298867" y="1618261"/>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29" idx="2"/>
            </p:cNvCxnSpPr>
            <p:nvPr/>
          </p:nvCxnSpPr>
          <p:spPr>
            <a:xfrm>
              <a:off x="2313852" y="805711"/>
              <a:ext cx="1140610" cy="13189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493152" y="14916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30" idx="2"/>
            </p:cNvCxnSpPr>
            <p:nvPr/>
          </p:nvCxnSpPr>
          <p:spPr>
            <a:xfrm>
              <a:off x="2290164" y="794402"/>
              <a:ext cx="1158464" cy="201664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493152" y="784330"/>
              <a:ext cx="1140610" cy="10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28" idx="2"/>
            </p:cNvCxnSpPr>
            <p:nvPr/>
          </p:nvCxnSpPr>
          <p:spPr>
            <a:xfrm>
              <a:off x="2290164" y="808303"/>
              <a:ext cx="1164298" cy="6554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2438868" y="16182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28" idx="2"/>
            </p:cNvCxnSpPr>
            <p:nvPr/>
          </p:nvCxnSpPr>
          <p:spPr>
            <a:xfrm flipV="1">
              <a:off x="2264894" y="1463712"/>
              <a:ext cx="1189568" cy="41760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27" idx="2"/>
            </p:cNvCxnSpPr>
            <p:nvPr/>
          </p:nvCxnSpPr>
          <p:spPr>
            <a:xfrm flipV="1">
              <a:off x="2281169" y="794807"/>
              <a:ext cx="1173293" cy="4876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30" idx="2"/>
            </p:cNvCxnSpPr>
            <p:nvPr/>
          </p:nvCxnSpPr>
          <p:spPr>
            <a:xfrm flipH="1" flipV="1">
              <a:off x="2301097" y="1618793"/>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4" idx="2"/>
            </p:cNvCxnSpPr>
            <p:nvPr/>
          </p:nvCxnSpPr>
          <p:spPr>
            <a:xfrm flipH="1" flipV="1">
              <a:off x="2290164" y="805712"/>
              <a:ext cx="1158464" cy="35184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35" idx="2"/>
            </p:cNvCxnSpPr>
            <p:nvPr/>
          </p:nvCxnSpPr>
          <p:spPr>
            <a:xfrm flipH="1" flipV="1">
              <a:off x="2253733" y="1618261"/>
              <a:ext cx="1194895" cy="33667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36" idx="2"/>
            </p:cNvCxnSpPr>
            <p:nvPr/>
          </p:nvCxnSpPr>
          <p:spPr>
            <a:xfrm flipH="1" flipV="1">
              <a:off x="2281169" y="1618262"/>
              <a:ext cx="1161625" cy="40532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35" idx="2"/>
            </p:cNvCxnSpPr>
            <p:nvPr/>
          </p:nvCxnSpPr>
          <p:spPr>
            <a:xfrm flipH="1" flipV="1">
              <a:off x="2290154" y="805712"/>
              <a:ext cx="1158474" cy="417934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6" idx="2"/>
            </p:cNvCxnSpPr>
            <p:nvPr/>
          </p:nvCxnSpPr>
          <p:spPr>
            <a:xfrm flipH="1" flipV="1">
              <a:off x="2298867" y="839334"/>
              <a:ext cx="1143927" cy="48321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29" idx="2"/>
            </p:cNvCxnSpPr>
            <p:nvPr/>
          </p:nvCxnSpPr>
          <p:spPr>
            <a:xfrm flipV="1">
              <a:off x="2301097" y="2124621"/>
              <a:ext cx="1153365" cy="35293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30" idx="2"/>
            </p:cNvCxnSpPr>
            <p:nvPr/>
          </p:nvCxnSpPr>
          <p:spPr>
            <a:xfrm flipV="1">
              <a:off x="2253226" y="2811047"/>
              <a:ext cx="1195402" cy="28286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33" idx="2"/>
            </p:cNvCxnSpPr>
            <p:nvPr/>
          </p:nvCxnSpPr>
          <p:spPr>
            <a:xfrm flipV="1">
              <a:off x="2272466" y="3655245"/>
              <a:ext cx="1176162" cy="20124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endCxn id="34" idx="2"/>
            </p:cNvCxnSpPr>
            <p:nvPr/>
          </p:nvCxnSpPr>
          <p:spPr>
            <a:xfrm flipV="1">
              <a:off x="2277792" y="4324150"/>
              <a:ext cx="1170836" cy="13235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endCxn id="35" idx="2"/>
            </p:cNvCxnSpPr>
            <p:nvPr/>
          </p:nvCxnSpPr>
          <p:spPr>
            <a:xfrm flipV="1">
              <a:off x="2241558" y="4985059"/>
              <a:ext cx="1207070" cy="6826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36" idx="2"/>
            </p:cNvCxnSpPr>
            <p:nvPr/>
          </p:nvCxnSpPr>
          <p:spPr>
            <a:xfrm>
              <a:off x="2301097" y="5667667"/>
              <a:ext cx="1141697" cy="38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A77E5AC-7F45-4E7F-8902-1C6B0A740FC0}"/>
                </a:ext>
              </a:extLst>
            </p:cNvPr>
            <p:cNvCxnSpPr>
              <a:cxnSpLocks/>
            </p:cNvCxnSpPr>
            <p:nvPr/>
          </p:nvCxnSpPr>
          <p:spPr>
            <a:xfrm flipV="1">
              <a:off x="2458389" y="1454250"/>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383D8E8-A83F-4EFD-AD0E-115152B26EBD}"/>
                </a:ext>
              </a:extLst>
            </p:cNvPr>
            <p:cNvCxnSpPr>
              <a:cxnSpLocks/>
            </p:cNvCxnSpPr>
            <p:nvPr/>
          </p:nvCxnSpPr>
          <p:spPr>
            <a:xfrm>
              <a:off x="2464224" y="2241009"/>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01E7780-AFF8-4513-830C-9C8DD9EEE1C4}"/>
                </a:ext>
              </a:extLst>
            </p:cNvPr>
            <p:cNvCxnSpPr>
              <a:cxnSpLocks/>
            </p:cNvCxnSpPr>
            <p:nvPr/>
          </p:nvCxnSpPr>
          <p:spPr>
            <a:xfrm>
              <a:off x="2484790" y="2277704"/>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C3D5D0E-89BA-4D7B-A328-456F96B06376}"/>
                </a:ext>
              </a:extLst>
            </p:cNvPr>
            <p:cNvCxnSpPr>
              <a:cxnSpLocks/>
            </p:cNvCxnSpPr>
            <p:nvPr/>
          </p:nvCxnSpPr>
          <p:spPr>
            <a:xfrm flipH="1">
              <a:off x="2499775" y="2151107"/>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83803BD-200E-4707-B7A2-0F77666F7D6E}"/>
                </a:ext>
              </a:extLst>
            </p:cNvPr>
            <p:cNvCxnSpPr>
              <a:cxnSpLocks/>
            </p:cNvCxnSpPr>
            <p:nvPr/>
          </p:nvCxnSpPr>
          <p:spPr>
            <a:xfrm flipH="1" flipV="1">
              <a:off x="2445491" y="2277704"/>
              <a:ext cx="1183226" cy="270589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6609EFA-70DB-46F6-ADB1-0388E406A15A}"/>
                </a:ext>
              </a:extLst>
            </p:cNvPr>
            <p:cNvCxnSpPr>
              <a:cxnSpLocks/>
              <a:stCxn id="33" idx="2"/>
            </p:cNvCxnSpPr>
            <p:nvPr/>
          </p:nvCxnSpPr>
          <p:spPr>
            <a:xfrm flipH="1" flipV="1">
              <a:off x="2307720" y="2278237"/>
              <a:ext cx="1140908" cy="13770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2235E0C-DCA5-4C92-BB5D-F9BCF1910C9A}"/>
                </a:ext>
              </a:extLst>
            </p:cNvPr>
            <p:cNvCxnSpPr>
              <a:cxnSpLocks/>
              <a:stCxn id="27" idx="2"/>
            </p:cNvCxnSpPr>
            <p:nvPr/>
          </p:nvCxnSpPr>
          <p:spPr>
            <a:xfrm flipH="1">
              <a:off x="2287794" y="794807"/>
              <a:ext cx="1166668" cy="14828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9EC4711-6878-409D-9539-E2C6012066E8}"/>
                </a:ext>
              </a:extLst>
            </p:cNvPr>
            <p:cNvCxnSpPr>
              <a:cxnSpLocks/>
            </p:cNvCxnSpPr>
            <p:nvPr/>
          </p:nvCxnSpPr>
          <p:spPr>
            <a:xfrm flipH="1" flipV="1">
              <a:off x="2456265" y="2321561"/>
              <a:ext cx="1178286" cy="3322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9C61960-2EAB-47A2-9C56-99267BCDC4C3}"/>
                </a:ext>
              </a:extLst>
            </p:cNvPr>
            <p:cNvCxnSpPr/>
            <p:nvPr/>
          </p:nvCxnSpPr>
          <p:spPr>
            <a:xfrm flipV="1">
              <a:off x="2471523" y="20890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6D86261-7685-4BB7-9AE7-3E988ED14A13}"/>
                </a:ext>
              </a:extLst>
            </p:cNvPr>
            <p:cNvCxnSpPr/>
            <p:nvPr/>
          </p:nvCxnSpPr>
          <p:spPr>
            <a:xfrm>
              <a:off x="2477358" y="28757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DD44AAA-8BF2-4590-85D7-7F7B4898CFA0}"/>
                </a:ext>
              </a:extLst>
            </p:cNvPr>
            <p:cNvCxnSpPr>
              <a:cxnSpLocks/>
            </p:cNvCxnSpPr>
            <p:nvPr/>
          </p:nvCxnSpPr>
          <p:spPr>
            <a:xfrm>
              <a:off x="2497924" y="2912461"/>
              <a:ext cx="1124170" cy="7641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D49F64D-D0DF-4BAE-9AEF-8E6B954AECC5}"/>
                </a:ext>
              </a:extLst>
            </p:cNvPr>
            <p:cNvCxnSpPr/>
            <p:nvPr/>
          </p:nvCxnSpPr>
          <p:spPr>
            <a:xfrm flipH="1">
              <a:off x="2512909" y="27858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62E3527-7373-4ECF-A7A4-0DFF13595653}"/>
                </a:ext>
              </a:extLst>
            </p:cNvPr>
            <p:cNvCxnSpPr/>
            <p:nvPr/>
          </p:nvCxnSpPr>
          <p:spPr>
            <a:xfrm flipH="1" flipV="1">
              <a:off x="2458625" y="29124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E0400A9-C76B-4BAC-AFEA-2EB4AD9896C9}"/>
                </a:ext>
              </a:extLst>
            </p:cNvPr>
            <p:cNvCxnSpPr>
              <a:cxnSpLocks/>
              <a:stCxn id="34" idx="2"/>
            </p:cNvCxnSpPr>
            <p:nvPr/>
          </p:nvCxnSpPr>
          <p:spPr>
            <a:xfrm flipH="1" flipV="1">
              <a:off x="2320856" y="2912994"/>
              <a:ext cx="1127772" cy="14111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6DC4940-16FB-4AB0-A74B-05F3FFBF4D33}"/>
                </a:ext>
              </a:extLst>
            </p:cNvPr>
            <p:cNvCxnSpPr>
              <a:cxnSpLocks/>
              <a:stCxn id="28" idx="2"/>
            </p:cNvCxnSpPr>
            <p:nvPr/>
          </p:nvCxnSpPr>
          <p:spPr>
            <a:xfrm flipH="1">
              <a:off x="2300928" y="1463712"/>
              <a:ext cx="1153534" cy="1448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18B52F0-69DD-4657-AC46-36BCFD581DC8}"/>
                </a:ext>
              </a:extLst>
            </p:cNvPr>
            <p:cNvCxnSpPr>
              <a:cxnSpLocks/>
            </p:cNvCxnSpPr>
            <p:nvPr/>
          </p:nvCxnSpPr>
          <p:spPr>
            <a:xfrm flipH="1">
              <a:off x="2470734" y="783797"/>
              <a:ext cx="1157983" cy="21238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A015065-5C3F-44C0-9052-E1C3F7CF7264}"/>
                </a:ext>
              </a:extLst>
            </p:cNvPr>
            <p:cNvCxnSpPr/>
            <p:nvPr/>
          </p:nvCxnSpPr>
          <p:spPr>
            <a:xfrm flipV="1">
              <a:off x="2463271" y="281333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7971C61-8169-463B-A434-371A672D25EC}"/>
                </a:ext>
              </a:extLst>
            </p:cNvPr>
            <p:cNvCxnSpPr/>
            <p:nvPr/>
          </p:nvCxnSpPr>
          <p:spPr>
            <a:xfrm>
              <a:off x="2469106" y="3600092"/>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64DDD11-70C2-438C-83E1-7659EDFCCAD5}"/>
                </a:ext>
              </a:extLst>
            </p:cNvPr>
            <p:cNvCxnSpPr>
              <a:cxnSpLocks/>
            </p:cNvCxnSpPr>
            <p:nvPr/>
          </p:nvCxnSpPr>
          <p:spPr>
            <a:xfrm>
              <a:off x="2489672" y="3636787"/>
              <a:ext cx="1132422" cy="6383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1BB127C-8685-4CDD-9840-053237A3A805}"/>
                </a:ext>
              </a:extLst>
            </p:cNvPr>
            <p:cNvCxnSpPr>
              <a:cxnSpLocks/>
              <a:stCxn id="33" idx="2"/>
            </p:cNvCxnSpPr>
            <p:nvPr/>
          </p:nvCxnSpPr>
          <p:spPr>
            <a:xfrm flipH="1" flipV="1">
              <a:off x="2325358" y="3636787"/>
              <a:ext cx="1123270" cy="184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BA58F07-3B91-4B5A-A07D-4DCF11471882}"/>
                </a:ext>
              </a:extLst>
            </p:cNvPr>
            <p:cNvCxnSpPr>
              <a:cxnSpLocks/>
              <a:stCxn id="27" idx="2"/>
            </p:cNvCxnSpPr>
            <p:nvPr/>
          </p:nvCxnSpPr>
          <p:spPr>
            <a:xfrm flipH="1">
              <a:off x="2271074" y="794807"/>
              <a:ext cx="1183388" cy="284198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73D73CE-17B2-4D76-8E01-E3211187A508}"/>
                </a:ext>
              </a:extLst>
            </p:cNvPr>
            <p:cNvCxnSpPr/>
            <p:nvPr/>
          </p:nvCxnSpPr>
          <p:spPr>
            <a:xfrm flipH="1" flipV="1">
              <a:off x="2491902" y="363731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DA8B6BC-7B05-4033-81CF-293B8A6144FD}"/>
                </a:ext>
              </a:extLst>
            </p:cNvPr>
            <p:cNvCxnSpPr>
              <a:cxnSpLocks/>
              <a:stCxn id="29" idx="2"/>
            </p:cNvCxnSpPr>
            <p:nvPr/>
          </p:nvCxnSpPr>
          <p:spPr>
            <a:xfrm flipH="1">
              <a:off x="2292676" y="2124621"/>
              <a:ext cx="1161786" cy="15121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9F94C21-F7FA-4756-815D-9451256C9AE2}"/>
                </a:ext>
              </a:extLst>
            </p:cNvPr>
            <p:cNvCxnSpPr>
              <a:cxnSpLocks/>
              <a:stCxn id="28" idx="2"/>
            </p:cNvCxnSpPr>
            <p:nvPr/>
          </p:nvCxnSpPr>
          <p:spPr>
            <a:xfrm flipH="1">
              <a:off x="2301660" y="1463712"/>
              <a:ext cx="1152802" cy="136052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9106165-9AAD-41A3-956A-28C522B618B6}"/>
                </a:ext>
              </a:extLst>
            </p:cNvPr>
            <p:cNvCxnSpPr/>
            <p:nvPr/>
          </p:nvCxnSpPr>
          <p:spPr>
            <a:xfrm flipV="1">
              <a:off x="2461259" y="358886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F8C9E0C-B38C-43F9-844D-0FE451324BB6}"/>
                </a:ext>
              </a:extLst>
            </p:cNvPr>
            <p:cNvCxnSpPr>
              <a:cxnSpLocks/>
              <a:endCxn id="27" idx="2"/>
            </p:cNvCxnSpPr>
            <p:nvPr/>
          </p:nvCxnSpPr>
          <p:spPr>
            <a:xfrm flipV="1">
              <a:off x="2287794" y="794807"/>
              <a:ext cx="1166668" cy="35808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F60A0304-A99B-466B-8796-4BD9C4FB088F}"/>
                </a:ext>
              </a:extLst>
            </p:cNvPr>
            <p:cNvCxnSpPr/>
            <p:nvPr/>
          </p:nvCxnSpPr>
          <p:spPr>
            <a:xfrm>
              <a:off x="2487660" y="4412317"/>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C48B6F5-74A2-4C53-B30B-E29A4B02CBB4}"/>
                </a:ext>
              </a:extLst>
            </p:cNvPr>
            <p:cNvCxnSpPr/>
            <p:nvPr/>
          </p:nvCxnSpPr>
          <p:spPr>
            <a:xfrm flipH="1">
              <a:off x="2502645" y="4285720"/>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BC9618F-2924-4B54-B95E-3A04C1D21C42}"/>
                </a:ext>
              </a:extLst>
            </p:cNvPr>
            <p:cNvCxnSpPr>
              <a:cxnSpLocks/>
              <a:stCxn id="28" idx="2"/>
            </p:cNvCxnSpPr>
            <p:nvPr/>
          </p:nvCxnSpPr>
          <p:spPr>
            <a:xfrm flipH="1">
              <a:off x="2269062" y="1463712"/>
              <a:ext cx="1185400" cy="29486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FA3F9E6-0711-4F7F-8DEF-57098FD868A7}"/>
                </a:ext>
              </a:extLst>
            </p:cNvPr>
            <p:cNvCxnSpPr/>
            <p:nvPr/>
          </p:nvCxnSpPr>
          <p:spPr>
            <a:xfrm flipH="1" flipV="1">
              <a:off x="2489890" y="441284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04E964D-7121-4A0A-B511-4365870B9C8F}"/>
                </a:ext>
              </a:extLst>
            </p:cNvPr>
            <p:cNvCxnSpPr>
              <a:cxnSpLocks/>
              <a:stCxn id="30" idx="2"/>
            </p:cNvCxnSpPr>
            <p:nvPr/>
          </p:nvCxnSpPr>
          <p:spPr>
            <a:xfrm flipH="1">
              <a:off x="2290664" y="2811047"/>
              <a:ext cx="1157964" cy="160127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4BA84CE-E456-4059-B0C6-11ADEE92CB1C}"/>
                </a:ext>
              </a:extLst>
            </p:cNvPr>
            <p:cNvCxnSpPr>
              <a:cxnSpLocks/>
              <a:stCxn id="29" idx="2"/>
            </p:cNvCxnSpPr>
            <p:nvPr/>
          </p:nvCxnSpPr>
          <p:spPr>
            <a:xfrm flipH="1">
              <a:off x="2289018" y="2124621"/>
              <a:ext cx="1165444" cy="227618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EE8321F-B481-4D21-B403-ADD41C1928AC}"/>
                </a:ext>
              </a:extLst>
            </p:cNvPr>
            <p:cNvCxnSpPr>
              <a:cxnSpLocks/>
            </p:cNvCxnSpPr>
            <p:nvPr/>
          </p:nvCxnSpPr>
          <p:spPr>
            <a:xfrm flipV="1">
              <a:off x="2471338" y="789614"/>
              <a:ext cx="1157378" cy="40597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81B0322-19C5-490E-906B-1DDF4C62819F}"/>
                </a:ext>
              </a:extLst>
            </p:cNvPr>
            <p:cNvCxnSpPr>
              <a:cxnSpLocks/>
              <a:endCxn id="30" idx="2"/>
            </p:cNvCxnSpPr>
            <p:nvPr/>
          </p:nvCxnSpPr>
          <p:spPr>
            <a:xfrm flipV="1">
              <a:off x="2297873" y="2811047"/>
              <a:ext cx="1150755" cy="2001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2C3D647-7A0D-42D2-9DB3-D8096C0CBC60}"/>
                </a:ext>
              </a:extLst>
            </p:cNvPr>
            <p:cNvCxnSpPr>
              <a:cxnSpLocks/>
              <a:endCxn id="36" idx="2"/>
            </p:cNvCxnSpPr>
            <p:nvPr/>
          </p:nvCxnSpPr>
          <p:spPr>
            <a:xfrm>
              <a:off x="2318439" y="4849382"/>
              <a:ext cx="1124355" cy="8221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C61D27C-1FF7-4392-8A6D-0826CEB2888E}"/>
                </a:ext>
              </a:extLst>
            </p:cNvPr>
            <p:cNvCxnSpPr>
              <a:cxnSpLocks/>
              <a:stCxn id="28" idx="2"/>
            </p:cNvCxnSpPr>
            <p:nvPr/>
          </p:nvCxnSpPr>
          <p:spPr>
            <a:xfrm flipH="1">
              <a:off x="2333424" y="1463712"/>
              <a:ext cx="1121038" cy="33856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C55FCD7-7C47-4E54-8505-41488F390228}"/>
                </a:ext>
              </a:extLst>
            </p:cNvPr>
            <p:cNvCxnSpPr>
              <a:cxnSpLocks/>
              <a:stCxn id="33" idx="2"/>
            </p:cNvCxnSpPr>
            <p:nvPr/>
          </p:nvCxnSpPr>
          <p:spPr>
            <a:xfrm flipH="1">
              <a:off x="2279140" y="3655245"/>
              <a:ext cx="1169488" cy="11941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53719E7-80E5-4DFF-AEEC-72C02F2C3E8D}"/>
                </a:ext>
              </a:extLst>
            </p:cNvPr>
            <p:cNvCxnSpPr>
              <a:cxnSpLocks/>
              <a:stCxn id="29" idx="2"/>
            </p:cNvCxnSpPr>
            <p:nvPr/>
          </p:nvCxnSpPr>
          <p:spPr>
            <a:xfrm flipH="1">
              <a:off x="2320670" y="2124621"/>
              <a:ext cx="1133792" cy="27252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02F7FE0-DF2B-468D-BF91-F346CFB29659}"/>
                </a:ext>
              </a:extLst>
            </p:cNvPr>
            <p:cNvCxnSpPr>
              <a:cxnSpLocks/>
              <a:stCxn id="35" idx="2"/>
            </p:cNvCxnSpPr>
            <p:nvPr/>
          </p:nvCxnSpPr>
          <p:spPr>
            <a:xfrm flipH="1" flipV="1">
              <a:off x="2300742" y="4849385"/>
              <a:ext cx="1147886" cy="1356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9A2CD9C-4B09-442D-995C-44D63E611E10}"/>
                </a:ext>
              </a:extLst>
            </p:cNvPr>
            <p:cNvCxnSpPr>
              <a:cxnSpLocks/>
              <a:stCxn id="34" idx="2"/>
            </p:cNvCxnSpPr>
            <p:nvPr/>
          </p:nvCxnSpPr>
          <p:spPr>
            <a:xfrm flipH="1">
              <a:off x="2291706" y="4324150"/>
              <a:ext cx="1156922" cy="488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Rounded Rectangular Callout 4"/>
          <p:cNvSpPr/>
          <p:nvPr/>
        </p:nvSpPr>
        <p:spPr>
          <a:xfrm>
            <a:off x="5782272" y="310064"/>
            <a:ext cx="4100409" cy="1993962"/>
          </a:xfrm>
          <a:prstGeom prst="wedgeRoundRectCallout">
            <a:avLst>
              <a:gd name="adj1" fmla="val -56113"/>
              <a:gd name="adj2" fmla="val 102847"/>
              <a:gd name="adj3" fmla="val 16667"/>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2700"/>
              </a:lnSpc>
              <a:spcAft>
                <a:spcPts val="1200"/>
              </a:spcAft>
              <a:buFont typeface="Arial" panose="020B0604020202020204" pitchFamily="34" charset="0"/>
              <a:buChar char="•"/>
            </a:pPr>
            <a:r>
              <a:rPr lang="en-US" sz="2400" dirty="0">
                <a:solidFill>
                  <a:schemeClr val="bg1"/>
                </a:solidFill>
              </a:rPr>
              <a:t>L groups of k neurons</a:t>
            </a:r>
          </a:p>
          <a:p>
            <a:pPr marL="285750" indent="-285750">
              <a:lnSpc>
                <a:spcPts val="2700"/>
              </a:lnSpc>
              <a:buFont typeface="Arial" panose="020B0604020202020204" pitchFamily="34" charset="0"/>
              <a:buChar char="•"/>
            </a:pPr>
            <a:r>
              <a:rPr lang="en-US" sz="2400" dirty="0">
                <a:solidFill>
                  <a:schemeClr val="bg1"/>
                </a:solidFill>
              </a:rPr>
              <a:t>Each group represents one of the k-dimensional learned </a:t>
            </a:r>
            <a:r>
              <a:rPr lang="en-US" sz="2400" dirty="0" err="1">
                <a:solidFill>
                  <a:schemeClr val="bg1"/>
                </a:solidFill>
              </a:rPr>
              <a:t>embeddings</a:t>
            </a:r>
            <a:endParaRPr lang="en-US" sz="2400" dirty="0">
              <a:solidFill>
                <a:schemeClr val="bg1"/>
              </a:solidFill>
            </a:endParaRPr>
          </a:p>
        </p:txBody>
      </p:sp>
      <p:sp>
        <p:nvSpPr>
          <p:cNvPr id="3" name="Content Placeholder 2">
            <a:extLst>
              <a:ext uri="{FF2B5EF4-FFF2-40B4-BE49-F238E27FC236}">
                <a16:creationId xmlns:a16="http://schemas.microsoft.com/office/drawing/2014/main" id="{0F4A4297-EF04-4777-A290-954B92C1056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829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up)">
                                      <p:cBhvr>
                                        <p:cTn id="14" dur="500"/>
                                        <p:tgtEl>
                                          <p:spTgt spid="3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up)">
                                      <p:cBhvr>
                                        <p:cTn id="17" dur="500"/>
                                        <p:tgtEl>
                                          <p:spTgt spid="39"/>
                                        </p:tgtEl>
                                      </p:cBhvr>
                                    </p:animEffect>
                                  </p:childTnLst>
                                </p:cTn>
                              </p:par>
                            </p:childTnLst>
                          </p:cTn>
                        </p:par>
                        <p:par>
                          <p:cTn id="18" fill="hold">
                            <p:stCondLst>
                              <p:cond delay="1500"/>
                            </p:stCondLst>
                            <p:childTnLst>
                              <p:par>
                                <p:cTn id="19" presetID="22" presetClass="entr" presetSubtype="2"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7" grpId="0" animBg="1"/>
      <p:bldP spid="38" grpId="0" animBg="1"/>
      <p:bldP spid="39"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peech Bubble: Rectangle with Corners Rounded 41">
            <a:extLst>
              <a:ext uri="{FF2B5EF4-FFF2-40B4-BE49-F238E27FC236}">
                <a16:creationId xmlns:a16="http://schemas.microsoft.com/office/drawing/2014/main" id="{E7848D4F-ACB7-4BDA-8F7F-7BFD7FEA7D3A}"/>
              </a:ext>
            </a:extLst>
          </p:cNvPr>
          <p:cNvSpPr/>
          <p:nvPr/>
        </p:nvSpPr>
        <p:spPr>
          <a:xfrm>
            <a:off x="5058626" y="4083472"/>
            <a:ext cx="6972411" cy="2390074"/>
          </a:xfrm>
          <a:prstGeom prst="wedgeRoundRectCallout">
            <a:avLst>
              <a:gd name="adj1" fmla="val -35159"/>
              <a:gd name="adj2" fmla="val -67496"/>
              <a:gd name="adj3" fmla="val 16667"/>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711034" y="421736"/>
            <a:ext cx="561432" cy="56732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Rectangle 5"/>
          <p:cNvSpPr/>
          <p:nvPr/>
        </p:nvSpPr>
        <p:spPr>
          <a:xfrm>
            <a:off x="3307819" y="421735"/>
            <a:ext cx="872406" cy="567328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 name="TextBox 6"/>
          <p:cNvSpPr txBox="1"/>
          <p:nvPr/>
        </p:nvSpPr>
        <p:spPr>
          <a:xfrm>
            <a:off x="4392085" y="1655749"/>
            <a:ext cx="27871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k</a:t>
            </a:r>
          </a:p>
        </p:txBody>
      </p:sp>
      <p:sp>
        <p:nvSpPr>
          <p:cNvPr id="27" name="Oval 26"/>
          <p:cNvSpPr/>
          <p:nvPr/>
        </p:nvSpPr>
        <p:spPr>
          <a:xfrm>
            <a:off x="3454462" y="505247"/>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a:t>
            </a:r>
          </a:p>
        </p:txBody>
      </p:sp>
      <p:sp>
        <p:nvSpPr>
          <p:cNvPr id="28" name="Oval 27"/>
          <p:cNvSpPr/>
          <p:nvPr/>
        </p:nvSpPr>
        <p:spPr>
          <a:xfrm>
            <a:off x="3454462" y="1174152"/>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Oval 28"/>
          <p:cNvSpPr/>
          <p:nvPr/>
        </p:nvSpPr>
        <p:spPr>
          <a:xfrm>
            <a:off x="3454462" y="1835061"/>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a:t>
            </a:r>
          </a:p>
        </p:txBody>
      </p:sp>
      <p:sp>
        <p:nvSpPr>
          <p:cNvPr id="30" name="Oval 29"/>
          <p:cNvSpPr/>
          <p:nvPr/>
        </p:nvSpPr>
        <p:spPr>
          <a:xfrm>
            <a:off x="3448628" y="2521487"/>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0.8</a:t>
            </a:r>
          </a:p>
        </p:txBody>
      </p:sp>
      <p:cxnSp>
        <p:nvCxnSpPr>
          <p:cNvPr id="32" name="Straight Connector 31"/>
          <p:cNvCxnSpPr>
            <a:stCxn id="6" idx="1"/>
            <a:endCxn id="6" idx="3"/>
          </p:cNvCxnSpPr>
          <p:nvPr/>
        </p:nvCxnSpPr>
        <p:spPr>
          <a:xfrm>
            <a:off x="3307819" y="3258379"/>
            <a:ext cx="8724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448628" y="3365685"/>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0.1</a:t>
            </a:r>
          </a:p>
        </p:txBody>
      </p:sp>
      <p:sp>
        <p:nvSpPr>
          <p:cNvPr id="34" name="Oval 33"/>
          <p:cNvSpPr/>
          <p:nvPr/>
        </p:nvSpPr>
        <p:spPr>
          <a:xfrm>
            <a:off x="3448628" y="4034590"/>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a:t>
            </a:r>
          </a:p>
        </p:txBody>
      </p:sp>
      <p:sp>
        <p:nvSpPr>
          <p:cNvPr id="35" name="Oval 34"/>
          <p:cNvSpPr/>
          <p:nvPr/>
        </p:nvSpPr>
        <p:spPr>
          <a:xfrm>
            <a:off x="3448628" y="4695499"/>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36" name="Oval 35"/>
          <p:cNvSpPr/>
          <p:nvPr/>
        </p:nvSpPr>
        <p:spPr>
          <a:xfrm>
            <a:off x="3442794" y="5381925"/>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37" name="Right Brace 36"/>
          <p:cNvSpPr/>
          <p:nvPr/>
        </p:nvSpPr>
        <p:spPr>
          <a:xfrm>
            <a:off x="4260620" y="421735"/>
            <a:ext cx="161905" cy="283662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8" name="Right Brace 37"/>
          <p:cNvSpPr/>
          <p:nvPr/>
        </p:nvSpPr>
        <p:spPr>
          <a:xfrm>
            <a:off x="4432997" y="420877"/>
            <a:ext cx="487680" cy="61597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9" name="TextBox 38"/>
          <p:cNvSpPr txBox="1"/>
          <p:nvPr/>
        </p:nvSpPr>
        <p:spPr>
          <a:xfrm>
            <a:off x="4998322" y="3316067"/>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sp>
        <p:nvSpPr>
          <p:cNvPr id="92" name="TextBox 91"/>
          <p:cNvSpPr txBox="1"/>
          <p:nvPr/>
        </p:nvSpPr>
        <p:spPr>
          <a:xfrm>
            <a:off x="3303434" y="31021"/>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grpSp>
        <p:nvGrpSpPr>
          <p:cNvPr id="93" name="Group 92"/>
          <p:cNvGrpSpPr/>
          <p:nvPr/>
        </p:nvGrpSpPr>
        <p:grpSpPr>
          <a:xfrm rot="10800000">
            <a:off x="826228" y="505246"/>
            <a:ext cx="880308" cy="5455798"/>
            <a:chOff x="9543478" y="3961471"/>
            <a:chExt cx="882983" cy="929920"/>
          </a:xfrm>
        </p:grpSpPr>
        <p:cxnSp>
          <p:nvCxnSpPr>
            <p:cNvPr id="94" name="Straight Connector 93"/>
            <p:cNvCxnSpPr/>
            <p:nvPr/>
          </p:nvCxnSpPr>
          <p:spPr>
            <a:xfrm>
              <a:off x="9543487" y="4028025"/>
              <a:ext cx="859289" cy="50990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543486" y="4010148"/>
              <a:ext cx="859290" cy="76915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9543484" y="4233989"/>
              <a:ext cx="859292" cy="55201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9543485" y="4233989"/>
              <a:ext cx="859291" cy="32732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9543485" y="4067094"/>
              <a:ext cx="859291" cy="16689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9543483" y="4060239"/>
              <a:ext cx="859293" cy="50107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543485" y="4245637"/>
              <a:ext cx="859291" cy="4075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9543487" y="3961471"/>
              <a:ext cx="859289" cy="9876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9543487" y="3996960"/>
              <a:ext cx="859289" cy="276064"/>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9543482" y="4308513"/>
              <a:ext cx="859294" cy="29269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9543481" y="4566882"/>
              <a:ext cx="859295" cy="6354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9575438" y="4618492"/>
              <a:ext cx="827338" cy="18069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9543481" y="4080095"/>
              <a:ext cx="859295" cy="79538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9543480" y="4286394"/>
              <a:ext cx="859296" cy="60499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9543479" y="4572957"/>
              <a:ext cx="882982" cy="30511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9543478" y="4813954"/>
              <a:ext cx="882983" cy="7317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17DA4849-7E5B-48A5-AFD7-F94061D8444F}"/>
              </a:ext>
            </a:extLst>
          </p:cNvPr>
          <p:cNvGrpSpPr/>
          <p:nvPr/>
        </p:nvGrpSpPr>
        <p:grpSpPr>
          <a:xfrm>
            <a:off x="2241558" y="783797"/>
            <a:ext cx="1411961" cy="4889974"/>
            <a:chOff x="2241558" y="783797"/>
            <a:chExt cx="1411961" cy="4889974"/>
          </a:xfrm>
        </p:grpSpPr>
        <p:cxnSp>
          <p:nvCxnSpPr>
            <p:cNvPr id="9" name="Straight Connector 8"/>
            <p:cNvCxnSpPr>
              <a:endCxn id="27" idx="2"/>
            </p:cNvCxnSpPr>
            <p:nvPr/>
          </p:nvCxnSpPr>
          <p:spPr>
            <a:xfrm flipV="1">
              <a:off x="2272466" y="7948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78354" y="839334"/>
              <a:ext cx="1143740" cy="281591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33" idx="2"/>
            </p:cNvCxnSpPr>
            <p:nvPr/>
          </p:nvCxnSpPr>
          <p:spPr>
            <a:xfrm>
              <a:off x="2278301" y="15815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9" idx="2"/>
            </p:cNvCxnSpPr>
            <p:nvPr/>
          </p:nvCxnSpPr>
          <p:spPr>
            <a:xfrm>
              <a:off x="2298867" y="1618261"/>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29" idx="2"/>
            </p:cNvCxnSpPr>
            <p:nvPr/>
          </p:nvCxnSpPr>
          <p:spPr>
            <a:xfrm>
              <a:off x="2313852" y="805711"/>
              <a:ext cx="1140610" cy="13189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493152" y="14916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30" idx="2"/>
            </p:cNvCxnSpPr>
            <p:nvPr/>
          </p:nvCxnSpPr>
          <p:spPr>
            <a:xfrm>
              <a:off x="2290164" y="794402"/>
              <a:ext cx="1158464" cy="201664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493152" y="784330"/>
              <a:ext cx="1140610" cy="10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28" idx="2"/>
            </p:cNvCxnSpPr>
            <p:nvPr/>
          </p:nvCxnSpPr>
          <p:spPr>
            <a:xfrm>
              <a:off x="2290164" y="808303"/>
              <a:ext cx="1164298" cy="6554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2438868" y="16182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28" idx="2"/>
            </p:cNvCxnSpPr>
            <p:nvPr/>
          </p:nvCxnSpPr>
          <p:spPr>
            <a:xfrm flipV="1">
              <a:off x="2264894" y="1463712"/>
              <a:ext cx="1189568" cy="41760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27" idx="2"/>
            </p:cNvCxnSpPr>
            <p:nvPr/>
          </p:nvCxnSpPr>
          <p:spPr>
            <a:xfrm flipV="1">
              <a:off x="2281169" y="794807"/>
              <a:ext cx="1173293" cy="4876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30" idx="2"/>
            </p:cNvCxnSpPr>
            <p:nvPr/>
          </p:nvCxnSpPr>
          <p:spPr>
            <a:xfrm flipH="1" flipV="1">
              <a:off x="2301097" y="1618793"/>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4" idx="2"/>
            </p:cNvCxnSpPr>
            <p:nvPr/>
          </p:nvCxnSpPr>
          <p:spPr>
            <a:xfrm flipH="1" flipV="1">
              <a:off x="2290164" y="805712"/>
              <a:ext cx="1158464" cy="35184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35" idx="2"/>
            </p:cNvCxnSpPr>
            <p:nvPr/>
          </p:nvCxnSpPr>
          <p:spPr>
            <a:xfrm flipH="1" flipV="1">
              <a:off x="2253733" y="1618261"/>
              <a:ext cx="1194895" cy="33667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36" idx="2"/>
            </p:cNvCxnSpPr>
            <p:nvPr/>
          </p:nvCxnSpPr>
          <p:spPr>
            <a:xfrm flipH="1" flipV="1">
              <a:off x="2281169" y="1618262"/>
              <a:ext cx="1161625" cy="40532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35" idx="2"/>
            </p:cNvCxnSpPr>
            <p:nvPr/>
          </p:nvCxnSpPr>
          <p:spPr>
            <a:xfrm flipH="1" flipV="1">
              <a:off x="2290154" y="805712"/>
              <a:ext cx="1158474" cy="417934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6" idx="2"/>
            </p:cNvCxnSpPr>
            <p:nvPr/>
          </p:nvCxnSpPr>
          <p:spPr>
            <a:xfrm flipH="1" flipV="1">
              <a:off x="2298867" y="839334"/>
              <a:ext cx="1143927" cy="48321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29" idx="2"/>
            </p:cNvCxnSpPr>
            <p:nvPr/>
          </p:nvCxnSpPr>
          <p:spPr>
            <a:xfrm flipV="1">
              <a:off x="2301097" y="2124621"/>
              <a:ext cx="1153365" cy="35293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30" idx="2"/>
            </p:cNvCxnSpPr>
            <p:nvPr/>
          </p:nvCxnSpPr>
          <p:spPr>
            <a:xfrm flipV="1">
              <a:off x="2253226" y="2811047"/>
              <a:ext cx="1195402" cy="28286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33" idx="2"/>
            </p:cNvCxnSpPr>
            <p:nvPr/>
          </p:nvCxnSpPr>
          <p:spPr>
            <a:xfrm flipV="1">
              <a:off x="2272466" y="3655245"/>
              <a:ext cx="1176162" cy="20124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endCxn id="34" idx="2"/>
            </p:cNvCxnSpPr>
            <p:nvPr/>
          </p:nvCxnSpPr>
          <p:spPr>
            <a:xfrm flipV="1">
              <a:off x="2277792" y="4324150"/>
              <a:ext cx="1170836" cy="13235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endCxn id="35" idx="2"/>
            </p:cNvCxnSpPr>
            <p:nvPr/>
          </p:nvCxnSpPr>
          <p:spPr>
            <a:xfrm flipV="1">
              <a:off x="2241558" y="4985059"/>
              <a:ext cx="1207070" cy="6826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36" idx="2"/>
            </p:cNvCxnSpPr>
            <p:nvPr/>
          </p:nvCxnSpPr>
          <p:spPr>
            <a:xfrm>
              <a:off x="2301097" y="5667667"/>
              <a:ext cx="1141697" cy="38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A77E5AC-7F45-4E7F-8902-1C6B0A740FC0}"/>
                </a:ext>
              </a:extLst>
            </p:cNvPr>
            <p:cNvCxnSpPr>
              <a:cxnSpLocks/>
            </p:cNvCxnSpPr>
            <p:nvPr/>
          </p:nvCxnSpPr>
          <p:spPr>
            <a:xfrm flipV="1">
              <a:off x="2458389" y="1454250"/>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383D8E8-A83F-4EFD-AD0E-115152B26EBD}"/>
                </a:ext>
              </a:extLst>
            </p:cNvPr>
            <p:cNvCxnSpPr>
              <a:cxnSpLocks/>
            </p:cNvCxnSpPr>
            <p:nvPr/>
          </p:nvCxnSpPr>
          <p:spPr>
            <a:xfrm>
              <a:off x="2464224" y="2241009"/>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01E7780-AFF8-4513-830C-9C8DD9EEE1C4}"/>
                </a:ext>
              </a:extLst>
            </p:cNvPr>
            <p:cNvCxnSpPr>
              <a:cxnSpLocks/>
            </p:cNvCxnSpPr>
            <p:nvPr/>
          </p:nvCxnSpPr>
          <p:spPr>
            <a:xfrm>
              <a:off x="2484790" y="2277704"/>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C3D5D0E-89BA-4D7B-A328-456F96B06376}"/>
                </a:ext>
              </a:extLst>
            </p:cNvPr>
            <p:cNvCxnSpPr>
              <a:cxnSpLocks/>
            </p:cNvCxnSpPr>
            <p:nvPr/>
          </p:nvCxnSpPr>
          <p:spPr>
            <a:xfrm flipH="1">
              <a:off x="2499775" y="2151107"/>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83803BD-200E-4707-B7A2-0F77666F7D6E}"/>
                </a:ext>
              </a:extLst>
            </p:cNvPr>
            <p:cNvCxnSpPr>
              <a:cxnSpLocks/>
            </p:cNvCxnSpPr>
            <p:nvPr/>
          </p:nvCxnSpPr>
          <p:spPr>
            <a:xfrm flipH="1" flipV="1">
              <a:off x="2445491" y="2277704"/>
              <a:ext cx="1183226" cy="270589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6609EFA-70DB-46F6-ADB1-0388E406A15A}"/>
                </a:ext>
              </a:extLst>
            </p:cNvPr>
            <p:cNvCxnSpPr>
              <a:cxnSpLocks/>
              <a:stCxn id="33" idx="2"/>
            </p:cNvCxnSpPr>
            <p:nvPr/>
          </p:nvCxnSpPr>
          <p:spPr>
            <a:xfrm flipH="1" flipV="1">
              <a:off x="2307720" y="2278237"/>
              <a:ext cx="1140908" cy="13770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2235E0C-DCA5-4C92-BB5D-F9BCF1910C9A}"/>
                </a:ext>
              </a:extLst>
            </p:cNvPr>
            <p:cNvCxnSpPr>
              <a:cxnSpLocks/>
              <a:stCxn id="27" idx="2"/>
            </p:cNvCxnSpPr>
            <p:nvPr/>
          </p:nvCxnSpPr>
          <p:spPr>
            <a:xfrm flipH="1">
              <a:off x="2287794" y="794807"/>
              <a:ext cx="1166668" cy="14828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9EC4711-6878-409D-9539-E2C6012066E8}"/>
                </a:ext>
              </a:extLst>
            </p:cNvPr>
            <p:cNvCxnSpPr>
              <a:cxnSpLocks/>
            </p:cNvCxnSpPr>
            <p:nvPr/>
          </p:nvCxnSpPr>
          <p:spPr>
            <a:xfrm flipH="1" flipV="1">
              <a:off x="2456265" y="2321561"/>
              <a:ext cx="1178286" cy="3322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9C61960-2EAB-47A2-9C56-99267BCDC4C3}"/>
                </a:ext>
              </a:extLst>
            </p:cNvPr>
            <p:cNvCxnSpPr/>
            <p:nvPr/>
          </p:nvCxnSpPr>
          <p:spPr>
            <a:xfrm flipV="1">
              <a:off x="2471523" y="20890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6D86261-7685-4BB7-9AE7-3E988ED14A13}"/>
                </a:ext>
              </a:extLst>
            </p:cNvPr>
            <p:cNvCxnSpPr/>
            <p:nvPr/>
          </p:nvCxnSpPr>
          <p:spPr>
            <a:xfrm>
              <a:off x="2477358" y="28757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DD44AAA-8BF2-4590-85D7-7F7B4898CFA0}"/>
                </a:ext>
              </a:extLst>
            </p:cNvPr>
            <p:cNvCxnSpPr>
              <a:cxnSpLocks/>
            </p:cNvCxnSpPr>
            <p:nvPr/>
          </p:nvCxnSpPr>
          <p:spPr>
            <a:xfrm>
              <a:off x="2497924" y="2912461"/>
              <a:ext cx="1124170" cy="7641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D49F64D-D0DF-4BAE-9AEF-8E6B954AECC5}"/>
                </a:ext>
              </a:extLst>
            </p:cNvPr>
            <p:cNvCxnSpPr/>
            <p:nvPr/>
          </p:nvCxnSpPr>
          <p:spPr>
            <a:xfrm flipH="1">
              <a:off x="2512909" y="27858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62E3527-7373-4ECF-A7A4-0DFF13595653}"/>
                </a:ext>
              </a:extLst>
            </p:cNvPr>
            <p:cNvCxnSpPr/>
            <p:nvPr/>
          </p:nvCxnSpPr>
          <p:spPr>
            <a:xfrm flipH="1" flipV="1">
              <a:off x="2458625" y="29124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E0400A9-C76B-4BAC-AFEA-2EB4AD9896C9}"/>
                </a:ext>
              </a:extLst>
            </p:cNvPr>
            <p:cNvCxnSpPr>
              <a:cxnSpLocks/>
              <a:stCxn id="34" idx="2"/>
            </p:cNvCxnSpPr>
            <p:nvPr/>
          </p:nvCxnSpPr>
          <p:spPr>
            <a:xfrm flipH="1" flipV="1">
              <a:off x="2320856" y="2912994"/>
              <a:ext cx="1127772" cy="14111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6DC4940-16FB-4AB0-A74B-05F3FFBF4D33}"/>
                </a:ext>
              </a:extLst>
            </p:cNvPr>
            <p:cNvCxnSpPr>
              <a:cxnSpLocks/>
              <a:stCxn id="28" idx="2"/>
            </p:cNvCxnSpPr>
            <p:nvPr/>
          </p:nvCxnSpPr>
          <p:spPr>
            <a:xfrm flipH="1">
              <a:off x="2300928" y="1463712"/>
              <a:ext cx="1153534" cy="1448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18B52F0-69DD-4657-AC46-36BCFD581DC8}"/>
                </a:ext>
              </a:extLst>
            </p:cNvPr>
            <p:cNvCxnSpPr>
              <a:cxnSpLocks/>
            </p:cNvCxnSpPr>
            <p:nvPr/>
          </p:nvCxnSpPr>
          <p:spPr>
            <a:xfrm flipH="1">
              <a:off x="2470734" y="783797"/>
              <a:ext cx="1157983" cy="21238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A015065-5C3F-44C0-9052-E1C3F7CF7264}"/>
                </a:ext>
              </a:extLst>
            </p:cNvPr>
            <p:cNvCxnSpPr/>
            <p:nvPr/>
          </p:nvCxnSpPr>
          <p:spPr>
            <a:xfrm flipV="1">
              <a:off x="2463271" y="281333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7971C61-8169-463B-A434-371A672D25EC}"/>
                </a:ext>
              </a:extLst>
            </p:cNvPr>
            <p:cNvCxnSpPr/>
            <p:nvPr/>
          </p:nvCxnSpPr>
          <p:spPr>
            <a:xfrm>
              <a:off x="2469106" y="3600092"/>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64DDD11-70C2-438C-83E1-7659EDFCCAD5}"/>
                </a:ext>
              </a:extLst>
            </p:cNvPr>
            <p:cNvCxnSpPr>
              <a:cxnSpLocks/>
            </p:cNvCxnSpPr>
            <p:nvPr/>
          </p:nvCxnSpPr>
          <p:spPr>
            <a:xfrm>
              <a:off x="2489672" y="3636787"/>
              <a:ext cx="1132422" cy="6383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1BB127C-8685-4CDD-9840-053237A3A805}"/>
                </a:ext>
              </a:extLst>
            </p:cNvPr>
            <p:cNvCxnSpPr>
              <a:cxnSpLocks/>
              <a:stCxn id="33" idx="2"/>
            </p:cNvCxnSpPr>
            <p:nvPr/>
          </p:nvCxnSpPr>
          <p:spPr>
            <a:xfrm flipH="1" flipV="1">
              <a:off x="2325358" y="3636787"/>
              <a:ext cx="1123270" cy="184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BA58F07-3B91-4B5A-A07D-4DCF11471882}"/>
                </a:ext>
              </a:extLst>
            </p:cNvPr>
            <p:cNvCxnSpPr>
              <a:cxnSpLocks/>
              <a:stCxn id="27" idx="2"/>
            </p:cNvCxnSpPr>
            <p:nvPr/>
          </p:nvCxnSpPr>
          <p:spPr>
            <a:xfrm flipH="1">
              <a:off x="2271074" y="794807"/>
              <a:ext cx="1183388" cy="284198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73D73CE-17B2-4D76-8E01-E3211187A508}"/>
                </a:ext>
              </a:extLst>
            </p:cNvPr>
            <p:cNvCxnSpPr/>
            <p:nvPr/>
          </p:nvCxnSpPr>
          <p:spPr>
            <a:xfrm flipH="1" flipV="1">
              <a:off x="2491902" y="363731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DA8B6BC-7B05-4033-81CF-293B8A6144FD}"/>
                </a:ext>
              </a:extLst>
            </p:cNvPr>
            <p:cNvCxnSpPr>
              <a:cxnSpLocks/>
              <a:stCxn id="29" idx="2"/>
            </p:cNvCxnSpPr>
            <p:nvPr/>
          </p:nvCxnSpPr>
          <p:spPr>
            <a:xfrm flipH="1">
              <a:off x="2292676" y="2124621"/>
              <a:ext cx="1161786" cy="15121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9F94C21-F7FA-4756-815D-9451256C9AE2}"/>
                </a:ext>
              </a:extLst>
            </p:cNvPr>
            <p:cNvCxnSpPr>
              <a:cxnSpLocks/>
              <a:stCxn id="28" idx="2"/>
            </p:cNvCxnSpPr>
            <p:nvPr/>
          </p:nvCxnSpPr>
          <p:spPr>
            <a:xfrm flipH="1">
              <a:off x="2301660" y="1463712"/>
              <a:ext cx="1152802" cy="136052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9106165-9AAD-41A3-956A-28C522B618B6}"/>
                </a:ext>
              </a:extLst>
            </p:cNvPr>
            <p:cNvCxnSpPr/>
            <p:nvPr/>
          </p:nvCxnSpPr>
          <p:spPr>
            <a:xfrm flipV="1">
              <a:off x="2461259" y="358886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F8C9E0C-B38C-43F9-844D-0FE451324BB6}"/>
                </a:ext>
              </a:extLst>
            </p:cNvPr>
            <p:cNvCxnSpPr>
              <a:cxnSpLocks/>
              <a:endCxn id="27" idx="2"/>
            </p:cNvCxnSpPr>
            <p:nvPr/>
          </p:nvCxnSpPr>
          <p:spPr>
            <a:xfrm flipV="1">
              <a:off x="2287794" y="794807"/>
              <a:ext cx="1166668" cy="35808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F60A0304-A99B-466B-8796-4BD9C4FB088F}"/>
                </a:ext>
              </a:extLst>
            </p:cNvPr>
            <p:cNvCxnSpPr/>
            <p:nvPr/>
          </p:nvCxnSpPr>
          <p:spPr>
            <a:xfrm>
              <a:off x="2487660" y="4412317"/>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C48B6F5-74A2-4C53-B30B-E29A4B02CBB4}"/>
                </a:ext>
              </a:extLst>
            </p:cNvPr>
            <p:cNvCxnSpPr/>
            <p:nvPr/>
          </p:nvCxnSpPr>
          <p:spPr>
            <a:xfrm flipH="1">
              <a:off x="2502645" y="4285720"/>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BC9618F-2924-4B54-B95E-3A04C1D21C42}"/>
                </a:ext>
              </a:extLst>
            </p:cNvPr>
            <p:cNvCxnSpPr>
              <a:cxnSpLocks/>
              <a:stCxn id="28" idx="2"/>
            </p:cNvCxnSpPr>
            <p:nvPr/>
          </p:nvCxnSpPr>
          <p:spPr>
            <a:xfrm flipH="1">
              <a:off x="2269062" y="1463712"/>
              <a:ext cx="1185400" cy="29486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FA3F9E6-0711-4F7F-8DEF-57098FD868A7}"/>
                </a:ext>
              </a:extLst>
            </p:cNvPr>
            <p:cNvCxnSpPr/>
            <p:nvPr/>
          </p:nvCxnSpPr>
          <p:spPr>
            <a:xfrm flipH="1" flipV="1">
              <a:off x="2489890" y="441284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04E964D-7121-4A0A-B511-4365870B9C8F}"/>
                </a:ext>
              </a:extLst>
            </p:cNvPr>
            <p:cNvCxnSpPr>
              <a:cxnSpLocks/>
              <a:stCxn id="30" idx="2"/>
            </p:cNvCxnSpPr>
            <p:nvPr/>
          </p:nvCxnSpPr>
          <p:spPr>
            <a:xfrm flipH="1">
              <a:off x="2290664" y="2811047"/>
              <a:ext cx="1157964" cy="160127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4BA84CE-E456-4059-B0C6-11ADEE92CB1C}"/>
                </a:ext>
              </a:extLst>
            </p:cNvPr>
            <p:cNvCxnSpPr>
              <a:cxnSpLocks/>
              <a:stCxn id="29" idx="2"/>
            </p:cNvCxnSpPr>
            <p:nvPr/>
          </p:nvCxnSpPr>
          <p:spPr>
            <a:xfrm flipH="1">
              <a:off x="2289018" y="2124621"/>
              <a:ext cx="1165444" cy="227618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EE8321F-B481-4D21-B403-ADD41C1928AC}"/>
                </a:ext>
              </a:extLst>
            </p:cNvPr>
            <p:cNvCxnSpPr>
              <a:cxnSpLocks/>
            </p:cNvCxnSpPr>
            <p:nvPr/>
          </p:nvCxnSpPr>
          <p:spPr>
            <a:xfrm flipV="1">
              <a:off x="2471338" y="789614"/>
              <a:ext cx="1157378" cy="40597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81B0322-19C5-490E-906B-1DDF4C62819F}"/>
                </a:ext>
              </a:extLst>
            </p:cNvPr>
            <p:cNvCxnSpPr>
              <a:cxnSpLocks/>
              <a:endCxn id="30" idx="2"/>
            </p:cNvCxnSpPr>
            <p:nvPr/>
          </p:nvCxnSpPr>
          <p:spPr>
            <a:xfrm flipV="1">
              <a:off x="2297873" y="2811047"/>
              <a:ext cx="1150755" cy="2001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2C3D647-7A0D-42D2-9DB3-D8096C0CBC60}"/>
                </a:ext>
              </a:extLst>
            </p:cNvPr>
            <p:cNvCxnSpPr>
              <a:cxnSpLocks/>
              <a:endCxn id="36" idx="2"/>
            </p:cNvCxnSpPr>
            <p:nvPr/>
          </p:nvCxnSpPr>
          <p:spPr>
            <a:xfrm>
              <a:off x="2318439" y="4849382"/>
              <a:ext cx="1124355" cy="8221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C61D27C-1FF7-4392-8A6D-0826CEB2888E}"/>
                </a:ext>
              </a:extLst>
            </p:cNvPr>
            <p:cNvCxnSpPr>
              <a:cxnSpLocks/>
              <a:stCxn id="28" idx="2"/>
            </p:cNvCxnSpPr>
            <p:nvPr/>
          </p:nvCxnSpPr>
          <p:spPr>
            <a:xfrm flipH="1">
              <a:off x="2333424" y="1463712"/>
              <a:ext cx="1121038" cy="33856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C55FCD7-7C47-4E54-8505-41488F390228}"/>
                </a:ext>
              </a:extLst>
            </p:cNvPr>
            <p:cNvCxnSpPr>
              <a:cxnSpLocks/>
              <a:stCxn id="33" idx="2"/>
            </p:cNvCxnSpPr>
            <p:nvPr/>
          </p:nvCxnSpPr>
          <p:spPr>
            <a:xfrm flipH="1">
              <a:off x="2279140" y="3655245"/>
              <a:ext cx="1169488" cy="11941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53719E7-80E5-4DFF-AEEC-72C02F2C3E8D}"/>
                </a:ext>
              </a:extLst>
            </p:cNvPr>
            <p:cNvCxnSpPr>
              <a:cxnSpLocks/>
              <a:stCxn id="29" idx="2"/>
            </p:cNvCxnSpPr>
            <p:nvPr/>
          </p:nvCxnSpPr>
          <p:spPr>
            <a:xfrm flipH="1">
              <a:off x="2320670" y="2124621"/>
              <a:ext cx="1133792" cy="27252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02F7FE0-DF2B-468D-BF91-F346CFB29659}"/>
                </a:ext>
              </a:extLst>
            </p:cNvPr>
            <p:cNvCxnSpPr>
              <a:cxnSpLocks/>
              <a:stCxn id="35" idx="2"/>
            </p:cNvCxnSpPr>
            <p:nvPr/>
          </p:nvCxnSpPr>
          <p:spPr>
            <a:xfrm flipH="1" flipV="1">
              <a:off x="2300742" y="4849385"/>
              <a:ext cx="1147886" cy="1356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9A2CD9C-4B09-442D-995C-44D63E611E10}"/>
                </a:ext>
              </a:extLst>
            </p:cNvPr>
            <p:cNvCxnSpPr>
              <a:cxnSpLocks/>
              <a:stCxn id="34" idx="2"/>
            </p:cNvCxnSpPr>
            <p:nvPr/>
          </p:nvCxnSpPr>
          <p:spPr>
            <a:xfrm flipH="1">
              <a:off x="2291706" y="4324150"/>
              <a:ext cx="1156922" cy="488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Rounded Rectangular Callout 4"/>
          <p:cNvSpPr/>
          <p:nvPr/>
        </p:nvSpPr>
        <p:spPr>
          <a:xfrm>
            <a:off x="5510810" y="291189"/>
            <a:ext cx="4100409" cy="1993962"/>
          </a:xfrm>
          <a:prstGeom prst="wedgeRoundRectCallout">
            <a:avLst>
              <a:gd name="adj1" fmla="val -49667"/>
              <a:gd name="adj2" fmla="val 103205"/>
              <a:gd name="adj3" fmla="val 16667"/>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2700"/>
              </a:lnSpc>
              <a:spcAft>
                <a:spcPts val="1200"/>
              </a:spcAft>
              <a:buFont typeface="Arial" panose="020B0604020202020204" pitchFamily="34" charset="0"/>
              <a:buChar char="•"/>
            </a:pPr>
            <a:r>
              <a:rPr lang="en-US" sz="2400" dirty="0">
                <a:solidFill>
                  <a:schemeClr val="bg1"/>
                </a:solidFill>
              </a:rPr>
              <a:t>L groups of k neurons</a:t>
            </a:r>
          </a:p>
          <a:p>
            <a:pPr marL="285750" indent="-285750">
              <a:lnSpc>
                <a:spcPts val="2700"/>
              </a:lnSpc>
              <a:buFont typeface="Arial" panose="020B0604020202020204" pitchFamily="34" charset="0"/>
              <a:buChar char="•"/>
            </a:pPr>
            <a:r>
              <a:rPr lang="en-US" sz="2400" dirty="0">
                <a:solidFill>
                  <a:schemeClr val="bg1"/>
                </a:solidFill>
              </a:rPr>
              <a:t>Each group represents one of the k-dimensional learned </a:t>
            </a:r>
            <a:r>
              <a:rPr lang="en-US" sz="2400" dirty="0" err="1">
                <a:solidFill>
                  <a:schemeClr val="bg1"/>
                </a:solidFill>
              </a:rPr>
              <a:t>embeddings</a:t>
            </a:r>
            <a:endParaRPr lang="en-US" sz="2400" dirty="0">
              <a:solidFill>
                <a:schemeClr val="bg1"/>
              </a:solidFill>
            </a:endParaRPr>
          </a:p>
        </p:txBody>
      </p:sp>
      <p:sp>
        <p:nvSpPr>
          <p:cNvPr id="126" name="Content Placeholder 2"/>
          <p:cNvSpPr>
            <a:spLocks noGrp="1"/>
          </p:cNvSpPr>
          <p:nvPr>
            <p:ph idx="1"/>
          </p:nvPr>
        </p:nvSpPr>
        <p:spPr>
          <a:xfrm>
            <a:off x="5206875" y="4302642"/>
            <a:ext cx="6723165" cy="2499048"/>
          </a:xfrm>
        </p:spPr>
        <p:txBody>
          <a:bodyPr>
            <a:normAutofit/>
          </a:bodyPr>
          <a:lstStyle/>
          <a:p>
            <a:pPr marL="0" indent="0">
              <a:spcAft>
                <a:spcPts val="600"/>
              </a:spcAft>
              <a:buNone/>
            </a:pPr>
            <a:r>
              <a:rPr lang="en-US" sz="2800" dirty="0">
                <a:solidFill>
                  <a:srgbClr val="0070C0"/>
                </a:solidFill>
              </a:rPr>
              <a:t>Ranking-based Hashing</a:t>
            </a:r>
          </a:p>
          <a:p>
            <a:pPr>
              <a:lnSpc>
                <a:spcPts val="2700"/>
              </a:lnSpc>
              <a:buClr>
                <a:schemeClr val="accent1">
                  <a:lumMod val="50000"/>
                </a:schemeClr>
              </a:buClr>
            </a:pPr>
            <a:r>
              <a:rPr lang="en-US" sz="2400" dirty="0"/>
              <a:t>Find L k-dimensional </a:t>
            </a:r>
            <a:r>
              <a:rPr lang="en-US" sz="2400" dirty="0" err="1"/>
              <a:t>imbeddings</a:t>
            </a:r>
            <a:r>
              <a:rPr lang="en-US" sz="2400" dirty="0"/>
              <a:t> of the input</a:t>
            </a:r>
          </a:p>
          <a:p>
            <a:pPr>
              <a:lnSpc>
                <a:spcPts val="2700"/>
              </a:lnSpc>
              <a:buClr>
                <a:schemeClr val="accent1">
                  <a:lumMod val="50000"/>
                </a:schemeClr>
              </a:buClr>
            </a:pPr>
            <a:r>
              <a:rPr lang="en-US" sz="2400" dirty="0"/>
              <a:t>One hash bit is set equal to the index of the maximum dimension of each imbedding</a:t>
            </a:r>
          </a:p>
        </p:txBody>
      </p:sp>
      <p:pic>
        <p:nvPicPr>
          <p:cNvPr id="2" name="Picture 1">
            <a:extLst>
              <a:ext uri="{FF2B5EF4-FFF2-40B4-BE49-F238E27FC236}">
                <a16:creationId xmlns:a16="http://schemas.microsoft.com/office/drawing/2014/main" id="{2AC8C4E0-A7D2-44AD-3AB9-B47F31100AAA}"/>
              </a:ext>
            </a:extLst>
          </p:cNvPr>
          <p:cNvPicPr>
            <a:picLocks noChangeAspect="1"/>
          </p:cNvPicPr>
          <p:nvPr/>
        </p:nvPicPr>
        <p:blipFill>
          <a:blip r:embed="rId3"/>
          <a:stretch>
            <a:fillRect/>
          </a:stretch>
        </p:blipFill>
        <p:spPr>
          <a:xfrm>
            <a:off x="8478452" y="2532880"/>
            <a:ext cx="3552585" cy="1998330"/>
          </a:xfrm>
          <a:prstGeom prst="rect">
            <a:avLst/>
          </a:prstGeom>
          <a:ln>
            <a:noFill/>
          </a:ln>
          <a:effectLst>
            <a:outerShdw blurRad="152400" dist="317500" dir="5400000" sx="90000" sy="-19000" rotWithShape="0">
              <a:prstClr val="black">
                <a:alpha val="15000"/>
              </a:prstClr>
            </a:outerShdw>
          </a:effectLst>
          <a:scene3d>
            <a:camera prst="perspectiveContrastingLeftFacing"/>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13675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9"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6">
                                            <p:txEl>
                                              <p:pRg st="0" end="0"/>
                                            </p:txEl>
                                          </p:spTgt>
                                        </p:tgtEl>
                                        <p:attrNameLst>
                                          <p:attrName>style.visibility</p:attrName>
                                        </p:attrNameLst>
                                      </p:cBhvr>
                                      <p:to>
                                        <p:strVal val="visible"/>
                                      </p:to>
                                    </p:set>
                                    <p:animEffect transition="in" filter="dissolve">
                                      <p:cBhvr>
                                        <p:cTn id="15" dur="500"/>
                                        <p:tgtEl>
                                          <p:spTgt spid="126">
                                            <p:txEl>
                                              <p:pRg st="0" end="0"/>
                                            </p:txEl>
                                          </p:spTgt>
                                        </p:tgtEl>
                                      </p:cBhvr>
                                    </p:animEffect>
                                  </p:childTnLst>
                                </p:cTn>
                              </p:par>
                            </p:childTnLst>
                          </p:cTn>
                        </p:par>
                        <p:par>
                          <p:cTn id="16" fill="hold">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126">
                                            <p:txEl>
                                              <p:pRg st="1" end="1"/>
                                            </p:txEl>
                                          </p:spTgt>
                                        </p:tgtEl>
                                        <p:attrNameLst>
                                          <p:attrName>style.visibility</p:attrName>
                                        </p:attrNameLst>
                                      </p:cBhvr>
                                      <p:to>
                                        <p:strVal val="visible"/>
                                      </p:to>
                                    </p:set>
                                    <p:animEffect transition="in" filter="dissolve">
                                      <p:cBhvr>
                                        <p:cTn id="19" dur="500"/>
                                        <p:tgtEl>
                                          <p:spTgt spid="126">
                                            <p:txEl>
                                              <p:pRg st="1" end="1"/>
                                            </p:txEl>
                                          </p:spTgt>
                                        </p:tgtEl>
                                      </p:cBhvr>
                                    </p:animEffect>
                                  </p:childTnLst>
                                </p:cTn>
                              </p:par>
                            </p:childTnLst>
                          </p:cTn>
                        </p:par>
                        <p:par>
                          <p:cTn id="20" fill="hold">
                            <p:stCondLst>
                              <p:cond delay="2500"/>
                            </p:stCondLst>
                            <p:childTnLst>
                              <p:par>
                                <p:cTn id="21" presetID="9" presetClass="entr" presetSubtype="0" fill="hold" grpId="0" nodeType="afterEffect">
                                  <p:stCondLst>
                                    <p:cond delay="0"/>
                                  </p:stCondLst>
                                  <p:childTnLst>
                                    <p:set>
                                      <p:cBhvr>
                                        <p:cTn id="22" dur="1" fill="hold">
                                          <p:stCondLst>
                                            <p:cond delay="0"/>
                                          </p:stCondLst>
                                        </p:cTn>
                                        <p:tgtEl>
                                          <p:spTgt spid="126">
                                            <p:txEl>
                                              <p:pRg st="2" end="2"/>
                                            </p:txEl>
                                          </p:spTgt>
                                        </p:tgtEl>
                                        <p:attrNameLst>
                                          <p:attrName>style.visibility</p:attrName>
                                        </p:attrNameLst>
                                      </p:cBhvr>
                                      <p:to>
                                        <p:strVal val="visible"/>
                                      </p:to>
                                    </p:set>
                                    <p:animEffect transition="in" filter="dissolve">
                                      <p:cBhvr>
                                        <p:cTn id="23" dur="500"/>
                                        <p:tgtEl>
                                          <p:spTgt spid="1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2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A9AD-DFAE-4B35-B8E8-FB97861BC24A}"/>
              </a:ext>
            </a:extLst>
          </p:cNvPr>
          <p:cNvSpPr>
            <a:spLocks noGrp="1"/>
          </p:cNvSpPr>
          <p:nvPr>
            <p:ph type="title"/>
          </p:nvPr>
        </p:nvSpPr>
        <p:spPr/>
        <p:txBody>
          <a:bodyPr>
            <a:normAutofit/>
          </a:bodyPr>
          <a:lstStyle/>
          <a:p>
            <a:r>
              <a:rPr lang="en-US" sz="4800" dirty="0"/>
              <a:t>ID Motivation</a:t>
            </a:r>
          </a:p>
        </p:txBody>
      </p:sp>
      <p:sp>
        <p:nvSpPr>
          <p:cNvPr id="3" name="Content Placeholder 2">
            <a:extLst>
              <a:ext uri="{FF2B5EF4-FFF2-40B4-BE49-F238E27FC236}">
                <a16:creationId xmlns:a16="http://schemas.microsoft.com/office/drawing/2014/main" id="{38AF82AF-56E7-470A-BE85-4B30DC10EB8D}"/>
              </a:ext>
            </a:extLst>
          </p:cNvPr>
          <p:cNvSpPr>
            <a:spLocks noGrp="1"/>
          </p:cNvSpPr>
          <p:nvPr>
            <p:ph idx="1"/>
          </p:nvPr>
        </p:nvSpPr>
        <p:spPr/>
        <p:txBody>
          <a:bodyPr>
            <a:normAutofit/>
          </a:bodyPr>
          <a:lstStyle/>
          <a:p>
            <a:pPr>
              <a:spcAft>
                <a:spcPts val="1800"/>
              </a:spcAft>
            </a:pPr>
            <a:r>
              <a:rPr lang="en-US" sz="3200" dirty="0"/>
              <a:t>Learning universal ability has automated many applications</a:t>
            </a:r>
          </a:p>
          <a:p>
            <a:r>
              <a:rPr lang="en-US" sz="3200" dirty="0"/>
              <a:t>Duplication of experts can take automation to a new level</a:t>
            </a:r>
          </a:p>
        </p:txBody>
      </p:sp>
    </p:spTree>
    <p:extLst>
      <p:ext uri="{BB962C8B-B14F-4D97-AF65-F5344CB8AC3E}">
        <p14:creationId xmlns:p14="http://schemas.microsoft.com/office/powerpoint/2010/main" val="2978204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1034" y="421736"/>
            <a:ext cx="561432" cy="56732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Rectangle 5"/>
          <p:cNvSpPr/>
          <p:nvPr/>
        </p:nvSpPr>
        <p:spPr>
          <a:xfrm>
            <a:off x="3307819" y="421735"/>
            <a:ext cx="872406" cy="567328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Oval 26"/>
          <p:cNvSpPr/>
          <p:nvPr/>
        </p:nvSpPr>
        <p:spPr>
          <a:xfrm>
            <a:off x="3454462" y="505247"/>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a:t>
            </a:r>
          </a:p>
        </p:txBody>
      </p:sp>
      <p:sp>
        <p:nvSpPr>
          <p:cNvPr id="28" name="Oval 27"/>
          <p:cNvSpPr/>
          <p:nvPr/>
        </p:nvSpPr>
        <p:spPr>
          <a:xfrm>
            <a:off x="3454462" y="1174152"/>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Oval 28"/>
          <p:cNvSpPr/>
          <p:nvPr/>
        </p:nvSpPr>
        <p:spPr>
          <a:xfrm>
            <a:off x="3454462" y="1835061"/>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a:t>
            </a:r>
          </a:p>
        </p:txBody>
      </p:sp>
      <p:sp>
        <p:nvSpPr>
          <p:cNvPr id="30" name="Oval 29"/>
          <p:cNvSpPr/>
          <p:nvPr/>
        </p:nvSpPr>
        <p:spPr>
          <a:xfrm>
            <a:off x="3448628" y="2521487"/>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0.8</a:t>
            </a:r>
          </a:p>
        </p:txBody>
      </p:sp>
      <p:cxnSp>
        <p:nvCxnSpPr>
          <p:cNvPr id="32" name="Straight Connector 31"/>
          <p:cNvCxnSpPr>
            <a:stCxn id="6" idx="1"/>
            <a:endCxn id="6" idx="3"/>
          </p:cNvCxnSpPr>
          <p:nvPr/>
        </p:nvCxnSpPr>
        <p:spPr>
          <a:xfrm>
            <a:off x="3307819" y="3258379"/>
            <a:ext cx="8724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448628" y="3365685"/>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0.1</a:t>
            </a:r>
          </a:p>
        </p:txBody>
      </p:sp>
      <p:sp>
        <p:nvSpPr>
          <p:cNvPr id="34" name="Oval 33"/>
          <p:cNvSpPr/>
          <p:nvPr/>
        </p:nvSpPr>
        <p:spPr>
          <a:xfrm>
            <a:off x="3448628" y="4034590"/>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a:t>
            </a:r>
          </a:p>
        </p:txBody>
      </p:sp>
      <p:sp>
        <p:nvSpPr>
          <p:cNvPr id="35" name="Oval 34"/>
          <p:cNvSpPr/>
          <p:nvPr/>
        </p:nvSpPr>
        <p:spPr>
          <a:xfrm>
            <a:off x="3448628" y="4695499"/>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36" name="Oval 35"/>
          <p:cNvSpPr/>
          <p:nvPr/>
        </p:nvSpPr>
        <p:spPr>
          <a:xfrm>
            <a:off x="3442794" y="5381925"/>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92" name="TextBox 91"/>
          <p:cNvSpPr txBox="1"/>
          <p:nvPr/>
        </p:nvSpPr>
        <p:spPr>
          <a:xfrm>
            <a:off x="3303434" y="31021"/>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grpSp>
        <p:nvGrpSpPr>
          <p:cNvPr id="93" name="Group 92"/>
          <p:cNvGrpSpPr/>
          <p:nvPr/>
        </p:nvGrpSpPr>
        <p:grpSpPr>
          <a:xfrm rot="10800000">
            <a:off x="826228" y="505246"/>
            <a:ext cx="880308" cy="5455798"/>
            <a:chOff x="9543478" y="3961471"/>
            <a:chExt cx="882983" cy="929920"/>
          </a:xfrm>
        </p:grpSpPr>
        <p:cxnSp>
          <p:nvCxnSpPr>
            <p:cNvPr id="94" name="Straight Connector 93"/>
            <p:cNvCxnSpPr/>
            <p:nvPr/>
          </p:nvCxnSpPr>
          <p:spPr>
            <a:xfrm>
              <a:off x="9543487" y="4028025"/>
              <a:ext cx="859289" cy="50990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543486" y="4010148"/>
              <a:ext cx="859290" cy="76915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9543484" y="4233989"/>
              <a:ext cx="859292" cy="55201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9543485" y="4233989"/>
              <a:ext cx="859291" cy="32732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9543485" y="4067094"/>
              <a:ext cx="859291" cy="16689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9543483" y="4060239"/>
              <a:ext cx="859293" cy="50107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543485" y="4245637"/>
              <a:ext cx="859291" cy="4075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9543487" y="3961471"/>
              <a:ext cx="859289" cy="9876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9543487" y="3996960"/>
              <a:ext cx="859289" cy="276064"/>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9543482" y="4308513"/>
              <a:ext cx="859294" cy="29269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9543481" y="4566882"/>
              <a:ext cx="859295" cy="6354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9575438" y="4618492"/>
              <a:ext cx="827338" cy="18069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9543481" y="4080095"/>
              <a:ext cx="859295" cy="79538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9543480" y="4286394"/>
              <a:ext cx="859296" cy="60499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9543479" y="4572957"/>
              <a:ext cx="882982" cy="30511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9543478" y="4813954"/>
              <a:ext cx="882983" cy="7317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4324524" y="1926837"/>
            <a:ext cx="660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2</a:t>
            </a:r>
          </a:p>
        </p:txBody>
      </p:sp>
      <p:sp>
        <p:nvSpPr>
          <p:cNvPr id="66" name="TextBox 65"/>
          <p:cNvSpPr txBox="1"/>
          <p:nvPr/>
        </p:nvSpPr>
        <p:spPr>
          <a:xfrm>
            <a:off x="4324524" y="4137908"/>
            <a:ext cx="660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1</a:t>
            </a:r>
          </a:p>
        </p:txBody>
      </p:sp>
      <p:sp>
        <p:nvSpPr>
          <p:cNvPr id="67" name="TextBox 66"/>
          <p:cNvSpPr txBox="1"/>
          <p:nvPr/>
        </p:nvSpPr>
        <p:spPr>
          <a:xfrm>
            <a:off x="5753668" y="2877752"/>
            <a:ext cx="319296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First two bits of hash code:</a:t>
            </a:r>
            <a:r>
              <a:rPr kumimoji="0" lang="en-US" sz="2400" b="0" i="0" u="none" strike="noStrike" kern="1200" cap="none" spc="0" normalizeH="0" noProof="0" dirty="0">
                <a:ln>
                  <a:noFill/>
                </a:ln>
                <a:solidFill>
                  <a:prstClr val="black"/>
                </a:solidFill>
                <a:effectLst/>
                <a:uLnTx/>
                <a:uFillTx/>
                <a:latin typeface="Trebuchet MS" panose="020B0603020202020204"/>
                <a:ea typeface="+mn-ea"/>
                <a:cs typeface="+mn-cs"/>
              </a:rPr>
              <a:t>   </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2 1</a:t>
            </a:r>
          </a:p>
        </p:txBody>
      </p:sp>
      <p:cxnSp>
        <p:nvCxnSpPr>
          <p:cNvPr id="68" name="Straight Arrow Connector 67"/>
          <p:cNvCxnSpPr>
            <a:endCxn id="65" idx="1"/>
          </p:cNvCxnSpPr>
          <p:nvPr/>
        </p:nvCxnSpPr>
        <p:spPr>
          <a:xfrm>
            <a:off x="4031238" y="2111503"/>
            <a:ext cx="293286"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036857" y="4329936"/>
            <a:ext cx="293286"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EE82D34B-4C6B-420B-83A3-7161EA28708E}"/>
              </a:ext>
            </a:extLst>
          </p:cNvPr>
          <p:cNvGrpSpPr/>
          <p:nvPr/>
        </p:nvGrpSpPr>
        <p:grpSpPr>
          <a:xfrm>
            <a:off x="2241558" y="783797"/>
            <a:ext cx="1232661" cy="4889974"/>
            <a:chOff x="2420858" y="783797"/>
            <a:chExt cx="1232661" cy="4889974"/>
          </a:xfrm>
        </p:grpSpPr>
        <p:cxnSp>
          <p:nvCxnSpPr>
            <p:cNvPr id="74" name="Straight Connector 73">
              <a:extLst>
                <a:ext uri="{FF2B5EF4-FFF2-40B4-BE49-F238E27FC236}">
                  <a16:creationId xmlns:a16="http://schemas.microsoft.com/office/drawing/2014/main" id="{11CC1D1C-45ED-444B-BF11-BE8B3F199F08}"/>
                </a:ext>
              </a:extLst>
            </p:cNvPr>
            <p:cNvCxnSpPr/>
            <p:nvPr/>
          </p:nvCxnSpPr>
          <p:spPr>
            <a:xfrm flipV="1">
              <a:off x="2451766" y="7948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AB95335-A18F-492F-96AD-0A216DBAE4A9}"/>
                </a:ext>
              </a:extLst>
            </p:cNvPr>
            <p:cNvCxnSpPr/>
            <p:nvPr/>
          </p:nvCxnSpPr>
          <p:spPr>
            <a:xfrm>
              <a:off x="2478354" y="839334"/>
              <a:ext cx="1143740" cy="281591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2CC29BF-4360-4D1A-A2AF-2DDBDB10A901}"/>
                </a:ext>
              </a:extLst>
            </p:cNvPr>
            <p:cNvCxnSpPr/>
            <p:nvPr/>
          </p:nvCxnSpPr>
          <p:spPr>
            <a:xfrm>
              <a:off x="2457601" y="15815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095797C-5D1C-4EEB-8042-9C064DB6D07C}"/>
                </a:ext>
              </a:extLst>
            </p:cNvPr>
            <p:cNvCxnSpPr/>
            <p:nvPr/>
          </p:nvCxnSpPr>
          <p:spPr>
            <a:xfrm>
              <a:off x="2478167" y="1618261"/>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6DE90F0-5746-4B75-8FAC-ACC81FF6A3F9}"/>
                </a:ext>
              </a:extLst>
            </p:cNvPr>
            <p:cNvCxnSpPr/>
            <p:nvPr/>
          </p:nvCxnSpPr>
          <p:spPr>
            <a:xfrm>
              <a:off x="2493152" y="805711"/>
              <a:ext cx="1140610" cy="13189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F157DF3-4B8B-4BF7-9FBA-AF6ED90AFD54}"/>
                </a:ext>
              </a:extLst>
            </p:cNvPr>
            <p:cNvCxnSpPr/>
            <p:nvPr/>
          </p:nvCxnSpPr>
          <p:spPr>
            <a:xfrm flipH="1">
              <a:off x="2493152" y="14916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BF99B59-6477-4091-BD95-ED89492CB1A8}"/>
                </a:ext>
              </a:extLst>
            </p:cNvPr>
            <p:cNvCxnSpPr/>
            <p:nvPr/>
          </p:nvCxnSpPr>
          <p:spPr>
            <a:xfrm>
              <a:off x="2469464" y="794402"/>
              <a:ext cx="1158464" cy="201664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0CF905A-0B7E-4E39-B4A7-F777242F5DE4}"/>
                </a:ext>
              </a:extLst>
            </p:cNvPr>
            <p:cNvCxnSpPr/>
            <p:nvPr/>
          </p:nvCxnSpPr>
          <p:spPr>
            <a:xfrm flipV="1">
              <a:off x="2493152" y="784330"/>
              <a:ext cx="1140610" cy="10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5591F3D-8177-416A-ACD7-F62E2D946E37}"/>
                </a:ext>
              </a:extLst>
            </p:cNvPr>
            <p:cNvCxnSpPr/>
            <p:nvPr/>
          </p:nvCxnSpPr>
          <p:spPr>
            <a:xfrm>
              <a:off x="2469464" y="808303"/>
              <a:ext cx="1164298" cy="6554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CEDC2ED-C776-400D-9D2A-6CE1FB901967}"/>
                </a:ext>
              </a:extLst>
            </p:cNvPr>
            <p:cNvCxnSpPr/>
            <p:nvPr/>
          </p:nvCxnSpPr>
          <p:spPr>
            <a:xfrm flipH="1" flipV="1">
              <a:off x="2438868" y="16182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5A1941A-DE40-4335-A187-6D2D9610D4C1}"/>
                </a:ext>
              </a:extLst>
            </p:cNvPr>
            <p:cNvCxnSpPr/>
            <p:nvPr/>
          </p:nvCxnSpPr>
          <p:spPr>
            <a:xfrm flipV="1">
              <a:off x="2444194" y="1463712"/>
              <a:ext cx="1189568" cy="41760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54A3848-C6DC-410D-ADB2-577897DB2EFA}"/>
                </a:ext>
              </a:extLst>
            </p:cNvPr>
            <p:cNvCxnSpPr/>
            <p:nvPr/>
          </p:nvCxnSpPr>
          <p:spPr>
            <a:xfrm flipV="1">
              <a:off x="2460469" y="794807"/>
              <a:ext cx="1173293" cy="4876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182428C-02F4-4C24-A97A-B6ED3A409E77}"/>
                </a:ext>
              </a:extLst>
            </p:cNvPr>
            <p:cNvCxnSpPr/>
            <p:nvPr/>
          </p:nvCxnSpPr>
          <p:spPr>
            <a:xfrm flipH="1" flipV="1">
              <a:off x="2480397" y="1618793"/>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185FFFB-3CC9-458F-BE6B-72D1C95931F4}"/>
                </a:ext>
              </a:extLst>
            </p:cNvPr>
            <p:cNvCxnSpPr/>
            <p:nvPr/>
          </p:nvCxnSpPr>
          <p:spPr>
            <a:xfrm flipH="1" flipV="1">
              <a:off x="2469464" y="805712"/>
              <a:ext cx="1158464" cy="35184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C7E8E05-E3BA-449A-A371-1592EEAD21FE}"/>
                </a:ext>
              </a:extLst>
            </p:cNvPr>
            <p:cNvCxnSpPr/>
            <p:nvPr/>
          </p:nvCxnSpPr>
          <p:spPr>
            <a:xfrm flipH="1" flipV="1">
              <a:off x="2433033" y="1618261"/>
              <a:ext cx="1194895" cy="33667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B7C9C4C-A392-4CD2-9E5A-91263FD39FDF}"/>
                </a:ext>
              </a:extLst>
            </p:cNvPr>
            <p:cNvCxnSpPr/>
            <p:nvPr/>
          </p:nvCxnSpPr>
          <p:spPr>
            <a:xfrm flipH="1" flipV="1">
              <a:off x="2460469" y="1618262"/>
              <a:ext cx="1161625" cy="40532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0D66583-CC12-42DB-9B92-D9F49898E46A}"/>
                </a:ext>
              </a:extLst>
            </p:cNvPr>
            <p:cNvCxnSpPr/>
            <p:nvPr/>
          </p:nvCxnSpPr>
          <p:spPr>
            <a:xfrm flipH="1" flipV="1">
              <a:off x="2469454" y="805712"/>
              <a:ext cx="1158474" cy="417934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E477E87-F3BD-4379-B412-8AC3D9277C2D}"/>
                </a:ext>
              </a:extLst>
            </p:cNvPr>
            <p:cNvCxnSpPr/>
            <p:nvPr/>
          </p:nvCxnSpPr>
          <p:spPr>
            <a:xfrm flipH="1" flipV="1">
              <a:off x="2478167" y="839334"/>
              <a:ext cx="1143927" cy="48321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252DC7B-AB52-4F52-92CC-7E024FAD5FC5}"/>
                </a:ext>
              </a:extLst>
            </p:cNvPr>
            <p:cNvCxnSpPr/>
            <p:nvPr/>
          </p:nvCxnSpPr>
          <p:spPr>
            <a:xfrm flipV="1">
              <a:off x="2480397" y="2124621"/>
              <a:ext cx="1153365" cy="35293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9AF334E-4495-40C7-95A4-0468EB5F1A7D}"/>
                </a:ext>
              </a:extLst>
            </p:cNvPr>
            <p:cNvCxnSpPr/>
            <p:nvPr/>
          </p:nvCxnSpPr>
          <p:spPr>
            <a:xfrm flipV="1">
              <a:off x="2432526" y="2811047"/>
              <a:ext cx="1195402" cy="28286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8E2011F-E362-4748-A5CF-E0964723FCCD}"/>
                </a:ext>
              </a:extLst>
            </p:cNvPr>
            <p:cNvCxnSpPr/>
            <p:nvPr/>
          </p:nvCxnSpPr>
          <p:spPr>
            <a:xfrm flipV="1">
              <a:off x="2451766" y="3655245"/>
              <a:ext cx="1176162" cy="20124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B30D2E3-2554-4B49-9B0C-EF8721BE357E}"/>
                </a:ext>
              </a:extLst>
            </p:cNvPr>
            <p:cNvCxnSpPr/>
            <p:nvPr/>
          </p:nvCxnSpPr>
          <p:spPr>
            <a:xfrm flipV="1">
              <a:off x="2457092" y="4324150"/>
              <a:ext cx="1170836" cy="13235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6D9EF85-BD97-45E0-A148-91D1B9708973}"/>
                </a:ext>
              </a:extLst>
            </p:cNvPr>
            <p:cNvCxnSpPr/>
            <p:nvPr/>
          </p:nvCxnSpPr>
          <p:spPr>
            <a:xfrm flipV="1">
              <a:off x="2420858" y="4985059"/>
              <a:ext cx="1207070" cy="6826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8F71FCA-49B1-49E5-A3F6-B4B1D918605C}"/>
                </a:ext>
              </a:extLst>
            </p:cNvPr>
            <p:cNvCxnSpPr/>
            <p:nvPr/>
          </p:nvCxnSpPr>
          <p:spPr>
            <a:xfrm>
              <a:off x="2480397" y="5667667"/>
              <a:ext cx="1141697" cy="38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C2C7AAD-E87E-4099-BAF3-6F417D350253}"/>
                </a:ext>
              </a:extLst>
            </p:cNvPr>
            <p:cNvCxnSpPr>
              <a:cxnSpLocks/>
            </p:cNvCxnSpPr>
            <p:nvPr/>
          </p:nvCxnSpPr>
          <p:spPr>
            <a:xfrm flipV="1">
              <a:off x="2458389" y="1454250"/>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D13E72B-3B85-4DB9-B77A-1C33C8F7A359}"/>
                </a:ext>
              </a:extLst>
            </p:cNvPr>
            <p:cNvCxnSpPr>
              <a:cxnSpLocks/>
            </p:cNvCxnSpPr>
            <p:nvPr/>
          </p:nvCxnSpPr>
          <p:spPr>
            <a:xfrm>
              <a:off x="2464224" y="2241009"/>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3B0A616-00C6-4AD1-BAD5-4B1DC7CE19BB}"/>
                </a:ext>
              </a:extLst>
            </p:cNvPr>
            <p:cNvCxnSpPr>
              <a:cxnSpLocks/>
            </p:cNvCxnSpPr>
            <p:nvPr/>
          </p:nvCxnSpPr>
          <p:spPr>
            <a:xfrm>
              <a:off x="2484790" y="2277704"/>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1581C2E-95CA-424F-B400-313E21FB2EB5}"/>
                </a:ext>
              </a:extLst>
            </p:cNvPr>
            <p:cNvCxnSpPr>
              <a:cxnSpLocks/>
            </p:cNvCxnSpPr>
            <p:nvPr/>
          </p:nvCxnSpPr>
          <p:spPr>
            <a:xfrm flipH="1">
              <a:off x="2499775" y="2151107"/>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7DE1CF7-CE89-497E-A602-D88EF0DCB997}"/>
                </a:ext>
              </a:extLst>
            </p:cNvPr>
            <p:cNvCxnSpPr>
              <a:cxnSpLocks/>
            </p:cNvCxnSpPr>
            <p:nvPr/>
          </p:nvCxnSpPr>
          <p:spPr>
            <a:xfrm flipH="1" flipV="1">
              <a:off x="2445491" y="2277704"/>
              <a:ext cx="1183226" cy="270589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3D31A9B-B897-4479-A69B-085FCC71C226}"/>
                </a:ext>
              </a:extLst>
            </p:cNvPr>
            <p:cNvCxnSpPr>
              <a:cxnSpLocks/>
            </p:cNvCxnSpPr>
            <p:nvPr/>
          </p:nvCxnSpPr>
          <p:spPr>
            <a:xfrm flipH="1" flipV="1">
              <a:off x="2487020" y="2278237"/>
              <a:ext cx="1140908" cy="13770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C5A927F-1701-41E4-83D0-4C28BEFE72F6}"/>
                </a:ext>
              </a:extLst>
            </p:cNvPr>
            <p:cNvCxnSpPr>
              <a:cxnSpLocks/>
            </p:cNvCxnSpPr>
            <p:nvPr/>
          </p:nvCxnSpPr>
          <p:spPr>
            <a:xfrm flipH="1">
              <a:off x="2467094" y="794807"/>
              <a:ext cx="1166668" cy="14828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80DAA07-11E2-49D4-B290-69E47AFE4CEB}"/>
                </a:ext>
              </a:extLst>
            </p:cNvPr>
            <p:cNvCxnSpPr>
              <a:cxnSpLocks/>
            </p:cNvCxnSpPr>
            <p:nvPr/>
          </p:nvCxnSpPr>
          <p:spPr>
            <a:xfrm flipH="1" flipV="1">
              <a:off x="2456265" y="2321561"/>
              <a:ext cx="1178286" cy="3322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98B9D5EE-F050-466A-87F0-DCB4362EDEC3}"/>
                </a:ext>
              </a:extLst>
            </p:cNvPr>
            <p:cNvCxnSpPr/>
            <p:nvPr/>
          </p:nvCxnSpPr>
          <p:spPr>
            <a:xfrm flipV="1">
              <a:off x="2471523" y="20890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A2919D2-6BFA-4C0A-93E0-3B3F4A1FEA2F}"/>
                </a:ext>
              </a:extLst>
            </p:cNvPr>
            <p:cNvCxnSpPr/>
            <p:nvPr/>
          </p:nvCxnSpPr>
          <p:spPr>
            <a:xfrm>
              <a:off x="2477358" y="28757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FA637F42-51DC-4197-A528-E7986ECCEC80}"/>
                </a:ext>
              </a:extLst>
            </p:cNvPr>
            <p:cNvCxnSpPr>
              <a:cxnSpLocks/>
            </p:cNvCxnSpPr>
            <p:nvPr/>
          </p:nvCxnSpPr>
          <p:spPr>
            <a:xfrm>
              <a:off x="2497924" y="2912461"/>
              <a:ext cx="1124170" cy="7641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315016D-576F-496D-8669-9F4AC5E56A24}"/>
                </a:ext>
              </a:extLst>
            </p:cNvPr>
            <p:cNvCxnSpPr/>
            <p:nvPr/>
          </p:nvCxnSpPr>
          <p:spPr>
            <a:xfrm flipH="1">
              <a:off x="2512909" y="27858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8FF0149-5ACA-47A8-AE2D-7789E84E9638}"/>
                </a:ext>
              </a:extLst>
            </p:cNvPr>
            <p:cNvCxnSpPr/>
            <p:nvPr/>
          </p:nvCxnSpPr>
          <p:spPr>
            <a:xfrm flipH="1" flipV="1">
              <a:off x="2458625" y="29124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D684D41-3182-4EC2-B9A0-43B857E9683E}"/>
                </a:ext>
              </a:extLst>
            </p:cNvPr>
            <p:cNvCxnSpPr>
              <a:cxnSpLocks/>
            </p:cNvCxnSpPr>
            <p:nvPr/>
          </p:nvCxnSpPr>
          <p:spPr>
            <a:xfrm flipH="1" flipV="1">
              <a:off x="2500156" y="2912994"/>
              <a:ext cx="1127772" cy="14111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79965BE-8EC0-4AA7-B723-3A84B9BFB11E}"/>
                </a:ext>
              </a:extLst>
            </p:cNvPr>
            <p:cNvCxnSpPr>
              <a:cxnSpLocks/>
            </p:cNvCxnSpPr>
            <p:nvPr/>
          </p:nvCxnSpPr>
          <p:spPr>
            <a:xfrm flipH="1">
              <a:off x="2480228" y="1463712"/>
              <a:ext cx="1153534" cy="1448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1F1D8B1-A5BB-4253-BD14-C4BEA6C46DD4}"/>
                </a:ext>
              </a:extLst>
            </p:cNvPr>
            <p:cNvCxnSpPr>
              <a:cxnSpLocks/>
            </p:cNvCxnSpPr>
            <p:nvPr/>
          </p:nvCxnSpPr>
          <p:spPr>
            <a:xfrm flipH="1">
              <a:off x="2470734" y="783797"/>
              <a:ext cx="1157983" cy="21238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0433E66-1615-4A85-9780-CA7EE2919283}"/>
                </a:ext>
              </a:extLst>
            </p:cNvPr>
            <p:cNvCxnSpPr/>
            <p:nvPr/>
          </p:nvCxnSpPr>
          <p:spPr>
            <a:xfrm flipV="1">
              <a:off x="2463271" y="281333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3356EBD-721A-4D77-BBE5-934D7F77B433}"/>
                </a:ext>
              </a:extLst>
            </p:cNvPr>
            <p:cNvCxnSpPr/>
            <p:nvPr/>
          </p:nvCxnSpPr>
          <p:spPr>
            <a:xfrm>
              <a:off x="2469106" y="3600092"/>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F117A54-96B2-4F82-BAC7-88F49020653B}"/>
                </a:ext>
              </a:extLst>
            </p:cNvPr>
            <p:cNvCxnSpPr>
              <a:cxnSpLocks/>
            </p:cNvCxnSpPr>
            <p:nvPr/>
          </p:nvCxnSpPr>
          <p:spPr>
            <a:xfrm>
              <a:off x="2489672" y="3636787"/>
              <a:ext cx="1132422" cy="6383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92F00D4-3A41-4A69-9FF3-8D5A1B72CFD9}"/>
                </a:ext>
              </a:extLst>
            </p:cNvPr>
            <p:cNvCxnSpPr>
              <a:cxnSpLocks/>
            </p:cNvCxnSpPr>
            <p:nvPr/>
          </p:nvCxnSpPr>
          <p:spPr>
            <a:xfrm flipH="1" flipV="1">
              <a:off x="2504658" y="3636787"/>
              <a:ext cx="1123270" cy="184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5774DB8-BBB8-4D0C-BD4B-2BB59B05C7F1}"/>
                </a:ext>
              </a:extLst>
            </p:cNvPr>
            <p:cNvCxnSpPr>
              <a:cxnSpLocks/>
            </p:cNvCxnSpPr>
            <p:nvPr/>
          </p:nvCxnSpPr>
          <p:spPr>
            <a:xfrm flipH="1">
              <a:off x="2450374" y="794807"/>
              <a:ext cx="1183388" cy="284198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64C6132-0C62-4A7D-A8BC-7164FC8015F7}"/>
                </a:ext>
              </a:extLst>
            </p:cNvPr>
            <p:cNvCxnSpPr/>
            <p:nvPr/>
          </p:nvCxnSpPr>
          <p:spPr>
            <a:xfrm flipH="1" flipV="1">
              <a:off x="2491902" y="363731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CCA2160-049C-4D13-8931-B958075EC51B}"/>
                </a:ext>
              </a:extLst>
            </p:cNvPr>
            <p:cNvCxnSpPr>
              <a:cxnSpLocks/>
            </p:cNvCxnSpPr>
            <p:nvPr/>
          </p:nvCxnSpPr>
          <p:spPr>
            <a:xfrm flipH="1">
              <a:off x="2471976" y="2124621"/>
              <a:ext cx="1161786" cy="15121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7818F40-03AE-4AEE-9DC3-1C1C54063AA6}"/>
                </a:ext>
              </a:extLst>
            </p:cNvPr>
            <p:cNvCxnSpPr>
              <a:cxnSpLocks/>
            </p:cNvCxnSpPr>
            <p:nvPr/>
          </p:nvCxnSpPr>
          <p:spPr>
            <a:xfrm flipH="1">
              <a:off x="2480960" y="1463712"/>
              <a:ext cx="1152802" cy="136052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CF79005-7F1D-4332-BB2C-4FB50BFB833C}"/>
                </a:ext>
              </a:extLst>
            </p:cNvPr>
            <p:cNvCxnSpPr/>
            <p:nvPr/>
          </p:nvCxnSpPr>
          <p:spPr>
            <a:xfrm flipV="1">
              <a:off x="2461259" y="358886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EB798C8-0AB4-4A6F-913E-A60B0F722888}"/>
                </a:ext>
              </a:extLst>
            </p:cNvPr>
            <p:cNvCxnSpPr>
              <a:cxnSpLocks/>
            </p:cNvCxnSpPr>
            <p:nvPr/>
          </p:nvCxnSpPr>
          <p:spPr>
            <a:xfrm flipV="1">
              <a:off x="2467094" y="794807"/>
              <a:ext cx="1166668" cy="35808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CA318299-4225-45E0-9AB2-2521670BE6F1}"/>
                </a:ext>
              </a:extLst>
            </p:cNvPr>
            <p:cNvCxnSpPr/>
            <p:nvPr/>
          </p:nvCxnSpPr>
          <p:spPr>
            <a:xfrm>
              <a:off x="2487660" y="4412317"/>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CE866DC-B690-49C6-A94B-0F7CA5ECE44C}"/>
                </a:ext>
              </a:extLst>
            </p:cNvPr>
            <p:cNvCxnSpPr/>
            <p:nvPr/>
          </p:nvCxnSpPr>
          <p:spPr>
            <a:xfrm flipH="1">
              <a:off x="2502645" y="4285720"/>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827C4FB-9B1D-454F-BCA2-613AC6C413EF}"/>
                </a:ext>
              </a:extLst>
            </p:cNvPr>
            <p:cNvCxnSpPr>
              <a:cxnSpLocks/>
            </p:cNvCxnSpPr>
            <p:nvPr/>
          </p:nvCxnSpPr>
          <p:spPr>
            <a:xfrm flipH="1">
              <a:off x="2448362" y="1463712"/>
              <a:ext cx="1185400" cy="29486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2197B71-04DF-472A-B50A-4A9D878B8A26}"/>
                </a:ext>
              </a:extLst>
            </p:cNvPr>
            <p:cNvCxnSpPr/>
            <p:nvPr/>
          </p:nvCxnSpPr>
          <p:spPr>
            <a:xfrm flipH="1" flipV="1">
              <a:off x="2489890" y="441284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C74F6C1-B776-4C9A-828E-C750B68FDF1D}"/>
                </a:ext>
              </a:extLst>
            </p:cNvPr>
            <p:cNvCxnSpPr>
              <a:cxnSpLocks/>
            </p:cNvCxnSpPr>
            <p:nvPr/>
          </p:nvCxnSpPr>
          <p:spPr>
            <a:xfrm flipH="1">
              <a:off x="2469964" y="2811047"/>
              <a:ext cx="1157964" cy="160127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94C15AF-C93F-46C4-AD43-9D29FAECFA7E}"/>
                </a:ext>
              </a:extLst>
            </p:cNvPr>
            <p:cNvCxnSpPr>
              <a:cxnSpLocks/>
            </p:cNvCxnSpPr>
            <p:nvPr/>
          </p:nvCxnSpPr>
          <p:spPr>
            <a:xfrm flipH="1">
              <a:off x="2468318" y="2124621"/>
              <a:ext cx="1165444" cy="227618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5A78A5C-BEE8-4A4D-BBD5-72569F0B23BA}"/>
                </a:ext>
              </a:extLst>
            </p:cNvPr>
            <p:cNvCxnSpPr>
              <a:cxnSpLocks/>
            </p:cNvCxnSpPr>
            <p:nvPr/>
          </p:nvCxnSpPr>
          <p:spPr>
            <a:xfrm flipV="1">
              <a:off x="2471338" y="789614"/>
              <a:ext cx="1157378" cy="40597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A45F8C8-24AB-4AFB-9529-009EE5A10D53}"/>
                </a:ext>
              </a:extLst>
            </p:cNvPr>
            <p:cNvCxnSpPr>
              <a:cxnSpLocks/>
            </p:cNvCxnSpPr>
            <p:nvPr/>
          </p:nvCxnSpPr>
          <p:spPr>
            <a:xfrm flipV="1">
              <a:off x="2477173" y="2811047"/>
              <a:ext cx="1150755" cy="2001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D86468C-A9F4-4074-A59A-13423295C01C}"/>
                </a:ext>
              </a:extLst>
            </p:cNvPr>
            <p:cNvCxnSpPr>
              <a:cxnSpLocks/>
            </p:cNvCxnSpPr>
            <p:nvPr/>
          </p:nvCxnSpPr>
          <p:spPr>
            <a:xfrm>
              <a:off x="2497739" y="4849382"/>
              <a:ext cx="1124355" cy="8221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2BE22A13-4C53-48F2-A0E9-133CBFE926B3}"/>
                </a:ext>
              </a:extLst>
            </p:cNvPr>
            <p:cNvCxnSpPr>
              <a:cxnSpLocks/>
            </p:cNvCxnSpPr>
            <p:nvPr/>
          </p:nvCxnSpPr>
          <p:spPr>
            <a:xfrm flipH="1">
              <a:off x="2512724" y="1463712"/>
              <a:ext cx="1121038" cy="33856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92D52B78-4D65-4E82-8FD4-978F2BC5B1CC}"/>
                </a:ext>
              </a:extLst>
            </p:cNvPr>
            <p:cNvCxnSpPr>
              <a:cxnSpLocks/>
            </p:cNvCxnSpPr>
            <p:nvPr/>
          </p:nvCxnSpPr>
          <p:spPr>
            <a:xfrm flipH="1">
              <a:off x="2458440" y="3655245"/>
              <a:ext cx="1169488" cy="11941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F25911D-3DB0-4FC4-BE71-42B667C25AF5}"/>
                </a:ext>
              </a:extLst>
            </p:cNvPr>
            <p:cNvCxnSpPr>
              <a:cxnSpLocks/>
            </p:cNvCxnSpPr>
            <p:nvPr/>
          </p:nvCxnSpPr>
          <p:spPr>
            <a:xfrm flipH="1">
              <a:off x="2499970" y="2124621"/>
              <a:ext cx="1133792" cy="27252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82AEB4A-F48B-49F9-B7B5-7CCCC459957C}"/>
                </a:ext>
              </a:extLst>
            </p:cNvPr>
            <p:cNvCxnSpPr>
              <a:cxnSpLocks/>
            </p:cNvCxnSpPr>
            <p:nvPr/>
          </p:nvCxnSpPr>
          <p:spPr>
            <a:xfrm flipH="1" flipV="1">
              <a:off x="2480042" y="4849385"/>
              <a:ext cx="1147886" cy="1356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1955490-3B93-46D0-9753-7627F17B6E11}"/>
                </a:ext>
              </a:extLst>
            </p:cNvPr>
            <p:cNvCxnSpPr>
              <a:cxnSpLocks/>
            </p:cNvCxnSpPr>
            <p:nvPr/>
          </p:nvCxnSpPr>
          <p:spPr>
            <a:xfrm flipH="1">
              <a:off x="2471006" y="4324150"/>
              <a:ext cx="1156922" cy="488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D537B6B7-7707-4360-BE7D-7664DC7CEA67}"/>
              </a:ext>
            </a:extLst>
          </p:cNvPr>
          <p:cNvGrpSpPr/>
          <p:nvPr/>
        </p:nvGrpSpPr>
        <p:grpSpPr>
          <a:xfrm>
            <a:off x="7851429" y="341201"/>
            <a:ext cx="4809541" cy="1008323"/>
            <a:chOff x="7851429" y="341201"/>
            <a:chExt cx="4809541" cy="1008323"/>
          </a:xfrm>
        </p:grpSpPr>
        <p:sp>
          <p:nvSpPr>
            <p:cNvPr id="162" name="Rectangle 161">
              <a:extLst>
                <a:ext uri="{FF2B5EF4-FFF2-40B4-BE49-F238E27FC236}">
                  <a16:creationId xmlns:a16="http://schemas.microsoft.com/office/drawing/2014/main" id="{38C678B7-C262-4DC9-B0C1-EBFA82BCEC96}"/>
                </a:ext>
              </a:extLst>
            </p:cNvPr>
            <p:cNvSpPr/>
            <p:nvPr/>
          </p:nvSpPr>
          <p:spPr>
            <a:xfrm>
              <a:off x="7851429" y="341201"/>
              <a:ext cx="3586478" cy="10083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63" name="Group 162">
              <a:extLst>
                <a:ext uri="{FF2B5EF4-FFF2-40B4-BE49-F238E27FC236}">
                  <a16:creationId xmlns:a16="http://schemas.microsoft.com/office/drawing/2014/main" id="{6CDA9358-C552-409C-A9EC-3F41A007BF0E}"/>
                </a:ext>
              </a:extLst>
            </p:cNvPr>
            <p:cNvGrpSpPr/>
            <p:nvPr/>
          </p:nvGrpSpPr>
          <p:grpSpPr>
            <a:xfrm>
              <a:off x="7942361" y="380806"/>
              <a:ext cx="4718609" cy="968718"/>
              <a:chOff x="6773480" y="154840"/>
              <a:chExt cx="4718609" cy="968718"/>
            </a:xfrm>
          </p:grpSpPr>
          <p:sp>
            <p:nvSpPr>
              <p:cNvPr id="164" name="TextBox 163">
                <a:extLst>
                  <a:ext uri="{FF2B5EF4-FFF2-40B4-BE49-F238E27FC236}">
                    <a16:creationId xmlns:a16="http://schemas.microsoft.com/office/drawing/2014/main" id="{882BC141-3EB4-4F16-8642-62FE2119F849}"/>
                  </a:ext>
                </a:extLst>
              </p:cNvPr>
              <p:cNvSpPr txBox="1"/>
              <p:nvPr/>
            </p:nvSpPr>
            <p:spPr>
              <a:xfrm>
                <a:off x="6773480" y="169333"/>
                <a:ext cx="47186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Hash Code:    2 1 1 2 0 3</a:t>
                </a:r>
              </a:p>
            </p:txBody>
          </p:sp>
          <p:sp>
            <p:nvSpPr>
              <p:cNvPr id="165" name="Right Brace 164">
                <a:extLst>
                  <a:ext uri="{FF2B5EF4-FFF2-40B4-BE49-F238E27FC236}">
                    <a16:creationId xmlns:a16="http://schemas.microsoft.com/office/drawing/2014/main" id="{80CEA10B-D779-49C3-A334-A749CED50CA2}"/>
                  </a:ext>
                </a:extLst>
              </p:cNvPr>
              <p:cNvSpPr/>
              <p:nvPr/>
            </p:nvSpPr>
            <p:spPr>
              <a:xfrm rot="5400000">
                <a:off x="8735082" y="122602"/>
                <a:ext cx="172316" cy="97545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66" name="TextBox 165">
                <a:extLst>
                  <a:ext uri="{FF2B5EF4-FFF2-40B4-BE49-F238E27FC236}">
                    <a16:creationId xmlns:a16="http://schemas.microsoft.com/office/drawing/2014/main" id="{39153483-45A2-4563-B692-92359C29F5CA}"/>
                  </a:ext>
                </a:extLst>
              </p:cNvPr>
              <p:cNvSpPr txBox="1"/>
              <p:nvPr/>
            </p:nvSpPr>
            <p:spPr>
              <a:xfrm>
                <a:off x="8441724" y="754226"/>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bits</a:t>
                </a:r>
              </a:p>
            </p:txBody>
          </p:sp>
          <p:sp>
            <p:nvSpPr>
              <p:cNvPr id="167" name="TextBox 166">
                <a:extLst>
                  <a:ext uri="{FF2B5EF4-FFF2-40B4-BE49-F238E27FC236}">
                    <a16:creationId xmlns:a16="http://schemas.microsoft.com/office/drawing/2014/main" id="{4546312E-35DC-4A49-9051-A651044BAD5C}"/>
                  </a:ext>
                </a:extLst>
              </p:cNvPr>
              <p:cNvSpPr txBox="1"/>
              <p:nvPr/>
            </p:nvSpPr>
            <p:spPr>
              <a:xfrm>
                <a:off x="9431982" y="154840"/>
                <a:ext cx="12360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k-</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ary</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code</a:t>
                </a:r>
              </a:p>
            </p:txBody>
          </p:sp>
        </p:grpSp>
      </p:grpSp>
      <p:cxnSp>
        <p:nvCxnSpPr>
          <p:cNvPr id="3" name="Straight Arrow Connector 2"/>
          <p:cNvCxnSpPr/>
          <p:nvPr/>
        </p:nvCxnSpPr>
        <p:spPr>
          <a:xfrm flipH="1" flipV="1">
            <a:off x="4544432" y="2232556"/>
            <a:ext cx="1209236" cy="83380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H="1">
            <a:off x="4600035" y="3419151"/>
            <a:ext cx="1201479" cy="91893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ular Callout 9"/>
          <p:cNvSpPr/>
          <p:nvPr/>
        </p:nvSpPr>
        <p:spPr>
          <a:xfrm>
            <a:off x="5158837" y="539351"/>
            <a:ext cx="2103363" cy="1701497"/>
          </a:xfrm>
          <a:prstGeom prst="wedgeRoundRectCallout">
            <a:avLst>
              <a:gd name="adj1" fmla="val -74968"/>
              <a:gd name="adj2" fmla="val 41956"/>
              <a:gd name="adj3" fmla="val 16667"/>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Index of Max element of the first imbedding</a:t>
            </a:r>
          </a:p>
        </p:txBody>
      </p:sp>
      <p:sp>
        <p:nvSpPr>
          <p:cNvPr id="169" name="Rounded Rectangular Callout 168"/>
          <p:cNvSpPr/>
          <p:nvPr/>
        </p:nvSpPr>
        <p:spPr>
          <a:xfrm>
            <a:off x="5302078" y="4448430"/>
            <a:ext cx="2103363" cy="1701497"/>
          </a:xfrm>
          <a:prstGeom prst="wedgeRoundRectCallout">
            <a:avLst>
              <a:gd name="adj1" fmla="val -84825"/>
              <a:gd name="adj2" fmla="val -48341"/>
              <a:gd name="adj3" fmla="val 16667"/>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Index of Max element of the second imbedding</a:t>
            </a:r>
          </a:p>
        </p:txBody>
      </p:sp>
      <p:sp>
        <p:nvSpPr>
          <p:cNvPr id="2" name="Rounded Rectangle 1"/>
          <p:cNvSpPr/>
          <p:nvPr/>
        </p:nvSpPr>
        <p:spPr>
          <a:xfrm>
            <a:off x="9433402" y="402141"/>
            <a:ext cx="353146" cy="289837"/>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76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ectangle 209">
            <a:extLst>
              <a:ext uri="{FF2B5EF4-FFF2-40B4-BE49-F238E27FC236}">
                <a16:creationId xmlns:a16="http://schemas.microsoft.com/office/drawing/2014/main" id="{C9DB9D4F-F18F-43F8-8514-4782161353A1}"/>
              </a:ext>
            </a:extLst>
          </p:cNvPr>
          <p:cNvSpPr/>
          <p:nvPr/>
        </p:nvSpPr>
        <p:spPr>
          <a:xfrm>
            <a:off x="3319636" y="408544"/>
            <a:ext cx="857838" cy="56732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43" name="Group 42"/>
          <p:cNvGrpSpPr/>
          <p:nvPr/>
        </p:nvGrpSpPr>
        <p:grpSpPr>
          <a:xfrm>
            <a:off x="3307819" y="412721"/>
            <a:ext cx="872406" cy="5673287"/>
            <a:chOff x="3639519" y="574135"/>
            <a:chExt cx="872406" cy="5673287"/>
          </a:xfrm>
          <a:solidFill>
            <a:srgbClr val="0070C0"/>
          </a:solidFill>
        </p:grpSpPr>
        <p:sp>
          <p:nvSpPr>
            <p:cNvPr id="112" name="Rectangle 111"/>
            <p:cNvSpPr/>
            <p:nvPr/>
          </p:nvSpPr>
          <p:spPr>
            <a:xfrm>
              <a:off x="3639519" y="574135"/>
              <a:ext cx="872406" cy="567328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3" name="Oval 112"/>
            <p:cNvSpPr/>
            <p:nvPr/>
          </p:nvSpPr>
          <p:spPr>
            <a:xfrm>
              <a:off x="3786162" y="657647"/>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2.3</a:t>
              </a:r>
            </a:p>
          </p:txBody>
        </p:sp>
        <p:sp>
          <p:nvSpPr>
            <p:cNvPr id="114" name="Oval 113"/>
            <p:cNvSpPr/>
            <p:nvPr/>
          </p:nvSpPr>
          <p:spPr>
            <a:xfrm>
              <a:off x="3786162" y="1326552"/>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1.1</a:t>
              </a:r>
            </a:p>
          </p:txBody>
        </p:sp>
        <p:sp>
          <p:nvSpPr>
            <p:cNvPr id="115" name="Oval 114"/>
            <p:cNvSpPr/>
            <p:nvPr/>
          </p:nvSpPr>
          <p:spPr>
            <a:xfrm>
              <a:off x="3786162" y="1987461"/>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7.0</a:t>
              </a:r>
            </a:p>
          </p:txBody>
        </p:sp>
        <p:sp>
          <p:nvSpPr>
            <p:cNvPr id="116" name="Oval 115"/>
            <p:cNvSpPr/>
            <p:nvPr/>
          </p:nvSpPr>
          <p:spPr>
            <a:xfrm>
              <a:off x="3780328" y="2673887"/>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0.8</a:t>
              </a:r>
            </a:p>
          </p:txBody>
        </p:sp>
        <p:cxnSp>
          <p:nvCxnSpPr>
            <p:cNvPr id="117" name="Straight Connector 116"/>
            <p:cNvCxnSpPr>
              <a:stCxn id="112" idx="1"/>
              <a:endCxn id="112" idx="3"/>
            </p:cNvCxnSpPr>
            <p:nvPr/>
          </p:nvCxnSpPr>
          <p:spPr>
            <a:xfrm>
              <a:off x="3639519" y="3410779"/>
              <a:ext cx="87240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8" name="Oval 117"/>
            <p:cNvSpPr/>
            <p:nvPr/>
          </p:nvSpPr>
          <p:spPr>
            <a:xfrm>
              <a:off x="3780328" y="3518085"/>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0.1</a:t>
              </a:r>
            </a:p>
          </p:txBody>
        </p:sp>
        <p:sp>
          <p:nvSpPr>
            <p:cNvPr id="119" name="Oval 118"/>
            <p:cNvSpPr/>
            <p:nvPr/>
          </p:nvSpPr>
          <p:spPr>
            <a:xfrm>
              <a:off x="3780328" y="4186990"/>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5.2</a:t>
              </a:r>
            </a:p>
          </p:txBody>
        </p:sp>
        <p:sp>
          <p:nvSpPr>
            <p:cNvPr id="120" name="Oval 119"/>
            <p:cNvSpPr/>
            <p:nvPr/>
          </p:nvSpPr>
          <p:spPr>
            <a:xfrm>
              <a:off x="3780328" y="4847899"/>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1.4</a:t>
              </a:r>
            </a:p>
          </p:txBody>
        </p:sp>
        <p:sp>
          <p:nvSpPr>
            <p:cNvPr id="121" name="Oval 120"/>
            <p:cNvSpPr/>
            <p:nvPr/>
          </p:nvSpPr>
          <p:spPr>
            <a:xfrm>
              <a:off x="3774494" y="5534325"/>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1.8</a:t>
              </a:r>
            </a:p>
          </p:txBody>
        </p:sp>
      </p:grpSp>
      <p:sp>
        <p:nvSpPr>
          <p:cNvPr id="4" name="Rectangle 3"/>
          <p:cNvSpPr/>
          <p:nvPr/>
        </p:nvSpPr>
        <p:spPr>
          <a:xfrm>
            <a:off x="1711034" y="421736"/>
            <a:ext cx="561432" cy="56732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Oval 26"/>
          <p:cNvSpPr/>
          <p:nvPr/>
        </p:nvSpPr>
        <p:spPr>
          <a:xfrm>
            <a:off x="3454462" y="505247"/>
            <a:ext cx="579120" cy="579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a:t>
            </a:r>
          </a:p>
        </p:txBody>
      </p:sp>
      <p:sp>
        <p:nvSpPr>
          <p:cNvPr id="28" name="Oval 27"/>
          <p:cNvSpPr/>
          <p:nvPr/>
        </p:nvSpPr>
        <p:spPr>
          <a:xfrm>
            <a:off x="3454462" y="1174152"/>
            <a:ext cx="579120" cy="5791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Oval 28"/>
          <p:cNvSpPr/>
          <p:nvPr/>
        </p:nvSpPr>
        <p:spPr>
          <a:xfrm>
            <a:off x="3454462" y="1835061"/>
            <a:ext cx="579120" cy="57912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a:t>
            </a:r>
          </a:p>
        </p:txBody>
      </p:sp>
      <p:sp>
        <p:nvSpPr>
          <p:cNvPr id="30" name="Oval 29"/>
          <p:cNvSpPr/>
          <p:nvPr/>
        </p:nvSpPr>
        <p:spPr>
          <a:xfrm>
            <a:off x="3448628" y="2521487"/>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0.8</a:t>
            </a:r>
          </a:p>
        </p:txBody>
      </p:sp>
      <p:cxnSp>
        <p:nvCxnSpPr>
          <p:cNvPr id="32" name="Straight Connector 31"/>
          <p:cNvCxnSpPr>
            <a:cxnSpLocks/>
          </p:cNvCxnSpPr>
          <p:nvPr/>
        </p:nvCxnSpPr>
        <p:spPr>
          <a:xfrm>
            <a:off x="6241820" y="4674279"/>
            <a:ext cx="8724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448628" y="3365685"/>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0.1</a:t>
            </a:r>
          </a:p>
        </p:txBody>
      </p:sp>
      <p:sp>
        <p:nvSpPr>
          <p:cNvPr id="34" name="Oval 33"/>
          <p:cNvSpPr/>
          <p:nvPr/>
        </p:nvSpPr>
        <p:spPr>
          <a:xfrm>
            <a:off x="3448628" y="4034590"/>
            <a:ext cx="579120" cy="57912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a:t>
            </a:r>
          </a:p>
        </p:txBody>
      </p:sp>
      <p:sp>
        <p:nvSpPr>
          <p:cNvPr id="35" name="Oval 34"/>
          <p:cNvSpPr/>
          <p:nvPr/>
        </p:nvSpPr>
        <p:spPr>
          <a:xfrm>
            <a:off x="3448628" y="4695499"/>
            <a:ext cx="579120" cy="579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36" name="Oval 35"/>
          <p:cNvSpPr/>
          <p:nvPr/>
        </p:nvSpPr>
        <p:spPr>
          <a:xfrm>
            <a:off x="3442794" y="5381925"/>
            <a:ext cx="579120" cy="579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92" name="TextBox 91"/>
          <p:cNvSpPr txBox="1"/>
          <p:nvPr/>
        </p:nvSpPr>
        <p:spPr>
          <a:xfrm>
            <a:off x="3303434" y="31021"/>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grpSp>
        <p:nvGrpSpPr>
          <p:cNvPr id="93" name="Group 92"/>
          <p:cNvGrpSpPr/>
          <p:nvPr/>
        </p:nvGrpSpPr>
        <p:grpSpPr>
          <a:xfrm rot="10800000">
            <a:off x="826228" y="505246"/>
            <a:ext cx="880308" cy="5455798"/>
            <a:chOff x="9543478" y="3961471"/>
            <a:chExt cx="882983" cy="929920"/>
          </a:xfrm>
        </p:grpSpPr>
        <p:cxnSp>
          <p:nvCxnSpPr>
            <p:cNvPr id="94" name="Straight Connector 93"/>
            <p:cNvCxnSpPr/>
            <p:nvPr/>
          </p:nvCxnSpPr>
          <p:spPr>
            <a:xfrm>
              <a:off x="9543487" y="4028025"/>
              <a:ext cx="859289" cy="50990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543486" y="4010148"/>
              <a:ext cx="859290" cy="76915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9543484" y="4233989"/>
              <a:ext cx="859292" cy="55201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9543485" y="4233989"/>
              <a:ext cx="859291" cy="32732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9543485" y="4067094"/>
              <a:ext cx="859291" cy="16689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9543483" y="4060239"/>
              <a:ext cx="859293" cy="50107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543485" y="4245637"/>
              <a:ext cx="859291" cy="4075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9543487" y="3961471"/>
              <a:ext cx="859289" cy="9876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9543487" y="3996960"/>
              <a:ext cx="859289" cy="276064"/>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9543482" y="4308513"/>
              <a:ext cx="859294" cy="29269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9543481" y="4566882"/>
              <a:ext cx="859295" cy="6354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9575438" y="4618492"/>
              <a:ext cx="827338" cy="18069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9543481" y="4080095"/>
              <a:ext cx="859295" cy="79538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9543480" y="4286394"/>
              <a:ext cx="859296" cy="60499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9543479" y="4572957"/>
              <a:ext cx="882982" cy="30511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9543478" y="4813954"/>
              <a:ext cx="882983" cy="7317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174192" y="1463712"/>
            <a:ext cx="671675" cy="671675"/>
            <a:chOff x="5321342" y="1364652"/>
            <a:chExt cx="741680" cy="741680"/>
          </a:xfrm>
        </p:grpSpPr>
        <p:pic>
          <p:nvPicPr>
            <p:cNvPr id="2" name="Picture 1"/>
            <p:cNvPicPr>
              <a:picLocks noChangeAspect="1"/>
            </p:cNvPicPr>
            <p:nvPr/>
          </p:nvPicPr>
          <p:blipFill>
            <a:blip r:embed="rId3"/>
            <a:stretch>
              <a:fillRect/>
            </a:stretch>
          </p:blipFill>
          <p:spPr>
            <a:xfrm>
              <a:off x="5431515" y="1478426"/>
              <a:ext cx="521335" cy="600861"/>
            </a:xfrm>
            <a:prstGeom prst="rect">
              <a:avLst/>
            </a:prstGeom>
          </p:spPr>
        </p:pic>
        <p:sp>
          <p:nvSpPr>
            <p:cNvPr id="3" name="Rectangle 2"/>
            <p:cNvSpPr/>
            <p:nvPr/>
          </p:nvSpPr>
          <p:spPr>
            <a:xfrm>
              <a:off x="5321342" y="1364652"/>
              <a:ext cx="741680" cy="7416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68" name="Group 67"/>
          <p:cNvGrpSpPr/>
          <p:nvPr/>
        </p:nvGrpSpPr>
        <p:grpSpPr>
          <a:xfrm>
            <a:off x="5174906" y="4293855"/>
            <a:ext cx="671675" cy="671675"/>
            <a:chOff x="5321342" y="1364652"/>
            <a:chExt cx="741680" cy="741680"/>
          </a:xfrm>
        </p:grpSpPr>
        <p:pic>
          <p:nvPicPr>
            <p:cNvPr id="69" name="Picture 68"/>
            <p:cNvPicPr>
              <a:picLocks noChangeAspect="1"/>
            </p:cNvPicPr>
            <p:nvPr/>
          </p:nvPicPr>
          <p:blipFill>
            <a:blip r:embed="rId3"/>
            <a:stretch>
              <a:fillRect/>
            </a:stretch>
          </p:blipFill>
          <p:spPr>
            <a:xfrm>
              <a:off x="5431515" y="1478426"/>
              <a:ext cx="521335" cy="600861"/>
            </a:xfrm>
            <a:prstGeom prst="rect">
              <a:avLst/>
            </a:prstGeom>
          </p:spPr>
        </p:pic>
        <p:sp>
          <p:nvSpPr>
            <p:cNvPr id="70" name="Rectangle 69"/>
            <p:cNvSpPr/>
            <p:nvPr/>
          </p:nvSpPr>
          <p:spPr>
            <a:xfrm>
              <a:off x="5321342" y="1364652"/>
              <a:ext cx="741680" cy="7416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31" name="Group 30"/>
          <p:cNvGrpSpPr/>
          <p:nvPr/>
        </p:nvGrpSpPr>
        <p:grpSpPr>
          <a:xfrm>
            <a:off x="4260620" y="505247"/>
            <a:ext cx="904607" cy="2595360"/>
            <a:chOff x="4439920" y="505247"/>
            <a:chExt cx="904607" cy="2595360"/>
          </a:xfrm>
        </p:grpSpPr>
        <p:sp>
          <p:nvSpPr>
            <p:cNvPr id="62" name="Right Brace 61"/>
            <p:cNvSpPr/>
            <p:nvPr/>
          </p:nvSpPr>
          <p:spPr>
            <a:xfrm>
              <a:off x="4439920" y="505247"/>
              <a:ext cx="487680" cy="259536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cxnSp>
          <p:nvCxnSpPr>
            <p:cNvPr id="26" name="Straight Arrow Connector 25"/>
            <p:cNvCxnSpPr>
              <a:stCxn id="62" idx="1"/>
              <a:endCxn id="3" idx="1"/>
            </p:cNvCxnSpPr>
            <p:nvPr/>
          </p:nvCxnSpPr>
          <p:spPr>
            <a:xfrm flipV="1">
              <a:off x="4927600" y="1799550"/>
              <a:ext cx="416927" cy="33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4260620" y="3397819"/>
            <a:ext cx="913572" cy="2595360"/>
            <a:chOff x="4439920" y="505247"/>
            <a:chExt cx="913572" cy="2595360"/>
          </a:xfrm>
        </p:grpSpPr>
        <p:sp>
          <p:nvSpPr>
            <p:cNvPr id="77" name="Right Brace 76"/>
            <p:cNvSpPr/>
            <p:nvPr/>
          </p:nvSpPr>
          <p:spPr>
            <a:xfrm>
              <a:off x="4439920" y="505247"/>
              <a:ext cx="487680" cy="259536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cxnSp>
          <p:nvCxnSpPr>
            <p:cNvPr id="78" name="Straight Arrow Connector 77"/>
            <p:cNvCxnSpPr>
              <a:stCxn id="77" idx="1"/>
            </p:cNvCxnSpPr>
            <p:nvPr/>
          </p:nvCxnSpPr>
          <p:spPr>
            <a:xfrm flipV="1">
              <a:off x="4927600" y="1799550"/>
              <a:ext cx="425892" cy="33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p:cNvCxnSpPr>
            <a:stCxn id="3" idx="3"/>
          </p:cNvCxnSpPr>
          <p:nvPr/>
        </p:nvCxnSpPr>
        <p:spPr>
          <a:xfrm>
            <a:off x="5845867" y="1799550"/>
            <a:ext cx="3959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845867" y="4692122"/>
            <a:ext cx="3959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3315483" y="417469"/>
            <a:ext cx="876835" cy="5673287"/>
            <a:chOff x="6421120" y="417917"/>
            <a:chExt cx="876835" cy="5673287"/>
          </a:xfrm>
        </p:grpSpPr>
        <p:sp>
          <p:nvSpPr>
            <p:cNvPr id="123" name="Rectangle 122"/>
            <p:cNvSpPr/>
            <p:nvPr/>
          </p:nvSpPr>
          <p:spPr>
            <a:xfrm>
              <a:off x="6425549" y="417917"/>
              <a:ext cx="872406" cy="567328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4" name="Oval 123"/>
            <p:cNvSpPr/>
            <p:nvPr/>
          </p:nvSpPr>
          <p:spPr>
            <a:xfrm>
              <a:off x="6572192" y="501429"/>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.009</a:t>
              </a:r>
            </a:p>
          </p:txBody>
        </p:sp>
        <p:sp>
          <p:nvSpPr>
            <p:cNvPr id="125" name="Oval 124"/>
            <p:cNvSpPr/>
            <p:nvPr/>
          </p:nvSpPr>
          <p:spPr>
            <a:xfrm>
              <a:off x="6572192" y="1170334"/>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.003</a:t>
              </a:r>
            </a:p>
          </p:txBody>
        </p:sp>
        <p:sp>
          <p:nvSpPr>
            <p:cNvPr id="126" name="Oval 125"/>
            <p:cNvSpPr/>
            <p:nvPr/>
          </p:nvSpPr>
          <p:spPr>
            <a:xfrm>
              <a:off x="6572192" y="1831243"/>
              <a:ext cx="579120" cy="57912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.986</a:t>
              </a:r>
            </a:p>
          </p:txBody>
        </p:sp>
        <p:sp>
          <p:nvSpPr>
            <p:cNvPr id="127" name="Oval 126"/>
            <p:cNvSpPr/>
            <p:nvPr/>
          </p:nvSpPr>
          <p:spPr>
            <a:xfrm>
              <a:off x="6566358" y="2517669"/>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.002</a:t>
              </a:r>
            </a:p>
          </p:txBody>
        </p:sp>
        <p:sp>
          <p:nvSpPr>
            <p:cNvPr id="128" name="Oval 127"/>
            <p:cNvSpPr/>
            <p:nvPr/>
          </p:nvSpPr>
          <p:spPr>
            <a:xfrm>
              <a:off x="6566358" y="3361867"/>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.006</a:t>
              </a:r>
            </a:p>
          </p:txBody>
        </p:sp>
        <p:sp>
          <p:nvSpPr>
            <p:cNvPr id="129" name="Oval 128"/>
            <p:cNvSpPr/>
            <p:nvPr/>
          </p:nvSpPr>
          <p:spPr>
            <a:xfrm>
              <a:off x="6566358" y="4030772"/>
              <a:ext cx="579120" cy="57912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.942</a:t>
              </a:r>
            </a:p>
          </p:txBody>
        </p:sp>
        <p:sp>
          <p:nvSpPr>
            <p:cNvPr id="130" name="Oval 129"/>
            <p:cNvSpPr/>
            <p:nvPr/>
          </p:nvSpPr>
          <p:spPr>
            <a:xfrm>
              <a:off x="6566358" y="4691681"/>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.021</a:t>
              </a:r>
            </a:p>
          </p:txBody>
        </p:sp>
        <p:sp>
          <p:nvSpPr>
            <p:cNvPr id="131" name="Oval 130"/>
            <p:cNvSpPr/>
            <p:nvPr/>
          </p:nvSpPr>
          <p:spPr>
            <a:xfrm>
              <a:off x="6560524" y="5378107"/>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.031</a:t>
              </a:r>
            </a:p>
          </p:txBody>
        </p:sp>
        <p:cxnSp>
          <p:nvCxnSpPr>
            <p:cNvPr id="132" name="Straight Connector 131"/>
            <p:cNvCxnSpPr/>
            <p:nvPr/>
          </p:nvCxnSpPr>
          <p:spPr>
            <a:xfrm>
              <a:off x="6421120" y="3258379"/>
              <a:ext cx="8724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5017142" y="1029496"/>
            <a:ext cx="10676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Softmax</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nvGrpSpPr>
          <p:cNvPr id="111" name="Group 110">
            <a:extLst>
              <a:ext uri="{FF2B5EF4-FFF2-40B4-BE49-F238E27FC236}">
                <a16:creationId xmlns:a16="http://schemas.microsoft.com/office/drawing/2014/main" id="{D9F983CD-314E-4D8D-AE28-823151CDF5EA}"/>
              </a:ext>
            </a:extLst>
          </p:cNvPr>
          <p:cNvGrpSpPr/>
          <p:nvPr/>
        </p:nvGrpSpPr>
        <p:grpSpPr>
          <a:xfrm>
            <a:off x="2241558" y="783797"/>
            <a:ext cx="1232661" cy="4889974"/>
            <a:chOff x="2420858" y="783797"/>
            <a:chExt cx="1232661" cy="4889974"/>
          </a:xfrm>
        </p:grpSpPr>
        <p:cxnSp>
          <p:nvCxnSpPr>
            <p:cNvPr id="133" name="Straight Connector 132">
              <a:extLst>
                <a:ext uri="{FF2B5EF4-FFF2-40B4-BE49-F238E27FC236}">
                  <a16:creationId xmlns:a16="http://schemas.microsoft.com/office/drawing/2014/main" id="{0E240A69-0D09-4D86-9F03-8C611230C787}"/>
                </a:ext>
              </a:extLst>
            </p:cNvPr>
            <p:cNvCxnSpPr/>
            <p:nvPr/>
          </p:nvCxnSpPr>
          <p:spPr>
            <a:xfrm flipV="1">
              <a:off x="2451766" y="7948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3BAD9C2-29A0-42CE-ABA0-FFBC7A01514D}"/>
                </a:ext>
              </a:extLst>
            </p:cNvPr>
            <p:cNvCxnSpPr/>
            <p:nvPr/>
          </p:nvCxnSpPr>
          <p:spPr>
            <a:xfrm>
              <a:off x="2478354" y="839334"/>
              <a:ext cx="1143740" cy="281591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BD59DC-00FB-4032-A9EB-2AD7176FF078}"/>
                </a:ext>
              </a:extLst>
            </p:cNvPr>
            <p:cNvCxnSpPr/>
            <p:nvPr/>
          </p:nvCxnSpPr>
          <p:spPr>
            <a:xfrm>
              <a:off x="2457601" y="15815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4485FF7-B1FE-4876-8DC7-1872F74D7B73}"/>
                </a:ext>
              </a:extLst>
            </p:cNvPr>
            <p:cNvCxnSpPr/>
            <p:nvPr/>
          </p:nvCxnSpPr>
          <p:spPr>
            <a:xfrm>
              <a:off x="2478167" y="1618261"/>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2A73E9E-F381-4B38-92DB-23FE72648E46}"/>
                </a:ext>
              </a:extLst>
            </p:cNvPr>
            <p:cNvCxnSpPr/>
            <p:nvPr/>
          </p:nvCxnSpPr>
          <p:spPr>
            <a:xfrm>
              <a:off x="2493152" y="805711"/>
              <a:ext cx="1140610" cy="13189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34DF7DF-4FFF-44A1-AFA9-3D45E69698C8}"/>
                </a:ext>
              </a:extLst>
            </p:cNvPr>
            <p:cNvCxnSpPr/>
            <p:nvPr/>
          </p:nvCxnSpPr>
          <p:spPr>
            <a:xfrm flipH="1">
              <a:off x="2493152" y="14916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7588E2A-F13E-4CCC-B6EE-5F44BC1E1F85}"/>
                </a:ext>
              </a:extLst>
            </p:cNvPr>
            <p:cNvCxnSpPr/>
            <p:nvPr/>
          </p:nvCxnSpPr>
          <p:spPr>
            <a:xfrm>
              <a:off x="2469464" y="794402"/>
              <a:ext cx="1158464" cy="201664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120B524-ED21-46A8-8405-A00A1950EAFF}"/>
                </a:ext>
              </a:extLst>
            </p:cNvPr>
            <p:cNvCxnSpPr/>
            <p:nvPr/>
          </p:nvCxnSpPr>
          <p:spPr>
            <a:xfrm flipV="1">
              <a:off x="2493152" y="784330"/>
              <a:ext cx="1140610" cy="10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A0C1AC4-053E-48CA-9D69-EA3209FCD700}"/>
                </a:ext>
              </a:extLst>
            </p:cNvPr>
            <p:cNvCxnSpPr/>
            <p:nvPr/>
          </p:nvCxnSpPr>
          <p:spPr>
            <a:xfrm>
              <a:off x="2469464" y="808303"/>
              <a:ext cx="1164298" cy="6554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C79556C-8483-4C23-AA0A-162B098C767C}"/>
                </a:ext>
              </a:extLst>
            </p:cNvPr>
            <p:cNvCxnSpPr/>
            <p:nvPr/>
          </p:nvCxnSpPr>
          <p:spPr>
            <a:xfrm flipH="1" flipV="1">
              <a:off x="2438868" y="16182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5C1261A-EB4F-4E0E-9DB7-425474CCDE04}"/>
                </a:ext>
              </a:extLst>
            </p:cNvPr>
            <p:cNvCxnSpPr/>
            <p:nvPr/>
          </p:nvCxnSpPr>
          <p:spPr>
            <a:xfrm flipV="1">
              <a:off x="2444194" y="1463712"/>
              <a:ext cx="1189568" cy="41760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41D6D2C-9944-4040-AF1B-31794DB0F63E}"/>
                </a:ext>
              </a:extLst>
            </p:cNvPr>
            <p:cNvCxnSpPr/>
            <p:nvPr/>
          </p:nvCxnSpPr>
          <p:spPr>
            <a:xfrm flipV="1">
              <a:off x="2460469" y="794807"/>
              <a:ext cx="1173293" cy="4876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5B263449-2036-4009-8BB9-E92C2690FC22}"/>
                </a:ext>
              </a:extLst>
            </p:cNvPr>
            <p:cNvCxnSpPr/>
            <p:nvPr/>
          </p:nvCxnSpPr>
          <p:spPr>
            <a:xfrm flipH="1" flipV="1">
              <a:off x="2480397" y="1618793"/>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12BBDD4E-542C-42A3-84F8-2C3EF416A419}"/>
                </a:ext>
              </a:extLst>
            </p:cNvPr>
            <p:cNvCxnSpPr/>
            <p:nvPr/>
          </p:nvCxnSpPr>
          <p:spPr>
            <a:xfrm flipH="1" flipV="1">
              <a:off x="2469464" y="805712"/>
              <a:ext cx="1158464" cy="35184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D40218E-8432-407E-8167-49426D3EBF7C}"/>
                </a:ext>
              </a:extLst>
            </p:cNvPr>
            <p:cNvCxnSpPr/>
            <p:nvPr/>
          </p:nvCxnSpPr>
          <p:spPr>
            <a:xfrm flipH="1" flipV="1">
              <a:off x="2433033" y="1618261"/>
              <a:ext cx="1194895" cy="33667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57AAE33-6BCD-4776-8A10-BD79DF258FBF}"/>
                </a:ext>
              </a:extLst>
            </p:cNvPr>
            <p:cNvCxnSpPr/>
            <p:nvPr/>
          </p:nvCxnSpPr>
          <p:spPr>
            <a:xfrm flipH="1" flipV="1">
              <a:off x="2460469" y="1618262"/>
              <a:ext cx="1161625" cy="40532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5DF7BA8-1C03-4BC7-8BB7-5D19CD2E467F}"/>
                </a:ext>
              </a:extLst>
            </p:cNvPr>
            <p:cNvCxnSpPr/>
            <p:nvPr/>
          </p:nvCxnSpPr>
          <p:spPr>
            <a:xfrm flipH="1" flipV="1">
              <a:off x="2469454" y="805712"/>
              <a:ext cx="1158474" cy="417934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CFB4DB22-4E91-401E-B7D3-4A795450C53F}"/>
                </a:ext>
              </a:extLst>
            </p:cNvPr>
            <p:cNvCxnSpPr/>
            <p:nvPr/>
          </p:nvCxnSpPr>
          <p:spPr>
            <a:xfrm flipH="1" flipV="1">
              <a:off x="2478167" y="839334"/>
              <a:ext cx="1143927" cy="48321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4CCD719-B55D-44FB-AB4F-CF0A636989BC}"/>
                </a:ext>
              </a:extLst>
            </p:cNvPr>
            <p:cNvCxnSpPr/>
            <p:nvPr/>
          </p:nvCxnSpPr>
          <p:spPr>
            <a:xfrm flipV="1">
              <a:off x="2480397" y="2124621"/>
              <a:ext cx="1153365" cy="35293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087B1-8BAB-4459-A0D2-0DA4C8DA56E0}"/>
                </a:ext>
              </a:extLst>
            </p:cNvPr>
            <p:cNvCxnSpPr/>
            <p:nvPr/>
          </p:nvCxnSpPr>
          <p:spPr>
            <a:xfrm flipV="1">
              <a:off x="2432526" y="2811047"/>
              <a:ext cx="1195402" cy="28286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9E89681-B72B-46B9-8793-7770DDE836E8}"/>
                </a:ext>
              </a:extLst>
            </p:cNvPr>
            <p:cNvCxnSpPr/>
            <p:nvPr/>
          </p:nvCxnSpPr>
          <p:spPr>
            <a:xfrm flipV="1">
              <a:off x="2451766" y="3655245"/>
              <a:ext cx="1176162" cy="20124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615F10E-7C0C-4A16-BBD6-D89117303C0C}"/>
                </a:ext>
              </a:extLst>
            </p:cNvPr>
            <p:cNvCxnSpPr/>
            <p:nvPr/>
          </p:nvCxnSpPr>
          <p:spPr>
            <a:xfrm flipV="1">
              <a:off x="2457092" y="4324150"/>
              <a:ext cx="1170836" cy="13235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CA7088A-8904-4106-81EC-1585FA86AE05}"/>
                </a:ext>
              </a:extLst>
            </p:cNvPr>
            <p:cNvCxnSpPr/>
            <p:nvPr/>
          </p:nvCxnSpPr>
          <p:spPr>
            <a:xfrm flipV="1">
              <a:off x="2420858" y="4985059"/>
              <a:ext cx="1207070" cy="6826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9DE6655-0EA0-4F8E-9E97-BA4BCD3E4703}"/>
                </a:ext>
              </a:extLst>
            </p:cNvPr>
            <p:cNvCxnSpPr/>
            <p:nvPr/>
          </p:nvCxnSpPr>
          <p:spPr>
            <a:xfrm>
              <a:off x="2480397" y="5667667"/>
              <a:ext cx="1141697" cy="38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94059D4-96CF-4A85-B358-44027B17C82C}"/>
                </a:ext>
              </a:extLst>
            </p:cNvPr>
            <p:cNvCxnSpPr>
              <a:cxnSpLocks/>
            </p:cNvCxnSpPr>
            <p:nvPr/>
          </p:nvCxnSpPr>
          <p:spPr>
            <a:xfrm flipV="1">
              <a:off x="2458389" y="1454250"/>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74C0A36-BE41-4D58-9176-BDD8F6503B79}"/>
                </a:ext>
              </a:extLst>
            </p:cNvPr>
            <p:cNvCxnSpPr>
              <a:cxnSpLocks/>
            </p:cNvCxnSpPr>
            <p:nvPr/>
          </p:nvCxnSpPr>
          <p:spPr>
            <a:xfrm>
              <a:off x="2464224" y="2241009"/>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949CA1CB-CD60-47FF-9371-4932363B7CBD}"/>
                </a:ext>
              </a:extLst>
            </p:cNvPr>
            <p:cNvCxnSpPr>
              <a:cxnSpLocks/>
            </p:cNvCxnSpPr>
            <p:nvPr/>
          </p:nvCxnSpPr>
          <p:spPr>
            <a:xfrm>
              <a:off x="2484790" y="2277704"/>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FD762143-D7C9-4987-B063-6172EE105DBD}"/>
                </a:ext>
              </a:extLst>
            </p:cNvPr>
            <p:cNvCxnSpPr>
              <a:cxnSpLocks/>
            </p:cNvCxnSpPr>
            <p:nvPr/>
          </p:nvCxnSpPr>
          <p:spPr>
            <a:xfrm flipH="1">
              <a:off x="2499775" y="2151107"/>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17E71CBF-E275-4029-ACC3-598F14F84B3E}"/>
                </a:ext>
              </a:extLst>
            </p:cNvPr>
            <p:cNvCxnSpPr>
              <a:cxnSpLocks/>
            </p:cNvCxnSpPr>
            <p:nvPr/>
          </p:nvCxnSpPr>
          <p:spPr>
            <a:xfrm flipH="1" flipV="1">
              <a:off x="2445491" y="2277704"/>
              <a:ext cx="1183226" cy="270589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E3BA79B-0EAF-4BC7-B498-8E4F3877FCD7}"/>
                </a:ext>
              </a:extLst>
            </p:cNvPr>
            <p:cNvCxnSpPr>
              <a:cxnSpLocks/>
            </p:cNvCxnSpPr>
            <p:nvPr/>
          </p:nvCxnSpPr>
          <p:spPr>
            <a:xfrm flipH="1" flipV="1">
              <a:off x="2487020" y="2278237"/>
              <a:ext cx="1140908" cy="13770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DA7F009-43F0-4082-A96B-8B49EDC46DBA}"/>
                </a:ext>
              </a:extLst>
            </p:cNvPr>
            <p:cNvCxnSpPr>
              <a:cxnSpLocks/>
            </p:cNvCxnSpPr>
            <p:nvPr/>
          </p:nvCxnSpPr>
          <p:spPr>
            <a:xfrm flipH="1">
              <a:off x="2467094" y="794807"/>
              <a:ext cx="1166668" cy="14828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4852098-6648-431E-822E-0DDB615A8A7F}"/>
                </a:ext>
              </a:extLst>
            </p:cNvPr>
            <p:cNvCxnSpPr>
              <a:cxnSpLocks/>
            </p:cNvCxnSpPr>
            <p:nvPr/>
          </p:nvCxnSpPr>
          <p:spPr>
            <a:xfrm flipH="1" flipV="1">
              <a:off x="2456265" y="2321561"/>
              <a:ext cx="1178286" cy="3322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61A03DC7-00D4-4028-8DB5-09E8377DD17E}"/>
                </a:ext>
              </a:extLst>
            </p:cNvPr>
            <p:cNvCxnSpPr/>
            <p:nvPr/>
          </p:nvCxnSpPr>
          <p:spPr>
            <a:xfrm flipV="1">
              <a:off x="2471523" y="20890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4349FC3-91AF-4DCA-B779-028E76FECFE4}"/>
                </a:ext>
              </a:extLst>
            </p:cNvPr>
            <p:cNvCxnSpPr/>
            <p:nvPr/>
          </p:nvCxnSpPr>
          <p:spPr>
            <a:xfrm>
              <a:off x="2477358" y="28757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87E326F-B596-46C2-B81A-68A3A1E23683}"/>
                </a:ext>
              </a:extLst>
            </p:cNvPr>
            <p:cNvCxnSpPr>
              <a:cxnSpLocks/>
            </p:cNvCxnSpPr>
            <p:nvPr/>
          </p:nvCxnSpPr>
          <p:spPr>
            <a:xfrm>
              <a:off x="2497924" y="2912461"/>
              <a:ext cx="1124170" cy="7641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119DC4CC-1BC2-4E8E-8E58-12C78249D454}"/>
                </a:ext>
              </a:extLst>
            </p:cNvPr>
            <p:cNvCxnSpPr/>
            <p:nvPr/>
          </p:nvCxnSpPr>
          <p:spPr>
            <a:xfrm flipH="1">
              <a:off x="2512909" y="27858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C7E46AC-3159-4D77-8FF8-B8F234029A21}"/>
                </a:ext>
              </a:extLst>
            </p:cNvPr>
            <p:cNvCxnSpPr/>
            <p:nvPr/>
          </p:nvCxnSpPr>
          <p:spPr>
            <a:xfrm flipH="1" flipV="1">
              <a:off x="2458625" y="29124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00682A5E-968A-43F4-BB2E-367F4BB03190}"/>
                </a:ext>
              </a:extLst>
            </p:cNvPr>
            <p:cNvCxnSpPr>
              <a:cxnSpLocks/>
            </p:cNvCxnSpPr>
            <p:nvPr/>
          </p:nvCxnSpPr>
          <p:spPr>
            <a:xfrm flipH="1" flipV="1">
              <a:off x="2500156" y="2912994"/>
              <a:ext cx="1127772" cy="14111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C341A66-AC64-459D-B2C0-CE75DF3BD0D5}"/>
                </a:ext>
              </a:extLst>
            </p:cNvPr>
            <p:cNvCxnSpPr>
              <a:cxnSpLocks/>
            </p:cNvCxnSpPr>
            <p:nvPr/>
          </p:nvCxnSpPr>
          <p:spPr>
            <a:xfrm flipH="1">
              <a:off x="2480228" y="1463712"/>
              <a:ext cx="1153534" cy="1448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85AC157-8B67-4919-A158-0B00AB544BEE}"/>
                </a:ext>
              </a:extLst>
            </p:cNvPr>
            <p:cNvCxnSpPr>
              <a:cxnSpLocks/>
            </p:cNvCxnSpPr>
            <p:nvPr/>
          </p:nvCxnSpPr>
          <p:spPr>
            <a:xfrm flipH="1">
              <a:off x="2470734" y="783797"/>
              <a:ext cx="1157983" cy="21238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DC306FB2-2B63-4433-9DED-51DCF8D3F739}"/>
                </a:ext>
              </a:extLst>
            </p:cNvPr>
            <p:cNvCxnSpPr/>
            <p:nvPr/>
          </p:nvCxnSpPr>
          <p:spPr>
            <a:xfrm flipV="1">
              <a:off x="2463271" y="281333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7738138-9E7F-44DD-98D0-5B5CD6F81F63}"/>
                </a:ext>
              </a:extLst>
            </p:cNvPr>
            <p:cNvCxnSpPr/>
            <p:nvPr/>
          </p:nvCxnSpPr>
          <p:spPr>
            <a:xfrm>
              <a:off x="2469106" y="3600092"/>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2EE35D48-AE6C-4F58-A24D-5E7EAF5AC44D}"/>
                </a:ext>
              </a:extLst>
            </p:cNvPr>
            <p:cNvCxnSpPr>
              <a:cxnSpLocks/>
            </p:cNvCxnSpPr>
            <p:nvPr/>
          </p:nvCxnSpPr>
          <p:spPr>
            <a:xfrm>
              <a:off x="2489672" y="3636787"/>
              <a:ext cx="1132422" cy="6383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41EEA67-B3BC-4850-80BE-F4A544E0B43A}"/>
                </a:ext>
              </a:extLst>
            </p:cNvPr>
            <p:cNvCxnSpPr>
              <a:cxnSpLocks/>
            </p:cNvCxnSpPr>
            <p:nvPr/>
          </p:nvCxnSpPr>
          <p:spPr>
            <a:xfrm flipH="1" flipV="1">
              <a:off x="2504658" y="3636787"/>
              <a:ext cx="1123270" cy="184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BCA4F3E-ACBE-4529-AE62-77C743B142A6}"/>
                </a:ext>
              </a:extLst>
            </p:cNvPr>
            <p:cNvCxnSpPr>
              <a:cxnSpLocks/>
            </p:cNvCxnSpPr>
            <p:nvPr/>
          </p:nvCxnSpPr>
          <p:spPr>
            <a:xfrm flipH="1">
              <a:off x="2450374" y="794807"/>
              <a:ext cx="1183388" cy="284198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D74242CF-1CCE-496C-8A3F-E80CF052CC76}"/>
                </a:ext>
              </a:extLst>
            </p:cNvPr>
            <p:cNvCxnSpPr/>
            <p:nvPr/>
          </p:nvCxnSpPr>
          <p:spPr>
            <a:xfrm flipH="1" flipV="1">
              <a:off x="2491902" y="363731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A11E497-8DCE-43A7-AD44-727AF3806754}"/>
                </a:ext>
              </a:extLst>
            </p:cNvPr>
            <p:cNvCxnSpPr>
              <a:cxnSpLocks/>
            </p:cNvCxnSpPr>
            <p:nvPr/>
          </p:nvCxnSpPr>
          <p:spPr>
            <a:xfrm flipH="1">
              <a:off x="2471976" y="2124621"/>
              <a:ext cx="1161786" cy="15121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C23088B-09D9-4D66-A0EF-8645D2A5AD38}"/>
                </a:ext>
              </a:extLst>
            </p:cNvPr>
            <p:cNvCxnSpPr>
              <a:cxnSpLocks/>
            </p:cNvCxnSpPr>
            <p:nvPr/>
          </p:nvCxnSpPr>
          <p:spPr>
            <a:xfrm flipH="1">
              <a:off x="2480960" y="1463712"/>
              <a:ext cx="1152802" cy="136052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C0E7711-AB5D-4820-9A20-93F8CF44619A}"/>
                </a:ext>
              </a:extLst>
            </p:cNvPr>
            <p:cNvCxnSpPr/>
            <p:nvPr/>
          </p:nvCxnSpPr>
          <p:spPr>
            <a:xfrm flipV="1">
              <a:off x="2461259" y="358886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90B757B-C01C-4ACE-AADD-B20D8BBD84C6}"/>
                </a:ext>
              </a:extLst>
            </p:cNvPr>
            <p:cNvCxnSpPr>
              <a:cxnSpLocks/>
            </p:cNvCxnSpPr>
            <p:nvPr/>
          </p:nvCxnSpPr>
          <p:spPr>
            <a:xfrm flipV="1">
              <a:off x="2467094" y="794807"/>
              <a:ext cx="1166668" cy="35808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A0750AC4-C93A-4DB9-B9AE-0899492DE04D}"/>
                </a:ext>
              </a:extLst>
            </p:cNvPr>
            <p:cNvCxnSpPr/>
            <p:nvPr/>
          </p:nvCxnSpPr>
          <p:spPr>
            <a:xfrm>
              <a:off x="2487660" y="4412317"/>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02F44348-72A9-4AB1-AA59-AD73D106338B}"/>
                </a:ext>
              </a:extLst>
            </p:cNvPr>
            <p:cNvCxnSpPr/>
            <p:nvPr/>
          </p:nvCxnSpPr>
          <p:spPr>
            <a:xfrm flipH="1">
              <a:off x="2502645" y="4285720"/>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1A966A67-DF61-45DE-9AA0-BBD6FAAC2090}"/>
                </a:ext>
              </a:extLst>
            </p:cNvPr>
            <p:cNvCxnSpPr>
              <a:cxnSpLocks/>
            </p:cNvCxnSpPr>
            <p:nvPr/>
          </p:nvCxnSpPr>
          <p:spPr>
            <a:xfrm flipH="1">
              <a:off x="2448362" y="1463712"/>
              <a:ext cx="1185400" cy="29486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F08C8406-C54A-4ED7-B0FF-F1F1908B6244}"/>
                </a:ext>
              </a:extLst>
            </p:cNvPr>
            <p:cNvCxnSpPr/>
            <p:nvPr/>
          </p:nvCxnSpPr>
          <p:spPr>
            <a:xfrm flipH="1" flipV="1">
              <a:off x="2489890" y="441284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B2EFE542-2856-49F1-A043-97DC3FA8718F}"/>
                </a:ext>
              </a:extLst>
            </p:cNvPr>
            <p:cNvCxnSpPr>
              <a:cxnSpLocks/>
            </p:cNvCxnSpPr>
            <p:nvPr/>
          </p:nvCxnSpPr>
          <p:spPr>
            <a:xfrm flipH="1">
              <a:off x="2469964" y="2811047"/>
              <a:ext cx="1157964" cy="160127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C2FEA8FA-D4CA-424D-933A-FA0439D8324E}"/>
                </a:ext>
              </a:extLst>
            </p:cNvPr>
            <p:cNvCxnSpPr>
              <a:cxnSpLocks/>
            </p:cNvCxnSpPr>
            <p:nvPr/>
          </p:nvCxnSpPr>
          <p:spPr>
            <a:xfrm flipH="1">
              <a:off x="2468318" y="2124621"/>
              <a:ext cx="1165444" cy="227618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6B6F763-9F12-4D6F-8F68-8D2283FF7C8D}"/>
                </a:ext>
              </a:extLst>
            </p:cNvPr>
            <p:cNvCxnSpPr>
              <a:cxnSpLocks/>
            </p:cNvCxnSpPr>
            <p:nvPr/>
          </p:nvCxnSpPr>
          <p:spPr>
            <a:xfrm flipV="1">
              <a:off x="2471338" y="789614"/>
              <a:ext cx="1157378" cy="40597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CA161857-BB33-49A5-A051-64F46DB9143F}"/>
                </a:ext>
              </a:extLst>
            </p:cNvPr>
            <p:cNvCxnSpPr>
              <a:cxnSpLocks/>
            </p:cNvCxnSpPr>
            <p:nvPr/>
          </p:nvCxnSpPr>
          <p:spPr>
            <a:xfrm flipV="1">
              <a:off x="2477173" y="2811047"/>
              <a:ext cx="1150755" cy="2001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08831E2B-1970-4197-858A-00FCC29FDFFD}"/>
                </a:ext>
              </a:extLst>
            </p:cNvPr>
            <p:cNvCxnSpPr>
              <a:cxnSpLocks/>
            </p:cNvCxnSpPr>
            <p:nvPr/>
          </p:nvCxnSpPr>
          <p:spPr>
            <a:xfrm>
              <a:off x="2497739" y="4849382"/>
              <a:ext cx="1124355" cy="8221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93941199-58A1-416D-B4F7-EBFB66C3D834}"/>
                </a:ext>
              </a:extLst>
            </p:cNvPr>
            <p:cNvCxnSpPr>
              <a:cxnSpLocks/>
            </p:cNvCxnSpPr>
            <p:nvPr/>
          </p:nvCxnSpPr>
          <p:spPr>
            <a:xfrm flipH="1">
              <a:off x="2512724" y="1463712"/>
              <a:ext cx="1121038" cy="33856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F394C437-F590-425D-A76A-4A90705133C6}"/>
                </a:ext>
              </a:extLst>
            </p:cNvPr>
            <p:cNvCxnSpPr>
              <a:cxnSpLocks/>
            </p:cNvCxnSpPr>
            <p:nvPr/>
          </p:nvCxnSpPr>
          <p:spPr>
            <a:xfrm flipH="1">
              <a:off x="2458440" y="3655245"/>
              <a:ext cx="1169488" cy="11941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FE3B4077-9640-47CE-826D-0869D5D5A82E}"/>
                </a:ext>
              </a:extLst>
            </p:cNvPr>
            <p:cNvCxnSpPr>
              <a:cxnSpLocks/>
            </p:cNvCxnSpPr>
            <p:nvPr/>
          </p:nvCxnSpPr>
          <p:spPr>
            <a:xfrm flipH="1">
              <a:off x="2499970" y="2124621"/>
              <a:ext cx="1133792" cy="27252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E63BB854-2A48-4BD1-B2D5-B8110B92B3AB}"/>
                </a:ext>
              </a:extLst>
            </p:cNvPr>
            <p:cNvCxnSpPr>
              <a:cxnSpLocks/>
            </p:cNvCxnSpPr>
            <p:nvPr/>
          </p:nvCxnSpPr>
          <p:spPr>
            <a:xfrm flipH="1" flipV="1">
              <a:off x="2480042" y="4849385"/>
              <a:ext cx="1147886" cy="1356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3D0C1AEC-F483-4D4E-ACC4-A51EC51D1DE1}"/>
                </a:ext>
              </a:extLst>
            </p:cNvPr>
            <p:cNvCxnSpPr>
              <a:cxnSpLocks/>
            </p:cNvCxnSpPr>
            <p:nvPr/>
          </p:nvCxnSpPr>
          <p:spPr>
            <a:xfrm flipH="1">
              <a:off x="2471006" y="4324150"/>
              <a:ext cx="1156922" cy="488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429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43"/>
                                        </p:tgtEl>
                                      </p:cBhvr>
                                    </p:animEffect>
                                    <p:set>
                                      <p:cBhvr>
                                        <p:cTn id="7" dur="1" fill="hold">
                                          <p:stCondLst>
                                            <p:cond delay="1999"/>
                                          </p:stCondLst>
                                        </p:cTn>
                                        <p:tgtEl>
                                          <p:spTgt spid="43"/>
                                        </p:tgtEl>
                                        <p:attrNameLst>
                                          <p:attrName>style.visibility</p:attrName>
                                        </p:attrNameLst>
                                      </p:cBhvr>
                                      <p:to>
                                        <p:strVal val="hidden"/>
                                      </p:to>
                                    </p:set>
                                  </p:childTnLst>
                                </p:cTn>
                              </p:par>
                              <p:par>
                                <p:cTn id="8" presetID="63" presetClass="path" presetSubtype="0" accel="50000" decel="50000" fill="hold" nodeType="withEffect">
                                  <p:stCondLst>
                                    <p:cond delay="0"/>
                                  </p:stCondLst>
                                  <p:childTnLst>
                                    <p:animMotion origin="layout" path="M -1.25E-6 -2.59259E-6 L 0.23998 -2.59259E-6 " pathEditMode="relative" rAng="0" ptsTypes="AA">
                                      <p:cBhvr>
                                        <p:cTn id="9" dur="2000" fill="hold"/>
                                        <p:tgtEl>
                                          <p:spTgt spid="43"/>
                                        </p:tgtEl>
                                        <p:attrNameLst>
                                          <p:attrName>ppt_x</p:attrName>
                                          <p:attrName>ppt_y</p:attrName>
                                        </p:attrNameLst>
                                      </p:cBhvr>
                                      <p:rCtr x="11992" y="0"/>
                                    </p:animMotion>
                                  </p:childTnLst>
                                </p:cTn>
                              </p:par>
                              <p:par>
                                <p:cTn id="10" presetID="10" presetClass="entr" presetSubtype="0" fill="hold" nodeType="with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fade">
                                      <p:cBhvr>
                                        <p:cTn id="12" dur="2000"/>
                                        <p:tgtEl>
                                          <p:spTgt spid="122"/>
                                        </p:tgtEl>
                                      </p:cBhvr>
                                    </p:animEffect>
                                  </p:childTnLst>
                                </p:cTn>
                              </p:par>
                              <p:par>
                                <p:cTn id="13" presetID="63" presetClass="path" presetSubtype="0" accel="50000" decel="50000" fill="hold" nodeType="withEffect">
                                  <p:stCondLst>
                                    <p:cond delay="0"/>
                                  </p:stCondLst>
                                  <p:childTnLst>
                                    <p:animMotion origin="layout" path="M -2.5E-6 2.96296E-6 L 0.24011 2.96296E-6 " pathEditMode="relative" rAng="0" ptsTypes="AA">
                                      <p:cBhvr>
                                        <p:cTn id="14" dur="2000" fill="hold"/>
                                        <p:tgtEl>
                                          <p:spTgt spid="122"/>
                                        </p:tgtEl>
                                        <p:attrNameLst>
                                          <p:attrName>ppt_x</p:attrName>
                                          <p:attrName>ppt_y</p:attrName>
                                        </p:attrNameLst>
                                      </p:cBhvr>
                                      <p:rCtr x="1200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B1B3F8FB-31E0-455A-861C-BF490D1EE549}"/>
              </a:ext>
            </a:extLst>
          </p:cNvPr>
          <p:cNvPicPr>
            <a:picLocks noChangeAspect="1"/>
          </p:cNvPicPr>
          <p:nvPr/>
        </p:nvPicPr>
        <p:blipFill rotWithShape="1">
          <a:blip r:embed="rId3">
            <a:extLst>
              <a:ext uri="{28A0092B-C50C-407E-A947-70E740481C1C}">
                <a14:useLocalDpi xmlns:a14="http://schemas.microsoft.com/office/drawing/2010/main" val="0"/>
              </a:ext>
            </a:extLst>
          </a:blip>
          <a:srcRect t="6501"/>
          <a:stretch/>
        </p:blipFill>
        <p:spPr>
          <a:xfrm>
            <a:off x="849840" y="396240"/>
            <a:ext cx="6272644" cy="5698782"/>
          </a:xfrm>
          <a:prstGeom prst="rect">
            <a:avLst/>
          </a:prstGeom>
        </p:spPr>
      </p:pic>
      <p:grpSp>
        <p:nvGrpSpPr>
          <p:cNvPr id="11" name="Group 10">
            <a:extLst>
              <a:ext uri="{FF2B5EF4-FFF2-40B4-BE49-F238E27FC236}">
                <a16:creationId xmlns:a16="http://schemas.microsoft.com/office/drawing/2014/main" id="{334F4A0D-081D-C09C-8ED3-12145E3FC2C3}"/>
              </a:ext>
            </a:extLst>
          </p:cNvPr>
          <p:cNvGrpSpPr/>
          <p:nvPr/>
        </p:nvGrpSpPr>
        <p:grpSpPr>
          <a:xfrm>
            <a:off x="7235967" y="341201"/>
            <a:ext cx="5425003" cy="4186838"/>
            <a:chOff x="7235967" y="341201"/>
            <a:chExt cx="5425003" cy="4186838"/>
          </a:xfrm>
        </p:grpSpPr>
        <p:grpSp>
          <p:nvGrpSpPr>
            <p:cNvPr id="2" name="Group 1">
              <a:extLst>
                <a:ext uri="{FF2B5EF4-FFF2-40B4-BE49-F238E27FC236}">
                  <a16:creationId xmlns:a16="http://schemas.microsoft.com/office/drawing/2014/main" id="{85D71D3F-7AE0-D6E5-6A74-FED9CDA17201}"/>
                </a:ext>
              </a:extLst>
            </p:cNvPr>
            <p:cNvGrpSpPr/>
            <p:nvPr/>
          </p:nvGrpSpPr>
          <p:grpSpPr>
            <a:xfrm>
              <a:off x="7851429" y="341201"/>
              <a:ext cx="4809541" cy="1008323"/>
              <a:chOff x="7851429" y="341201"/>
              <a:chExt cx="4809541" cy="1008323"/>
            </a:xfrm>
          </p:grpSpPr>
          <p:sp>
            <p:nvSpPr>
              <p:cNvPr id="3" name="Rectangle 2">
                <a:extLst>
                  <a:ext uri="{FF2B5EF4-FFF2-40B4-BE49-F238E27FC236}">
                    <a16:creationId xmlns:a16="http://schemas.microsoft.com/office/drawing/2014/main" id="{ABC5CC60-C9BC-1F20-A353-299381E6992C}"/>
                  </a:ext>
                </a:extLst>
              </p:cNvPr>
              <p:cNvSpPr/>
              <p:nvPr/>
            </p:nvSpPr>
            <p:spPr>
              <a:xfrm>
                <a:off x="7851429" y="341201"/>
                <a:ext cx="3586478" cy="10083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4" name="Group 3">
                <a:extLst>
                  <a:ext uri="{FF2B5EF4-FFF2-40B4-BE49-F238E27FC236}">
                    <a16:creationId xmlns:a16="http://schemas.microsoft.com/office/drawing/2014/main" id="{4D0B6DA9-9879-8EA3-FABD-B6CA020F8E47}"/>
                  </a:ext>
                </a:extLst>
              </p:cNvPr>
              <p:cNvGrpSpPr/>
              <p:nvPr/>
            </p:nvGrpSpPr>
            <p:grpSpPr>
              <a:xfrm>
                <a:off x="7942361" y="380806"/>
                <a:ext cx="4718609" cy="968718"/>
                <a:chOff x="6773480" y="154840"/>
                <a:chExt cx="4718609" cy="968718"/>
              </a:xfrm>
            </p:grpSpPr>
            <p:sp>
              <p:nvSpPr>
                <p:cNvPr id="5" name="TextBox 4">
                  <a:extLst>
                    <a:ext uri="{FF2B5EF4-FFF2-40B4-BE49-F238E27FC236}">
                      <a16:creationId xmlns:a16="http://schemas.microsoft.com/office/drawing/2014/main" id="{18AAB34A-82B3-635B-1818-AE549AB33B7C}"/>
                    </a:ext>
                  </a:extLst>
                </p:cNvPr>
                <p:cNvSpPr txBox="1"/>
                <p:nvPr/>
              </p:nvSpPr>
              <p:spPr>
                <a:xfrm>
                  <a:off x="6773480" y="169333"/>
                  <a:ext cx="47186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Hash Code:    </a:t>
                  </a:r>
                  <a:r>
                    <a:rPr kumimoji="0" lang="en-US" sz="1800" b="1" i="0" u="none" strike="noStrike" kern="1200" cap="none" spc="0" normalizeH="0" baseline="0" noProof="0" dirty="0">
                      <a:ln>
                        <a:noFill/>
                      </a:ln>
                      <a:solidFill>
                        <a:srgbClr val="00B050"/>
                      </a:solidFill>
                      <a:effectLst/>
                      <a:uLnTx/>
                      <a:uFillTx/>
                      <a:latin typeface="Trebuchet MS" panose="020B0603020202020204"/>
                      <a:ea typeface="+mn-ea"/>
                      <a:cs typeface="+mn-cs"/>
                    </a:rPr>
                    <a:t>2</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1" i="0" u="none" strike="noStrike" kern="1200" cap="none" spc="0" normalizeH="0" baseline="0" noProof="0" dirty="0">
                      <a:ln>
                        <a:noFill/>
                      </a:ln>
                      <a:solidFill>
                        <a:srgbClr val="00B050"/>
                      </a:solidFill>
                      <a:effectLst/>
                      <a:uLnTx/>
                      <a:uFillTx/>
                      <a:latin typeface="Trebuchet MS" panose="020B0603020202020204"/>
                      <a:ea typeface="+mn-ea"/>
                      <a:cs typeface="+mn-cs"/>
                    </a:rPr>
                    <a:t>1</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1 2 0 3</a:t>
                  </a:r>
                </a:p>
              </p:txBody>
            </p:sp>
            <p:sp>
              <p:nvSpPr>
                <p:cNvPr id="6" name="Right Brace 5">
                  <a:extLst>
                    <a:ext uri="{FF2B5EF4-FFF2-40B4-BE49-F238E27FC236}">
                      <a16:creationId xmlns:a16="http://schemas.microsoft.com/office/drawing/2014/main" id="{EDCC9FB3-5A47-BB4B-1171-DDCA131373C5}"/>
                    </a:ext>
                  </a:extLst>
                </p:cNvPr>
                <p:cNvSpPr/>
                <p:nvPr/>
              </p:nvSpPr>
              <p:spPr>
                <a:xfrm rot="5400000">
                  <a:off x="8735082" y="122602"/>
                  <a:ext cx="172316" cy="97545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3EE91BE6-0282-D37D-62C9-1ADEAA90E092}"/>
                    </a:ext>
                  </a:extLst>
                </p:cNvPr>
                <p:cNvSpPr txBox="1"/>
                <p:nvPr/>
              </p:nvSpPr>
              <p:spPr>
                <a:xfrm>
                  <a:off x="8441724" y="754226"/>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bits</a:t>
                  </a:r>
                </a:p>
              </p:txBody>
            </p:sp>
            <p:sp>
              <p:nvSpPr>
                <p:cNvPr id="8" name="TextBox 7">
                  <a:extLst>
                    <a:ext uri="{FF2B5EF4-FFF2-40B4-BE49-F238E27FC236}">
                      <a16:creationId xmlns:a16="http://schemas.microsoft.com/office/drawing/2014/main" id="{EEF8B156-308C-705B-FE8E-D0EF70CA65DA}"/>
                    </a:ext>
                  </a:extLst>
                </p:cNvPr>
                <p:cNvSpPr txBox="1"/>
                <p:nvPr/>
              </p:nvSpPr>
              <p:spPr>
                <a:xfrm>
                  <a:off x="9431982" y="154840"/>
                  <a:ext cx="12360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k-</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ary</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code</a:t>
                  </a:r>
                </a:p>
              </p:txBody>
            </p:sp>
          </p:grpSp>
        </p:grpSp>
        <p:sp>
          <p:nvSpPr>
            <p:cNvPr id="9" name="TextBox 8">
              <a:extLst>
                <a:ext uri="{FF2B5EF4-FFF2-40B4-BE49-F238E27FC236}">
                  <a16:creationId xmlns:a16="http://schemas.microsoft.com/office/drawing/2014/main" id="{2B4A561C-C280-60AA-8892-F139471FF291}"/>
                </a:ext>
              </a:extLst>
            </p:cNvPr>
            <p:cNvSpPr txBox="1"/>
            <p:nvPr/>
          </p:nvSpPr>
          <p:spPr>
            <a:xfrm>
              <a:off x="7235967" y="1868297"/>
              <a:ext cx="346570" cy="461665"/>
            </a:xfrm>
            <a:prstGeom prst="rect">
              <a:avLst/>
            </a:prstGeom>
            <a:noFill/>
          </p:spPr>
          <p:txBody>
            <a:bodyPr wrap="none" rtlCol="0">
              <a:spAutoFit/>
            </a:bodyPr>
            <a:lstStyle/>
            <a:p>
              <a:r>
                <a:rPr lang="en-US" sz="2400" dirty="0">
                  <a:solidFill>
                    <a:srgbClr val="00B050"/>
                  </a:solidFill>
                </a:rPr>
                <a:t>2</a:t>
              </a:r>
            </a:p>
          </p:txBody>
        </p:sp>
        <p:sp>
          <p:nvSpPr>
            <p:cNvPr id="10" name="TextBox 9">
              <a:extLst>
                <a:ext uri="{FF2B5EF4-FFF2-40B4-BE49-F238E27FC236}">
                  <a16:creationId xmlns:a16="http://schemas.microsoft.com/office/drawing/2014/main" id="{5BA3E3A2-2026-172D-3805-5BBF15978F3A}"/>
                </a:ext>
              </a:extLst>
            </p:cNvPr>
            <p:cNvSpPr txBox="1"/>
            <p:nvPr/>
          </p:nvSpPr>
          <p:spPr>
            <a:xfrm>
              <a:off x="7291472" y="4066374"/>
              <a:ext cx="346570" cy="461665"/>
            </a:xfrm>
            <a:prstGeom prst="rect">
              <a:avLst/>
            </a:prstGeom>
            <a:noFill/>
          </p:spPr>
          <p:txBody>
            <a:bodyPr wrap="none" rtlCol="0">
              <a:spAutoFit/>
            </a:bodyPr>
            <a:lstStyle/>
            <a:p>
              <a:r>
                <a:rPr lang="en-US" sz="2400" dirty="0">
                  <a:solidFill>
                    <a:srgbClr val="00B050"/>
                  </a:solidFill>
                </a:rPr>
                <a:t>1</a:t>
              </a:r>
            </a:p>
          </p:txBody>
        </p:sp>
      </p:grpSp>
    </p:spTree>
    <p:extLst>
      <p:ext uri="{BB962C8B-B14F-4D97-AF65-F5344CB8AC3E}">
        <p14:creationId xmlns:p14="http://schemas.microsoft.com/office/powerpoint/2010/main" val="24515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26" presetClass="emph" presetSubtype="0" repeatCount="indefinite" fill="hold" nodeType="afterEffect">
                                  <p:stCondLst>
                                    <p:cond delay="500"/>
                                  </p:stCondLst>
                                  <p:childTnLst>
                                    <p:animEffect transition="out" filter="fade">
                                      <p:cBhvr>
                                        <p:cTn id="10" dur="3000" tmFilter="0, 0; .2, .5; .8, .5; 1, 0"/>
                                        <p:tgtEl>
                                          <p:spTgt spid="11"/>
                                        </p:tgtEl>
                                      </p:cBhvr>
                                    </p:animEffect>
                                    <p:animScale>
                                      <p:cBhvr>
                                        <p:cTn id="11" dur="1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CBDEC-4F08-D8D2-F7B0-8147745F9AB0}"/>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3C5D8478-D2AF-BCE2-D16D-ED3417C8F99C}"/>
              </a:ext>
            </a:extLst>
          </p:cNvPr>
          <p:cNvPicPr>
            <a:picLocks noChangeAspect="1"/>
          </p:cNvPicPr>
          <p:nvPr/>
        </p:nvPicPr>
        <p:blipFill rotWithShape="1">
          <a:blip r:embed="rId3">
            <a:extLst>
              <a:ext uri="{28A0092B-C50C-407E-A947-70E740481C1C}">
                <a14:useLocalDpi xmlns:a14="http://schemas.microsoft.com/office/drawing/2010/main" val="0"/>
              </a:ext>
            </a:extLst>
          </a:blip>
          <a:srcRect t="6501"/>
          <a:stretch/>
        </p:blipFill>
        <p:spPr>
          <a:xfrm>
            <a:off x="849840" y="396240"/>
            <a:ext cx="6272644" cy="5698782"/>
          </a:xfrm>
          <a:prstGeom prst="rect">
            <a:avLst/>
          </a:prstGeom>
        </p:spPr>
      </p:pic>
    </p:spTree>
    <p:extLst>
      <p:ext uri="{BB962C8B-B14F-4D97-AF65-F5344CB8AC3E}">
        <p14:creationId xmlns:p14="http://schemas.microsoft.com/office/powerpoint/2010/main" val="197944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3.125E-6 1.85185E-6 L -0.14166 -0.2169 " pathEditMode="relative" rAng="0" ptsTypes="AA">
                                      <p:cBhvr>
                                        <p:cTn id="6" dur="1500" fill="hold"/>
                                        <p:tgtEl>
                                          <p:spTgt spid="37"/>
                                        </p:tgtEl>
                                        <p:attrNameLst>
                                          <p:attrName>ppt_x</p:attrName>
                                          <p:attrName>ppt_y</p:attrName>
                                        </p:attrNameLst>
                                      </p:cBhvr>
                                      <p:rCtr x="-7083" y="-10856"/>
                                    </p:animMotion>
                                  </p:childTnLst>
                                </p:cTn>
                              </p:par>
                              <p:par>
                                <p:cTn id="7" presetID="6" presetClass="emph" presetSubtype="0" fill="hold" nodeType="withEffect">
                                  <p:stCondLst>
                                    <p:cond delay="0"/>
                                  </p:stCondLst>
                                  <p:childTnLst>
                                    <p:animScale>
                                      <p:cBhvr>
                                        <p:cTn id="8" dur="1500" fill="hold"/>
                                        <p:tgtEl>
                                          <p:spTgt spid="3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97C8C459-1C9D-4CF1-8E3A-E1D2D47A7FB5}"/>
              </a:ext>
            </a:extLst>
          </p:cNvPr>
          <p:cNvPicPr>
            <a:picLocks noChangeAspect="1"/>
          </p:cNvPicPr>
          <p:nvPr/>
        </p:nvPicPr>
        <p:blipFill rotWithShape="1">
          <a:blip r:embed="rId2">
            <a:extLst>
              <a:ext uri="{28A0092B-C50C-407E-A947-70E740481C1C}">
                <a14:useLocalDpi xmlns:a14="http://schemas.microsoft.com/office/drawing/2010/main" val="0"/>
              </a:ext>
            </a:extLst>
          </a:blip>
          <a:srcRect t="6008"/>
          <a:stretch/>
        </p:blipFill>
        <p:spPr>
          <a:xfrm>
            <a:off x="855430" y="315911"/>
            <a:ext cx="3148302" cy="2875366"/>
          </a:xfrm>
          <a:prstGeom prst="rect">
            <a:avLst/>
          </a:prstGeom>
        </p:spPr>
      </p:pic>
      <p:pic>
        <p:nvPicPr>
          <p:cNvPr id="44" name="Picture 43">
            <a:extLst>
              <a:ext uri="{FF2B5EF4-FFF2-40B4-BE49-F238E27FC236}">
                <a16:creationId xmlns:a16="http://schemas.microsoft.com/office/drawing/2014/main" id="{87EFA5B4-9FA9-4F20-AB09-5477EC113649}"/>
              </a:ext>
            </a:extLst>
          </p:cNvPr>
          <p:cNvPicPr>
            <a:picLocks noChangeAspect="1"/>
          </p:cNvPicPr>
          <p:nvPr/>
        </p:nvPicPr>
        <p:blipFill rotWithShape="1">
          <a:blip r:embed="rId2">
            <a:extLst>
              <a:ext uri="{28A0092B-C50C-407E-A947-70E740481C1C}">
                <a14:useLocalDpi xmlns:a14="http://schemas.microsoft.com/office/drawing/2010/main" val="0"/>
              </a:ext>
            </a:extLst>
          </a:blip>
          <a:srcRect t="6008"/>
          <a:stretch/>
        </p:blipFill>
        <p:spPr>
          <a:xfrm>
            <a:off x="856721" y="3515360"/>
            <a:ext cx="3148302" cy="2875366"/>
          </a:xfrm>
          <a:prstGeom prst="rect">
            <a:avLst/>
          </a:prstGeom>
        </p:spPr>
      </p:pic>
      <p:cxnSp>
        <p:nvCxnSpPr>
          <p:cNvPr id="89" name="Straight Connector 88"/>
          <p:cNvCxnSpPr/>
          <p:nvPr/>
        </p:nvCxnSpPr>
        <p:spPr>
          <a:xfrm flipV="1">
            <a:off x="3911600" y="1910080"/>
            <a:ext cx="1239520" cy="1879600"/>
          </a:xfrm>
          <a:prstGeom prst="line">
            <a:avLst/>
          </a:prstGeom>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flipV="1">
            <a:off x="3911600" y="2214880"/>
            <a:ext cx="1239520" cy="1879600"/>
          </a:xfrm>
          <a:prstGeom prst="line">
            <a:avLst/>
          </a:prstGeom>
        </p:spPr>
        <p:style>
          <a:lnRef idx="1">
            <a:schemeClr val="dk1"/>
          </a:lnRef>
          <a:fillRef idx="0">
            <a:schemeClr val="dk1"/>
          </a:fillRef>
          <a:effectRef idx="0">
            <a:schemeClr val="dk1"/>
          </a:effectRef>
          <a:fontRef idx="minor">
            <a:schemeClr val="tx1"/>
          </a:fontRef>
        </p:style>
      </p:cxnSp>
      <p:cxnSp>
        <p:nvCxnSpPr>
          <p:cNvPr id="95" name="Straight Connector 94"/>
          <p:cNvCxnSpPr/>
          <p:nvPr/>
        </p:nvCxnSpPr>
        <p:spPr>
          <a:xfrm flipV="1">
            <a:off x="3911600" y="2545080"/>
            <a:ext cx="1239520" cy="1879600"/>
          </a:xfrm>
          <a:prstGeom prst="line">
            <a:avLst/>
          </a:prstGeom>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flipV="1">
            <a:off x="3911600" y="2918460"/>
            <a:ext cx="1239520" cy="1879600"/>
          </a:xfrm>
          <a:prstGeom prst="line">
            <a:avLst/>
          </a:prstGeom>
        </p:spPr>
        <p:style>
          <a:lnRef idx="1">
            <a:schemeClr val="dk1"/>
          </a:lnRef>
          <a:fillRef idx="0">
            <a:schemeClr val="dk1"/>
          </a:fillRef>
          <a:effectRef idx="0">
            <a:schemeClr val="dk1"/>
          </a:effectRef>
          <a:fontRef idx="minor">
            <a:schemeClr val="tx1"/>
          </a:fontRef>
        </p:style>
      </p:cxnSp>
      <p:cxnSp>
        <p:nvCxnSpPr>
          <p:cNvPr id="99" name="Straight Connector 98"/>
          <p:cNvCxnSpPr/>
          <p:nvPr/>
        </p:nvCxnSpPr>
        <p:spPr>
          <a:xfrm flipV="1">
            <a:off x="3931920" y="3333750"/>
            <a:ext cx="1239520" cy="1879600"/>
          </a:xfrm>
          <a:prstGeom prst="line">
            <a:avLst/>
          </a:prstGeom>
        </p:spPr>
        <p:style>
          <a:lnRef idx="1">
            <a:schemeClr val="dk1"/>
          </a:lnRef>
          <a:fillRef idx="0">
            <a:schemeClr val="dk1"/>
          </a:fillRef>
          <a:effectRef idx="0">
            <a:schemeClr val="dk1"/>
          </a:effectRef>
          <a:fontRef idx="minor">
            <a:schemeClr val="tx1"/>
          </a:fontRef>
        </p:style>
      </p:cxnSp>
      <p:cxnSp>
        <p:nvCxnSpPr>
          <p:cNvPr id="101" name="Straight Connector 100"/>
          <p:cNvCxnSpPr/>
          <p:nvPr/>
        </p:nvCxnSpPr>
        <p:spPr>
          <a:xfrm flipV="1">
            <a:off x="3911600" y="3669030"/>
            <a:ext cx="1239520" cy="1879600"/>
          </a:xfrm>
          <a:prstGeom prst="line">
            <a:avLst/>
          </a:prstGeom>
        </p:spPr>
        <p:style>
          <a:lnRef idx="1">
            <a:schemeClr val="dk1"/>
          </a:lnRef>
          <a:fillRef idx="0">
            <a:schemeClr val="dk1"/>
          </a:fillRef>
          <a:effectRef idx="0">
            <a:schemeClr val="dk1"/>
          </a:effectRef>
          <a:fontRef idx="minor">
            <a:schemeClr val="tx1"/>
          </a:fontRef>
        </p:style>
      </p:cxnSp>
      <p:cxnSp>
        <p:nvCxnSpPr>
          <p:cNvPr id="103" name="Straight Connector 102"/>
          <p:cNvCxnSpPr/>
          <p:nvPr/>
        </p:nvCxnSpPr>
        <p:spPr>
          <a:xfrm flipV="1">
            <a:off x="3921760" y="4008755"/>
            <a:ext cx="1239520" cy="1879600"/>
          </a:xfrm>
          <a:prstGeom prst="line">
            <a:avLst/>
          </a:prstGeom>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a:xfrm flipV="1">
            <a:off x="3911600" y="4354830"/>
            <a:ext cx="1239520" cy="1879600"/>
          </a:xfrm>
          <a:prstGeom prst="line">
            <a:avLst/>
          </a:prstGeom>
        </p:spPr>
        <p:style>
          <a:lnRef idx="1">
            <a:schemeClr val="dk1"/>
          </a:lnRef>
          <a:fillRef idx="0">
            <a:schemeClr val="dk1"/>
          </a:fillRef>
          <a:effectRef idx="0">
            <a:schemeClr val="dk1"/>
          </a:effectRef>
          <a:fontRef idx="minor">
            <a:schemeClr val="tx1"/>
          </a:fontRef>
        </p:style>
      </p:cxnSp>
      <p:sp>
        <p:nvSpPr>
          <p:cNvPr id="106" name="TextBox 105"/>
          <p:cNvSpPr txBox="1"/>
          <p:nvPr/>
        </p:nvSpPr>
        <p:spPr>
          <a:xfrm>
            <a:off x="4185920" y="233680"/>
            <a:ext cx="11677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Multiply</a:t>
            </a:r>
          </a:p>
        </p:txBody>
      </p:sp>
      <p:sp>
        <p:nvSpPr>
          <p:cNvPr id="107" name="TextBox 106"/>
          <p:cNvSpPr txBox="1"/>
          <p:nvPr/>
        </p:nvSpPr>
        <p:spPr>
          <a:xfrm>
            <a:off x="5339404" y="233680"/>
            <a:ext cx="9855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Add</a:t>
            </a:r>
          </a:p>
        </p:txBody>
      </p:sp>
      <p:sp>
        <p:nvSpPr>
          <p:cNvPr id="109" name="TextBox 108"/>
          <p:cNvSpPr txBox="1"/>
          <p:nvPr/>
        </p:nvSpPr>
        <p:spPr>
          <a:xfrm>
            <a:off x="5339404" y="2557492"/>
            <a:ext cx="6705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rPr>
              <a:t>+</a:t>
            </a:r>
          </a:p>
        </p:txBody>
      </p:sp>
      <p:sp>
        <p:nvSpPr>
          <p:cNvPr id="110" name="TextBox 109"/>
          <p:cNvSpPr txBox="1"/>
          <p:nvPr/>
        </p:nvSpPr>
        <p:spPr>
          <a:xfrm>
            <a:off x="4404360" y="685513"/>
            <a:ext cx="6705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rPr>
              <a:t>x</a:t>
            </a:r>
          </a:p>
        </p:txBody>
      </p:sp>
      <mc:AlternateContent xmlns:mc="http://schemas.openxmlformats.org/markup-compatibility/2006" xmlns:a14="http://schemas.microsoft.com/office/drawing/2010/main">
        <mc:Choice Requires="a14">
          <p:sp>
            <p:nvSpPr>
              <p:cNvPr id="111" name="TextBox 110"/>
              <p:cNvSpPr txBox="1"/>
              <p:nvPr/>
            </p:nvSpPr>
            <p:spPr>
              <a:xfrm>
                <a:off x="5922588" y="2186082"/>
                <a:ext cx="2283411" cy="9936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Inner Product </a:t>
                </a:r>
                <a14:m>
                  <m:oMath xmlns:m="http://schemas.openxmlformats.org/officeDocument/2006/math">
                    <m:r>
                      <a:rPr kumimoji="0" lang="en-US" sz="32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𝑂</m:t>
                        </m:r>
                      </m:e>
                      <m:sub>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r>
                      <m:rPr>
                        <m:nor/>
                      </m:rPr>
                      <a:rPr kumimoji="0" lang="en-US" sz="3200" b="1" i="0" u="none" strike="noStrike" kern="1200" cap="none" spc="0" normalizeH="0" baseline="0" noProof="0" dirty="0">
                        <a:ln>
                          <a:noFill/>
                        </a:ln>
                        <a:solidFill>
                          <a:prstClr val="black"/>
                        </a:solidFill>
                        <a:effectLst/>
                        <a:uLnTx/>
                        <a:uFillTx/>
                        <a:latin typeface="Trebuchet MS" panose="020B0603020202020204"/>
                        <a:ea typeface="+mn-ea"/>
                        <a:cs typeface="+mn-cs"/>
                      </a:rPr>
                      <m:t>·</m:t>
                    </m:r>
                    <m:sSub>
                      <m:sSub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𝑂</m:t>
                        </m:r>
                      </m:e>
                      <m:sub>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oMath>
                </a14:m>
                <a:endPar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5922588" y="2186082"/>
                <a:ext cx="2283411" cy="993670"/>
              </a:xfrm>
              <a:prstGeom prst="rect">
                <a:avLst/>
              </a:prstGeom>
              <a:blipFill>
                <a:blip r:embed="rId3"/>
                <a:stretch>
                  <a:fillRect l="-4278" t="-4908" r="-1872"/>
                </a:stretch>
              </a:blipFill>
            </p:spPr>
            <p:txBody>
              <a:bodyPr/>
              <a:lstStyle/>
              <a:p>
                <a:r>
                  <a:rPr lang="en-US">
                    <a:noFill/>
                  </a:rPr>
                  <a:t> </a:t>
                </a:r>
              </a:p>
            </p:txBody>
          </p:sp>
        </mc:Fallback>
      </mc:AlternateContent>
      <p:sp>
        <p:nvSpPr>
          <p:cNvPr id="112" name="TextBox 111"/>
          <p:cNvSpPr txBox="1"/>
          <p:nvPr/>
        </p:nvSpPr>
        <p:spPr>
          <a:xfrm>
            <a:off x="7698627" y="2534033"/>
            <a:ext cx="167099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Arial" panose="020B0604020202020204" pitchFamily="34" charset="0"/>
              </a:rPr>
              <a:t>∈</a:t>
            </a:r>
            <a:r>
              <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rPr>
              <a:t>  [0, L]</a:t>
            </a:r>
          </a:p>
        </p:txBody>
      </p:sp>
      <p:sp>
        <p:nvSpPr>
          <p:cNvPr id="113" name="TextBox 112"/>
          <p:cNvSpPr txBox="1"/>
          <p:nvPr/>
        </p:nvSpPr>
        <p:spPr>
          <a:xfrm>
            <a:off x="0" y="1582658"/>
            <a:ext cx="95014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Segment</a:t>
            </a:r>
          </a:p>
        </p:txBody>
      </p:sp>
      <p:sp>
        <p:nvSpPr>
          <p:cNvPr id="118" name="TextBox 117"/>
          <p:cNvSpPr txBox="1"/>
          <p:nvPr/>
        </p:nvSpPr>
        <p:spPr>
          <a:xfrm>
            <a:off x="3556000" y="11033"/>
            <a:ext cx="4619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O</a:t>
            </a:r>
            <a:r>
              <a:rPr kumimoji="0" lang="en-US" sz="1800" b="0" i="0" u="none" strike="noStrike" kern="1200" cap="none" spc="0" normalizeH="0" baseline="-25000" noProof="0" dirty="0">
                <a:ln>
                  <a:noFill/>
                </a:ln>
                <a:solidFill>
                  <a:prstClr val="black"/>
                </a:solidFill>
                <a:effectLst/>
                <a:uLnTx/>
                <a:uFillTx/>
                <a:latin typeface="Trebuchet MS" panose="020B0603020202020204"/>
                <a:ea typeface="+mn-ea"/>
                <a:cs typeface="+mn-cs"/>
              </a:rPr>
              <a:t>i</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19" name="TextBox 118"/>
          <p:cNvSpPr txBox="1"/>
          <p:nvPr/>
        </p:nvSpPr>
        <p:spPr>
          <a:xfrm>
            <a:off x="3606800" y="3157825"/>
            <a:ext cx="4619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O</a:t>
            </a:r>
            <a:r>
              <a:rPr kumimoji="0" lang="en-US" sz="1800" b="0" i="0" u="none" strike="noStrike" kern="1200" cap="none" spc="0" normalizeH="0" baseline="-25000" noProof="0" dirty="0" err="1">
                <a:ln>
                  <a:noFill/>
                </a:ln>
                <a:solidFill>
                  <a:prstClr val="black"/>
                </a:solidFill>
                <a:effectLst/>
                <a:uLnTx/>
                <a:uFillTx/>
                <a:latin typeface="Trebuchet MS" panose="020B0603020202020204"/>
                <a:ea typeface="+mn-ea"/>
                <a:cs typeface="+mn-cs"/>
              </a:rPr>
              <a:t>j</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9" name="TextBox 38"/>
          <p:cNvSpPr txBox="1"/>
          <p:nvPr/>
        </p:nvSpPr>
        <p:spPr>
          <a:xfrm>
            <a:off x="5074920" y="5834084"/>
            <a:ext cx="5520886" cy="461665"/>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Similarity Loss Term = (O</a:t>
            </a:r>
            <a:r>
              <a:rPr kumimoji="0" lang="en-US" sz="2400" b="0" i="0" u="none" strike="noStrike" kern="1200" cap="none" spc="0" normalizeH="0" baseline="-25000" noProof="0" dirty="0">
                <a:ln>
                  <a:noFill/>
                </a:ln>
                <a:solidFill>
                  <a:prstClr val="black"/>
                </a:solidFill>
                <a:effectLst/>
                <a:uLnTx/>
                <a:uFillTx/>
                <a:latin typeface="Trebuchet MS" panose="020B0603020202020204"/>
                <a:ea typeface="+mn-ea"/>
                <a:cs typeface="+mn-cs"/>
              </a:rPr>
              <a:t>i</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O</a:t>
            </a:r>
            <a:r>
              <a:rPr kumimoji="0" lang="en-US" sz="2400" b="0" i="0" u="none" strike="noStrike" kern="1200" cap="none" spc="0" normalizeH="0" baseline="-25000" noProof="0" dirty="0" err="1">
                <a:ln>
                  <a:noFill/>
                </a:ln>
                <a:solidFill>
                  <a:prstClr val="black"/>
                </a:solidFill>
                <a:effectLst/>
                <a:uLnTx/>
                <a:uFillTx/>
                <a:latin typeface="Trebuchet MS" panose="020B0603020202020204"/>
                <a:ea typeface="+mn-ea"/>
                <a:cs typeface="+mn-cs"/>
              </a:rPr>
              <a:t>j</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s</a:t>
            </a:r>
            <a:r>
              <a:rPr kumimoji="0" lang="en-US" sz="2400" b="0" i="0" u="none" strike="noStrike" kern="1200" cap="none" spc="0" normalizeH="0" baseline="-25000" noProof="0" dirty="0" err="1">
                <a:ln>
                  <a:noFill/>
                </a:ln>
                <a:solidFill>
                  <a:prstClr val="black"/>
                </a:solidFill>
                <a:effectLst/>
                <a:uLnTx/>
                <a:uFillTx/>
                <a:latin typeface="Trebuchet MS" panose="020B0603020202020204"/>
                <a:ea typeface="+mn-ea"/>
                <a:cs typeface="+mn-cs"/>
              </a:rPr>
              <a:t>i,j</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L</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US" sz="2400" b="0" i="0" u="none" strike="noStrike" kern="1200" cap="none" spc="0" normalizeH="0" baseline="30000" noProof="0" dirty="0">
                <a:ln>
                  <a:noFill/>
                </a:ln>
                <a:solidFill>
                  <a:prstClr val="black"/>
                </a:solidFill>
                <a:effectLst/>
                <a:uLnTx/>
                <a:uFillTx/>
                <a:latin typeface="Trebuchet MS" panose="020B0603020202020204"/>
                <a:ea typeface="+mn-ea"/>
                <a:cs typeface="+mn-cs"/>
              </a:rPr>
              <a:t>2</a:t>
            </a:r>
            <a:endPar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AlternateContent xmlns:mc="http://schemas.openxmlformats.org/markup-compatibility/2006" xmlns:a14="http://schemas.microsoft.com/office/drawing/2010/main">
        <mc:Choice Requires="a14">
          <p:sp>
            <p:nvSpPr>
              <p:cNvPr id="40" name="Rectangle 39"/>
              <p:cNvSpPr/>
              <p:nvPr/>
            </p:nvSpPr>
            <p:spPr>
              <a:xfrm>
                <a:off x="5995114" y="3388380"/>
                <a:ext cx="5111250" cy="66864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If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𝑂</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r>
                      <m:rPr>
                        <m:nor/>
                      </m:rP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𝑂</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𝐿</m:t>
                    </m:r>
                  </m:oMath>
                </a14:m>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all the maximum indices agree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kumimoji="0" lang="en-US" sz="18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Desired if the segments are composable</a:t>
                </a:r>
              </a:p>
            </p:txBody>
          </p:sp>
        </mc:Choice>
        <mc:Fallback xmlns="">
          <p:sp>
            <p:nvSpPr>
              <p:cNvPr id="40" name="Rectangle 39"/>
              <p:cNvSpPr>
                <a:spLocks noRot="1" noChangeAspect="1" noMove="1" noResize="1" noEditPoints="1" noAdjustHandles="1" noChangeArrowheads="1" noChangeShapeType="1" noTextEdit="1"/>
              </p:cNvSpPr>
              <p:nvPr/>
            </p:nvSpPr>
            <p:spPr>
              <a:xfrm>
                <a:off x="5995114" y="3388380"/>
                <a:ext cx="5111250" cy="668645"/>
              </a:xfrm>
              <a:prstGeom prst="rect">
                <a:avLst/>
              </a:prstGeom>
              <a:blipFill>
                <a:blip r:embed="rId4"/>
                <a:stretch>
                  <a:fillRect l="-954" t="-6364"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5995114" y="4192880"/>
                <a:ext cx="5728530" cy="66864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If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𝑂</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r>
                      <m:rPr>
                        <m:nor/>
                      </m:rP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𝑂</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oMath>
                </a14:m>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the maximum indices are all different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Desired if the segments are not composable</a:t>
                </a:r>
              </a:p>
            </p:txBody>
          </p:sp>
        </mc:Choice>
        <mc:Fallback xmlns="">
          <p:sp>
            <p:nvSpPr>
              <p:cNvPr id="41" name="Rectangle 40"/>
              <p:cNvSpPr>
                <a:spLocks noRot="1" noChangeAspect="1" noMove="1" noResize="1" noEditPoints="1" noAdjustHandles="1" noChangeArrowheads="1" noChangeShapeType="1" noTextEdit="1"/>
              </p:cNvSpPr>
              <p:nvPr/>
            </p:nvSpPr>
            <p:spPr>
              <a:xfrm>
                <a:off x="5995114" y="4192880"/>
                <a:ext cx="5728530" cy="668645"/>
              </a:xfrm>
              <a:prstGeom prst="rect">
                <a:avLst/>
              </a:prstGeom>
              <a:blipFill>
                <a:blip r:embed="rId5"/>
                <a:stretch>
                  <a:fillRect l="-851" t="-6422" b="-146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0DDF5FD3-1D1D-4BC4-A7CE-FDAF5757E384}"/>
                  </a:ext>
                </a:extLst>
              </p:cNvPr>
              <p:cNvSpPr/>
              <p:nvPr/>
            </p:nvSpPr>
            <p:spPr>
              <a:xfrm>
                <a:off x="5513103" y="5090613"/>
                <a:ext cx="6692552" cy="39164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Want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𝑂</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r>
                      <m:rPr>
                        <m:nor/>
                      </m:rP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𝑂</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where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oMath>
                </a14:m>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 1 if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composable</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0 otherwise </a:t>
                </a:r>
              </a:p>
            </p:txBody>
          </p:sp>
        </mc:Choice>
        <mc:Fallback xmlns="">
          <p:sp>
            <p:nvSpPr>
              <p:cNvPr id="34" name="Rectangle 33">
                <a:extLst>
                  <a:ext uri="{FF2B5EF4-FFF2-40B4-BE49-F238E27FC236}">
                    <a16:creationId xmlns:a16="http://schemas.microsoft.com/office/drawing/2014/main" id="{0DDF5FD3-1D1D-4BC4-A7CE-FDAF5757E384}"/>
                  </a:ext>
                </a:extLst>
              </p:cNvPr>
              <p:cNvSpPr>
                <a:spLocks noRot="1" noChangeAspect="1" noMove="1" noResize="1" noEditPoints="1" noAdjustHandles="1" noChangeArrowheads="1" noChangeShapeType="1" noTextEdit="1"/>
              </p:cNvSpPr>
              <p:nvPr/>
            </p:nvSpPr>
            <p:spPr>
              <a:xfrm>
                <a:off x="5513103" y="5090613"/>
                <a:ext cx="6692552" cy="391646"/>
              </a:xfrm>
              <a:prstGeom prst="rect">
                <a:avLst/>
              </a:prstGeom>
              <a:blipFill>
                <a:blip r:embed="rId6"/>
                <a:stretch>
                  <a:fillRect l="-729" t="-9375" r="-455" b="-17188"/>
                </a:stretch>
              </a:blipFill>
            </p:spPr>
            <p:txBody>
              <a:bodyPr/>
              <a:lstStyle/>
              <a:p>
                <a:r>
                  <a:rPr lang="en-US">
                    <a:noFill/>
                  </a:rPr>
                  <a:t> </a:t>
                </a:r>
              </a:p>
            </p:txBody>
          </p:sp>
        </mc:Fallback>
      </mc:AlternateContent>
      <p:cxnSp>
        <p:nvCxnSpPr>
          <p:cNvPr id="88" name="Straight Connector 87"/>
          <p:cNvCxnSpPr/>
          <p:nvPr/>
        </p:nvCxnSpPr>
        <p:spPr>
          <a:xfrm>
            <a:off x="3911600" y="528320"/>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92" name="Straight Connector 91"/>
          <p:cNvCxnSpPr/>
          <p:nvPr/>
        </p:nvCxnSpPr>
        <p:spPr>
          <a:xfrm>
            <a:off x="3911600" y="833120"/>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a:xfrm>
            <a:off x="3911600" y="1163320"/>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96" name="Straight Connector 95"/>
          <p:cNvCxnSpPr/>
          <p:nvPr/>
        </p:nvCxnSpPr>
        <p:spPr>
          <a:xfrm>
            <a:off x="3911600" y="1536700"/>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a:xfrm>
            <a:off x="3931920" y="1951990"/>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100" name="Straight Connector 99"/>
          <p:cNvCxnSpPr/>
          <p:nvPr/>
        </p:nvCxnSpPr>
        <p:spPr>
          <a:xfrm>
            <a:off x="3911600" y="2287270"/>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102" name="Straight Connector 101"/>
          <p:cNvCxnSpPr/>
          <p:nvPr/>
        </p:nvCxnSpPr>
        <p:spPr>
          <a:xfrm>
            <a:off x="3921760" y="2626995"/>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104" name="Straight Connector 103"/>
          <p:cNvCxnSpPr/>
          <p:nvPr/>
        </p:nvCxnSpPr>
        <p:spPr>
          <a:xfrm>
            <a:off x="3911600" y="2973070"/>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17264F04-4045-4957-A59B-1E57DE19C63A}"/>
              </a:ext>
            </a:extLst>
          </p:cNvPr>
          <p:cNvCxnSpPr/>
          <p:nvPr/>
        </p:nvCxnSpPr>
        <p:spPr>
          <a:xfrm flipV="1">
            <a:off x="3916680" y="2545080"/>
            <a:ext cx="1239520" cy="187960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B1AB2996-AF31-408B-9209-CF6BD24E1B13}"/>
              </a:ext>
            </a:extLst>
          </p:cNvPr>
          <p:cNvCxnSpPr/>
          <p:nvPr/>
        </p:nvCxnSpPr>
        <p:spPr>
          <a:xfrm>
            <a:off x="3916680" y="1163320"/>
            <a:ext cx="1239520" cy="138176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8E4842A3-1A7E-4D35-8DC4-8C810755E53E}"/>
              </a:ext>
            </a:extLst>
          </p:cNvPr>
          <p:cNvCxnSpPr/>
          <p:nvPr/>
        </p:nvCxnSpPr>
        <p:spPr>
          <a:xfrm flipV="1">
            <a:off x="3911600" y="3662680"/>
            <a:ext cx="1239520" cy="187960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0AEB508C-93A5-42A2-85CA-34BCBA1C7FDE}"/>
              </a:ext>
            </a:extLst>
          </p:cNvPr>
          <p:cNvCxnSpPr/>
          <p:nvPr/>
        </p:nvCxnSpPr>
        <p:spPr>
          <a:xfrm>
            <a:off x="3911600" y="2280920"/>
            <a:ext cx="1239520" cy="138176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B54081F-E880-4542-B137-6ADF5B9F1307}"/>
                  </a:ext>
                </a:extLst>
              </p:cNvPr>
              <p:cNvSpPr txBox="1"/>
              <p:nvPr/>
            </p:nvSpPr>
            <p:spPr>
              <a:xfrm>
                <a:off x="5157216" y="2336264"/>
                <a:ext cx="5974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1</a:t>
                </a:r>
              </a:p>
            </p:txBody>
          </p:sp>
        </mc:Choice>
        <mc:Fallback xmlns="">
          <p:sp>
            <p:nvSpPr>
              <p:cNvPr id="3" name="TextBox 2">
                <a:extLst>
                  <a:ext uri="{FF2B5EF4-FFF2-40B4-BE49-F238E27FC236}">
                    <a16:creationId xmlns:a16="http://schemas.microsoft.com/office/drawing/2014/main" id="{BB54081F-E880-4542-B137-6ADF5B9F1307}"/>
                  </a:ext>
                </a:extLst>
              </p:cNvPr>
              <p:cNvSpPr txBox="1">
                <a:spLocks noRot="1" noChangeAspect="1" noMove="1" noResize="1" noEditPoints="1" noAdjustHandles="1" noChangeArrowheads="1" noChangeShapeType="1" noTextEdit="1"/>
              </p:cNvSpPr>
              <p:nvPr/>
            </p:nvSpPr>
            <p:spPr>
              <a:xfrm>
                <a:off x="5157216" y="2336264"/>
                <a:ext cx="597408" cy="338554"/>
              </a:xfrm>
              <a:prstGeom prst="rect">
                <a:avLst/>
              </a:prstGeom>
              <a:blipFill>
                <a:blip r:embed="rId8"/>
                <a:stretch>
                  <a:fillRect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BE9EB215-0C9F-469D-8FF2-328C16F7CA62}"/>
                  </a:ext>
                </a:extLst>
              </p:cNvPr>
              <p:cNvSpPr txBox="1"/>
              <p:nvPr/>
            </p:nvSpPr>
            <p:spPr>
              <a:xfrm>
                <a:off x="5108583" y="3469273"/>
                <a:ext cx="5974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1</a:t>
                </a:r>
              </a:p>
            </p:txBody>
          </p:sp>
        </mc:Choice>
        <mc:Fallback xmlns="">
          <p:sp>
            <p:nvSpPr>
              <p:cNvPr id="50" name="TextBox 49">
                <a:extLst>
                  <a:ext uri="{FF2B5EF4-FFF2-40B4-BE49-F238E27FC236}">
                    <a16:creationId xmlns:a16="http://schemas.microsoft.com/office/drawing/2014/main" id="{BE9EB215-0C9F-469D-8FF2-328C16F7CA62}"/>
                  </a:ext>
                </a:extLst>
              </p:cNvPr>
              <p:cNvSpPr txBox="1">
                <a:spLocks noRot="1" noChangeAspect="1" noMove="1" noResize="1" noEditPoints="1" noAdjustHandles="1" noChangeArrowheads="1" noChangeShapeType="1" noTextEdit="1"/>
              </p:cNvSpPr>
              <p:nvPr/>
            </p:nvSpPr>
            <p:spPr>
              <a:xfrm>
                <a:off x="5108583" y="3469273"/>
                <a:ext cx="597408" cy="338554"/>
              </a:xfrm>
              <a:prstGeom prst="rect">
                <a:avLst/>
              </a:prstGeom>
              <a:blipFill>
                <a:blip r:embed="rId9"/>
                <a:stretch>
                  <a:fillRect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547EDE5-C3F9-454E-8A76-F75EB713BED4}"/>
                  </a:ext>
                </a:extLst>
              </p:cNvPr>
              <p:cNvSpPr txBox="1"/>
              <p:nvPr/>
            </p:nvSpPr>
            <p:spPr>
              <a:xfrm>
                <a:off x="272246" y="1808033"/>
                <a:ext cx="245324"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Choice>
        <mc:Fallback xmlns="">
          <p:sp>
            <p:nvSpPr>
              <p:cNvPr id="4" name="TextBox 3">
                <a:extLst>
                  <a:ext uri="{FF2B5EF4-FFF2-40B4-BE49-F238E27FC236}">
                    <a16:creationId xmlns:a16="http://schemas.microsoft.com/office/drawing/2014/main" id="{F547EDE5-C3F9-454E-8A76-F75EB713BED4}"/>
                  </a:ext>
                </a:extLst>
              </p:cNvPr>
              <p:cNvSpPr txBox="1">
                <a:spLocks noRot="1" noChangeAspect="1" noMove="1" noResize="1" noEditPoints="1" noAdjustHandles="1" noChangeArrowheads="1" noChangeShapeType="1" noTextEdit="1"/>
              </p:cNvSpPr>
              <p:nvPr/>
            </p:nvSpPr>
            <p:spPr>
              <a:xfrm>
                <a:off x="272246" y="1808033"/>
                <a:ext cx="245324" cy="276999"/>
              </a:xfrm>
              <a:prstGeom prst="rect">
                <a:avLst/>
              </a:prstGeom>
              <a:blipFill>
                <a:blip r:embed="rId10"/>
                <a:stretch>
                  <a:fillRect l="-10000" r="-7500" b="-20000"/>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98F8BFE1-112B-432E-8ACB-5CB4B97B7F22}"/>
              </a:ext>
            </a:extLst>
          </p:cNvPr>
          <p:cNvSpPr txBox="1"/>
          <p:nvPr/>
        </p:nvSpPr>
        <p:spPr>
          <a:xfrm>
            <a:off x="0" y="4772969"/>
            <a:ext cx="95014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Segment</a:t>
            </a: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9159C60-BED4-401F-9A09-F97ADB4F2017}"/>
                  </a:ext>
                </a:extLst>
              </p:cNvPr>
              <p:cNvSpPr txBox="1"/>
              <p:nvPr/>
            </p:nvSpPr>
            <p:spPr>
              <a:xfrm>
                <a:off x="272246" y="4998344"/>
                <a:ext cx="244041" cy="299313"/>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oMath>
                  </m:oMathPara>
                </a14:m>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Choice>
        <mc:Fallback xmlns="">
          <p:sp>
            <p:nvSpPr>
              <p:cNvPr id="52" name="TextBox 51">
                <a:extLst>
                  <a:ext uri="{FF2B5EF4-FFF2-40B4-BE49-F238E27FC236}">
                    <a16:creationId xmlns:a16="http://schemas.microsoft.com/office/drawing/2014/main" id="{A9159C60-BED4-401F-9A09-F97ADB4F2017}"/>
                  </a:ext>
                </a:extLst>
              </p:cNvPr>
              <p:cNvSpPr txBox="1">
                <a:spLocks noRot="1" noChangeAspect="1" noMove="1" noResize="1" noEditPoints="1" noAdjustHandles="1" noChangeArrowheads="1" noChangeShapeType="1" noTextEdit="1"/>
              </p:cNvSpPr>
              <p:nvPr/>
            </p:nvSpPr>
            <p:spPr>
              <a:xfrm>
                <a:off x="272246" y="4998344"/>
                <a:ext cx="244041" cy="299313"/>
              </a:xfrm>
              <a:prstGeom prst="rect">
                <a:avLst/>
              </a:prstGeom>
              <a:blipFill>
                <a:blip r:embed="rId11"/>
                <a:stretch>
                  <a:fillRect l="-10000" r="-15000" b="-26531"/>
                </a:stretch>
              </a:blipFill>
            </p:spPr>
            <p:txBody>
              <a:bodyPr/>
              <a:lstStyle/>
              <a:p>
                <a:r>
                  <a:rPr lang="en-US">
                    <a:noFill/>
                  </a:rPr>
                  <a:t> </a:t>
                </a:r>
              </a:p>
            </p:txBody>
          </p:sp>
        </mc:Fallback>
      </mc:AlternateContent>
    </p:spTree>
    <p:extLst>
      <p:ext uri="{BB962C8B-B14F-4D97-AF65-F5344CB8AC3E}">
        <p14:creationId xmlns:p14="http://schemas.microsoft.com/office/powerpoint/2010/main" val="69715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200"/>
                                  </p:stCondLst>
                                  <p:childTnLst>
                                    <p:set>
                                      <p:cBhvr>
                                        <p:cTn id="17" dur="1" fill="hold">
                                          <p:stCondLst>
                                            <p:cond delay="0"/>
                                          </p:stCondLst>
                                        </p:cTn>
                                        <p:tgtEl>
                                          <p:spTgt spid="92"/>
                                        </p:tgtEl>
                                        <p:attrNameLst>
                                          <p:attrName>style.visibility</p:attrName>
                                        </p:attrNameLst>
                                      </p:cBhvr>
                                      <p:to>
                                        <p:strVal val="visible"/>
                                      </p:to>
                                    </p:set>
                                  </p:childTnLst>
                                </p:cTn>
                              </p:par>
                              <p:par>
                                <p:cTn id="18" presetID="1" presetClass="entr" presetSubtype="0" fill="hold" nodeType="withEffect">
                                  <p:stCondLst>
                                    <p:cond delay="200"/>
                                  </p:stCondLst>
                                  <p:childTnLst>
                                    <p:set>
                                      <p:cBhvr>
                                        <p:cTn id="19" dur="1" fill="hold">
                                          <p:stCondLst>
                                            <p:cond delay="0"/>
                                          </p:stCondLst>
                                        </p:cTn>
                                        <p:tgtEl>
                                          <p:spTgt spid="93"/>
                                        </p:tgtEl>
                                        <p:attrNameLst>
                                          <p:attrName>style.visibility</p:attrName>
                                        </p:attrNameLst>
                                      </p:cBhvr>
                                      <p:to>
                                        <p:strVal val="visible"/>
                                      </p:to>
                                    </p:set>
                                  </p:childTnLst>
                                </p:cTn>
                              </p:par>
                            </p:childTnLst>
                          </p:cTn>
                        </p:par>
                        <p:par>
                          <p:cTn id="20" fill="hold">
                            <p:stCondLst>
                              <p:cond delay="200"/>
                            </p:stCondLst>
                            <p:childTnLst>
                              <p:par>
                                <p:cTn id="21" presetID="1" presetClass="entr" presetSubtype="0" fill="hold" nodeType="afterEffect">
                                  <p:stCondLst>
                                    <p:cond delay="200"/>
                                  </p:stCondLst>
                                  <p:childTnLst>
                                    <p:set>
                                      <p:cBhvr>
                                        <p:cTn id="22" dur="1" fill="hold">
                                          <p:stCondLst>
                                            <p:cond delay="0"/>
                                          </p:stCondLst>
                                        </p:cTn>
                                        <p:tgtEl>
                                          <p:spTgt spid="94"/>
                                        </p:tgtEl>
                                        <p:attrNameLst>
                                          <p:attrName>style.visibility</p:attrName>
                                        </p:attrNameLst>
                                      </p:cBhvr>
                                      <p:to>
                                        <p:strVal val="visible"/>
                                      </p:to>
                                    </p:set>
                                  </p:childTnLst>
                                </p:cTn>
                              </p:par>
                              <p:par>
                                <p:cTn id="23" presetID="1" presetClass="entr" presetSubtype="0" fill="hold" nodeType="withEffect">
                                  <p:stCondLst>
                                    <p:cond delay="200"/>
                                  </p:stCondLst>
                                  <p:childTnLst>
                                    <p:set>
                                      <p:cBhvr>
                                        <p:cTn id="24" dur="1" fill="hold">
                                          <p:stCondLst>
                                            <p:cond delay="0"/>
                                          </p:stCondLst>
                                        </p:cTn>
                                        <p:tgtEl>
                                          <p:spTgt spid="95"/>
                                        </p:tgtEl>
                                        <p:attrNameLst>
                                          <p:attrName>style.visibility</p:attrName>
                                        </p:attrNameLst>
                                      </p:cBhvr>
                                      <p:to>
                                        <p:strVal val="visible"/>
                                      </p:to>
                                    </p:set>
                                  </p:childTnLst>
                                </p:cTn>
                              </p:par>
                            </p:childTnLst>
                          </p:cTn>
                        </p:par>
                        <p:par>
                          <p:cTn id="25" fill="hold">
                            <p:stCondLst>
                              <p:cond delay="400"/>
                            </p:stCondLst>
                            <p:childTnLst>
                              <p:par>
                                <p:cTn id="26" presetID="1" presetClass="entr" presetSubtype="0" fill="hold" nodeType="afterEffect">
                                  <p:stCondLst>
                                    <p:cond delay="200"/>
                                  </p:stCondLst>
                                  <p:childTnLst>
                                    <p:set>
                                      <p:cBhvr>
                                        <p:cTn id="27" dur="1" fill="hold">
                                          <p:stCondLst>
                                            <p:cond delay="0"/>
                                          </p:stCondLst>
                                        </p:cTn>
                                        <p:tgtEl>
                                          <p:spTgt spid="96"/>
                                        </p:tgtEl>
                                        <p:attrNameLst>
                                          <p:attrName>style.visibility</p:attrName>
                                        </p:attrNameLst>
                                      </p:cBhvr>
                                      <p:to>
                                        <p:strVal val="visible"/>
                                      </p:to>
                                    </p:set>
                                  </p:childTnLst>
                                </p:cTn>
                              </p:par>
                              <p:par>
                                <p:cTn id="28" presetID="1" presetClass="entr" presetSubtype="0" fill="hold" nodeType="withEffect">
                                  <p:stCondLst>
                                    <p:cond delay="200"/>
                                  </p:stCondLst>
                                  <p:childTnLst>
                                    <p:set>
                                      <p:cBhvr>
                                        <p:cTn id="29" dur="1" fill="hold">
                                          <p:stCondLst>
                                            <p:cond delay="0"/>
                                          </p:stCondLst>
                                        </p:cTn>
                                        <p:tgtEl>
                                          <p:spTgt spid="97"/>
                                        </p:tgtEl>
                                        <p:attrNameLst>
                                          <p:attrName>style.visibility</p:attrName>
                                        </p:attrNameLst>
                                      </p:cBhvr>
                                      <p:to>
                                        <p:strVal val="visible"/>
                                      </p:to>
                                    </p:set>
                                  </p:childTnLst>
                                </p:cTn>
                              </p:par>
                            </p:childTnLst>
                          </p:cTn>
                        </p:par>
                        <p:par>
                          <p:cTn id="30" fill="hold">
                            <p:stCondLst>
                              <p:cond delay="600"/>
                            </p:stCondLst>
                            <p:childTnLst>
                              <p:par>
                                <p:cTn id="31" presetID="1" presetClass="entr" presetSubtype="0" fill="hold" nodeType="afterEffect">
                                  <p:stCondLst>
                                    <p:cond delay="200"/>
                                  </p:stCondLst>
                                  <p:childTnLst>
                                    <p:set>
                                      <p:cBhvr>
                                        <p:cTn id="32" dur="1" fill="hold">
                                          <p:stCondLst>
                                            <p:cond delay="0"/>
                                          </p:stCondLst>
                                        </p:cTn>
                                        <p:tgtEl>
                                          <p:spTgt spid="98"/>
                                        </p:tgtEl>
                                        <p:attrNameLst>
                                          <p:attrName>style.visibility</p:attrName>
                                        </p:attrNameLst>
                                      </p:cBhvr>
                                      <p:to>
                                        <p:strVal val="visible"/>
                                      </p:to>
                                    </p:set>
                                  </p:childTnLst>
                                </p:cTn>
                              </p:par>
                              <p:par>
                                <p:cTn id="33" presetID="1" presetClass="entr" presetSubtype="0" fill="hold" nodeType="withEffect">
                                  <p:stCondLst>
                                    <p:cond delay="200"/>
                                  </p:stCondLst>
                                  <p:childTnLst>
                                    <p:set>
                                      <p:cBhvr>
                                        <p:cTn id="34" dur="1" fill="hold">
                                          <p:stCondLst>
                                            <p:cond delay="0"/>
                                          </p:stCondLst>
                                        </p:cTn>
                                        <p:tgtEl>
                                          <p:spTgt spid="99"/>
                                        </p:tgtEl>
                                        <p:attrNameLst>
                                          <p:attrName>style.visibility</p:attrName>
                                        </p:attrNameLst>
                                      </p:cBhvr>
                                      <p:to>
                                        <p:strVal val="visible"/>
                                      </p:to>
                                    </p:set>
                                  </p:childTnLst>
                                </p:cTn>
                              </p:par>
                            </p:childTnLst>
                          </p:cTn>
                        </p:par>
                        <p:par>
                          <p:cTn id="35" fill="hold">
                            <p:stCondLst>
                              <p:cond delay="800"/>
                            </p:stCondLst>
                            <p:childTnLst>
                              <p:par>
                                <p:cTn id="36" presetID="1" presetClass="entr" presetSubtype="0" fill="hold" nodeType="afterEffect">
                                  <p:stCondLst>
                                    <p:cond delay="200"/>
                                  </p:stCondLst>
                                  <p:childTnLst>
                                    <p:set>
                                      <p:cBhvr>
                                        <p:cTn id="37" dur="1" fill="hold">
                                          <p:stCondLst>
                                            <p:cond delay="0"/>
                                          </p:stCondLst>
                                        </p:cTn>
                                        <p:tgtEl>
                                          <p:spTgt spid="100"/>
                                        </p:tgtEl>
                                        <p:attrNameLst>
                                          <p:attrName>style.visibility</p:attrName>
                                        </p:attrNameLst>
                                      </p:cBhvr>
                                      <p:to>
                                        <p:strVal val="visible"/>
                                      </p:to>
                                    </p:set>
                                  </p:childTnLst>
                                </p:cTn>
                              </p:par>
                              <p:par>
                                <p:cTn id="38" presetID="1" presetClass="entr" presetSubtype="0" fill="hold" nodeType="withEffect">
                                  <p:stCondLst>
                                    <p:cond delay="200"/>
                                  </p:stCondLst>
                                  <p:childTnLst>
                                    <p:set>
                                      <p:cBhvr>
                                        <p:cTn id="39" dur="1" fill="hold">
                                          <p:stCondLst>
                                            <p:cond delay="0"/>
                                          </p:stCondLst>
                                        </p:cTn>
                                        <p:tgtEl>
                                          <p:spTgt spid="101"/>
                                        </p:tgtEl>
                                        <p:attrNameLst>
                                          <p:attrName>style.visibility</p:attrName>
                                        </p:attrNameLst>
                                      </p:cBhvr>
                                      <p:to>
                                        <p:strVal val="visible"/>
                                      </p:to>
                                    </p:set>
                                  </p:childTnLst>
                                </p:cTn>
                              </p:par>
                            </p:childTnLst>
                          </p:cTn>
                        </p:par>
                        <p:par>
                          <p:cTn id="40" fill="hold">
                            <p:stCondLst>
                              <p:cond delay="1000"/>
                            </p:stCondLst>
                            <p:childTnLst>
                              <p:par>
                                <p:cTn id="41" presetID="1" presetClass="entr" presetSubtype="0" fill="hold" nodeType="afterEffect">
                                  <p:stCondLst>
                                    <p:cond delay="200"/>
                                  </p:stCondLst>
                                  <p:childTnLst>
                                    <p:set>
                                      <p:cBhvr>
                                        <p:cTn id="42" dur="1" fill="hold">
                                          <p:stCondLst>
                                            <p:cond delay="0"/>
                                          </p:stCondLst>
                                        </p:cTn>
                                        <p:tgtEl>
                                          <p:spTgt spid="102"/>
                                        </p:tgtEl>
                                        <p:attrNameLst>
                                          <p:attrName>style.visibility</p:attrName>
                                        </p:attrNameLst>
                                      </p:cBhvr>
                                      <p:to>
                                        <p:strVal val="visible"/>
                                      </p:to>
                                    </p:set>
                                  </p:childTnLst>
                                </p:cTn>
                              </p:par>
                              <p:par>
                                <p:cTn id="43" presetID="1" presetClass="entr" presetSubtype="0" fill="hold" nodeType="withEffect">
                                  <p:stCondLst>
                                    <p:cond delay="200"/>
                                  </p:stCondLst>
                                  <p:childTnLst>
                                    <p:set>
                                      <p:cBhvr>
                                        <p:cTn id="44" dur="1" fill="hold">
                                          <p:stCondLst>
                                            <p:cond delay="0"/>
                                          </p:stCondLst>
                                        </p:cTn>
                                        <p:tgtEl>
                                          <p:spTgt spid="103"/>
                                        </p:tgtEl>
                                        <p:attrNameLst>
                                          <p:attrName>style.visibility</p:attrName>
                                        </p:attrNameLst>
                                      </p:cBhvr>
                                      <p:to>
                                        <p:strVal val="visible"/>
                                      </p:to>
                                    </p:set>
                                  </p:childTnLst>
                                </p:cTn>
                              </p:par>
                            </p:childTnLst>
                          </p:cTn>
                        </p:par>
                        <p:par>
                          <p:cTn id="45" fill="hold">
                            <p:stCondLst>
                              <p:cond delay="1200"/>
                            </p:stCondLst>
                            <p:childTnLst>
                              <p:par>
                                <p:cTn id="46" presetID="1" presetClass="entr" presetSubtype="0" fill="hold" nodeType="afterEffect">
                                  <p:stCondLst>
                                    <p:cond delay="200"/>
                                  </p:stCondLst>
                                  <p:childTnLst>
                                    <p:set>
                                      <p:cBhvr>
                                        <p:cTn id="47" dur="1" fill="hold">
                                          <p:stCondLst>
                                            <p:cond delay="0"/>
                                          </p:stCondLst>
                                        </p:cTn>
                                        <p:tgtEl>
                                          <p:spTgt spid="104"/>
                                        </p:tgtEl>
                                        <p:attrNameLst>
                                          <p:attrName>style.visibility</p:attrName>
                                        </p:attrNameLst>
                                      </p:cBhvr>
                                      <p:to>
                                        <p:strVal val="visible"/>
                                      </p:to>
                                    </p:set>
                                  </p:childTnLst>
                                </p:cTn>
                              </p:par>
                              <p:par>
                                <p:cTn id="48" presetID="1" presetClass="entr" presetSubtype="0" fill="hold" nodeType="withEffect">
                                  <p:stCondLst>
                                    <p:cond delay="200"/>
                                  </p:stCondLst>
                                  <p:childTnLst>
                                    <p:set>
                                      <p:cBhvr>
                                        <p:cTn id="49" dur="1" fill="hold">
                                          <p:stCondLst>
                                            <p:cond delay="0"/>
                                          </p:stCondLst>
                                        </p:cTn>
                                        <p:tgtEl>
                                          <p:spTgt spid="105"/>
                                        </p:tgtEl>
                                        <p:attrNameLst>
                                          <p:attrName>style.visibility</p:attrName>
                                        </p:attrNameLst>
                                      </p:cBhvr>
                                      <p:to>
                                        <p:strVal val="visible"/>
                                      </p:to>
                                    </p:set>
                                  </p:childTnLst>
                                </p:cTn>
                              </p:par>
                            </p:childTnLst>
                          </p:cTn>
                        </p:par>
                        <p:par>
                          <p:cTn id="50" fill="hold">
                            <p:stCondLst>
                              <p:cond delay="1400"/>
                            </p:stCondLst>
                            <p:childTnLst>
                              <p:par>
                                <p:cTn id="51" presetID="1" presetClass="entr" presetSubtype="0" fill="hold" grpId="0" nodeType="afterEffect">
                                  <p:stCondLst>
                                    <p:cond delay="0"/>
                                  </p:stCondLst>
                                  <p:childTnLst>
                                    <p:set>
                                      <p:cBhvr>
                                        <p:cTn id="52" dur="1" fill="hold">
                                          <p:stCondLst>
                                            <p:cond delay="0"/>
                                          </p:stCondLst>
                                        </p:cTn>
                                        <p:tgtEl>
                                          <p:spTgt spid="10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childTnLst>
                          </p:cTn>
                        </p:par>
                        <p:par>
                          <p:cTn id="55" fill="hold">
                            <p:stCondLst>
                              <p:cond delay="1400"/>
                            </p:stCondLst>
                            <p:childTnLst>
                              <p:par>
                                <p:cTn id="56" presetID="1" presetClass="entr" presetSubtype="0" fill="hold" grpId="0" nodeType="afterEffect">
                                  <p:stCondLst>
                                    <p:cond delay="0"/>
                                  </p:stCondLst>
                                  <p:childTnLst>
                                    <p:set>
                                      <p:cBhvr>
                                        <p:cTn id="57" dur="1" fill="hold">
                                          <p:stCondLst>
                                            <p:cond delay="0"/>
                                          </p:stCondLst>
                                        </p:cTn>
                                        <p:tgtEl>
                                          <p:spTgt spid="11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12"/>
                                        </p:tgtEl>
                                        <p:attrNameLst>
                                          <p:attrName>style.visibility</p:attrName>
                                        </p:attrNameLst>
                                      </p:cBhvr>
                                      <p:to>
                                        <p:strVal val="visible"/>
                                      </p:to>
                                    </p:set>
                                  </p:childTnLst>
                                </p:cTn>
                              </p:par>
                            </p:childTnLst>
                          </p:cTn>
                        </p:par>
                        <p:par>
                          <p:cTn id="78" fill="hold">
                            <p:stCondLst>
                              <p:cond delay="0"/>
                            </p:stCondLst>
                            <p:childTnLst>
                              <p:par>
                                <p:cTn id="79" presetID="1"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09" grpId="0"/>
      <p:bldP spid="110" grpId="0"/>
      <p:bldP spid="111" grpId="0"/>
      <p:bldP spid="112" grpId="0"/>
      <p:bldP spid="39" grpId="0" animBg="1"/>
      <p:bldP spid="40" grpId="0"/>
      <p:bldP spid="41" grpId="0"/>
      <p:bldP spid="34" grpId="0"/>
      <p:bldP spid="3" grpId="0"/>
      <p:bldP spid="5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87157" y="1434107"/>
            <a:ext cx="1310074" cy="1952554"/>
          </a:xfrm>
          <a:prstGeom prst="rect">
            <a:avLst/>
          </a:prstGeom>
        </p:spPr>
      </p:pic>
      <p:sp>
        <p:nvSpPr>
          <p:cNvPr id="22" name="Title 1"/>
          <p:cNvSpPr>
            <a:spLocks noGrp="1"/>
          </p:cNvSpPr>
          <p:nvPr>
            <p:ph type="title"/>
          </p:nvPr>
        </p:nvSpPr>
        <p:spPr>
          <a:xfrm>
            <a:off x="378704" y="61974"/>
            <a:ext cx="10515600" cy="1325563"/>
          </a:xfrm>
        </p:spPr>
        <p:txBody>
          <a:bodyPr/>
          <a:lstStyle/>
          <a:p>
            <a:r>
              <a:rPr lang="en-US" dirty="0">
                <a:solidFill>
                  <a:srgbClr val="0070C0"/>
                </a:solidFill>
              </a:rPr>
              <a:t>Training</a:t>
            </a:r>
          </a:p>
        </p:txBody>
      </p:sp>
      <p:sp>
        <p:nvSpPr>
          <p:cNvPr id="87" name="Rectangle 86"/>
          <p:cNvSpPr/>
          <p:nvPr/>
        </p:nvSpPr>
        <p:spPr>
          <a:xfrm>
            <a:off x="3294850" y="1146245"/>
            <a:ext cx="1458501" cy="22869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p:txBody>
      </p:sp>
      <p:sp>
        <p:nvSpPr>
          <p:cNvPr id="174" name="TextBox 173"/>
          <p:cNvSpPr txBox="1"/>
          <p:nvPr/>
        </p:nvSpPr>
        <p:spPr>
          <a:xfrm>
            <a:off x="6060991" y="1146245"/>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sp>
        <p:nvSpPr>
          <p:cNvPr id="212" name="Rectangle 211"/>
          <p:cNvSpPr/>
          <p:nvPr/>
        </p:nvSpPr>
        <p:spPr>
          <a:xfrm>
            <a:off x="4747358" y="1146245"/>
            <a:ext cx="3259943" cy="22869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Right Brace 2"/>
          <p:cNvSpPr/>
          <p:nvPr/>
        </p:nvSpPr>
        <p:spPr>
          <a:xfrm>
            <a:off x="7547278" y="1434107"/>
            <a:ext cx="306402" cy="195255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9" name="Right Brace 8"/>
          <p:cNvSpPr/>
          <p:nvPr/>
        </p:nvSpPr>
        <p:spPr>
          <a:xfrm>
            <a:off x="7940040" y="2408328"/>
            <a:ext cx="299964" cy="2875538"/>
          </a:xfrm>
          <a:prstGeom prst="rightBrace">
            <a:avLst>
              <a:gd name="adj1" fmla="val 8333"/>
              <a:gd name="adj2" fmla="val 4505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 name="Oval 3"/>
          <p:cNvSpPr/>
          <p:nvPr/>
        </p:nvSpPr>
        <p:spPr>
          <a:xfrm>
            <a:off x="8194284" y="3674406"/>
            <a:ext cx="91440" cy="72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2" name="Oval 191"/>
          <p:cNvSpPr/>
          <p:nvPr/>
        </p:nvSpPr>
        <p:spPr>
          <a:xfrm>
            <a:off x="8194284" y="3674405"/>
            <a:ext cx="91440" cy="72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315" name="Group 314"/>
          <p:cNvGrpSpPr/>
          <p:nvPr/>
        </p:nvGrpSpPr>
        <p:grpSpPr>
          <a:xfrm rot="10800000">
            <a:off x="4425318" y="1977758"/>
            <a:ext cx="580323" cy="929920"/>
            <a:chOff x="9543478" y="3961471"/>
            <a:chExt cx="882983" cy="929920"/>
          </a:xfrm>
        </p:grpSpPr>
        <p:cxnSp>
          <p:nvCxnSpPr>
            <p:cNvPr id="316" name="Straight Connector 315"/>
            <p:cNvCxnSpPr/>
            <p:nvPr/>
          </p:nvCxnSpPr>
          <p:spPr>
            <a:xfrm>
              <a:off x="9543487" y="4028025"/>
              <a:ext cx="859289" cy="5099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9543486" y="4010148"/>
              <a:ext cx="859290" cy="7691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9543484" y="4233989"/>
              <a:ext cx="859292" cy="5520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a:off x="9543485" y="4233989"/>
              <a:ext cx="859291" cy="327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9543485" y="4067094"/>
              <a:ext cx="859291" cy="16689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V="1">
              <a:off x="9543483" y="4060239"/>
              <a:ext cx="859293" cy="5010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9543485" y="4245637"/>
              <a:ext cx="859291" cy="4075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a:off x="9543487" y="3961471"/>
              <a:ext cx="859289" cy="987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9543487" y="3996960"/>
              <a:ext cx="859289" cy="27606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9543482" y="4308513"/>
              <a:ext cx="859294" cy="2926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9543481" y="4566882"/>
              <a:ext cx="859295" cy="635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9575438" y="4618492"/>
              <a:ext cx="827338" cy="1806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V="1">
              <a:off x="9543481" y="4080095"/>
              <a:ext cx="859295" cy="7953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9543480" y="4286394"/>
              <a:ext cx="859296" cy="6049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V="1">
              <a:off x="9543479" y="4572957"/>
              <a:ext cx="882982" cy="3051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9543478" y="4813954"/>
              <a:ext cx="882983" cy="731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2" name="Group 331"/>
          <p:cNvGrpSpPr/>
          <p:nvPr/>
        </p:nvGrpSpPr>
        <p:grpSpPr>
          <a:xfrm>
            <a:off x="5203951" y="1556101"/>
            <a:ext cx="1049083" cy="1687484"/>
            <a:chOff x="5203951" y="1556101"/>
            <a:chExt cx="1049083" cy="1687484"/>
          </a:xfrm>
        </p:grpSpPr>
        <p:cxnSp>
          <p:nvCxnSpPr>
            <p:cNvPr id="333" name="Straight Connector 332"/>
            <p:cNvCxnSpPr/>
            <p:nvPr/>
          </p:nvCxnSpPr>
          <p:spPr>
            <a:xfrm>
              <a:off x="5207550" y="2058021"/>
              <a:ext cx="1026750" cy="187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5207583" y="2021207"/>
              <a:ext cx="1026717" cy="591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207581" y="2248623"/>
              <a:ext cx="1026718" cy="555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V="1">
              <a:off x="5207582" y="2018225"/>
              <a:ext cx="1026718" cy="2859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5207582" y="1556101"/>
              <a:ext cx="1026718" cy="7481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5203951" y="1561696"/>
              <a:ext cx="1040618" cy="11305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V="1">
              <a:off x="5207582" y="1826696"/>
              <a:ext cx="1036988" cy="4891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5207555" y="1563533"/>
              <a:ext cx="1026746" cy="4999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5207584" y="1816026"/>
              <a:ext cx="1045450" cy="2511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5217854" y="1821765"/>
              <a:ext cx="1026715" cy="86341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V="1">
              <a:off x="5207578" y="2031671"/>
              <a:ext cx="1026720" cy="6689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flipV="1">
              <a:off x="5211199" y="2261178"/>
              <a:ext cx="1023099" cy="4321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flipV="1">
              <a:off x="5225086" y="2551423"/>
              <a:ext cx="1009212" cy="1492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207550" y="2692677"/>
              <a:ext cx="1026734" cy="3082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214817" y="2692465"/>
              <a:ext cx="1019481" cy="939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210623" y="2689921"/>
              <a:ext cx="1023661" cy="5534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5217855" y="2062368"/>
              <a:ext cx="1016445" cy="4892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5207570" y="2064960"/>
              <a:ext cx="1026730" cy="7056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5207565" y="2058608"/>
              <a:ext cx="1026735" cy="9330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a:off x="5217855" y="2069009"/>
              <a:ext cx="1016445" cy="11618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5211862" y="2305532"/>
              <a:ext cx="1022437" cy="24224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5211861" y="2310097"/>
              <a:ext cx="1022438" cy="4651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a:off x="5211860" y="2314085"/>
              <a:ext cx="1022439" cy="688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a:off x="5219874" y="2323264"/>
              <a:ext cx="1024695" cy="9134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5209389" y="1564108"/>
              <a:ext cx="1035165" cy="14225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V="1">
              <a:off x="5210536" y="1815510"/>
              <a:ext cx="1034018" cy="118888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5217840" y="2041058"/>
              <a:ext cx="1016444" cy="95671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5214813" y="2270965"/>
              <a:ext cx="1019471" cy="7253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5210520" y="2555474"/>
              <a:ext cx="1023764" cy="4506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V="1">
              <a:off x="5210504" y="2786818"/>
              <a:ext cx="1023780" cy="20992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5210488" y="3009185"/>
              <a:ext cx="1023796" cy="158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5214813" y="3005463"/>
              <a:ext cx="1019471" cy="2381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9" name="Oval 398"/>
          <p:cNvSpPr/>
          <p:nvPr/>
        </p:nvSpPr>
        <p:spPr>
          <a:xfrm>
            <a:off x="8194284" y="3674404"/>
            <a:ext cx="91440" cy="72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0" name="Oval 399"/>
          <p:cNvSpPr/>
          <p:nvPr/>
        </p:nvSpPr>
        <p:spPr>
          <a:xfrm>
            <a:off x="8196718" y="3674403"/>
            <a:ext cx="91440" cy="72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5" name="TextBox 184"/>
          <p:cNvSpPr txBox="1"/>
          <p:nvPr/>
        </p:nvSpPr>
        <p:spPr>
          <a:xfrm>
            <a:off x="7133539" y="1100945"/>
            <a:ext cx="4619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O</a:t>
            </a:r>
            <a:r>
              <a:rPr kumimoji="0" lang="en-US" sz="1800" b="0" i="0" u="none" strike="noStrike" kern="1200" cap="none" spc="0" normalizeH="0" baseline="-25000" noProof="0" dirty="0">
                <a:ln>
                  <a:noFill/>
                </a:ln>
                <a:solidFill>
                  <a:prstClr val="black"/>
                </a:solidFill>
                <a:effectLst/>
                <a:uLnTx/>
                <a:uFillTx/>
                <a:latin typeface="Trebuchet MS" panose="020B0603020202020204"/>
                <a:ea typeface="+mn-ea"/>
                <a:cs typeface="+mn-cs"/>
              </a:rPr>
              <a:t>i</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AlternateContent xmlns:mc="http://schemas.openxmlformats.org/markup-compatibility/2006" xmlns:a14="http://schemas.microsoft.com/office/drawing/2010/main">
        <mc:Choice Requires="a14">
          <p:sp>
            <p:nvSpPr>
              <p:cNvPr id="187" name="TextBox 186"/>
              <p:cNvSpPr txBox="1"/>
              <p:nvPr/>
            </p:nvSpPr>
            <p:spPr>
              <a:xfrm>
                <a:off x="8368505" y="182506"/>
                <a:ext cx="3593080" cy="2092881"/>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The network learns the parameters</a:t>
                </a:r>
                <a:r>
                  <a:rPr kumimoji="0" lang="en-US" sz="2400" b="0" i="0" u="none" strike="noStrike" kern="1200" cap="none" spc="0" normalizeH="0" noProof="0" dirty="0">
                    <a:ln>
                      <a:noFill/>
                    </a:ln>
                    <a:solidFill>
                      <a:prstClr val="black"/>
                    </a:solidFill>
                    <a:effectLst/>
                    <a:uLnTx/>
                    <a:uFillTx/>
                    <a:latin typeface="Trebuchet MS" panose="020B0603020202020204"/>
                    <a:ea typeface="+mn-ea"/>
                    <a:cs typeface="+mn-cs"/>
                  </a:rPr>
                  <a:t> to minimize:</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Loss Function = S +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oMath>
                </a14:m>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 = (O</a:t>
                </a:r>
                <a:r>
                  <a:rPr kumimoji="0" lang="en-US" sz="2400" b="0" i="0" u="none" strike="noStrike" kern="1200" cap="none" spc="0" normalizeH="0" baseline="-25000" noProof="0" dirty="0">
                    <a:ln>
                      <a:noFill/>
                    </a:ln>
                    <a:solidFill>
                      <a:prstClr val="black"/>
                    </a:solidFill>
                    <a:effectLst/>
                    <a:uLnTx/>
                    <a:uFillTx/>
                    <a:latin typeface="Trebuchet MS" panose="020B0603020202020204"/>
                    <a:ea typeface="+mn-ea"/>
                    <a:cs typeface="+mn-cs"/>
                  </a:rPr>
                  <a:t>i</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O</a:t>
                </a:r>
                <a:r>
                  <a:rPr kumimoji="0" lang="en-US" sz="2400" b="0" i="0" u="none" strike="noStrike" kern="1200" cap="none" spc="0" normalizeH="0" baseline="-25000" noProof="0" dirty="0" err="1">
                    <a:ln>
                      <a:noFill/>
                    </a:ln>
                    <a:solidFill>
                      <a:prstClr val="black"/>
                    </a:solidFill>
                    <a:effectLst/>
                    <a:uLnTx/>
                    <a:uFillTx/>
                    <a:latin typeface="Trebuchet MS" panose="020B0603020202020204"/>
                    <a:ea typeface="+mn-ea"/>
                    <a:cs typeface="+mn-cs"/>
                  </a:rPr>
                  <a:t>j</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s</a:t>
                </a:r>
                <a:r>
                  <a:rPr kumimoji="0" lang="en-US" sz="2400" b="0" i="0" u="none" strike="noStrike" kern="1200" cap="none" spc="0" normalizeH="0" baseline="-25000" noProof="0" dirty="0" err="1">
                    <a:ln>
                      <a:noFill/>
                    </a:ln>
                    <a:solidFill>
                      <a:prstClr val="black"/>
                    </a:solidFill>
                    <a:effectLst/>
                    <a:uLnTx/>
                    <a:uFillTx/>
                    <a:latin typeface="Trebuchet MS" panose="020B0603020202020204"/>
                    <a:ea typeface="+mn-ea"/>
                    <a:cs typeface="+mn-cs"/>
                  </a:rPr>
                  <a:t>i,j</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L</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US" sz="2400" b="0" i="0" u="none" strike="noStrike" kern="1200" cap="none" spc="0" normalizeH="0" baseline="30000" noProof="0" dirty="0">
                    <a:ln>
                      <a:noFill/>
                    </a:ln>
                    <a:solidFill>
                      <a:prstClr val="black"/>
                    </a:solidFill>
                    <a:effectLst/>
                    <a:uLnTx/>
                    <a:uFillTx/>
                    <a:latin typeface="Trebuchet MS" panose="020B0603020202020204"/>
                    <a:ea typeface="+mn-ea"/>
                    <a:cs typeface="+mn-cs"/>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B is a bit balancing term</a:t>
                </a:r>
              </a:p>
            </p:txBody>
          </p:sp>
        </mc:Choice>
        <mc:Fallback xmlns="">
          <p:sp>
            <p:nvSpPr>
              <p:cNvPr id="187" name="TextBox 186"/>
              <p:cNvSpPr txBox="1">
                <a:spLocks noRot="1" noChangeAspect="1" noMove="1" noResize="1" noEditPoints="1" noAdjustHandles="1" noChangeArrowheads="1" noChangeShapeType="1" noTextEdit="1"/>
              </p:cNvSpPr>
              <p:nvPr/>
            </p:nvSpPr>
            <p:spPr>
              <a:xfrm>
                <a:off x="8368505" y="182506"/>
                <a:ext cx="3593080" cy="2092881"/>
              </a:xfrm>
              <a:prstGeom prst="rect">
                <a:avLst/>
              </a:prstGeom>
              <a:blipFill>
                <a:blip r:embed="rId4"/>
                <a:stretch>
                  <a:fillRect l="-2538" t="-2029" r="-1692" b="-5507"/>
                </a:stretch>
              </a:blipFill>
              <a:ln>
                <a:solidFill>
                  <a:schemeClr val="tx1"/>
                </a:solidFill>
              </a:ln>
            </p:spPr>
            <p:txBody>
              <a:bodyPr/>
              <a:lstStyle/>
              <a:p>
                <a:r>
                  <a:rPr lang="en-US">
                    <a:noFill/>
                  </a:rPr>
                  <a:t> </a:t>
                </a:r>
              </a:p>
            </p:txBody>
          </p:sp>
        </mc:Fallback>
      </mc:AlternateContent>
      <p:sp>
        <p:nvSpPr>
          <p:cNvPr id="188" name="TextBox 187"/>
          <p:cNvSpPr txBox="1"/>
          <p:nvPr/>
        </p:nvSpPr>
        <p:spPr>
          <a:xfrm>
            <a:off x="8361574" y="3485241"/>
            <a:ext cx="32817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Inner Product O</a:t>
            </a:r>
            <a:r>
              <a:rPr kumimoji="0" lang="en-US" sz="2400" b="0" i="0" u="none" strike="noStrike" kern="1200" cap="none" spc="0" normalizeH="0" baseline="-25000" noProof="0" dirty="0">
                <a:ln>
                  <a:noFill/>
                </a:ln>
                <a:solidFill>
                  <a:prstClr val="black"/>
                </a:solidFill>
                <a:effectLst/>
                <a:uLnTx/>
                <a:uFillTx/>
                <a:latin typeface="Trebuchet MS" panose="020B0603020202020204"/>
                <a:ea typeface="+mn-ea"/>
                <a:cs typeface="+mn-cs"/>
              </a:rPr>
              <a:t>i</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O</a:t>
            </a:r>
            <a:r>
              <a:rPr kumimoji="0" lang="en-US" sz="2400" b="0" i="0" u="none" strike="noStrike" kern="1200" cap="none" spc="0" normalizeH="0" baseline="-25000" noProof="0" dirty="0" err="1">
                <a:ln>
                  <a:noFill/>
                </a:ln>
                <a:solidFill>
                  <a:prstClr val="black"/>
                </a:solidFill>
                <a:effectLst/>
                <a:uLnTx/>
                <a:uFillTx/>
                <a:latin typeface="Trebuchet MS" panose="020B0603020202020204"/>
                <a:ea typeface="+mn-ea"/>
                <a:cs typeface="+mn-cs"/>
              </a:rPr>
              <a:t>t</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p>
        </p:txBody>
      </p:sp>
      <p:sp>
        <p:nvSpPr>
          <p:cNvPr id="194" name="Rectangle 193">
            <a:extLst>
              <a:ext uri="{FF2B5EF4-FFF2-40B4-BE49-F238E27FC236}">
                <a16:creationId xmlns:a16="http://schemas.microsoft.com/office/drawing/2014/main" id="{D9C93707-E5D3-46FA-B860-C3F1E94E4C56}"/>
              </a:ext>
            </a:extLst>
          </p:cNvPr>
          <p:cNvSpPr/>
          <p:nvPr/>
        </p:nvSpPr>
        <p:spPr>
          <a:xfrm>
            <a:off x="4968585" y="1586744"/>
            <a:ext cx="226397" cy="1662053"/>
          </a:xfrm>
          <a:prstGeom prst="rect">
            <a:avLst/>
          </a:prstGeom>
          <a:solidFill>
            <a:srgbClr val="0070C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5" name="Rectangle: Rounded Corners 194">
            <a:extLst>
              <a:ext uri="{FF2B5EF4-FFF2-40B4-BE49-F238E27FC236}">
                <a16:creationId xmlns:a16="http://schemas.microsoft.com/office/drawing/2014/main" id="{92304834-EC84-4CDD-815D-2547AD383F30}"/>
              </a:ext>
            </a:extLst>
          </p:cNvPr>
          <p:cNvSpPr/>
          <p:nvPr/>
        </p:nvSpPr>
        <p:spPr>
          <a:xfrm>
            <a:off x="3662717" y="1991074"/>
            <a:ext cx="762602" cy="88267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6" name="TextBox 195">
            <a:extLst>
              <a:ext uri="{FF2B5EF4-FFF2-40B4-BE49-F238E27FC236}">
                <a16:creationId xmlns:a16="http://schemas.microsoft.com/office/drawing/2014/main" id="{C357526D-4902-4BCD-853C-6E13A074FEB8}"/>
              </a:ext>
            </a:extLst>
          </p:cNvPr>
          <p:cNvSpPr txBox="1"/>
          <p:nvPr/>
        </p:nvSpPr>
        <p:spPr>
          <a:xfrm>
            <a:off x="3152448" y="838991"/>
            <a:ext cx="64497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LSTM	                    Hashing Section                                            	</a:t>
            </a:r>
          </a:p>
        </p:txBody>
      </p:sp>
      <p:sp>
        <p:nvSpPr>
          <p:cNvPr id="199" name="TextBox 198">
            <a:extLst>
              <a:ext uri="{FF2B5EF4-FFF2-40B4-BE49-F238E27FC236}">
                <a16:creationId xmlns:a16="http://schemas.microsoft.com/office/drawing/2014/main" id="{40216C96-D1EF-46D0-9E63-60ED474F7FA3}"/>
              </a:ext>
            </a:extLst>
          </p:cNvPr>
          <p:cNvSpPr txBox="1"/>
          <p:nvPr/>
        </p:nvSpPr>
        <p:spPr>
          <a:xfrm>
            <a:off x="3305377" y="1214691"/>
            <a:ext cx="211473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Trebuchet MS" panose="020B0603020202020204"/>
                <a:ea typeface="+mn-ea"/>
                <a:cs typeface="+mn-cs"/>
              </a:rPr>
              <a:t>Forward </a:t>
            </a:r>
            <a:r>
              <a:rPr kumimoji="0" lang="en-US" sz="1200" b="1" i="0" u="none" strike="noStrike" kern="1200" cap="none" spc="0" normalizeH="0" baseline="0" noProof="0" dirty="0">
                <a:ln>
                  <a:noFill/>
                </a:ln>
                <a:solidFill>
                  <a:prstClr val="black"/>
                </a:solidFill>
                <a:effectLst/>
                <a:uLnTx/>
                <a:uFillTx/>
                <a:latin typeface="Trebuchet MS" panose="020B0603020202020204"/>
                <a:ea typeface="+mn-ea"/>
                <a:cs typeface="+mn-cs"/>
              </a:rPr>
              <a:t>LSTM</a:t>
            </a:r>
          </a:p>
        </p:txBody>
      </p:sp>
      <p:sp>
        <p:nvSpPr>
          <p:cNvPr id="200" name="TextBox 199">
            <a:extLst>
              <a:ext uri="{FF2B5EF4-FFF2-40B4-BE49-F238E27FC236}">
                <a16:creationId xmlns:a16="http://schemas.microsoft.com/office/drawing/2014/main" id="{A80B0643-3398-4646-99A4-9FA032503226}"/>
              </a:ext>
            </a:extLst>
          </p:cNvPr>
          <p:cNvSpPr txBox="1"/>
          <p:nvPr/>
        </p:nvSpPr>
        <p:spPr>
          <a:xfrm>
            <a:off x="3715923" y="2875241"/>
            <a:ext cx="7869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LSTM cell</a:t>
            </a:r>
          </a:p>
        </p:txBody>
      </p:sp>
      <p:pic>
        <p:nvPicPr>
          <p:cNvPr id="224" name="Picture 223">
            <a:extLst>
              <a:ext uri="{FF2B5EF4-FFF2-40B4-BE49-F238E27FC236}">
                <a16:creationId xmlns:a16="http://schemas.microsoft.com/office/drawing/2014/main" id="{39BA8D3A-D182-4100-9879-99430DAC9A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87157" y="4313044"/>
            <a:ext cx="1310074" cy="1952554"/>
          </a:xfrm>
          <a:prstGeom prst="rect">
            <a:avLst/>
          </a:prstGeom>
        </p:spPr>
      </p:pic>
      <p:sp>
        <p:nvSpPr>
          <p:cNvPr id="225" name="Rectangle 224">
            <a:extLst>
              <a:ext uri="{FF2B5EF4-FFF2-40B4-BE49-F238E27FC236}">
                <a16:creationId xmlns:a16="http://schemas.microsoft.com/office/drawing/2014/main" id="{1EF3C601-200E-4F1A-8466-C07166C08527}"/>
              </a:ext>
            </a:extLst>
          </p:cNvPr>
          <p:cNvSpPr/>
          <p:nvPr/>
        </p:nvSpPr>
        <p:spPr>
          <a:xfrm>
            <a:off x="3294850" y="4025182"/>
            <a:ext cx="1458501" cy="22869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p:txBody>
      </p:sp>
      <p:sp>
        <p:nvSpPr>
          <p:cNvPr id="226" name="TextBox 225">
            <a:extLst>
              <a:ext uri="{FF2B5EF4-FFF2-40B4-BE49-F238E27FC236}">
                <a16:creationId xmlns:a16="http://schemas.microsoft.com/office/drawing/2014/main" id="{A2E488F1-6662-4E75-AF03-32DCDDF76B56}"/>
              </a:ext>
            </a:extLst>
          </p:cNvPr>
          <p:cNvSpPr txBox="1"/>
          <p:nvPr/>
        </p:nvSpPr>
        <p:spPr>
          <a:xfrm>
            <a:off x="6060991" y="4025182"/>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sp>
        <p:nvSpPr>
          <p:cNvPr id="227" name="Rectangle 226">
            <a:extLst>
              <a:ext uri="{FF2B5EF4-FFF2-40B4-BE49-F238E27FC236}">
                <a16:creationId xmlns:a16="http://schemas.microsoft.com/office/drawing/2014/main" id="{4B2B47CE-2D24-4E9F-A063-C744B451B832}"/>
              </a:ext>
            </a:extLst>
          </p:cNvPr>
          <p:cNvSpPr/>
          <p:nvPr/>
        </p:nvSpPr>
        <p:spPr>
          <a:xfrm>
            <a:off x="4747358" y="4025182"/>
            <a:ext cx="3259943" cy="22869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28" name="Right Brace 227">
            <a:extLst>
              <a:ext uri="{FF2B5EF4-FFF2-40B4-BE49-F238E27FC236}">
                <a16:creationId xmlns:a16="http://schemas.microsoft.com/office/drawing/2014/main" id="{E859E5EF-6AFF-4DED-A8EE-EF130E33888F}"/>
              </a:ext>
            </a:extLst>
          </p:cNvPr>
          <p:cNvSpPr/>
          <p:nvPr/>
        </p:nvSpPr>
        <p:spPr>
          <a:xfrm>
            <a:off x="7547278" y="4313044"/>
            <a:ext cx="306402" cy="195255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229" name="Group 228">
            <a:extLst>
              <a:ext uri="{FF2B5EF4-FFF2-40B4-BE49-F238E27FC236}">
                <a16:creationId xmlns:a16="http://schemas.microsoft.com/office/drawing/2014/main" id="{4AD2C3A2-3420-4B0C-9539-E468F8E579D3}"/>
              </a:ext>
            </a:extLst>
          </p:cNvPr>
          <p:cNvGrpSpPr/>
          <p:nvPr/>
        </p:nvGrpSpPr>
        <p:grpSpPr>
          <a:xfrm rot="10800000">
            <a:off x="4425318" y="4856695"/>
            <a:ext cx="580323" cy="929920"/>
            <a:chOff x="9543478" y="3961471"/>
            <a:chExt cx="882983" cy="929920"/>
          </a:xfrm>
        </p:grpSpPr>
        <p:cxnSp>
          <p:nvCxnSpPr>
            <p:cNvPr id="230" name="Straight Connector 229">
              <a:extLst>
                <a:ext uri="{FF2B5EF4-FFF2-40B4-BE49-F238E27FC236}">
                  <a16:creationId xmlns:a16="http://schemas.microsoft.com/office/drawing/2014/main" id="{50AA4915-309D-4D3F-9724-806AB38913C8}"/>
                </a:ext>
              </a:extLst>
            </p:cNvPr>
            <p:cNvCxnSpPr/>
            <p:nvPr/>
          </p:nvCxnSpPr>
          <p:spPr>
            <a:xfrm>
              <a:off x="9543487" y="4028025"/>
              <a:ext cx="859289" cy="5099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8C7A0C04-97D2-435B-8A87-DBE38A24CA64}"/>
                </a:ext>
              </a:extLst>
            </p:cNvPr>
            <p:cNvCxnSpPr/>
            <p:nvPr/>
          </p:nvCxnSpPr>
          <p:spPr>
            <a:xfrm>
              <a:off x="9543486" y="4010148"/>
              <a:ext cx="859290" cy="7691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1E3347F9-3C63-4894-B21D-06454434B0D6}"/>
                </a:ext>
              </a:extLst>
            </p:cNvPr>
            <p:cNvCxnSpPr/>
            <p:nvPr/>
          </p:nvCxnSpPr>
          <p:spPr>
            <a:xfrm>
              <a:off x="9543484" y="4233989"/>
              <a:ext cx="859292" cy="5520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9633B5D1-BB24-4474-B858-1BD21BD38316}"/>
                </a:ext>
              </a:extLst>
            </p:cNvPr>
            <p:cNvCxnSpPr/>
            <p:nvPr/>
          </p:nvCxnSpPr>
          <p:spPr>
            <a:xfrm>
              <a:off x="9543485" y="4233989"/>
              <a:ext cx="859291" cy="327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D307CF0-04EE-4319-BBE7-7F979C11FAB4}"/>
                </a:ext>
              </a:extLst>
            </p:cNvPr>
            <p:cNvCxnSpPr/>
            <p:nvPr/>
          </p:nvCxnSpPr>
          <p:spPr>
            <a:xfrm flipV="1">
              <a:off x="9543485" y="4067094"/>
              <a:ext cx="859291" cy="16689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AA9FB6EC-EC08-4D22-98C7-F13A277738A3}"/>
                </a:ext>
              </a:extLst>
            </p:cNvPr>
            <p:cNvCxnSpPr/>
            <p:nvPr/>
          </p:nvCxnSpPr>
          <p:spPr>
            <a:xfrm flipV="1">
              <a:off x="9543483" y="4060239"/>
              <a:ext cx="859293" cy="5010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7FB7D40-4DC2-46ED-97E6-C7D016A77D5D}"/>
                </a:ext>
              </a:extLst>
            </p:cNvPr>
            <p:cNvCxnSpPr/>
            <p:nvPr/>
          </p:nvCxnSpPr>
          <p:spPr>
            <a:xfrm>
              <a:off x="9543485" y="4245637"/>
              <a:ext cx="859291" cy="4075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F522CEB5-28BD-41AA-96A7-582EF4D26AE6}"/>
                </a:ext>
              </a:extLst>
            </p:cNvPr>
            <p:cNvCxnSpPr/>
            <p:nvPr/>
          </p:nvCxnSpPr>
          <p:spPr>
            <a:xfrm>
              <a:off x="9543487" y="3961471"/>
              <a:ext cx="859289" cy="987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F8D3160-316E-442E-8C34-EE20C2C6D95B}"/>
                </a:ext>
              </a:extLst>
            </p:cNvPr>
            <p:cNvCxnSpPr/>
            <p:nvPr/>
          </p:nvCxnSpPr>
          <p:spPr>
            <a:xfrm>
              <a:off x="9543487" y="3996960"/>
              <a:ext cx="859289" cy="27606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72D1A4EE-CE2B-4BD9-961D-5C3A26056E39}"/>
                </a:ext>
              </a:extLst>
            </p:cNvPr>
            <p:cNvCxnSpPr/>
            <p:nvPr/>
          </p:nvCxnSpPr>
          <p:spPr>
            <a:xfrm flipV="1">
              <a:off x="9543482" y="4308513"/>
              <a:ext cx="859294" cy="2926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754642E1-3D3F-4BFD-99D3-AC9D495991F7}"/>
                </a:ext>
              </a:extLst>
            </p:cNvPr>
            <p:cNvCxnSpPr/>
            <p:nvPr/>
          </p:nvCxnSpPr>
          <p:spPr>
            <a:xfrm flipV="1">
              <a:off x="9543481" y="4566882"/>
              <a:ext cx="859295" cy="635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7D98023A-EA5F-4E95-B706-C448966F62FF}"/>
                </a:ext>
              </a:extLst>
            </p:cNvPr>
            <p:cNvCxnSpPr/>
            <p:nvPr/>
          </p:nvCxnSpPr>
          <p:spPr>
            <a:xfrm>
              <a:off x="9575438" y="4618492"/>
              <a:ext cx="827338" cy="1806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B3BF04F-D0DC-4484-B967-9F221ADD737A}"/>
                </a:ext>
              </a:extLst>
            </p:cNvPr>
            <p:cNvCxnSpPr/>
            <p:nvPr/>
          </p:nvCxnSpPr>
          <p:spPr>
            <a:xfrm flipV="1">
              <a:off x="9543481" y="4080095"/>
              <a:ext cx="859295" cy="7953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805EA99F-44BD-4EAC-8F1E-0154EF4A5D7B}"/>
                </a:ext>
              </a:extLst>
            </p:cNvPr>
            <p:cNvCxnSpPr/>
            <p:nvPr/>
          </p:nvCxnSpPr>
          <p:spPr>
            <a:xfrm flipV="1">
              <a:off x="9543480" y="4286394"/>
              <a:ext cx="859296" cy="6049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9CE3E905-C0E6-47C4-AD8D-3E712F3F075D}"/>
                </a:ext>
              </a:extLst>
            </p:cNvPr>
            <p:cNvCxnSpPr/>
            <p:nvPr/>
          </p:nvCxnSpPr>
          <p:spPr>
            <a:xfrm flipV="1">
              <a:off x="9543479" y="4572957"/>
              <a:ext cx="882982" cy="3051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C6387185-61D7-4CBA-9DFA-82B0D7ECDF35}"/>
                </a:ext>
              </a:extLst>
            </p:cNvPr>
            <p:cNvCxnSpPr/>
            <p:nvPr/>
          </p:nvCxnSpPr>
          <p:spPr>
            <a:xfrm flipV="1">
              <a:off x="9543478" y="4813954"/>
              <a:ext cx="882983" cy="731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8093BFA8-7B2B-4AAA-B254-6E5645837582}"/>
              </a:ext>
            </a:extLst>
          </p:cNvPr>
          <p:cNvGrpSpPr/>
          <p:nvPr/>
        </p:nvGrpSpPr>
        <p:grpSpPr>
          <a:xfrm>
            <a:off x="5203951" y="4435038"/>
            <a:ext cx="1049083" cy="1687484"/>
            <a:chOff x="5203951" y="1556101"/>
            <a:chExt cx="1049083" cy="1687484"/>
          </a:xfrm>
        </p:grpSpPr>
        <p:cxnSp>
          <p:nvCxnSpPr>
            <p:cNvPr id="252" name="Straight Connector 251">
              <a:extLst>
                <a:ext uri="{FF2B5EF4-FFF2-40B4-BE49-F238E27FC236}">
                  <a16:creationId xmlns:a16="http://schemas.microsoft.com/office/drawing/2014/main" id="{B83A22B7-060E-4FE0-8E38-DBD2515F614A}"/>
                </a:ext>
              </a:extLst>
            </p:cNvPr>
            <p:cNvCxnSpPr/>
            <p:nvPr/>
          </p:nvCxnSpPr>
          <p:spPr>
            <a:xfrm>
              <a:off x="5207550" y="2058021"/>
              <a:ext cx="1026750" cy="187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E3E0FCFD-69BC-4C8D-AECC-00551D894437}"/>
                </a:ext>
              </a:extLst>
            </p:cNvPr>
            <p:cNvCxnSpPr/>
            <p:nvPr/>
          </p:nvCxnSpPr>
          <p:spPr>
            <a:xfrm flipV="1">
              <a:off x="5207583" y="2021207"/>
              <a:ext cx="1026717" cy="591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70816564-22C6-4CB1-A57B-96D200E5E332}"/>
                </a:ext>
              </a:extLst>
            </p:cNvPr>
            <p:cNvCxnSpPr/>
            <p:nvPr/>
          </p:nvCxnSpPr>
          <p:spPr>
            <a:xfrm flipV="1">
              <a:off x="5207581" y="2248623"/>
              <a:ext cx="1026718" cy="555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CC7AE8A5-0978-4F0A-B3AB-EA8BAB79FAF1}"/>
                </a:ext>
              </a:extLst>
            </p:cNvPr>
            <p:cNvCxnSpPr/>
            <p:nvPr/>
          </p:nvCxnSpPr>
          <p:spPr>
            <a:xfrm flipV="1">
              <a:off x="5207582" y="2018225"/>
              <a:ext cx="1026718" cy="2859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D1EF0169-29A0-40B3-9DC7-8A363118D574}"/>
                </a:ext>
              </a:extLst>
            </p:cNvPr>
            <p:cNvCxnSpPr/>
            <p:nvPr/>
          </p:nvCxnSpPr>
          <p:spPr>
            <a:xfrm flipV="1">
              <a:off x="5207582" y="1556101"/>
              <a:ext cx="1026718" cy="7481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77DE351-CF55-4B5A-9536-E3DB467A0CCD}"/>
                </a:ext>
              </a:extLst>
            </p:cNvPr>
            <p:cNvCxnSpPr/>
            <p:nvPr/>
          </p:nvCxnSpPr>
          <p:spPr>
            <a:xfrm flipV="1">
              <a:off x="5203951" y="1561696"/>
              <a:ext cx="1040618" cy="11305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D393904C-87B5-4E6A-9CE3-DB3AFE64CC37}"/>
                </a:ext>
              </a:extLst>
            </p:cNvPr>
            <p:cNvCxnSpPr/>
            <p:nvPr/>
          </p:nvCxnSpPr>
          <p:spPr>
            <a:xfrm flipV="1">
              <a:off x="5207582" y="1826696"/>
              <a:ext cx="1036988" cy="4891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8C5F44D2-D1FA-48A3-B619-7CD0A8C7492C}"/>
                </a:ext>
              </a:extLst>
            </p:cNvPr>
            <p:cNvCxnSpPr/>
            <p:nvPr/>
          </p:nvCxnSpPr>
          <p:spPr>
            <a:xfrm flipV="1">
              <a:off x="5207555" y="1563533"/>
              <a:ext cx="1026746" cy="4999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9C00B70-E21D-40EB-81FD-DB374403BBDD}"/>
                </a:ext>
              </a:extLst>
            </p:cNvPr>
            <p:cNvCxnSpPr/>
            <p:nvPr/>
          </p:nvCxnSpPr>
          <p:spPr>
            <a:xfrm flipV="1">
              <a:off x="5207584" y="1816026"/>
              <a:ext cx="1045450" cy="2511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C233A811-EEE4-4766-B38E-EBB5A4F8EF64}"/>
                </a:ext>
              </a:extLst>
            </p:cNvPr>
            <p:cNvCxnSpPr/>
            <p:nvPr/>
          </p:nvCxnSpPr>
          <p:spPr>
            <a:xfrm flipV="1">
              <a:off x="5217854" y="1821765"/>
              <a:ext cx="1026715" cy="86341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321FBD7-FDB4-4034-B27E-90AD80385DAF}"/>
                </a:ext>
              </a:extLst>
            </p:cNvPr>
            <p:cNvCxnSpPr/>
            <p:nvPr/>
          </p:nvCxnSpPr>
          <p:spPr>
            <a:xfrm flipV="1">
              <a:off x="5207578" y="2031671"/>
              <a:ext cx="1026720" cy="6689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4EEF44E8-8A0D-425B-BD9F-E449F0CE0128}"/>
                </a:ext>
              </a:extLst>
            </p:cNvPr>
            <p:cNvCxnSpPr/>
            <p:nvPr/>
          </p:nvCxnSpPr>
          <p:spPr>
            <a:xfrm flipV="1">
              <a:off x="5211199" y="2261178"/>
              <a:ext cx="1023099" cy="4321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A1E8CF4C-4090-49B9-A663-E4A5D37C4341}"/>
                </a:ext>
              </a:extLst>
            </p:cNvPr>
            <p:cNvCxnSpPr/>
            <p:nvPr/>
          </p:nvCxnSpPr>
          <p:spPr>
            <a:xfrm flipV="1">
              <a:off x="5225086" y="2551423"/>
              <a:ext cx="1009212" cy="1492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EC966459-0168-4F9A-9AB6-3D21534C2050}"/>
                </a:ext>
              </a:extLst>
            </p:cNvPr>
            <p:cNvCxnSpPr/>
            <p:nvPr/>
          </p:nvCxnSpPr>
          <p:spPr>
            <a:xfrm>
              <a:off x="5207550" y="2692677"/>
              <a:ext cx="1026734" cy="3082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A93BA67-1E23-4079-9C7B-ECE045F3DF40}"/>
                </a:ext>
              </a:extLst>
            </p:cNvPr>
            <p:cNvCxnSpPr/>
            <p:nvPr/>
          </p:nvCxnSpPr>
          <p:spPr>
            <a:xfrm>
              <a:off x="5214817" y="2692465"/>
              <a:ext cx="1019481" cy="939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128109BC-177D-4FCA-A9D8-1AF6D5732043}"/>
                </a:ext>
              </a:extLst>
            </p:cNvPr>
            <p:cNvCxnSpPr/>
            <p:nvPr/>
          </p:nvCxnSpPr>
          <p:spPr>
            <a:xfrm>
              <a:off x="5210623" y="2689921"/>
              <a:ext cx="1023661" cy="5534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CE703A44-6523-4ED2-8450-5D8E22087150}"/>
                </a:ext>
              </a:extLst>
            </p:cNvPr>
            <p:cNvCxnSpPr/>
            <p:nvPr/>
          </p:nvCxnSpPr>
          <p:spPr>
            <a:xfrm>
              <a:off x="5217855" y="2062368"/>
              <a:ext cx="1016445" cy="4892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F6E65190-50D5-49AD-8BA1-184936F3C238}"/>
                </a:ext>
              </a:extLst>
            </p:cNvPr>
            <p:cNvCxnSpPr/>
            <p:nvPr/>
          </p:nvCxnSpPr>
          <p:spPr>
            <a:xfrm>
              <a:off x="5207570" y="2064960"/>
              <a:ext cx="1026730" cy="7056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1BFFB5FD-DFC3-420B-88DC-B14C6FD28EC5}"/>
                </a:ext>
              </a:extLst>
            </p:cNvPr>
            <p:cNvCxnSpPr/>
            <p:nvPr/>
          </p:nvCxnSpPr>
          <p:spPr>
            <a:xfrm>
              <a:off x="5207565" y="2058608"/>
              <a:ext cx="1026735" cy="9330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95F580C8-6E1C-45A4-A7E6-A12B1629BB59}"/>
                </a:ext>
              </a:extLst>
            </p:cNvPr>
            <p:cNvCxnSpPr/>
            <p:nvPr/>
          </p:nvCxnSpPr>
          <p:spPr>
            <a:xfrm>
              <a:off x="5217855" y="2069009"/>
              <a:ext cx="1016445" cy="11618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F86B9E8E-6BF9-4CB1-9024-F6733A6768A5}"/>
                </a:ext>
              </a:extLst>
            </p:cNvPr>
            <p:cNvCxnSpPr/>
            <p:nvPr/>
          </p:nvCxnSpPr>
          <p:spPr>
            <a:xfrm>
              <a:off x="5211862" y="2305532"/>
              <a:ext cx="1022437" cy="24224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BD0225A5-6C3C-4B52-8C63-8829AF5665CB}"/>
                </a:ext>
              </a:extLst>
            </p:cNvPr>
            <p:cNvCxnSpPr/>
            <p:nvPr/>
          </p:nvCxnSpPr>
          <p:spPr>
            <a:xfrm>
              <a:off x="5211861" y="2310097"/>
              <a:ext cx="1022438" cy="4651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866B187-829A-47C2-9139-C5A94941B1BB}"/>
                </a:ext>
              </a:extLst>
            </p:cNvPr>
            <p:cNvCxnSpPr/>
            <p:nvPr/>
          </p:nvCxnSpPr>
          <p:spPr>
            <a:xfrm>
              <a:off x="5211860" y="2314085"/>
              <a:ext cx="1022439" cy="688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81FC10D-D89C-4F2C-86A7-4604B3D466E9}"/>
                </a:ext>
              </a:extLst>
            </p:cNvPr>
            <p:cNvCxnSpPr/>
            <p:nvPr/>
          </p:nvCxnSpPr>
          <p:spPr>
            <a:xfrm>
              <a:off x="5219874" y="2323264"/>
              <a:ext cx="1024695" cy="9134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F86FE85A-FDF3-4696-A6A2-D88A7E7D6A6B}"/>
                </a:ext>
              </a:extLst>
            </p:cNvPr>
            <p:cNvCxnSpPr/>
            <p:nvPr/>
          </p:nvCxnSpPr>
          <p:spPr>
            <a:xfrm flipV="1">
              <a:off x="5209389" y="1564108"/>
              <a:ext cx="1035165" cy="14225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4314669A-1484-4B28-8D7D-D0DD1E783C53}"/>
                </a:ext>
              </a:extLst>
            </p:cNvPr>
            <p:cNvCxnSpPr/>
            <p:nvPr/>
          </p:nvCxnSpPr>
          <p:spPr>
            <a:xfrm flipV="1">
              <a:off x="5210536" y="1815510"/>
              <a:ext cx="1034018" cy="118888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2AC79D37-1373-4314-B30F-89E1F7B2653E}"/>
                </a:ext>
              </a:extLst>
            </p:cNvPr>
            <p:cNvCxnSpPr/>
            <p:nvPr/>
          </p:nvCxnSpPr>
          <p:spPr>
            <a:xfrm flipV="1">
              <a:off x="5217840" y="2041058"/>
              <a:ext cx="1016444" cy="95671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D80EF84F-4D17-4296-A489-2B5938E7F0E2}"/>
                </a:ext>
              </a:extLst>
            </p:cNvPr>
            <p:cNvCxnSpPr/>
            <p:nvPr/>
          </p:nvCxnSpPr>
          <p:spPr>
            <a:xfrm flipV="1">
              <a:off x="5214813" y="2270965"/>
              <a:ext cx="1019471" cy="7253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EE6096C6-ABB9-443B-8D45-6D53ECEC2A30}"/>
                </a:ext>
              </a:extLst>
            </p:cNvPr>
            <p:cNvCxnSpPr/>
            <p:nvPr/>
          </p:nvCxnSpPr>
          <p:spPr>
            <a:xfrm flipV="1">
              <a:off x="5210520" y="2555474"/>
              <a:ext cx="1023764" cy="4506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C441E89A-2937-4695-B221-E97102B00577}"/>
                </a:ext>
              </a:extLst>
            </p:cNvPr>
            <p:cNvCxnSpPr/>
            <p:nvPr/>
          </p:nvCxnSpPr>
          <p:spPr>
            <a:xfrm flipV="1">
              <a:off x="5210504" y="2786818"/>
              <a:ext cx="1023780" cy="20992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C108B329-2643-4474-B88A-2AFB3B8CC104}"/>
                </a:ext>
              </a:extLst>
            </p:cNvPr>
            <p:cNvCxnSpPr/>
            <p:nvPr/>
          </p:nvCxnSpPr>
          <p:spPr>
            <a:xfrm>
              <a:off x="5210488" y="3009185"/>
              <a:ext cx="1023796" cy="158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E6E8F27F-7F5D-4D88-8AE5-D8C9C9A519F5}"/>
                </a:ext>
              </a:extLst>
            </p:cNvPr>
            <p:cNvCxnSpPr/>
            <p:nvPr/>
          </p:nvCxnSpPr>
          <p:spPr>
            <a:xfrm>
              <a:off x="5214813" y="3005463"/>
              <a:ext cx="1019471" cy="2381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6" name="TextBox 405">
            <a:extLst>
              <a:ext uri="{FF2B5EF4-FFF2-40B4-BE49-F238E27FC236}">
                <a16:creationId xmlns:a16="http://schemas.microsoft.com/office/drawing/2014/main" id="{3E72C78E-D41F-403B-9194-43B5268D1D33}"/>
              </a:ext>
            </a:extLst>
          </p:cNvPr>
          <p:cNvSpPr txBox="1"/>
          <p:nvPr/>
        </p:nvSpPr>
        <p:spPr>
          <a:xfrm>
            <a:off x="7133539" y="3979882"/>
            <a:ext cx="4619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O</a:t>
            </a:r>
            <a:r>
              <a:rPr kumimoji="0" lang="en-US" sz="1800" b="0" i="0" u="none" strike="noStrike" kern="1200" cap="none" spc="0" normalizeH="0" baseline="-25000" noProof="0" dirty="0" err="1">
                <a:ln>
                  <a:noFill/>
                </a:ln>
                <a:solidFill>
                  <a:prstClr val="black"/>
                </a:solidFill>
                <a:effectLst/>
                <a:uLnTx/>
                <a:uFillTx/>
                <a:latin typeface="Trebuchet MS" panose="020B0603020202020204"/>
                <a:ea typeface="+mn-ea"/>
                <a:cs typeface="+mn-cs"/>
              </a:rPr>
              <a:t>j</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07" name="Rectangle 406">
            <a:extLst>
              <a:ext uri="{FF2B5EF4-FFF2-40B4-BE49-F238E27FC236}">
                <a16:creationId xmlns:a16="http://schemas.microsoft.com/office/drawing/2014/main" id="{A530B074-5508-43EA-8597-DCAB44F047D3}"/>
              </a:ext>
            </a:extLst>
          </p:cNvPr>
          <p:cNvSpPr/>
          <p:nvPr/>
        </p:nvSpPr>
        <p:spPr>
          <a:xfrm>
            <a:off x="4968585" y="4465681"/>
            <a:ext cx="226397" cy="1662053"/>
          </a:xfrm>
          <a:prstGeom prst="rect">
            <a:avLst/>
          </a:prstGeom>
          <a:solidFill>
            <a:srgbClr val="0070C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8" name="Rectangle: Rounded Corners 407">
            <a:extLst>
              <a:ext uri="{FF2B5EF4-FFF2-40B4-BE49-F238E27FC236}">
                <a16:creationId xmlns:a16="http://schemas.microsoft.com/office/drawing/2014/main" id="{242A1A7B-091B-4F42-9DEF-B78E427C55CB}"/>
              </a:ext>
            </a:extLst>
          </p:cNvPr>
          <p:cNvSpPr/>
          <p:nvPr/>
        </p:nvSpPr>
        <p:spPr>
          <a:xfrm>
            <a:off x="3662717" y="4870011"/>
            <a:ext cx="762602" cy="88267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9" name="TextBox 408">
            <a:extLst>
              <a:ext uri="{FF2B5EF4-FFF2-40B4-BE49-F238E27FC236}">
                <a16:creationId xmlns:a16="http://schemas.microsoft.com/office/drawing/2014/main" id="{DD61610B-E134-4790-8D01-A0943806710F}"/>
              </a:ext>
            </a:extLst>
          </p:cNvPr>
          <p:cNvSpPr txBox="1"/>
          <p:nvPr/>
        </p:nvSpPr>
        <p:spPr>
          <a:xfrm>
            <a:off x="3305377" y="4093628"/>
            <a:ext cx="211473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Trebuchet MS" panose="020B0603020202020204"/>
                <a:ea typeface="+mn-ea"/>
                <a:cs typeface="+mn-cs"/>
              </a:rPr>
              <a:t>Backward </a:t>
            </a:r>
            <a:r>
              <a:rPr kumimoji="0" lang="en-US" sz="1200" b="1" i="0" u="none" strike="noStrike" kern="1200" cap="none" spc="0" normalizeH="0" baseline="0" noProof="0" dirty="0">
                <a:ln>
                  <a:noFill/>
                </a:ln>
                <a:solidFill>
                  <a:prstClr val="black"/>
                </a:solidFill>
                <a:effectLst/>
                <a:uLnTx/>
                <a:uFillTx/>
                <a:latin typeface="Trebuchet MS" panose="020B0603020202020204"/>
                <a:ea typeface="+mn-ea"/>
                <a:cs typeface="+mn-cs"/>
              </a:rPr>
              <a:t>LSTM</a:t>
            </a:r>
          </a:p>
        </p:txBody>
      </p:sp>
      <p:sp>
        <p:nvSpPr>
          <p:cNvPr id="410" name="TextBox 409">
            <a:extLst>
              <a:ext uri="{FF2B5EF4-FFF2-40B4-BE49-F238E27FC236}">
                <a16:creationId xmlns:a16="http://schemas.microsoft.com/office/drawing/2014/main" id="{D46D1CD0-2CBE-4052-8A2A-EF8B9D99ABE1}"/>
              </a:ext>
            </a:extLst>
          </p:cNvPr>
          <p:cNvSpPr txBox="1"/>
          <p:nvPr/>
        </p:nvSpPr>
        <p:spPr>
          <a:xfrm>
            <a:off x="3715923" y="5754178"/>
            <a:ext cx="7869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LSTM cell</a:t>
            </a:r>
          </a:p>
        </p:txBody>
      </p:sp>
      <p:sp>
        <p:nvSpPr>
          <p:cNvPr id="411" name="Arrow: Right 410">
            <a:extLst>
              <a:ext uri="{FF2B5EF4-FFF2-40B4-BE49-F238E27FC236}">
                <a16:creationId xmlns:a16="http://schemas.microsoft.com/office/drawing/2014/main" id="{548C1407-3363-4D0C-8810-200638886D10}"/>
              </a:ext>
            </a:extLst>
          </p:cNvPr>
          <p:cNvSpPr/>
          <p:nvPr/>
        </p:nvSpPr>
        <p:spPr>
          <a:xfrm>
            <a:off x="3072614" y="2312319"/>
            <a:ext cx="514949" cy="25825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mc:AlternateContent xmlns:mc="http://schemas.openxmlformats.org/markup-compatibility/2006" xmlns:a14="http://schemas.microsoft.com/office/drawing/2010/main">
        <mc:Choice Requires="a14">
          <p:sp>
            <p:nvSpPr>
              <p:cNvPr id="412" name="TextBox 411">
                <a:extLst>
                  <a:ext uri="{FF2B5EF4-FFF2-40B4-BE49-F238E27FC236}">
                    <a16:creationId xmlns:a16="http://schemas.microsoft.com/office/drawing/2014/main" id="{4A762D33-89DB-4F33-AC32-350CF9EFD509}"/>
                  </a:ext>
                </a:extLst>
              </p:cNvPr>
              <p:cNvSpPr txBox="1"/>
              <p:nvPr/>
            </p:nvSpPr>
            <p:spPr>
              <a:xfrm>
                <a:off x="695452" y="4416552"/>
                <a:ext cx="1708718" cy="291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Segment </a:t>
                </a:r>
                <a14:m>
                  <m:oMath xmlns:m="http://schemas.openxmlformats.org/officeDocument/2006/math">
                    <m:sSub>
                      <m:sSubPr>
                        <m:ctrlPr>
                          <a:rPr kumimoji="0" lang="en-US"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b>
                        <m:r>
                          <a:rPr kumimoji="0" lang="en-US"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oMath>
                </a14:m>
                <a:endParaRPr kumimoji="0" lang="en-US" sz="1200" b="0" i="1"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Choice>
        <mc:Fallback xmlns="">
          <p:sp>
            <p:nvSpPr>
              <p:cNvPr id="412" name="TextBox 411">
                <a:extLst>
                  <a:ext uri="{FF2B5EF4-FFF2-40B4-BE49-F238E27FC236}">
                    <a16:creationId xmlns:a16="http://schemas.microsoft.com/office/drawing/2014/main" id="{4A762D33-89DB-4F33-AC32-350CF9EFD509}"/>
                  </a:ext>
                </a:extLst>
              </p:cNvPr>
              <p:cNvSpPr txBox="1">
                <a:spLocks noRot="1" noChangeAspect="1" noMove="1" noResize="1" noEditPoints="1" noAdjustHandles="1" noChangeArrowheads="1" noChangeShapeType="1" noTextEdit="1"/>
              </p:cNvSpPr>
              <p:nvPr/>
            </p:nvSpPr>
            <p:spPr>
              <a:xfrm>
                <a:off x="695452" y="4416552"/>
                <a:ext cx="1708718" cy="291875"/>
              </a:xfrm>
              <a:prstGeom prst="rect">
                <a:avLst/>
              </a:prstGeom>
              <a:blipFill>
                <a:blip r:embed="rId5"/>
                <a:stretch>
                  <a:fillRect t="-2128" b="-10638"/>
                </a:stretch>
              </a:blipFill>
            </p:spPr>
            <p:txBody>
              <a:bodyPr/>
              <a:lstStyle/>
              <a:p>
                <a:r>
                  <a:rPr lang="en-US">
                    <a:noFill/>
                  </a:rPr>
                  <a:t> </a:t>
                </a:r>
              </a:p>
            </p:txBody>
          </p:sp>
        </mc:Fallback>
      </mc:AlternateContent>
      <p:sp>
        <p:nvSpPr>
          <p:cNvPr id="415" name="Arrow: Curved Up 414">
            <a:extLst>
              <a:ext uri="{FF2B5EF4-FFF2-40B4-BE49-F238E27FC236}">
                <a16:creationId xmlns:a16="http://schemas.microsoft.com/office/drawing/2014/main" id="{EC6D2163-5CDA-4C38-AF5D-C353E94ADE9B}"/>
              </a:ext>
            </a:extLst>
          </p:cNvPr>
          <p:cNvSpPr/>
          <p:nvPr/>
        </p:nvSpPr>
        <p:spPr>
          <a:xfrm>
            <a:off x="654276" y="6173532"/>
            <a:ext cx="1147010" cy="376989"/>
          </a:xfrm>
          <a:prstGeom prst="curved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16" name="TextBox 415">
            <a:extLst>
              <a:ext uri="{FF2B5EF4-FFF2-40B4-BE49-F238E27FC236}">
                <a16:creationId xmlns:a16="http://schemas.microsoft.com/office/drawing/2014/main" id="{5783E62A-D1D2-4768-801E-80F51492A884}"/>
              </a:ext>
            </a:extLst>
          </p:cNvPr>
          <p:cNvSpPr txBox="1"/>
          <p:nvPr/>
        </p:nvSpPr>
        <p:spPr>
          <a:xfrm>
            <a:off x="801193" y="6143512"/>
            <a:ext cx="148456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Reverse</a:t>
            </a:r>
          </a:p>
        </p:txBody>
      </p:sp>
      <p:grpSp>
        <p:nvGrpSpPr>
          <p:cNvPr id="6" name="Group 5">
            <a:extLst>
              <a:ext uri="{FF2B5EF4-FFF2-40B4-BE49-F238E27FC236}">
                <a16:creationId xmlns:a16="http://schemas.microsoft.com/office/drawing/2014/main" id="{B7ACF4F2-1C4B-4B20-BAB9-2C669D888E68}"/>
              </a:ext>
            </a:extLst>
          </p:cNvPr>
          <p:cNvGrpSpPr/>
          <p:nvPr/>
        </p:nvGrpSpPr>
        <p:grpSpPr>
          <a:xfrm>
            <a:off x="135764" y="1813487"/>
            <a:ext cx="2207814" cy="4375434"/>
            <a:chOff x="734261" y="1823178"/>
            <a:chExt cx="2207814" cy="4375434"/>
          </a:xfrm>
        </p:grpSpPr>
        <p:pic>
          <p:nvPicPr>
            <p:cNvPr id="413" name="Picture 412">
              <a:extLst>
                <a:ext uri="{FF2B5EF4-FFF2-40B4-BE49-F238E27FC236}">
                  <a16:creationId xmlns:a16="http://schemas.microsoft.com/office/drawing/2014/main" id="{947276A2-6F44-43DD-8327-F5F0E28D67B2}"/>
                </a:ext>
              </a:extLst>
            </p:cNvPr>
            <p:cNvPicPr>
              <a:picLocks noChangeAspect="1"/>
            </p:cNvPicPr>
            <p:nvPr/>
          </p:nvPicPr>
          <p:blipFill>
            <a:blip r:embed="rId6"/>
            <a:stretch>
              <a:fillRect/>
            </a:stretch>
          </p:blipFill>
          <p:spPr>
            <a:xfrm>
              <a:off x="1646675" y="1823178"/>
              <a:ext cx="1295400" cy="1285875"/>
            </a:xfrm>
            <a:prstGeom prst="rect">
              <a:avLst/>
            </a:prstGeom>
          </p:spPr>
        </p:pic>
        <p:pic>
          <p:nvPicPr>
            <p:cNvPr id="414" name="Picture 413">
              <a:extLst>
                <a:ext uri="{FF2B5EF4-FFF2-40B4-BE49-F238E27FC236}">
                  <a16:creationId xmlns:a16="http://schemas.microsoft.com/office/drawing/2014/main" id="{216E0393-E7D9-4062-946D-1510C51CCDB0}"/>
                </a:ext>
              </a:extLst>
            </p:cNvPr>
            <p:cNvPicPr>
              <a:picLocks noChangeAspect="1"/>
            </p:cNvPicPr>
            <p:nvPr/>
          </p:nvPicPr>
          <p:blipFill>
            <a:blip r:embed="rId7"/>
            <a:stretch>
              <a:fillRect/>
            </a:stretch>
          </p:blipFill>
          <p:spPr>
            <a:xfrm>
              <a:off x="734261" y="4703187"/>
              <a:ext cx="952500" cy="1495425"/>
            </a:xfrm>
            <a:prstGeom prst="rect">
              <a:avLst/>
            </a:prstGeom>
          </p:spPr>
        </p:pic>
        <p:grpSp>
          <p:nvGrpSpPr>
            <p:cNvPr id="417" name="Group 416">
              <a:extLst>
                <a:ext uri="{FF2B5EF4-FFF2-40B4-BE49-F238E27FC236}">
                  <a16:creationId xmlns:a16="http://schemas.microsoft.com/office/drawing/2014/main" id="{C7766613-C07E-4DD1-B286-F2DDFA357A79}"/>
                </a:ext>
              </a:extLst>
            </p:cNvPr>
            <p:cNvGrpSpPr/>
            <p:nvPr/>
          </p:nvGrpSpPr>
          <p:grpSpPr>
            <a:xfrm>
              <a:off x="1938508" y="4690647"/>
              <a:ext cx="963810" cy="1495426"/>
              <a:chOff x="1340478" y="1752053"/>
              <a:chExt cx="963810" cy="1495426"/>
            </a:xfrm>
          </p:grpSpPr>
          <p:pic>
            <p:nvPicPr>
              <p:cNvPr id="418" name="Picture 417">
                <a:extLst>
                  <a:ext uri="{FF2B5EF4-FFF2-40B4-BE49-F238E27FC236}">
                    <a16:creationId xmlns:a16="http://schemas.microsoft.com/office/drawing/2014/main" id="{FC86A1A8-A482-427D-9802-1990E40DB827}"/>
                  </a:ext>
                </a:extLst>
              </p:cNvPr>
              <p:cNvPicPr>
                <a:picLocks noChangeAspect="1"/>
              </p:cNvPicPr>
              <p:nvPr/>
            </p:nvPicPr>
            <p:blipFill rotWithShape="1">
              <a:blip r:embed="rId7"/>
              <a:srcRect l="71117"/>
              <a:stretch/>
            </p:blipFill>
            <p:spPr>
              <a:xfrm>
                <a:off x="1340478" y="1752054"/>
                <a:ext cx="275114" cy="1495425"/>
              </a:xfrm>
              <a:prstGeom prst="rect">
                <a:avLst/>
              </a:prstGeom>
            </p:spPr>
          </p:pic>
          <p:pic>
            <p:nvPicPr>
              <p:cNvPr id="419" name="Picture 418">
                <a:extLst>
                  <a:ext uri="{FF2B5EF4-FFF2-40B4-BE49-F238E27FC236}">
                    <a16:creationId xmlns:a16="http://schemas.microsoft.com/office/drawing/2014/main" id="{598DD62D-FCA2-4506-9372-471547579221}"/>
                  </a:ext>
                </a:extLst>
              </p:cNvPr>
              <p:cNvPicPr>
                <a:picLocks noChangeAspect="1"/>
              </p:cNvPicPr>
              <p:nvPr/>
            </p:nvPicPr>
            <p:blipFill rotWithShape="1">
              <a:blip r:embed="rId7"/>
              <a:srcRect l="24093" r="50307" b="55734"/>
              <a:stretch/>
            </p:blipFill>
            <p:spPr>
              <a:xfrm>
                <a:off x="1841144" y="1752053"/>
                <a:ext cx="243841" cy="661963"/>
              </a:xfrm>
              <a:prstGeom prst="rect">
                <a:avLst/>
              </a:prstGeom>
            </p:spPr>
          </p:pic>
          <p:pic>
            <p:nvPicPr>
              <p:cNvPr id="420" name="Picture 419">
                <a:extLst>
                  <a:ext uri="{FF2B5EF4-FFF2-40B4-BE49-F238E27FC236}">
                    <a16:creationId xmlns:a16="http://schemas.microsoft.com/office/drawing/2014/main" id="{77A3E49A-5D1E-4018-ACE3-EF63A2A1B9D4}"/>
                  </a:ext>
                </a:extLst>
              </p:cNvPr>
              <p:cNvPicPr>
                <a:picLocks noChangeAspect="1"/>
              </p:cNvPicPr>
              <p:nvPr/>
            </p:nvPicPr>
            <p:blipFill rotWithShape="1">
              <a:blip r:embed="rId7"/>
              <a:srcRect l="48683" r="27637" b="60218"/>
              <a:stretch/>
            </p:blipFill>
            <p:spPr>
              <a:xfrm>
                <a:off x="1615592" y="1752053"/>
                <a:ext cx="225552" cy="594908"/>
              </a:xfrm>
              <a:prstGeom prst="rect">
                <a:avLst/>
              </a:prstGeom>
            </p:spPr>
          </p:pic>
          <p:pic>
            <p:nvPicPr>
              <p:cNvPr id="421" name="Picture 420">
                <a:extLst>
                  <a:ext uri="{FF2B5EF4-FFF2-40B4-BE49-F238E27FC236}">
                    <a16:creationId xmlns:a16="http://schemas.microsoft.com/office/drawing/2014/main" id="{E9C03C46-B29B-4EA2-BBE6-4AFB95B0B3AE}"/>
                  </a:ext>
                </a:extLst>
              </p:cNvPr>
              <p:cNvPicPr>
                <a:picLocks noChangeAspect="1"/>
              </p:cNvPicPr>
              <p:nvPr/>
            </p:nvPicPr>
            <p:blipFill rotWithShape="1">
              <a:blip r:embed="rId7"/>
              <a:srcRect t="37884" r="48549" b="-1"/>
              <a:stretch/>
            </p:blipFill>
            <p:spPr>
              <a:xfrm>
                <a:off x="1810815" y="2318571"/>
                <a:ext cx="490071" cy="928905"/>
              </a:xfrm>
              <a:prstGeom prst="rect">
                <a:avLst/>
              </a:prstGeom>
            </p:spPr>
          </p:pic>
          <p:pic>
            <p:nvPicPr>
              <p:cNvPr id="422" name="Picture 421">
                <a:extLst>
                  <a:ext uri="{FF2B5EF4-FFF2-40B4-BE49-F238E27FC236}">
                    <a16:creationId xmlns:a16="http://schemas.microsoft.com/office/drawing/2014/main" id="{230D4EC5-9911-41B4-B5D3-4F536F5CD1C3}"/>
                  </a:ext>
                </a:extLst>
              </p:cNvPr>
              <p:cNvPicPr>
                <a:picLocks noChangeAspect="1"/>
              </p:cNvPicPr>
              <p:nvPr/>
            </p:nvPicPr>
            <p:blipFill rotWithShape="1">
              <a:blip r:embed="rId7"/>
              <a:srcRect l="46833" t="35191" r="604"/>
              <a:stretch/>
            </p:blipFill>
            <p:spPr>
              <a:xfrm>
                <a:off x="1340478" y="2278325"/>
                <a:ext cx="500666" cy="969152"/>
              </a:xfrm>
              <a:prstGeom prst="rect">
                <a:avLst/>
              </a:prstGeom>
            </p:spPr>
          </p:pic>
          <p:pic>
            <p:nvPicPr>
              <p:cNvPr id="423" name="Picture 422">
                <a:extLst>
                  <a:ext uri="{FF2B5EF4-FFF2-40B4-BE49-F238E27FC236}">
                    <a16:creationId xmlns:a16="http://schemas.microsoft.com/office/drawing/2014/main" id="{CACA2D4C-2626-47CF-BE2C-6A3A70D8259C}"/>
                  </a:ext>
                </a:extLst>
              </p:cNvPr>
              <p:cNvPicPr>
                <a:picLocks noChangeAspect="1"/>
              </p:cNvPicPr>
              <p:nvPr/>
            </p:nvPicPr>
            <p:blipFill rotWithShape="1">
              <a:blip r:embed="rId7"/>
              <a:srcRect r="75160" b="58201"/>
              <a:stretch/>
            </p:blipFill>
            <p:spPr>
              <a:xfrm>
                <a:off x="2067690" y="1752053"/>
                <a:ext cx="236598" cy="625066"/>
              </a:xfrm>
              <a:prstGeom prst="rect">
                <a:avLst/>
              </a:prstGeom>
            </p:spPr>
          </p:pic>
        </p:grpSp>
      </p:grpSp>
      <p:sp>
        <p:nvSpPr>
          <p:cNvPr id="424" name="Arrow: Right 423">
            <a:extLst>
              <a:ext uri="{FF2B5EF4-FFF2-40B4-BE49-F238E27FC236}">
                <a16:creationId xmlns:a16="http://schemas.microsoft.com/office/drawing/2014/main" id="{81EFC42E-DEA9-4177-9E33-52C9E72F559D}"/>
              </a:ext>
            </a:extLst>
          </p:cNvPr>
          <p:cNvSpPr/>
          <p:nvPr/>
        </p:nvSpPr>
        <p:spPr>
          <a:xfrm>
            <a:off x="3034295" y="5124546"/>
            <a:ext cx="514949" cy="25825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 name="Group 1">
            <a:extLst>
              <a:ext uri="{FF2B5EF4-FFF2-40B4-BE49-F238E27FC236}">
                <a16:creationId xmlns:a16="http://schemas.microsoft.com/office/drawing/2014/main" id="{F3D7BC9E-E78D-459B-8F1E-00A31FC86748}"/>
              </a:ext>
            </a:extLst>
          </p:cNvPr>
          <p:cNvGrpSpPr/>
          <p:nvPr/>
        </p:nvGrpSpPr>
        <p:grpSpPr>
          <a:xfrm>
            <a:off x="82247" y="1649418"/>
            <a:ext cx="2254068" cy="4536652"/>
            <a:chOff x="690101" y="1665295"/>
            <a:chExt cx="2254068" cy="4536652"/>
          </a:xfrm>
        </p:grpSpPr>
        <p:pic>
          <p:nvPicPr>
            <p:cNvPr id="426" name="Picture 425">
              <a:extLst>
                <a:ext uri="{FF2B5EF4-FFF2-40B4-BE49-F238E27FC236}">
                  <a16:creationId xmlns:a16="http://schemas.microsoft.com/office/drawing/2014/main" id="{14ECBD71-989E-429B-8FDF-03BE463D2939}"/>
                </a:ext>
              </a:extLst>
            </p:cNvPr>
            <p:cNvPicPr>
              <a:picLocks noChangeAspect="1"/>
            </p:cNvPicPr>
            <p:nvPr/>
          </p:nvPicPr>
          <p:blipFill rotWithShape="1">
            <a:blip r:embed="rId8"/>
            <a:srcRect l="12965" r="68851"/>
            <a:stretch/>
          </p:blipFill>
          <p:spPr>
            <a:xfrm>
              <a:off x="1869929" y="1665295"/>
              <a:ext cx="937017" cy="1504950"/>
            </a:xfrm>
            <a:prstGeom prst="rect">
              <a:avLst/>
            </a:prstGeom>
          </p:spPr>
        </p:pic>
        <p:pic>
          <p:nvPicPr>
            <p:cNvPr id="427" name="Picture 426">
              <a:extLst>
                <a:ext uri="{FF2B5EF4-FFF2-40B4-BE49-F238E27FC236}">
                  <a16:creationId xmlns:a16="http://schemas.microsoft.com/office/drawing/2014/main" id="{715204EA-137A-4500-8B16-DD3D90F40498}"/>
                </a:ext>
              </a:extLst>
            </p:cNvPr>
            <p:cNvPicPr>
              <a:picLocks noChangeAspect="1"/>
            </p:cNvPicPr>
            <p:nvPr/>
          </p:nvPicPr>
          <p:blipFill rotWithShape="1">
            <a:blip r:embed="rId8"/>
            <a:srcRect l="32781" r="47643"/>
            <a:stretch/>
          </p:blipFill>
          <p:spPr>
            <a:xfrm>
              <a:off x="690101" y="4696997"/>
              <a:ext cx="1008756" cy="1504950"/>
            </a:xfrm>
            <a:prstGeom prst="rect">
              <a:avLst/>
            </a:prstGeom>
          </p:spPr>
        </p:pic>
        <p:grpSp>
          <p:nvGrpSpPr>
            <p:cNvPr id="428" name="Group 427">
              <a:extLst>
                <a:ext uri="{FF2B5EF4-FFF2-40B4-BE49-F238E27FC236}">
                  <a16:creationId xmlns:a16="http://schemas.microsoft.com/office/drawing/2014/main" id="{D6A9A9A0-45D8-4B81-9C93-D59748159D34}"/>
                </a:ext>
              </a:extLst>
            </p:cNvPr>
            <p:cNvGrpSpPr/>
            <p:nvPr/>
          </p:nvGrpSpPr>
          <p:grpSpPr>
            <a:xfrm>
              <a:off x="1931261" y="4692916"/>
              <a:ext cx="1012908" cy="1504950"/>
              <a:chOff x="1076644" y="130421"/>
              <a:chExt cx="1012908" cy="1504950"/>
            </a:xfrm>
          </p:grpSpPr>
          <p:pic>
            <p:nvPicPr>
              <p:cNvPr id="429" name="Picture 428">
                <a:extLst>
                  <a:ext uri="{FF2B5EF4-FFF2-40B4-BE49-F238E27FC236}">
                    <a16:creationId xmlns:a16="http://schemas.microsoft.com/office/drawing/2014/main" id="{E86295C1-D9D5-4B5C-B983-FBB1D3752B00}"/>
                  </a:ext>
                </a:extLst>
              </p:cNvPr>
              <p:cNvPicPr>
                <a:picLocks noChangeAspect="1"/>
              </p:cNvPicPr>
              <p:nvPr/>
            </p:nvPicPr>
            <p:blipFill rotWithShape="1">
              <a:blip r:embed="rId8"/>
              <a:srcRect l="32700" r="47643"/>
              <a:stretch/>
            </p:blipFill>
            <p:spPr>
              <a:xfrm>
                <a:off x="1076644" y="130421"/>
                <a:ext cx="1012908" cy="1504950"/>
              </a:xfrm>
              <a:prstGeom prst="rect">
                <a:avLst/>
              </a:prstGeom>
            </p:spPr>
          </p:pic>
          <p:pic>
            <p:nvPicPr>
              <p:cNvPr id="430" name="Picture 429">
                <a:extLst>
                  <a:ext uri="{FF2B5EF4-FFF2-40B4-BE49-F238E27FC236}">
                    <a16:creationId xmlns:a16="http://schemas.microsoft.com/office/drawing/2014/main" id="{9E8C1E90-A2F6-4A8E-9FD3-D9C32DB8C8D5}"/>
                  </a:ext>
                </a:extLst>
              </p:cNvPr>
              <p:cNvPicPr>
                <a:picLocks noChangeAspect="1"/>
              </p:cNvPicPr>
              <p:nvPr/>
            </p:nvPicPr>
            <p:blipFill rotWithShape="1">
              <a:blip r:embed="rId8"/>
              <a:srcRect l="42160" r="53699" b="49472"/>
              <a:stretch/>
            </p:blipFill>
            <p:spPr>
              <a:xfrm>
                <a:off x="1341162" y="130421"/>
                <a:ext cx="213361" cy="760414"/>
              </a:xfrm>
              <a:prstGeom prst="rect">
                <a:avLst/>
              </a:prstGeom>
            </p:spPr>
          </p:pic>
          <p:pic>
            <p:nvPicPr>
              <p:cNvPr id="431" name="Picture 430">
                <a:extLst>
                  <a:ext uri="{FF2B5EF4-FFF2-40B4-BE49-F238E27FC236}">
                    <a16:creationId xmlns:a16="http://schemas.microsoft.com/office/drawing/2014/main" id="{30C568FA-D358-48C5-9D1D-4595BAF9BA63}"/>
                  </a:ext>
                </a:extLst>
              </p:cNvPr>
              <p:cNvPicPr>
                <a:picLocks noChangeAspect="1"/>
              </p:cNvPicPr>
              <p:nvPr/>
            </p:nvPicPr>
            <p:blipFill rotWithShape="1">
              <a:blip r:embed="rId8"/>
              <a:srcRect l="46541" r="48325" b="44342"/>
              <a:stretch/>
            </p:blipFill>
            <p:spPr>
              <a:xfrm>
                <a:off x="1076644" y="130421"/>
                <a:ext cx="264517" cy="837630"/>
              </a:xfrm>
              <a:prstGeom prst="rect">
                <a:avLst/>
              </a:prstGeom>
            </p:spPr>
          </p:pic>
          <p:pic>
            <p:nvPicPr>
              <p:cNvPr id="432" name="Picture 431">
                <a:extLst>
                  <a:ext uri="{FF2B5EF4-FFF2-40B4-BE49-F238E27FC236}">
                    <a16:creationId xmlns:a16="http://schemas.microsoft.com/office/drawing/2014/main" id="{14EC18B7-9EF1-4EE3-A019-B208B04B2C75}"/>
                  </a:ext>
                </a:extLst>
              </p:cNvPr>
              <p:cNvPicPr>
                <a:picLocks noChangeAspect="1"/>
              </p:cNvPicPr>
              <p:nvPr/>
            </p:nvPicPr>
            <p:blipFill rotWithShape="1">
              <a:blip r:embed="rId8"/>
              <a:srcRect l="38787" r="57467" b="46503"/>
              <a:stretch/>
            </p:blipFill>
            <p:spPr>
              <a:xfrm>
                <a:off x="1532476" y="130421"/>
                <a:ext cx="193041" cy="805092"/>
              </a:xfrm>
              <a:prstGeom prst="rect">
                <a:avLst/>
              </a:prstGeom>
            </p:spPr>
          </p:pic>
          <p:pic>
            <p:nvPicPr>
              <p:cNvPr id="433" name="Picture 432">
                <a:extLst>
                  <a:ext uri="{FF2B5EF4-FFF2-40B4-BE49-F238E27FC236}">
                    <a16:creationId xmlns:a16="http://schemas.microsoft.com/office/drawing/2014/main" id="{9EC723E8-8864-48B4-8837-082915569B3D}"/>
                  </a:ext>
                </a:extLst>
              </p:cNvPr>
              <p:cNvPicPr>
                <a:picLocks noChangeAspect="1"/>
              </p:cNvPicPr>
              <p:nvPr/>
            </p:nvPicPr>
            <p:blipFill rotWithShape="1">
              <a:blip r:embed="rId8"/>
              <a:srcRect l="32708" r="61377" b="46720"/>
              <a:stretch/>
            </p:blipFill>
            <p:spPr>
              <a:xfrm>
                <a:off x="1734761" y="130421"/>
                <a:ext cx="304800" cy="801847"/>
              </a:xfrm>
              <a:prstGeom prst="rect">
                <a:avLst/>
              </a:prstGeom>
            </p:spPr>
          </p:pic>
        </p:grpSp>
      </p:grpSp>
    </p:spTree>
    <p:extLst>
      <p:ext uri="{BB962C8B-B14F-4D97-AF65-F5344CB8AC3E}">
        <p14:creationId xmlns:p14="http://schemas.microsoft.com/office/powerpoint/2010/main" val="271353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500"/>
                                  </p:stCondLst>
                                  <p:childTnLst>
                                    <p:animMotion origin="layout" path="M -0.00026 0.00023 L -0.00026 0.00047 C -0.00091 0.00023 -0.00833 0.00209 -0.01029 -0.00231 C -0.01081 -0.00347 -0.01094 -0.00486 -0.01133 -0.00602 C -0.0112 -0.01366 -0.01107 -0.02129 -0.01081 -0.02916 C -0.01055 -0.03657 -0.00989 -0.04375 -0.00976 -0.05139 C -0.00963 -0.0706 -0.00989 -0.07106 -0.01133 -0.08588 C -0.01146 -0.09028 -0.01159 -0.09491 -0.01185 -0.0993 C -0.0125 -0.11366 -0.01263 -0.11666 -0.01328 -0.1287 C -0.01315 -0.13727 -0.01276 -0.14583 -0.01276 -0.1544 C -0.01276 -0.16366 -0.01289 -0.17268 -0.01328 -0.18194 C -0.01341 -0.18356 -0.0138 -0.18518 -0.01432 -0.18634 C -0.01471 -0.18703 -0.01536 -0.1868 -0.01588 -0.18727 C -0.0164 -0.18773 -0.0168 -0.18889 -0.01732 -0.18912 C -0.01901 -0.18981 -0.0207 -0.18981 -0.02226 -0.18981 L -0.04127 -0.19166 C -0.04232 -0.19352 -0.04388 -0.19467 -0.04427 -0.19699 C -0.04505 -0.20069 -0.04453 -0.19884 -0.04583 -0.20231 C -0.04596 -0.20625 -0.04622 -0.20995 -0.04635 -0.21389 C -0.04752 -0.26134 -0.04466 -0.24491 -0.04779 -0.2618 C -0.05859 -0.26157 -0.07565 -0.25972 -0.08828 -0.2618 C -0.09062 -0.26227 -0.09297 -0.26319 -0.09531 -0.26366 C -0.09583 -0.26389 -0.09635 -0.26412 -0.09687 -0.26458 C -0.09739 -0.26504 -0.09779 -0.26597 -0.09831 -0.26643 C -0.09896 -0.2669 -0.09961 -0.2669 -0.10026 -0.26713 L -0.13476 -0.26643 C -0.14779 -0.26597 -0.16081 -0.26643 -0.17383 -0.26551 C -0.17448 -0.26551 -0.17526 -0.26366 -0.17526 -0.26342 L -0.17187 -0.26551 L -0.17226 -0.26458 " pathEditMode="relative" rAng="0" ptsTypes="AAAAAAAAAAAAAAAAAAAAAAAAAAAAAA">
                                      <p:cBhvr>
                                        <p:cTn id="6" dur="2000" fill="hold"/>
                                        <p:tgtEl>
                                          <p:spTgt spid="192"/>
                                        </p:tgtEl>
                                        <p:attrNameLst>
                                          <p:attrName>ppt_x</p:attrName>
                                          <p:attrName>ppt_y</p:attrName>
                                        </p:attrNameLst>
                                      </p:cBhvr>
                                      <p:rCtr x="-8750" y="-13356"/>
                                    </p:animMotion>
                                  </p:childTnLst>
                                </p:cTn>
                              </p:par>
                              <p:par>
                                <p:cTn id="7" presetID="0" presetClass="path" presetSubtype="0" repeatCount="indefinite" fill="hold" grpId="0" nodeType="withEffect">
                                  <p:stCondLst>
                                    <p:cond delay="0"/>
                                  </p:stCondLst>
                                  <p:childTnLst>
                                    <p:animMotion origin="layout" path="M -1.25E-6 0.00047 L -1.25E-6 0.0007 C -0.00117 -0.00046 -0.00234 -0.00116 -0.00338 -0.00185 C -0.0039 -0.00231 -0.00443 -0.00301 -0.00508 -0.00324 C -0.00547 -0.0037 -0.00586 -0.00393 -0.00625 -0.00416 C -0.0095 -0.00625 -0.00729 -0.00509 -0.01002 -0.00625 C -0.01107 -0.00741 -0.01185 -0.0081 -0.0125 -0.00995 C -0.01315 -0.01157 -0.01341 -0.01342 -0.0138 -0.01528 C -0.01458 -0.04028 -0.0151 -0.04352 -0.01419 -0.06852 C -0.01406 -0.07153 -0.01367 -0.07453 -0.01341 -0.07731 C -0.01302 -0.10463 -0.01315 -0.10602 -0.01211 -0.13217 C -0.01211 -0.13449 -0.01185 -0.13657 -0.01172 -0.13889 C -0.01094 -0.15671 -0.01094 -0.15833 -0.01042 -0.17453 C -0.01068 -0.17778 -0.01042 -0.18102 -0.01094 -0.18403 C -0.01107 -0.18541 -0.01341 -0.18611 -0.0138 -0.18634 C -0.0151 -0.18703 -0.01627 -0.18773 -0.01758 -0.18842 C -0.01836 -0.18912 -0.01914 -0.18981 -0.02005 -0.19004 C -0.02552 -0.1912 -0.02252 -0.19051 -0.02877 -0.19213 C -0.02995 -0.1919 -0.03099 -0.1919 -0.03216 -0.19143 C -0.03268 -0.1912 -0.0332 -0.19028 -0.03385 -0.19004 C -0.0362 -0.18935 -0.03854 -0.18958 -0.04088 -0.18935 C -0.04492 -0.18217 -0.0401 -0.1912 -0.04258 -0.18472 C -0.04284 -0.18403 -0.04336 -0.18333 -0.04375 -0.18264 C -0.04362 -0.17523 -0.04336 -0.16782 -0.04336 -0.16041 C -0.04336 -0.15324 -0.04336 -0.14606 -0.04375 -0.13889 C -0.04388 -0.13796 -0.0444 -0.1375 -0.04466 -0.13657 C -0.04531 -0.13426 -0.04479 -0.13379 -0.04583 -0.13148 C -0.04622 -0.13078 -0.04674 -0.13055 -0.04713 -0.13009 C -0.04726 -0.12916 -0.04726 -0.12824 -0.04752 -0.12778 C -0.04779 -0.12731 -0.04844 -0.12731 -0.04883 -0.12708 C -0.04922 -0.12662 -0.04961 -0.12592 -0.05 -0.12546 C -0.05039 -0.12523 -0.05091 -0.125 -0.0513 -0.12477 C -0.05495 -0.12407 -0.05846 -0.12384 -0.06211 -0.12338 C -0.06289 -0.12315 -0.0638 -0.12291 -0.06458 -0.12268 C -0.06588 -0.12222 -0.06706 -0.12129 -0.06836 -0.12106 C -0.07135 -0.1206 -0.07448 -0.1206 -0.07747 -0.12037 C -0.09375 -0.11666 -0.0763 -0.12014 -0.11002 -0.11805 C -0.11328 -0.11805 -0.11667 -0.11713 -0.12005 -0.11666 L -0.14075 -0.11736 C -0.17122 -0.11921 -0.14779 -0.11898 -0.16823 -0.11898 L -0.16823 -0.11875 " pathEditMode="relative" rAng="0" ptsTypes="AAAAAAAAAAAAAAAAAAAAAAAAAAAAAAAAAAAAAAAAA">
                                      <p:cBhvr>
                                        <p:cTn id="8" dur="2000" fill="hold"/>
                                        <p:tgtEl>
                                          <p:spTgt spid="4"/>
                                        </p:tgtEl>
                                        <p:attrNameLst>
                                          <p:attrName>ppt_x</p:attrName>
                                          <p:attrName>ppt_y</p:attrName>
                                        </p:attrNameLst>
                                      </p:cBhvr>
                                      <p:rCtr x="-8411" y="-9630"/>
                                    </p:animMotion>
                                  </p:childTnLst>
                                </p:cTn>
                              </p:par>
                              <p:par>
                                <p:cTn id="9" presetID="26" presetClass="emph" presetSubtype="0" repeatCount="indefinite" fill="hold" nodeType="withEffect">
                                  <p:stCondLst>
                                    <p:cond delay="500"/>
                                  </p:stCondLst>
                                  <p:childTnLst>
                                    <p:animEffect transition="out" filter="fade">
                                      <p:cBhvr>
                                        <p:cTn id="10" dur="300" tmFilter="0, 0; .2, .5; .8, .5; 1, 0"/>
                                        <p:tgtEl>
                                          <p:spTgt spid="315"/>
                                        </p:tgtEl>
                                      </p:cBhvr>
                                    </p:animEffect>
                                    <p:animScale>
                                      <p:cBhvr>
                                        <p:cTn id="11" dur="150" autoRev="1" fill="hold"/>
                                        <p:tgtEl>
                                          <p:spTgt spid="315"/>
                                        </p:tgtEl>
                                      </p:cBhvr>
                                      <p:by x="105000" y="105000"/>
                                    </p:animScale>
                                  </p:childTnLst>
                                </p:cTn>
                              </p:par>
                              <p:par>
                                <p:cTn id="12" presetID="26" presetClass="emph" presetSubtype="0" repeatCount="indefinite" fill="hold" nodeType="withEffect">
                                  <p:stCondLst>
                                    <p:cond delay="500"/>
                                  </p:stCondLst>
                                  <p:childTnLst>
                                    <p:animEffect transition="out" filter="fade">
                                      <p:cBhvr>
                                        <p:cTn id="13" dur="300" tmFilter="0, 0; .2, .5; .8, .5; 1, 0"/>
                                        <p:tgtEl>
                                          <p:spTgt spid="332"/>
                                        </p:tgtEl>
                                      </p:cBhvr>
                                    </p:animEffect>
                                    <p:animScale>
                                      <p:cBhvr>
                                        <p:cTn id="14" dur="150" autoRev="1" fill="hold"/>
                                        <p:tgtEl>
                                          <p:spTgt spid="332"/>
                                        </p:tgtEl>
                                      </p:cBhvr>
                                      <p:by x="105000" y="105000"/>
                                    </p:animScale>
                                  </p:childTnLst>
                                </p:cTn>
                              </p:par>
                              <p:par>
                                <p:cTn id="15" presetID="0" presetClass="path" presetSubtype="0" repeatCount="indefinite" fill="hold" grpId="0" nodeType="withEffect">
                                  <p:stCondLst>
                                    <p:cond delay="0"/>
                                  </p:stCondLst>
                                  <p:childTnLst>
                                    <p:animMotion origin="layout" path="M -1.25E-6 0.00047 L -1.25E-6 0.0007 C -0.00195 0.0007 -0.0039 0.0007 -0.00586 0.00116 C -0.00729 0.00139 -0.00716 0.00232 -0.00833 0.00324 C -0.01185 0.00648 -0.00729 0.00139 -0.01094 0.00556 C -0.01328 0.01181 -0.01042 0.00394 -0.01211 0.00996 C -0.01237 0.01088 -0.01276 0.01158 -0.01302 0.01227 C -0.01315 0.01435 -0.01315 0.01667 -0.01341 0.01898 C -0.01367 0.0213 -0.01419 0.02384 -0.01419 0.02639 C -0.01432 0.03496 -0.01406 0.04352 -0.0138 0.05232 C -0.01354 0.06273 -0.01328 0.07338 -0.01302 0.08403 C -0.01289 0.08634 -0.01276 0.08843 -0.0125 0.09074 C -0.01237 0.09306 -0.01198 0.09514 -0.01172 0.09746 C -0.01185 0.10834 -0.01185 0.11922 -0.01211 0.13009 C -0.01224 0.13218 -0.01276 0.13449 -0.01302 0.13658 C -0.01393 0.14537 -0.01276 0.13681 -0.01419 0.1463 C -0.01406 0.16528 -0.01419 0.18426 -0.0138 0.20324 C -0.0138 0.20648 -0.01302 0.20972 -0.01302 0.21297 C -0.01276 0.22477 -0.01276 0.22014 -0.01419 0.22639 C -0.01445 0.22709 -0.01432 0.22778 -0.01458 0.22847 C -0.01497 0.22917 -0.01549 0.2294 -0.01588 0.23009 C -0.02174 0.22963 -0.0276 0.22986 -0.03333 0.22917 C -0.03424 0.22917 -0.03502 0.22824 -0.03594 0.22778 C -0.03659 0.22732 -0.03724 0.22732 -0.03802 0.22709 C -0.03841 0.22662 -0.0388 0.22593 -0.03919 0.22547 C -0.03958 0.22523 -0.0401 0.22523 -0.04049 0.22477 C -0.04075 0.22431 -0.04062 0.22315 -0.04088 0.22269 C -0.04114 0.22176 -0.04167 0.22153 -0.04219 0.22107 C -0.04245 0.21852 -0.04297 0.21621 -0.04297 0.21366 C -0.04323 0.19908 -0.04284 0.19722 -0.04167 0.18565 C -0.0414 0.17014 -0.04101 0.16852 -0.04167 0.1544 C -0.0418 0.15347 -0.04258 0.14815 -0.04297 0.14769 C -0.04375 0.14676 -0.04492 0.14722 -0.04583 0.14699 L -0.05794 0.14769 C -0.05924 0.14792 -0.06055 0.14792 -0.06172 0.14861 C -0.06237 0.14884 -0.06276 0.14977 -0.06341 0.15 C -0.06445 0.15047 -0.06562 0.15047 -0.06667 0.1507 L -0.07552 0.15232 C -0.08476 0.15394 -0.07135 0.15162 -0.08177 0.1544 C -0.08333 0.15486 -0.08502 0.15486 -0.08672 0.15509 C -0.09023 0.15648 -0.09154 0.15741 -0.09544 0.15741 C -0.1 0.15741 -0.1069 0.15648 -0.11172 0.15602 C -0.11263 0.15533 -0.11367 0.15463 -0.11458 0.1544 C -0.12161 0.15278 -0.13463 0.15417 -0.13919 0.1544 C -0.15495 0.15718 -0.13255 0.15301 -0.14713 0.15672 C -0.1487 0.15718 -0.15039 0.15718 -0.15208 0.15741 C -0.15221 0.15741 -0.16172 0.15949 -0.16341 0.15972 C -0.16497 0.15972 -0.16667 0.15972 -0.16836 0.15972 L -0.16953 0.16042 " pathEditMode="relative" rAng="0" ptsTypes="AAAAAAAAAAAAAAAAAAAAAAAAAAAAAAAAAAAAAAAAAAAAAAAAA">
                                      <p:cBhvr>
                                        <p:cTn id="16" dur="2000" fill="hold"/>
                                        <p:tgtEl>
                                          <p:spTgt spid="399"/>
                                        </p:tgtEl>
                                        <p:attrNameLst>
                                          <p:attrName>ppt_x</p:attrName>
                                          <p:attrName>ppt_y</p:attrName>
                                        </p:attrNameLst>
                                      </p:cBhvr>
                                      <p:rCtr x="-8477" y="11481"/>
                                    </p:animMotion>
                                  </p:childTnLst>
                                </p:cTn>
                              </p:par>
                              <p:par>
                                <p:cTn id="17" presetID="0" presetClass="path" presetSubtype="0" repeatCount="indefinite" fill="hold" grpId="0" nodeType="withEffect">
                                  <p:stCondLst>
                                    <p:cond delay="500"/>
                                  </p:stCondLst>
                                  <p:childTnLst>
                                    <p:animMotion origin="layout" path="M -0.00065 -0.00023 L -0.00065 -2.22222E-6 C -0.00247 0.00023 -0.0043 0.00047 -0.00612 0.00116 C -0.00677 0.00139 -0.00924 0.00324 -0.0095 0.00324 C -0.01081 0.01065 -0.00872 0.00116 -0.01107 0.00625 C -0.01159 0.00741 -0.01172 0.0088 -0.01198 0.00996 C -0.01211 0.01158 -0.01224 0.01297 -0.01237 0.01435 C -0.01263 0.01667 -0.01315 0.01875 -0.01315 0.02107 C -0.01328 0.02639 -0.01289 0.03148 -0.01276 0.03658 C -0.01289 0.04352 -0.01302 0.05047 -0.01315 0.05741 C -0.01328 0.06111 -0.01354 0.06482 -0.01367 0.06852 C -0.01393 0.07732 -0.01419 0.08634 -0.01445 0.09514 C -0.01432 0.11158 -0.01445 0.12778 -0.01406 0.14398 C -0.01393 0.14746 -0.01341 0.15093 -0.01315 0.1544 C -0.01302 0.1588 -0.01302 0.16343 -0.01276 0.16783 C -0.0125 0.17431 -0.01224 0.18102 -0.01198 0.18773 C -0.01133 0.20486 -0.01211 0.19607 -0.01068 0.20857 C -0.01081 0.21134 -0.01081 0.21435 -0.01107 0.21736 C -0.0112 0.21829 -0.01185 0.21875 -0.01198 0.21968 C -0.01224 0.22084 -0.01211 0.22199 -0.01237 0.22338 C -0.01263 0.22431 -0.01302 0.22523 -0.01315 0.22616 C -0.01341 0.22709 -0.01341 0.22778 -0.01367 0.22847 C -0.01393 0.22917 -0.01445 0.2294 -0.01484 0.22986 C -0.02591 0.22894 -0.02396 0.22871 -0.03737 0.22986 C -0.03828 0.23009 -0.03906 0.23056 -0.03984 0.23079 C -0.04023 0.23125 -0.04062 0.23172 -0.04114 0.23218 C -0.04153 0.23264 -0.04232 0.23218 -0.04232 0.23287 C -0.0431 0.23843 -0.04284 0.24422 -0.04323 0.25 C -0.04336 0.25139 -0.04349 0.25301 -0.04362 0.2544 C -0.04388 0.2632 -0.04414 0.27222 -0.0444 0.28102 C -0.04453 0.2831 -0.04531 0.28588 -0.0457 0.28773 C -0.04583 0.28843 -0.04583 0.28935 -0.04609 0.29005 C -0.04648 0.29051 -0.047 0.29028 -0.04739 0.29074 C -0.04778 0.29097 -0.04818 0.29167 -0.04857 0.29213 C -0.04909 0.29259 -0.04948 0.29259 -0.04987 0.29283 C -0.05039 0.29329 -0.05065 0.29398 -0.05117 0.29445 C -0.05182 0.29491 -0.05247 0.29491 -0.05325 0.29514 C -0.05416 0.2956 -0.05521 0.29607 -0.05612 0.29653 C -0.05742 0.29722 -0.05859 0.29815 -0.05989 0.29884 C -0.06028 0.29908 -0.06068 0.29931 -0.06107 0.29954 L -0.06445 0.30116 C -0.06627 0.3007 -0.0681 0.30023 -0.06992 0.30023 C -0.07448 0.30023 -0.07903 0.3007 -0.08359 0.30116 C -0.0845 0.30116 -0.08528 0.30162 -0.08607 0.30185 C -0.09023 0.30232 -0.0944 0.30278 -0.09857 0.30324 C -0.1039 0.30301 -0.10924 0.30301 -0.11445 0.30255 C -0.11575 0.30232 -0.11693 0.30116 -0.11823 0.30116 L -0.1332 0.30185 C -0.13841 0.30486 -0.13411 0.30278 -0.14362 0.30394 C -0.16862 0.30741 -0.13828 0.30394 -0.1595 0.30625 C -0.16523 0.30787 -0.16276 0.30764 -0.16693 0.30764 L -0.16732 0.30857 " pathEditMode="relative" rAng="0" ptsTypes="AAAAAAAAAAAAAAAAAAAAAAAAAAAAAAAAAAAAAAAAAAAAAAAAAAAA">
                                      <p:cBhvr>
                                        <p:cTn id="18" dur="2000" fill="hold"/>
                                        <p:tgtEl>
                                          <p:spTgt spid="400"/>
                                        </p:tgtEl>
                                        <p:attrNameLst>
                                          <p:attrName>ppt_x</p:attrName>
                                          <p:attrName>ppt_y</p:attrName>
                                        </p:attrNameLst>
                                      </p:cBhvr>
                                      <p:rCtr x="-8333" y="15440"/>
                                    </p:animMotion>
                                  </p:childTnLst>
                                </p:cTn>
                              </p:par>
                              <p:par>
                                <p:cTn id="19" presetID="26" presetClass="emph" presetSubtype="0" repeatCount="indefinite" fill="hold" grpId="0" nodeType="withEffect">
                                  <p:stCondLst>
                                    <p:cond delay="500"/>
                                  </p:stCondLst>
                                  <p:childTnLst>
                                    <p:animEffect transition="out" filter="fade">
                                      <p:cBhvr>
                                        <p:cTn id="20" dur="300" tmFilter="0, 0; .2, .5; .8, .5; 1, 0"/>
                                        <p:tgtEl>
                                          <p:spTgt spid="195"/>
                                        </p:tgtEl>
                                      </p:cBhvr>
                                    </p:animEffect>
                                    <p:animScale>
                                      <p:cBhvr>
                                        <p:cTn id="21" dur="150" autoRev="1" fill="hold"/>
                                        <p:tgtEl>
                                          <p:spTgt spid="195"/>
                                        </p:tgtEl>
                                      </p:cBhvr>
                                      <p:by x="105000" y="105000"/>
                                    </p:animScale>
                                  </p:childTnLst>
                                </p:cTn>
                              </p:par>
                              <p:par>
                                <p:cTn id="22" presetID="26" presetClass="emph" presetSubtype="0" repeatCount="indefinite" fill="hold" nodeType="withEffect">
                                  <p:stCondLst>
                                    <p:cond delay="500"/>
                                  </p:stCondLst>
                                  <p:childTnLst>
                                    <p:animEffect transition="out" filter="fade">
                                      <p:cBhvr>
                                        <p:cTn id="23" dur="300" tmFilter="0, 0; .2, .5; .8, .5; 1, 0"/>
                                        <p:tgtEl>
                                          <p:spTgt spid="229"/>
                                        </p:tgtEl>
                                      </p:cBhvr>
                                    </p:animEffect>
                                    <p:animScale>
                                      <p:cBhvr>
                                        <p:cTn id="24" dur="150" autoRev="1" fill="hold"/>
                                        <p:tgtEl>
                                          <p:spTgt spid="229"/>
                                        </p:tgtEl>
                                      </p:cBhvr>
                                      <p:by x="105000" y="105000"/>
                                    </p:animScale>
                                  </p:childTnLst>
                                </p:cTn>
                              </p:par>
                              <p:par>
                                <p:cTn id="25" presetID="26" presetClass="emph" presetSubtype="0" repeatCount="indefinite" fill="hold" nodeType="withEffect">
                                  <p:stCondLst>
                                    <p:cond delay="500"/>
                                  </p:stCondLst>
                                  <p:childTnLst>
                                    <p:animEffect transition="out" filter="fade">
                                      <p:cBhvr>
                                        <p:cTn id="26" dur="300" tmFilter="0, 0; .2, .5; .8, .5; 1, 0"/>
                                        <p:tgtEl>
                                          <p:spTgt spid="251"/>
                                        </p:tgtEl>
                                      </p:cBhvr>
                                    </p:animEffect>
                                    <p:animScale>
                                      <p:cBhvr>
                                        <p:cTn id="27" dur="150" autoRev="1" fill="hold"/>
                                        <p:tgtEl>
                                          <p:spTgt spid="251"/>
                                        </p:tgtEl>
                                      </p:cBhvr>
                                      <p:by x="105000" y="105000"/>
                                    </p:animScale>
                                  </p:childTnLst>
                                </p:cTn>
                              </p:par>
                              <p:par>
                                <p:cTn id="28" presetID="26" presetClass="emph" presetSubtype="0" repeatCount="indefinite" fill="hold" grpId="0" nodeType="withEffect">
                                  <p:stCondLst>
                                    <p:cond delay="500"/>
                                  </p:stCondLst>
                                  <p:childTnLst>
                                    <p:animEffect transition="out" filter="fade">
                                      <p:cBhvr>
                                        <p:cTn id="29" dur="300" tmFilter="0, 0; .2, .5; .8, .5; 1, 0"/>
                                        <p:tgtEl>
                                          <p:spTgt spid="408"/>
                                        </p:tgtEl>
                                      </p:cBhvr>
                                    </p:animEffect>
                                    <p:animScale>
                                      <p:cBhvr>
                                        <p:cTn id="30" dur="150" autoRev="1" fill="hold"/>
                                        <p:tgtEl>
                                          <p:spTgt spid="408"/>
                                        </p:tgtEl>
                                      </p:cBhvr>
                                      <p:by x="105000" y="105000"/>
                                    </p:animScale>
                                  </p:childTnLst>
                                </p:cTn>
                              </p:par>
                              <p:par>
                                <p:cTn id="31" presetID="63" presetClass="path" presetSubtype="0" repeatCount="indefinite" fill="hold" nodeType="withEffect">
                                  <p:stCondLst>
                                    <p:cond delay="0"/>
                                  </p:stCondLst>
                                  <p:childTnLst>
                                    <p:animMotion origin="layout" path="M 1.25E-6 3.7037E-6 L 0.25 3.7037E-6 " pathEditMode="relative" rAng="0" ptsTypes="AA">
                                      <p:cBhvr>
                                        <p:cTn id="32" dur="3000" fill="hold"/>
                                        <p:tgtEl>
                                          <p:spTgt spid="2"/>
                                        </p:tgtEl>
                                        <p:attrNameLst>
                                          <p:attrName>ppt_x</p:attrName>
                                          <p:attrName>ppt_y</p:attrName>
                                        </p:attrNameLst>
                                      </p:cBhvr>
                                      <p:rCtr x="12500" y="0"/>
                                    </p:animMotion>
                                  </p:childTnLst>
                                </p:cTn>
                              </p:par>
                              <p:par>
                                <p:cTn id="33" presetID="10" presetClass="exit" presetSubtype="0" repeatCount="indefinite" fill="hold" nodeType="withEffect">
                                  <p:stCondLst>
                                    <p:cond delay="0"/>
                                  </p:stCondLst>
                                  <p:childTnLst>
                                    <p:animEffect transition="out" filter="fade">
                                      <p:cBhvr>
                                        <p:cTn id="34" dur="3000"/>
                                        <p:tgtEl>
                                          <p:spTgt spid="2"/>
                                        </p:tgtEl>
                                      </p:cBhvr>
                                    </p:animEffect>
                                    <p:set>
                                      <p:cBhvr>
                                        <p:cTn id="35" dur="1" fill="hold">
                                          <p:stCondLst>
                                            <p:cond delay="2999"/>
                                          </p:stCondLst>
                                        </p:cTn>
                                        <p:tgtEl>
                                          <p:spTgt spid="2"/>
                                        </p:tgtEl>
                                        <p:attrNameLst>
                                          <p:attrName>style.visibility</p:attrName>
                                        </p:attrNameLst>
                                      </p:cBhvr>
                                      <p:to>
                                        <p:strVal val="hidden"/>
                                      </p:to>
                                    </p:set>
                                  </p:childTnLst>
                                </p:cTn>
                              </p:par>
                              <p:par>
                                <p:cTn id="36" presetID="1"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childTnLst>
                                </p:cTn>
                              </p:par>
                              <p:par>
                                <p:cTn id="38" presetID="63" presetClass="path" presetSubtype="0" repeatCount="indefinite" fill="hold" nodeType="withEffect">
                                  <p:stCondLst>
                                    <p:cond delay="1500"/>
                                  </p:stCondLst>
                                  <p:childTnLst>
                                    <p:animMotion origin="layout" path="M -2.70833E-6 -3.33333E-6 L 0.25 -3.33333E-6 " pathEditMode="relative" rAng="0" ptsTypes="AA">
                                      <p:cBhvr>
                                        <p:cTn id="39" dur="3000" fill="hold"/>
                                        <p:tgtEl>
                                          <p:spTgt spid="6"/>
                                        </p:tgtEl>
                                        <p:attrNameLst>
                                          <p:attrName>ppt_x</p:attrName>
                                          <p:attrName>ppt_y</p:attrName>
                                        </p:attrNameLst>
                                      </p:cBhvr>
                                      <p:rCtr x="12500" y="0"/>
                                    </p:animMotion>
                                  </p:childTnLst>
                                </p:cTn>
                              </p:par>
                              <p:par>
                                <p:cTn id="40" presetID="10" presetClass="exit" presetSubtype="0" repeatCount="indefinite" fill="hold" nodeType="withEffect">
                                  <p:stCondLst>
                                    <p:cond delay="1500"/>
                                  </p:stCondLst>
                                  <p:childTnLst>
                                    <p:animEffect transition="out" filter="fade">
                                      <p:cBhvr>
                                        <p:cTn id="41" dur="3000"/>
                                        <p:tgtEl>
                                          <p:spTgt spid="6"/>
                                        </p:tgtEl>
                                      </p:cBhvr>
                                    </p:animEffect>
                                    <p:set>
                                      <p:cBhvr>
                                        <p:cTn id="42"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2" grpId="0" animBg="1"/>
      <p:bldP spid="399" grpId="0" animBg="1"/>
      <p:bldP spid="400" grpId="0" animBg="1"/>
      <p:bldP spid="195" grpId="0" animBg="1"/>
      <p:bldP spid="40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D3AC-7BAD-467F-87F1-A7E970A0B1C7}"/>
              </a:ext>
            </a:extLst>
          </p:cNvPr>
          <p:cNvSpPr>
            <a:spLocks noGrp="1"/>
          </p:cNvSpPr>
          <p:nvPr>
            <p:ph type="title"/>
          </p:nvPr>
        </p:nvSpPr>
        <p:spPr/>
        <p:txBody>
          <a:bodyPr>
            <a:normAutofit/>
          </a:bodyPr>
          <a:lstStyle/>
          <a:p>
            <a:r>
              <a:rPr lang="en-US" sz="5400" dirty="0">
                <a:solidFill>
                  <a:srgbClr val="0070C0"/>
                </a:solidFill>
              </a:rPr>
              <a:t>Structured Music</a:t>
            </a:r>
          </a:p>
        </p:txBody>
      </p:sp>
      <p:sp>
        <p:nvSpPr>
          <p:cNvPr id="3" name="Content Placeholder 2">
            <a:extLst>
              <a:ext uri="{FF2B5EF4-FFF2-40B4-BE49-F238E27FC236}">
                <a16:creationId xmlns:a16="http://schemas.microsoft.com/office/drawing/2014/main" id="{DBDC4C67-F091-456D-8540-8E27B54C27CB}"/>
              </a:ext>
            </a:extLst>
          </p:cNvPr>
          <p:cNvSpPr>
            <a:spLocks noGrp="1"/>
          </p:cNvSpPr>
          <p:nvPr>
            <p:ph idx="1"/>
          </p:nvPr>
        </p:nvSpPr>
        <p:spPr>
          <a:xfrm>
            <a:off x="677334" y="1838960"/>
            <a:ext cx="8596668" cy="4593690"/>
          </a:xfrm>
        </p:spPr>
        <p:txBody>
          <a:bodyPr>
            <a:normAutofit lnSpcReduction="10000"/>
          </a:bodyPr>
          <a:lstStyle/>
          <a:p>
            <a:pPr>
              <a:spcAft>
                <a:spcPts val="1200"/>
              </a:spcAft>
            </a:pPr>
            <a:r>
              <a:rPr lang="en-US" sz="3200" dirty="0"/>
              <a:t>The Deep Segment Hash Learning (DSHL) technique offers a new way to generate music via segment concatenation</a:t>
            </a:r>
          </a:p>
          <a:p>
            <a:pPr lvl="1">
              <a:spcAft>
                <a:spcPts val="1800"/>
              </a:spcAft>
              <a:buFont typeface="Wingdings" panose="05000000000000000000" pitchFamily="2" charset="2"/>
              <a:buChar char="Ø"/>
            </a:pPr>
            <a:r>
              <a:rPr lang="en-US" sz="3000" dirty="0">
                <a:solidFill>
                  <a:srgbClr val="FA6D2E"/>
                </a:solidFill>
              </a:rPr>
              <a:t>Generate pleasant melody</a:t>
            </a:r>
          </a:p>
          <a:p>
            <a:pPr>
              <a:spcAft>
                <a:spcPts val="1200"/>
              </a:spcAft>
            </a:pPr>
            <a:r>
              <a:rPr lang="en-US" sz="3200" dirty="0"/>
              <a:t>Further work is required to generate structurally-sound music at a more global level  </a:t>
            </a:r>
          </a:p>
          <a:p>
            <a:pPr lvl="1">
              <a:buFont typeface="Wingdings" panose="05000000000000000000" pitchFamily="2" charset="2"/>
              <a:buChar char="Ø"/>
            </a:pPr>
            <a:r>
              <a:rPr lang="en-US" sz="3000" dirty="0">
                <a:solidFill>
                  <a:srgbClr val="FA6D2E"/>
                </a:solidFill>
              </a:rPr>
              <a:t>Create complete songs</a:t>
            </a:r>
          </a:p>
        </p:txBody>
      </p:sp>
    </p:spTree>
    <p:extLst>
      <p:ext uri="{BB962C8B-B14F-4D97-AF65-F5344CB8AC3E}">
        <p14:creationId xmlns:p14="http://schemas.microsoft.com/office/powerpoint/2010/main" val="2116740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4" y="369216"/>
            <a:ext cx="8596668" cy="1034592"/>
          </a:xfrm>
        </p:spPr>
        <p:txBody>
          <a:bodyPr>
            <a:normAutofit/>
          </a:bodyPr>
          <a:lstStyle/>
          <a:p>
            <a:r>
              <a:rPr lang="en-US" sz="4400" dirty="0">
                <a:solidFill>
                  <a:srgbClr val="7030A0"/>
                </a:solidFill>
              </a:rPr>
              <a:t>Structural Segmentation</a:t>
            </a:r>
          </a:p>
        </p:txBody>
      </p:sp>
      <p:sp>
        <p:nvSpPr>
          <p:cNvPr id="3" name="Content Placeholder 2">
            <a:extLst>
              <a:ext uri="{FF2B5EF4-FFF2-40B4-BE49-F238E27FC236}">
                <a16:creationId xmlns:a16="http://schemas.microsoft.com/office/drawing/2014/main" id="{499D10C0-024F-314A-A6EA-181154665358}"/>
              </a:ext>
            </a:extLst>
          </p:cNvPr>
          <p:cNvSpPr>
            <a:spLocks noGrp="1"/>
          </p:cNvSpPr>
          <p:nvPr>
            <p:ph idx="1"/>
          </p:nvPr>
        </p:nvSpPr>
        <p:spPr>
          <a:xfrm>
            <a:off x="803714" y="1298906"/>
            <a:ext cx="9373632" cy="3035202"/>
          </a:xfrm>
        </p:spPr>
        <p:txBody>
          <a:bodyPr>
            <a:noAutofit/>
          </a:bodyPr>
          <a:lstStyle/>
          <a:p>
            <a:pPr>
              <a:spcAft>
                <a:spcPts val="1800"/>
              </a:spcAft>
            </a:pPr>
            <a:r>
              <a:rPr lang="en-US" sz="3000" dirty="0"/>
              <a:t>Group segments of each song into four structural groups: </a:t>
            </a:r>
            <a:r>
              <a:rPr lang="en-US" sz="3000" i="1" dirty="0"/>
              <a:t>beginning </a:t>
            </a:r>
            <a:r>
              <a:rPr lang="en-US" sz="3000" dirty="0"/>
              <a:t>(40%), </a:t>
            </a:r>
            <a:r>
              <a:rPr lang="en-US" sz="3000" i="1" dirty="0"/>
              <a:t>middle </a:t>
            </a:r>
            <a:r>
              <a:rPr lang="en-US" sz="3000" dirty="0"/>
              <a:t>(40%), </a:t>
            </a:r>
            <a:r>
              <a:rPr lang="en-US" sz="3000" i="1" dirty="0"/>
              <a:t>end </a:t>
            </a:r>
            <a:r>
              <a:rPr lang="en-US" sz="3000" dirty="0"/>
              <a:t>(20%), and </a:t>
            </a:r>
            <a:r>
              <a:rPr lang="en-US" sz="3000" i="1" dirty="0"/>
              <a:t>final </a:t>
            </a:r>
            <a:r>
              <a:rPr lang="en-US" sz="3000" dirty="0"/>
              <a:t>(1 segment)</a:t>
            </a:r>
          </a:p>
          <a:p>
            <a:r>
              <a:rPr lang="en-US" sz="3000" dirty="0"/>
              <a:t>Overlap segments are used to help create transitions between structure groups</a:t>
            </a:r>
          </a:p>
        </p:txBody>
      </p:sp>
      <p:pic>
        <p:nvPicPr>
          <p:cNvPr id="4" name="Picture 3">
            <a:extLst>
              <a:ext uri="{FF2B5EF4-FFF2-40B4-BE49-F238E27FC236}">
                <a16:creationId xmlns:a16="http://schemas.microsoft.com/office/drawing/2014/main" id="{D71E30EC-775E-4C15-A9BF-A17863551ECA}"/>
              </a:ext>
            </a:extLst>
          </p:cNvPr>
          <p:cNvPicPr>
            <a:picLocks noChangeAspect="1"/>
          </p:cNvPicPr>
          <p:nvPr/>
        </p:nvPicPr>
        <p:blipFill>
          <a:blip r:embed="rId3"/>
          <a:stretch>
            <a:fillRect/>
          </a:stretch>
        </p:blipFill>
        <p:spPr>
          <a:xfrm>
            <a:off x="1477519" y="4454319"/>
            <a:ext cx="9103975" cy="2054571"/>
          </a:xfrm>
          <a:prstGeom prst="rect">
            <a:avLst/>
          </a:prstGeom>
        </p:spPr>
      </p:pic>
    </p:spTree>
    <p:extLst>
      <p:ext uri="{BB962C8B-B14F-4D97-AF65-F5344CB8AC3E}">
        <p14:creationId xmlns:p14="http://schemas.microsoft.com/office/powerpoint/2010/main" val="85542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753534" y="416351"/>
            <a:ext cx="8596668" cy="1320800"/>
          </a:xfrm>
        </p:spPr>
        <p:txBody>
          <a:bodyPr>
            <a:normAutofit/>
          </a:bodyPr>
          <a:lstStyle/>
          <a:p>
            <a:r>
              <a:rPr lang="en-US" sz="4000" dirty="0">
                <a:solidFill>
                  <a:srgbClr val="7030A0"/>
                </a:solidFill>
              </a:rPr>
              <a:t>Segment Hash Encoding</a:t>
            </a:r>
          </a:p>
        </p:txBody>
      </p:sp>
      <p:pic>
        <p:nvPicPr>
          <p:cNvPr id="5" name="Content Placeholder 4">
            <a:extLst>
              <a:ext uri="{FF2B5EF4-FFF2-40B4-BE49-F238E27FC236}">
                <a16:creationId xmlns:a16="http://schemas.microsoft.com/office/drawing/2014/main" id="{0C37BC0C-0590-0647-ABD9-6A93937FD068}"/>
              </a:ext>
            </a:extLst>
          </p:cNvPr>
          <p:cNvPicPr>
            <a:picLocks noGrp="1" noChangeAspect="1"/>
          </p:cNvPicPr>
          <p:nvPr>
            <p:ph idx="1"/>
          </p:nvPr>
        </p:nvPicPr>
        <p:blipFill>
          <a:blip r:embed="rId2"/>
          <a:stretch>
            <a:fillRect/>
          </a:stretch>
        </p:blipFill>
        <p:spPr>
          <a:xfrm>
            <a:off x="980133" y="4954823"/>
            <a:ext cx="10347479" cy="1276294"/>
          </a:xfrm>
        </p:spPr>
      </p:pic>
      <p:sp>
        <p:nvSpPr>
          <p:cNvPr id="6" name="Content Placeholder 2">
            <a:extLst>
              <a:ext uri="{FF2B5EF4-FFF2-40B4-BE49-F238E27FC236}">
                <a16:creationId xmlns:a16="http://schemas.microsoft.com/office/drawing/2014/main" id="{2531CA94-7B8B-844D-B8F7-035144D1443F}"/>
              </a:ext>
            </a:extLst>
          </p:cNvPr>
          <p:cNvSpPr txBox="1">
            <a:spLocks/>
          </p:cNvSpPr>
          <p:nvPr/>
        </p:nvSpPr>
        <p:spPr>
          <a:xfrm>
            <a:off x="980133" y="1347365"/>
            <a:ext cx="9150607" cy="313542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Aft>
                <a:spcPts val="600"/>
              </a:spcAft>
            </a:pPr>
            <a:r>
              <a:rPr lang="en-US" sz="2800" dirty="0"/>
              <a:t>Using the trained models, each segment in the database is given eight hash codes</a:t>
            </a:r>
          </a:p>
          <a:p>
            <a:pPr lvl="1">
              <a:spcAft>
                <a:spcPts val="600"/>
              </a:spcAft>
            </a:pPr>
            <a:r>
              <a:rPr lang="en-US" sz="2600" dirty="0"/>
              <a:t>Four hash codes in the forward, and </a:t>
            </a:r>
          </a:p>
          <a:p>
            <a:pPr lvl="1">
              <a:spcBef>
                <a:spcPts val="600"/>
              </a:spcBef>
              <a:spcAft>
                <a:spcPts val="1200"/>
              </a:spcAft>
            </a:pPr>
            <a:r>
              <a:rPr lang="en-US" sz="2600" dirty="0"/>
              <a:t>Four hash codes in the backward direction</a:t>
            </a:r>
          </a:p>
          <a:p>
            <a:pPr>
              <a:spcAft>
                <a:spcPts val="600"/>
              </a:spcAft>
            </a:pPr>
            <a:r>
              <a:rPr lang="en-US" sz="2800" dirty="0"/>
              <a:t>Each hash code is used for a structural location of the song: </a:t>
            </a:r>
            <a:r>
              <a:rPr lang="en-US" sz="2800" dirty="0">
                <a:solidFill>
                  <a:srgbClr val="FA6D2E"/>
                </a:solidFill>
              </a:rPr>
              <a:t>beginning</a:t>
            </a:r>
            <a:r>
              <a:rPr lang="en-US" sz="2800" dirty="0"/>
              <a:t>, </a:t>
            </a:r>
            <a:r>
              <a:rPr lang="en-US" sz="2800" dirty="0">
                <a:solidFill>
                  <a:srgbClr val="FA6D2E"/>
                </a:solidFill>
              </a:rPr>
              <a:t>middle</a:t>
            </a:r>
            <a:r>
              <a:rPr lang="en-US" sz="2800" dirty="0"/>
              <a:t>, </a:t>
            </a:r>
            <a:r>
              <a:rPr lang="en-US" sz="2800" dirty="0">
                <a:solidFill>
                  <a:srgbClr val="FA6D2E"/>
                </a:solidFill>
              </a:rPr>
              <a:t>end</a:t>
            </a:r>
            <a:r>
              <a:rPr lang="en-US" sz="2800" dirty="0"/>
              <a:t>, and </a:t>
            </a:r>
            <a:r>
              <a:rPr lang="en-US" sz="2800" dirty="0">
                <a:solidFill>
                  <a:srgbClr val="FA6D2E"/>
                </a:solidFill>
              </a:rPr>
              <a:t>final</a:t>
            </a:r>
          </a:p>
        </p:txBody>
      </p:sp>
    </p:spTree>
    <p:extLst>
      <p:ext uri="{BB962C8B-B14F-4D97-AF65-F5344CB8AC3E}">
        <p14:creationId xmlns:p14="http://schemas.microsoft.com/office/powerpoint/2010/main" val="360094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wipe(left)">
                                      <p:cBhvr>
                                        <p:cTn id="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578352" y="435204"/>
            <a:ext cx="8596668" cy="1320800"/>
          </a:xfrm>
        </p:spPr>
        <p:txBody>
          <a:bodyPr>
            <a:normAutofit/>
          </a:bodyPr>
          <a:lstStyle/>
          <a:p>
            <a:r>
              <a:rPr lang="en-US" sz="4000" dirty="0">
                <a:solidFill>
                  <a:srgbClr val="7030A0"/>
                </a:solidFill>
              </a:rPr>
              <a:t>Segment Retrieval</a:t>
            </a:r>
          </a:p>
        </p:txBody>
      </p:sp>
      <p:sp>
        <p:nvSpPr>
          <p:cNvPr id="3" name="Content Placeholder 2">
            <a:extLst>
              <a:ext uri="{FF2B5EF4-FFF2-40B4-BE49-F238E27FC236}">
                <a16:creationId xmlns:a16="http://schemas.microsoft.com/office/drawing/2014/main" id="{499D10C0-024F-314A-A6EA-181154665358}"/>
              </a:ext>
            </a:extLst>
          </p:cNvPr>
          <p:cNvSpPr>
            <a:spLocks noGrp="1"/>
          </p:cNvSpPr>
          <p:nvPr>
            <p:ph idx="1"/>
          </p:nvPr>
        </p:nvSpPr>
        <p:spPr>
          <a:xfrm>
            <a:off x="1409283" y="2120516"/>
            <a:ext cx="8790366" cy="1945962"/>
          </a:xfrm>
        </p:spPr>
        <p:txBody>
          <a:bodyPr>
            <a:noAutofit/>
          </a:bodyPr>
          <a:lstStyle/>
          <a:p>
            <a:pPr marL="0" indent="0">
              <a:lnSpc>
                <a:spcPct val="120000"/>
              </a:lnSpc>
              <a:buNone/>
            </a:pPr>
            <a:r>
              <a:rPr lang="en-US" sz="3200" dirty="0"/>
              <a:t>The hash code used for a KNN retrieval depends on what type of song structure is currently being built</a:t>
            </a:r>
          </a:p>
        </p:txBody>
      </p:sp>
      <p:pic>
        <p:nvPicPr>
          <p:cNvPr id="4" name="Content Placeholder 4">
            <a:extLst>
              <a:ext uri="{FF2B5EF4-FFF2-40B4-BE49-F238E27FC236}">
                <a16:creationId xmlns:a16="http://schemas.microsoft.com/office/drawing/2014/main" id="{98A26F15-6EB0-D841-9F2D-8959945BC9BE}"/>
              </a:ext>
            </a:extLst>
          </p:cNvPr>
          <p:cNvPicPr>
            <a:picLocks noChangeAspect="1"/>
          </p:cNvPicPr>
          <p:nvPr/>
        </p:nvPicPr>
        <p:blipFill>
          <a:blip r:embed="rId2"/>
          <a:stretch>
            <a:fillRect/>
          </a:stretch>
        </p:blipFill>
        <p:spPr>
          <a:xfrm>
            <a:off x="1163956" y="5093760"/>
            <a:ext cx="9870696" cy="1217486"/>
          </a:xfrm>
          <a:prstGeom prst="rect">
            <a:avLst/>
          </a:prstGeom>
        </p:spPr>
      </p:pic>
    </p:spTree>
    <p:extLst>
      <p:ext uri="{BB962C8B-B14F-4D97-AF65-F5344CB8AC3E}">
        <p14:creationId xmlns:p14="http://schemas.microsoft.com/office/powerpoint/2010/main" val="468750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DE25-EB93-4BA6-8504-D9029787BA44}"/>
              </a:ext>
            </a:extLst>
          </p:cNvPr>
          <p:cNvSpPr>
            <a:spLocks noGrp="1"/>
          </p:cNvSpPr>
          <p:nvPr>
            <p:ph type="title"/>
          </p:nvPr>
        </p:nvSpPr>
        <p:spPr>
          <a:xfrm>
            <a:off x="677334" y="376262"/>
            <a:ext cx="9076266" cy="683941"/>
          </a:xfrm>
        </p:spPr>
        <p:txBody>
          <a:bodyPr>
            <a:normAutofit fontScale="90000"/>
          </a:bodyPr>
          <a:lstStyle/>
          <a:p>
            <a:r>
              <a:rPr lang="en-US" dirty="0"/>
              <a:t>Pattern Recognition vs. Reasoning and Invention</a:t>
            </a:r>
          </a:p>
        </p:txBody>
      </p:sp>
      <p:pic>
        <p:nvPicPr>
          <p:cNvPr id="4098" name="Picture 2" descr="An illustration shows the four lobes of the brain.">
            <a:extLst>
              <a:ext uri="{FF2B5EF4-FFF2-40B4-BE49-F238E27FC236}">
                <a16:creationId xmlns:a16="http://schemas.microsoft.com/office/drawing/2014/main" id="{651FCA40-A258-40BD-9A2C-3FA7BA03D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690" y="2341739"/>
            <a:ext cx="5083927" cy="37059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766956-CED9-44A5-8AA9-1186DFDFDC5B}"/>
              </a:ext>
            </a:extLst>
          </p:cNvPr>
          <p:cNvSpPr txBox="1"/>
          <p:nvPr/>
        </p:nvSpPr>
        <p:spPr>
          <a:xfrm>
            <a:off x="901701" y="1171146"/>
            <a:ext cx="1550746" cy="1200329"/>
          </a:xfrm>
          <a:prstGeom prst="rect">
            <a:avLst/>
          </a:prstGeom>
          <a:noFill/>
        </p:spPr>
        <p:txBody>
          <a:bodyPr wrap="none" rtlCol="0">
            <a:spAutoFit/>
          </a:bodyPr>
          <a:lstStyle/>
          <a:p>
            <a:r>
              <a:rPr lang="en-US" sz="2400" dirty="0">
                <a:solidFill>
                  <a:srgbClr val="7030A0"/>
                </a:solidFill>
              </a:rPr>
              <a:t>Reasoning</a:t>
            </a:r>
          </a:p>
          <a:p>
            <a:r>
              <a:rPr lang="en-US" sz="2400" dirty="0">
                <a:solidFill>
                  <a:srgbClr val="7030A0"/>
                </a:solidFill>
              </a:rPr>
              <a:t>Creativity</a:t>
            </a:r>
          </a:p>
          <a:p>
            <a:r>
              <a:rPr lang="en-US" sz="2400" dirty="0">
                <a:solidFill>
                  <a:srgbClr val="7030A0"/>
                </a:solidFill>
              </a:rPr>
              <a:t>Invention</a:t>
            </a:r>
          </a:p>
        </p:txBody>
      </p:sp>
      <p:sp>
        <p:nvSpPr>
          <p:cNvPr id="6" name="TextBox 5">
            <a:extLst>
              <a:ext uri="{FF2B5EF4-FFF2-40B4-BE49-F238E27FC236}">
                <a16:creationId xmlns:a16="http://schemas.microsoft.com/office/drawing/2014/main" id="{E5EBB6C4-5C61-4103-8558-24A87138CADB}"/>
              </a:ext>
            </a:extLst>
          </p:cNvPr>
          <p:cNvSpPr txBox="1"/>
          <p:nvPr/>
        </p:nvSpPr>
        <p:spPr>
          <a:xfrm>
            <a:off x="5477818" y="1510742"/>
            <a:ext cx="3386254" cy="830997"/>
          </a:xfrm>
          <a:prstGeom prst="rect">
            <a:avLst/>
          </a:prstGeom>
          <a:noFill/>
        </p:spPr>
        <p:txBody>
          <a:bodyPr wrap="square" rtlCol="0">
            <a:spAutoFit/>
          </a:bodyPr>
          <a:lstStyle/>
          <a:p>
            <a:r>
              <a:rPr lang="en-US" sz="2400" dirty="0">
                <a:solidFill>
                  <a:srgbClr val="7030A0"/>
                </a:solidFill>
              </a:rPr>
              <a:t>Processing information from body’s senses</a:t>
            </a:r>
          </a:p>
        </p:txBody>
      </p:sp>
      <p:sp>
        <p:nvSpPr>
          <p:cNvPr id="7" name="TextBox 6">
            <a:extLst>
              <a:ext uri="{FF2B5EF4-FFF2-40B4-BE49-F238E27FC236}">
                <a16:creationId xmlns:a16="http://schemas.microsoft.com/office/drawing/2014/main" id="{7903C3F2-9FC6-442B-B5FF-86AB5AB11B38}"/>
              </a:ext>
            </a:extLst>
          </p:cNvPr>
          <p:cNvSpPr txBox="1"/>
          <p:nvPr/>
        </p:nvSpPr>
        <p:spPr>
          <a:xfrm>
            <a:off x="1068969" y="5306246"/>
            <a:ext cx="1476686" cy="1200329"/>
          </a:xfrm>
          <a:prstGeom prst="rect">
            <a:avLst/>
          </a:prstGeom>
          <a:noFill/>
        </p:spPr>
        <p:txBody>
          <a:bodyPr wrap="none" rtlCol="0">
            <a:spAutoFit/>
          </a:bodyPr>
          <a:lstStyle/>
          <a:p>
            <a:r>
              <a:rPr lang="en-US" sz="2400" dirty="0">
                <a:solidFill>
                  <a:srgbClr val="7030A0"/>
                </a:solidFill>
              </a:rPr>
              <a:t>Hearing</a:t>
            </a:r>
          </a:p>
          <a:p>
            <a:r>
              <a:rPr lang="en-US" sz="2400" dirty="0">
                <a:solidFill>
                  <a:srgbClr val="7030A0"/>
                </a:solidFill>
              </a:rPr>
              <a:t>Memory</a:t>
            </a:r>
          </a:p>
          <a:p>
            <a:r>
              <a:rPr lang="en-US" sz="2400" dirty="0">
                <a:solidFill>
                  <a:srgbClr val="7030A0"/>
                </a:solidFill>
              </a:rPr>
              <a:t>Language</a:t>
            </a:r>
          </a:p>
        </p:txBody>
      </p:sp>
      <p:sp>
        <p:nvSpPr>
          <p:cNvPr id="8" name="TextBox 7">
            <a:extLst>
              <a:ext uri="{FF2B5EF4-FFF2-40B4-BE49-F238E27FC236}">
                <a16:creationId xmlns:a16="http://schemas.microsoft.com/office/drawing/2014/main" id="{FA0BE574-1948-41BE-9222-6D615D3ED85C}"/>
              </a:ext>
            </a:extLst>
          </p:cNvPr>
          <p:cNvSpPr txBox="1"/>
          <p:nvPr/>
        </p:nvSpPr>
        <p:spPr>
          <a:xfrm>
            <a:off x="5935018" y="3590655"/>
            <a:ext cx="3386254" cy="830997"/>
          </a:xfrm>
          <a:prstGeom prst="rect">
            <a:avLst/>
          </a:prstGeom>
          <a:noFill/>
        </p:spPr>
        <p:txBody>
          <a:bodyPr wrap="square" rtlCol="0">
            <a:spAutoFit/>
          </a:bodyPr>
          <a:lstStyle/>
          <a:p>
            <a:r>
              <a:rPr lang="en-US" sz="2400" dirty="0">
                <a:solidFill>
                  <a:srgbClr val="7030A0"/>
                </a:solidFill>
              </a:rPr>
              <a:t>Interpreting visual information</a:t>
            </a:r>
          </a:p>
        </p:txBody>
      </p:sp>
      <p:sp>
        <p:nvSpPr>
          <p:cNvPr id="5" name="TextBox 4">
            <a:extLst>
              <a:ext uri="{FF2B5EF4-FFF2-40B4-BE49-F238E27FC236}">
                <a16:creationId xmlns:a16="http://schemas.microsoft.com/office/drawing/2014/main" id="{E14AE21A-7946-4C20-9948-D2AC0B34A2D1}"/>
              </a:ext>
            </a:extLst>
          </p:cNvPr>
          <p:cNvSpPr txBox="1"/>
          <p:nvPr/>
        </p:nvSpPr>
        <p:spPr>
          <a:xfrm>
            <a:off x="6263079" y="4724155"/>
            <a:ext cx="5523115" cy="1892826"/>
          </a:xfrm>
          <a:prstGeom prst="rect">
            <a:avLst/>
          </a:prstGeom>
          <a:solidFill>
            <a:srgbClr val="0070C0"/>
          </a:solidFill>
          <a:effectLst>
            <a:outerShdw blurRad="50800" dist="38100" dir="13500000" algn="br" rotWithShape="0">
              <a:prstClr val="black">
                <a:alpha val="40000"/>
              </a:prstClr>
            </a:outerShdw>
          </a:effectLst>
        </p:spPr>
        <p:txBody>
          <a:bodyPr wrap="none" lIns="182880" tIns="91440" rIns="182880" bIns="91440" rtlCol="0" anchor="ctr" anchorCtr="1">
            <a:spAutoFit/>
          </a:bodyPr>
          <a:lstStyle/>
          <a:p>
            <a:pPr>
              <a:spcAft>
                <a:spcPts val="600"/>
              </a:spcAft>
            </a:pPr>
            <a:r>
              <a:rPr lang="en-US" sz="2400" dirty="0">
                <a:solidFill>
                  <a:schemeClr val="bg1"/>
                </a:solidFill>
              </a:rPr>
              <a:t>To Illustrate ID, we can demonstrate:</a:t>
            </a:r>
          </a:p>
          <a:p>
            <a:pPr marL="230187">
              <a:spcAft>
                <a:spcPts val="600"/>
              </a:spcAft>
              <a:tabLst>
                <a:tab pos="401638" algn="l"/>
              </a:tabLst>
            </a:pPr>
            <a:endParaRPr lang="en-US" sz="2400" dirty="0">
              <a:solidFill>
                <a:schemeClr val="bg1"/>
              </a:solidFill>
            </a:endParaRPr>
          </a:p>
          <a:p>
            <a:pPr marL="230187">
              <a:spcAft>
                <a:spcPts val="600"/>
              </a:spcAft>
              <a:tabLst>
                <a:tab pos="401638" algn="l"/>
              </a:tabLst>
            </a:pPr>
            <a:endParaRPr lang="en-US" sz="2400" dirty="0">
              <a:solidFill>
                <a:schemeClr val="bg1"/>
              </a:solidFill>
            </a:endParaRPr>
          </a:p>
          <a:p>
            <a:pPr marL="230187">
              <a:tabLst>
                <a:tab pos="401638" algn="l"/>
              </a:tabLst>
            </a:pPr>
            <a:endParaRPr lang="en-US" sz="2400" dirty="0">
              <a:solidFill>
                <a:schemeClr val="bg1"/>
              </a:solidFill>
            </a:endParaRPr>
          </a:p>
        </p:txBody>
      </p:sp>
      <p:pic>
        <p:nvPicPr>
          <p:cNvPr id="10" name="Picture 9" descr="A picture containing hula-hoop&#10;&#10;Description automatically generated">
            <a:extLst>
              <a:ext uri="{FF2B5EF4-FFF2-40B4-BE49-F238E27FC236}">
                <a16:creationId xmlns:a16="http://schemas.microsoft.com/office/drawing/2014/main" id="{8BB6F446-2652-45B3-B1C3-FEB30E92319E}"/>
              </a:ext>
            </a:extLst>
          </p:cNvPr>
          <p:cNvPicPr>
            <a:picLocks noChangeAspect="1"/>
          </p:cNvPicPr>
          <p:nvPr/>
        </p:nvPicPr>
        <p:blipFill>
          <a:blip r:embed="rId4"/>
          <a:stretch>
            <a:fillRect/>
          </a:stretch>
        </p:blipFill>
        <p:spPr>
          <a:xfrm>
            <a:off x="386576" y="951571"/>
            <a:ext cx="2720897" cy="1970049"/>
          </a:xfrm>
          <a:prstGeom prst="rect">
            <a:avLst/>
          </a:prstGeom>
        </p:spPr>
      </p:pic>
      <p:sp>
        <p:nvSpPr>
          <p:cNvPr id="9" name="TextBox 8">
            <a:extLst>
              <a:ext uri="{FF2B5EF4-FFF2-40B4-BE49-F238E27FC236}">
                <a16:creationId xmlns:a16="http://schemas.microsoft.com/office/drawing/2014/main" id="{BF3029BA-570C-43A9-9BEC-21FAE5205B12}"/>
              </a:ext>
            </a:extLst>
          </p:cNvPr>
          <p:cNvSpPr txBox="1"/>
          <p:nvPr/>
        </p:nvSpPr>
        <p:spPr>
          <a:xfrm rot="20898878">
            <a:off x="6803411" y="5329704"/>
            <a:ext cx="2006703" cy="584775"/>
          </a:xfrm>
          <a:prstGeom prst="rect">
            <a:avLst/>
          </a:prstGeom>
          <a:noFill/>
          <a:scene3d>
            <a:camera prst="perspectiveRelaxedModerately"/>
            <a:lightRig rig="threePt" dir="t"/>
          </a:scene3d>
        </p:spPr>
        <p:txBody>
          <a:bodyPr wrap="none" rtlCol="0">
            <a:spAutoFit/>
          </a:bodyPr>
          <a:lstStyle/>
          <a:p>
            <a:r>
              <a:rPr lang="en-US" sz="3200" dirty="0">
                <a:solidFill>
                  <a:schemeClr val="accent6">
                    <a:lumMod val="20000"/>
                    <a:lumOff val="80000"/>
                  </a:schemeClr>
                </a:solidFill>
              </a:rPr>
              <a:t>Reasoning</a:t>
            </a:r>
            <a:endParaRPr lang="en-US" sz="2400" dirty="0">
              <a:solidFill>
                <a:schemeClr val="accent6">
                  <a:lumMod val="20000"/>
                  <a:lumOff val="80000"/>
                </a:schemeClr>
              </a:solidFill>
            </a:endParaRPr>
          </a:p>
        </p:txBody>
      </p:sp>
      <p:sp>
        <p:nvSpPr>
          <p:cNvPr id="12" name="TextBox 11">
            <a:extLst>
              <a:ext uri="{FF2B5EF4-FFF2-40B4-BE49-F238E27FC236}">
                <a16:creationId xmlns:a16="http://schemas.microsoft.com/office/drawing/2014/main" id="{B3617B1E-AB5E-486D-AB7B-C0B5594621CC}"/>
              </a:ext>
            </a:extLst>
          </p:cNvPr>
          <p:cNvSpPr txBox="1"/>
          <p:nvPr/>
        </p:nvSpPr>
        <p:spPr>
          <a:xfrm rot="263984">
            <a:off x="8891680" y="5403494"/>
            <a:ext cx="2895344" cy="830997"/>
          </a:xfrm>
          <a:prstGeom prst="rect">
            <a:avLst/>
          </a:prstGeom>
          <a:noFill/>
          <a:scene3d>
            <a:camera prst="isometricOffAxis2Top"/>
            <a:lightRig rig="threePt" dir="t"/>
          </a:scene3d>
        </p:spPr>
        <p:txBody>
          <a:bodyPr wrap="none" rtlCol="0">
            <a:spAutoFit/>
          </a:bodyPr>
          <a:lstStyle/>
          <a:p>
            <a:r>
              <a:rPr lang="en-US" sz="4800" dirty="0">
                <a:solidFill>
                  <a:schemeClr val="accent6">
                    <a:lumMod val="20000"/>
                    <a:lumOff val="80000"/>
                  </a:schemeClr>
                </a:solidFill>
              </a:rPr>
              <a:t>Creativity</a:t>
            </a:r>
            <a:endParaRPr lang="en-US" sz="3600" dirty="0">
              <a:solidFill>
                <a:schemeClr val="accent6">
                  <a:lumMod val="20000"/>
                  <a:lumOff val="80000"/>
                </a:schemeClr>
              </a:solidFill>
            </a:endParaRPr>
          </a:p>
        </p:txBody>
      </p:sp>
      <p:sp>
        <p:nvSpPr>
          <p:cNvPr id="13" name="TextBox 12">
            <a:extLst>
              <a:ext uri="{FF2B5EF4-FFF2-40B4-BE49-F238E27FC236}">
                <a16:creationId xmlns:a16="http://schemas.microsoft.com/office/drawing/2014/main" id="{A706F9A9-1B41-4A9E-85EE-9C9B9A08DDF2}"/>
              </a:ext>
            </a:extLst>
          </p:cNvPr>
          <p:cNvSpPr txBox="1"/>
          <p:nvPr/>
        </p:nvSpPr>
        <p:spPr>
          <a:xfrm>
            <a:off x="8000773" y="5760157"/>
            <a:ext cx="2108269" cy="646331"/>
          </a:xfrm>
          <a:prstGeom prst="rect">
            <a:avLst/>
          </a:prstGeom>
          <a:noFill/>
          <a:scene3d>
            <a:camera prst="perspectiveHeroicExtremeLeftFacing"/>
            <a:lightRig rig="threePt" dir="t"/>
          </a:scene3d>
        </p:spPr>
        <p:txBody>
          <a:bodyPr wrap="none" rtlCol="0">
            <a:spAutoFit/>
          </a:bodyPr>
          <a:lstStyle/>
          <a:p>
            <a:r>
              <a:rPr lang="en-US" sz="3600" dirty="0">
                <a:solidFill>
                  <a:schemeClr val="accent6">
                    <a:lumMod val="20000"/>
                    <a:lumOff val="80000"/>
                  </a:schemeClr>
                </a:solidFill>
              </a:rPr>
              <a:t>Invention</a:t>
            </a:r>
            <a:endParaRPr lang="en-US" sz="3200" dirty="0">
              <a:solidFill>
                <a:schemeClr val="accent6">
                  <a:lumMod val="20000"/>
                  <a:lumOff val="80000"/>
                </a:schemeClr>
              </a:solidFill>
            </a:endParaRPr>
          </a:p>
        </p:txBody>
      </p:sp>
    </p:spTree>
    <p:extLst>
      <p:ext uri="{BB962C8B-B14F-4D97-AF65-F5344CB8AC3E}">
        <p14:creationId xmlns:p14="http://schemas.microsoft.com/office/powerpoint/2010/main" val="132939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2DE8-1618-6C4E-B0D9-157DF72096B2}"/>
              </a:ext>
            </a:extLst>
          </p:cNvPr>
          <p:cNvSpPr>
            <a:spLocks noGrp="1"/>
          </p:cNvSpPr>
          <p:nvPr>
            <p:ph type="title"/>
          </p:nvPr>
        </p:nvSpPr>
        <p:spPr>
          <a:xfrm>
            <a:off x="639234" y="279213"/>
            <a:ext cx="8596668" cy="1320800"/>
          </a:xfrm>
        </p:spPr>
        <p:txBody>
          <a:bodyPr>
            <a:normAutofit/>
          </a:bodyPr>
          <a:lstStyle/>
          <a:p>
            <a:r>
              <a:rPr lang="en-US" sz="4000" dirty="0">
                <a:solidFill>
                  <a:srgbClr val="7030A0"/>
                </a:solidFill>
              </a:rPr>
              <a:t>Dataset</a:t>
            </a:r>
          </a:p>
        </p:txBody>
      </p:sp>
      <p:sp>
        <p:nvSpPr>
          <p:cNvPr id="3" name="Content Placeholder 2">
            <a:extLst>
              <a:ext uri="{FF2B5EF4-FFF2-40B4-BE49-F238E27FC236}">
                <a16:creationId xmlns:a16="http://schemas.microsoft.com/office/drawing/2014/main" id="{62E3594D-79DD-B043-8464-14FACDCDA99C}"/>
              </a:ext>
            </a:extLst>
          </p:cNvPr>
          <p:cNvSpPr>
            <a:spLocks noGrp="1"/>
          </p:cNvSpPr>
          <p:nvPr>
            <p:ph idx="1"/>
          </p:nvPr>
        </p:nvSpPr>
        <p:spPr>
          <a:xfrm>
            <a:off x="898864" y="1204234"/>
            <a:ext cx="8596668" cy="3880773"/>
          </a:xfrm>
        </p:spPr>
        <p:txBody>
          <a:bodyPr>
            <a:noAutofit/>
          </a:bodyPr>
          <a:lstStyle/>
          <a:p>
            <a:r>
              <a:rPr lang="en-US" sz="2800" dirty="0"/>
              <a:t>Nottingham dataset</a:t>
            </a:r>
          </a:p>
          <a:p>
            <a:pPr lvl="1">
              <a:spcAft>
                <a:spcPts val="300"/>
              </a:spcAft>
            </a:pPr>
            <a:r>
              <a:rPr lang="en-US" sz="2400" dirty="0"/>
              <a:t>1034 folk tunes represented in the MIDI file format</a:t>
            </a:r>
          </a:p>
          <a:p>
            <a:r>
              <a:rPr lang="en-US" sz="2800" dirty="0"/>
              <a:t>496 songs chosen from the dataset</a:t>
            </a:r>
          </a:p>
          <a:p>
            <a:pPr lvl="1">
              <a:spcAft>
                <a:spcPts val="300"/>
              </a:spcAft>
            </a:pPr>
            <a:r>
              <a:rPr lang="en-US" sz="2400" dirty="0"/>
              <a:t>Only considered songs in major key and 2/4 or 4/4 time</a:t>
            </a:r>
          </a:p>
          <a:p>
            <a:pPr>
              <a:spcAft>
                <a:spcPts val="300"/>
              </a:spcAft>
            </a:pPr>
            <a:r>
              <a:rPr lang="en-US" sz="2800" dirty="0"/>
              <a:t>4-beat segments (16 notes)</a:t>
            </a:r>
          </a:p>
          <a:p>
            <a:r>
              <a:rPr lang="en-US" sz="2800" dirty="0"/>
              <a:t>Segments based on structure groups:</a:t>
            </a:r>
          </a:p>
          <a:p>
            <a:pPr lvl="1"/>
            <a:r>
              <a:rPr lang="en-US" sz="2400" dirty="0"/>
              <a:t>6,755 beginning segments</a:t>
            </a:r>
          </a:p>
          <a:p>
            <a:pPr lvl="1"/>
            <a:r>
              <a:rPr lang="en-US" sz="2400" dirty="0"/>
              <a:t>8,620 middle segments</a:t>
            </a:r>
          </a:p>
          <a:p>
            <a:pPr lvl="1"/>
            <a:r>
              <a:rPr lang="en-US" sz="2400" dirty="0"/>
              <a:t>5475 ending segments</a:t>
            </a:r>
          </a:p>
          <a:p>
            <a:pPr lvl="1"/>
            <a:r>
              <a:rPr lang="en-US" sz="2400" dirty="0"/>
              <a:t>322 final segments</a:t>
            </a:r>
          </a:p>
        </p:txBody>
      </p:sp>
    </p:spTree>
    <p:extLst>
      <p:ext uri="{BB962C8B-B14F-4D97-AF65-F5344CB8AC3E}">
        <p14:creationId xmlns:p14="http://schemas.microsoft.com/office/powerpoint/2010/main" val="2561953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2DE8-1618-6C4E-B0D9-157DF72096B2}"/>
              </a:ext>
            </a:extLst>
          </p:cNvPr>
          <p:cNvSpPr>
            <a:spLocks noGrp="1"/>
          </p:cNvSpPr>
          <p:nvPr>
            <p:ph type="title"/>
          </p:nvPr>
        </p:nvSpPr>
        <p:spPr>
          <a:xfrm>
            <a:off x="573639" y="265522"/>
            <a:ext cx="8596668" cy="1320800"/>
          </a:xfrm>
        </p:spPr>
        <p:txBody>
          <a:bodyPr>
            <a:normAutofit/>
          </a:bodyPr>
          <a:lstStyle/>
          <a:p>
            <a:r>
              <a:rPr lang="en-US" sz="4000" dirty="0">
                <a:solidFill>
                  <a:srgbClr val="7030A0"/>
                </a:solidFill>
              </a:rPr>
              <a:t>Experiments</a:t>
            </a:r>
          </a:p>
        </p:txBody>
      </p:sp>
      <p:sp>
        <p:nvSpPr>
          <p:cNvPr id="3" name="Content Placeholder 2">
            <a:extLst>
              <a:ext uri="{FF2B5EF4-FFF2-40B4-BE49-F238E27FC236}">
                <a16:creationId xmlns:a16="http://schemas.microsoft.com/office/drawing/2014/main" id="{62E3594D-79DD-B043-8464-14FACDCDA99C}"/>
              </a:ext>
            </a:extLst>
          </p:cNvPr>
          <p:cNvSpPr>
            <a:spLocks noGrp="1"/>
          </p:cNvSpPr>
          <p:nvPr>
            <p:ph idx="1"/>
          </p:nvPr>
        </p:nvSpPr>
        <p:spPr>
          <a:xfrm>
            <a:off x="573639" y="1282045"/>
            <a:ext cx="10531136" cy="5330124"/>
          </a:xfrm>
        </p:spPr>
        <p:txBody>
          <a:bodyPr>
            <a:noAutofit/>
          </a:bodyPr>
          <a:lstStyle/>
          <a:p>
            <a:r>
              <a:rPr lang="en-US" sz="3200" dirty="0"/>
              <a:t>First Survey</a:t>
            </a:r>
          </a:p>
          <a:p>
            <a:pPr lvl="1"/>
            <a:r>
              <a:rPr lang="en-US" sz="2800" dirty="0"/>
              <a:t>Compare Deep Composer to the basic DSHL (structure not considered)</a:t>
            </a:r>
            <a:endParaRPr lang="en-US" sz="2800" i="1" dirty="0"/>
          </a:p>
          <a:p>
            <a:pPr lvl="1">
              <a:spcAft>
                <a:spcPts val="600"/>
              </a:spcAft>
            </a:pPr>
            <a:r>
              <a:rPr lang="en-US" sz="2800" dirty="0"/>
              <a:t>Assess the benefit of considering music structure in composing a complete song</a:t>
            </a:r>
          </a:p>
          <a:p>
            <a:r>
              <a:rPr lang="en-US" sz="3200" dirty="0"/>
              <a:t>Second Survey</a:t>
            </a:r>
          </a:p>
          <a:p>
            <a:pPr lvl="1">
              <a:spcAft>
                <a:spcPts val="600"/>
              </a:spcAft>
            </a:pPr>
            <a:r>
              <a:rPr lang="en-US" sz="2800" dirty="0"/>
              <a:t>Compare against non concatenation based music generation</a:t>
            </a:r>
          </a:p>
          <a:p>
            <a:r>
              <a:rPr lang="en-US" sz="3200" dirty="0"/>
              <a:t>Diversity</a:t>
            </a:r>
          </a:p>
          <a:p>
            <a:pPr lvl="1"/>
            <a:r>
              <a:rPr lang="en-US" sz="2800" dirty="0"/>
              <a:t>Ensure our generated music is unique and original</a:t>
            </a:r>
          </a:p>
        </p:txBody>
      </p:sp>
    </p:spTree>
    <p:extLst>
      <p:ext uri="{BB962C8B-B14F-4D97-AF65-F5344CB8AC3E}">
        <p14:creationId xmlns:p14="http://schemas.microsoft.com/office/powerpoint/2010/main" val="1511756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4" y="498389"/>
            <a:ext cx="8596668" cy="1320800"/>
          </a:xfrm>
        </p:spPr>
        <p:txBody>
          <a:bodyPr>
            <a:normAutofit/>
          </a:bodyPr>
          <a:lstStyle/>
          <a:p>
            <a:r>
              <a:rPr lang="en-US" sz="4000" dirty="0">
                <a:solidFill>
                  <a:srgbClr val="7030A0"/>
                </a:solidFill>
              </a:rPr>
              <a:t>First Survey Results (Non-Musical)</a:t>
            </a:r>
          </a:p>
        </p:txBody>
      </p:sp>
      <p:pic>
        <p:nvPicPr>
          <p:cNvPr id="5" name="Picture 4">
            <a:extLst>
              <a:ext uri="{FF2B5EF4-FFF2-40B4-BE49-F238E27FC236}">
                <a16:creationId xmlns:a16="http://schemas.microsoft.com/office/drawing/2014/main" id="{0E2BE63F-E944-5E45-B4A9-B1740FFF98BC}"/>
              </a:ext>
            </a:extLst>
          </p:cNvPr>
          <p:cNvPicPr>
            <a:picLocks noChangeAspect="1"/>
          </p:cNvPicPr>
          <p:nvPr/>
        </p:nvPicPr>
        <p:blipFill>
          <a:blip r:embed="rId2"/>
          <a:stretch>
            <a:fillRect/>
          </a:stretch>
        </p:blipFill>
        <p:spPr>
          <a:xfrm>
            <a:off x="677335" y="1555454"/>
            <a:ext cx="5217475" cy="5140036"/>
          </a:xfrm>
          <a:prstGeom prst="rect">
            <a:avLst/>
          </a:prstGeom>
        </p:spPr>
      </p:pic>
      <p:sp>
        <p:nvSpPr>
          <p:cNvPr id="6" name="Content Placeholder 2">
            <a:extLst>
              <a:ext uri="{FF2B5EF4-FFF2-40B4-BE49-F238E27FC236}">
                <a16:creationId xmlns:a16="http://schemas.microsoft.com/office/drawing/2014/main" id="{7DC89D62-ADF1-6A46-ABB7-23C659EE79CC}"/>
              </a:ext>
            </a:extLst>
          </p:cNvPr>
          <p:cNvSpPr>
            <a:spLocks noGrp="1"/>
          </p:cNvSpPr>
          <p:nvPr>
            <p:ph idx="1"/>
          </p:nvPr>
        </p:nvSpPr>
        <p:spPr>
          <a:xfrm>
            <a:off x="5833941" y="1498600"/>
            <a:ext cx="3956604" cy="4668982"/>
          </a:xfrm>
        </p:spPr>
        <p:txBody>
          <a:bodyPr>
            <a:noAutofit/>
          </a:bodyPr>
          <a:lstStyle/>
          <a:p>
            <a:r>
              <a:rPr lang="en-US" sz="2400" dirty="0"/>
              <a:t>Musical Quality</a:t>
            </a:r>
          </a:p>
          <a:p>
            <a:pPr lvl="1">
              <a:spcAft>
                <a:spcPts val="600"/>
              </a:spcAft>
            </a:pPr>
            <a:r>
              <a:rPr lang="en-US" sz="2200" dirty="0"/>
              <a:t>Was the song pleasing to listen to?</a:t>
            </a:r>
          </a:p>
          <a:p>
            <a:r>
              <a:rPr lang="en-US" sz="2400" dirty="0"/>
              <a:t>Completeness</a:t>
            </a:r>
          </a:p>
          <a:p>
            <a:pPr lvl="1">
              <a:spcAft>
                <a:spcPts val="600"/>
              </a:spcAft>
            </a:pPr>
            <a:r>
              <a:rPr lang="en-US" sz="2200" dirty="0"/>
              <a:t>Did the song have structure, transitions, and a nice ending?</a:t>
            </a:r>
          </a:p>
          <a:p>
            <a:r>
              <a:rPr lang="en-US" sz="2400" dirty="0"/>
              <a:t>Theme</a:t>
            </a:r>
          </a:p>
          <a:p>
            <a:pPr lvl="1"/>
            <a:r>
              <a:rPr lang="en-US" sz="2200" dirty="0"/>
              <a:t>Was there an overall theme throughout the song?</a:t>
            </a:r>
          </a:p>
        </p:txBody>
      </p:sp>
    </p:spTree>
    <p:extLst>
      <p:ext uri="{BB962C8B-B14F-4D97-AF65-F5344CB8AC3E}">
        <p14:creationId xmlns:p14="http://schemas.microsoft.com/office/powerpoint/2010/main" val="4190675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4" y="381000"/>
            <a:ext cx="8596668" cy="1320800"/>
          </a:xfrm>
        </p:spPr>
        <p:txBody>
          <a:bodyPr>
            <a:normAutofit/>
          </a:bodyPr>
          <a:lstStyle/>
          <a:p>
            <a:r>
              <a:rPr lang="en-US" sz="4400" dirty="0">
                <a:solidFill>
                  <a:srgbClr val="7030A0"/>
                </a:solidFill>
              </a:rPr>
              <a:t>First Survey Results (Musical)</a:t>
            </a:r>
          </a:p>
        </p:txBody>
      </p:sp>
      <p:pic>
        <p:nvPicPr>
          <p:cNvPr id="5" name="Picture 4">
            <a:extLst>
              <a:ext uri="{FF2B5EF4-FFF2-40B4-BE49-F238E27FC236}">
                <a16:creationId xmlns:a16="http://schemas.microsoft.com/office/drawing/2014/main" id="{67117098-8FB2-5545-8AF3-C429C6559F2E}"/>
              </a:ext>
            </a:extLst>
          </p:cNvPr>
          <p:cNvPicPr>
            <a:picLocks noChangeAspect="1"/>
          </p:cNvPicPr>
          <p:nvPr/>
        </p:nvPicPr>
        <p:blipFill>
          <a:blip r:embed="rId2"/>
          <a:stretch>
            <a:fillRect/>
          </a:stretch>
        </p:blipFill>
        <p:spPr>
          <a:xfrm>
            <a:off x="677335" y="1529493"/>
            <a:ext cx="5208098" cy="5130799"/>
          </a:xfrm>
          <a:prstGeom prst="rect">
            <a:avLst/>
          </a:prstGeom>
        </p:spPr>
      </p:pic>
      <p:sp>
        <p:nvSpPr>
          <p:cNvPr id="4" name="Content Placeholder 2">
            <a:extLst>
              <a:ext uri="{FF2B5EF4-FFF2-40B4-BE49-F238E27FC236}">
                <a16:creationId xmlns:a16="http://schemas.microsoft.com/office/drawing/2014/main" id="{14FCF26C-1691-CD4B-ACD4-B58A37E168CB}"/>
              </a:ext>
            </a:extLst>
          </p:cNvPr>
          <p:cNvSpPr>
            <a:spLocks noGrp="1"/>
          </p:cNvSpPr>
          <p:nvPr>
            <p:ph idx="1"/>
          </p:nvPr>
        </p:nvSpPr>
        <p:spPr>
          <a:xfrm>
            <a:off x="5833941" y="1473886"/>
            <a:ext cx="3956604" cy="4668982"/>
          </a:xfrm>
        </p:spPr>
        <p:txBody>
          <a:bodyPr>
            <a:noAutofit/>
          </a:bodyPr>
          <a:lstStyle/>
          <a:p>
            <a:r>
              <a:rPr lang="en-US" sz="2400" dirty="0"/>
              <a:t>Musical Quality</a:t>
            </a:r>
          </a:p>
          <a:p>
            <a:pPr lvl="1">
              <a:spcAft>
                <a:spcPts val="600"/>
              </a:spcAft>
            </a:pPr>
            <a:r>
              <a:rPr lang="en-US" sz="2200" dirty="0"/>
              <a:t>Was the song pleasing to listen to?</a:t>
            </a:r>
          </a:p>
          <a:p>
            <a:r>
              <a:rPr lang="en-US" sz="2400" dirty="0"/>
              <a:t>Completeness</a:t>
            </a:r>
          </a:p>
          <a:p>
            <a:pPr lvl="1">
              <a:spcAft>
                <a:spcPts val="600"/>
              </a:spcAft>
            </a:pPr>
            <a:r>
              <a:rPr lang="en-US" sz="2200" dirty="0"/>
              <a:t>Did the song have structure, transitions, and a nice ending?</a:t>
            </a:r>
          </a:p>
          <a:p>
            <a:r>
              <a:rPr lang="en-US" sz="2400" dirty="0"/>
              <a:t>Theme</a:t>
            </a:r>
          </a:p>
          <a:p>
            <a:pPr lvl="1"/>
            <a:r>
              <a:rPr lang="en-US" sz="2200" dirty="0"/>
              <a:t>Was there an overall theme throughout the song?</a:t>
            </a:r>
          </a:p>
        </p:txBody>
      </p:sp>
    </p:spTree>
    <p:extLst>
      <p:ext uri="{BB962C8B-B14F-4D97-AF65-F5344CB8AC3E}">
        <p14:creationId xmlns:p14="http://schemas.microsoft.com/office/powerpoint/2010/main" val="2219850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3" y="448966"/>
            <a:ext cx="8596668" cy="1320800"/>
          </a:xfrm>
        </p:spPr>
        <p:txBody>
          <a:bodyPr>
            <a:normAutofit/>
          </a:bodyPr>
          <a:lstStyle/>
          <a:p>
            <a:r>
              <a:rPr lang="en-US" sz="4000" dirty="0">
                <a:solidFill>
                  <a:srgbClr val="7030A0"/>
                </a:solidFill>
              </a:rPr>
              <a:t>First Survey Song Favorites</a:t>
            </a:r>
          </a:p>
        </p:txBody>
      </p:sp>
      <p:pic>
        <p:nvPicPr>
          <p:cNvPr id="4" name="Picture 3">
            <a:extLst>
              <a:ext uri="{FF2B5EF4-FFF2-40B4-BE49-F238E27FC236}">
                <a16:creationId xmlns:a16="http://schemas.microsoft.com/office/drawing/2014/main" id="{8446D6BF-AB21-154F-9B1D-666E70C8A830}"/>
              </a:ext>
            </a:extLst>
          </p:cNvPr>
          <p:cNvPicPr>
            <a:picLocks noChangeAspect="1"/>
          </p:cNvPicPr>
          <p:nvPr/>
        </p:nvPicPr>
        <p:blipFill>
          <a:blip r:embed="rId2"/>
          <a:stretch>
            <a:fillRect/>
          </a:stretch>
        </p:blipFill>
        <p:spPr>
          <a:xfrm>
            <a:off x="677333" y="1430628"/>
            <a:ext cx="7922969" cy="4621732"/>
          </a:xfrm>
          <a:prstGeom prst="rect">
            <a:avLst/>
          </a:prstGeom>
        </p:spPr>
      </p:pic>
    </p:spTree>
    <p:extLst>
      <p:ext uri="{BB962C8B-B14F-4D97-AF65-F5344CB8AC3E}">
        <p14:creationId xmlns:p14="http://schemas.microsoft.com/office/powerpoint/2010/main" val="1036969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4" y="436605"/>
            <a:ext cx="8596668" cy="1320800"/>
          </a:xfrm>
        </p:spPr>
        <p:txBody>
          <a:bodyPr>
            <a:normAutofit/>
          </a:bodyPr>
          <a:lstStyle/>
          <a:p>
            <a:r>
              <a:rPr lang="en-US" sz="4000" dirty="0">
                <a:solidFill>
                  <a:srgbClr val="7030A0"/>
                </a:solidFill>
              </a:rPr>
              <a:t>Second Survey Results</a:t>
            </a:r>
          </a:p>
        </p:txBody>
      </p:sp>
      <p:sp>
        <p:nvSpPr>
          <p:cNvPr id="6" name="Content Placeholder 2">
            <a:extLst>
              <a:ext uri="{FF2B5EF4-FFF2-40B4-BE49-F238E27FC236}">
                <a16:creationId xmlns:a16="http://schemas.microsoft.com/office/drawing/2014/main" id="{344EA159-634F-1246-B571-C4B9D1ACE8C2}"/>
              </a:ext>
            </a:extLst>
          </p:cNvPr>
          <p:cNvSpPr>
            <a:spLocks noGrp="1"/>
          </p:cNvSpPr>
          <p:nvPr>
            <p:ph idx="1"/>
          </p:nvPr>
        </p:nvSpPr>
        <p:spPr>
          <a:xfrm>
            <a:off x="7746380" y="4432580"/>
            <a:ext cx="4177991" cy="1515347"/>
          </a:xfrm>
        </p:spPr>
        <p:txBody>
          <a:bodyPr>
            <a:noAutofit/>
          </a:bodyPr>
          <a:lstStyle/>
          <a:p>
            <a:pPr marL="0" indent="0">
              <a:buNone/>
            </a:pPr>
            <a:r>
              <a:rPr lang="en-US" sz="800" dirty="0"/>
              <a:t>[1] Gabriele </a:t>
            </a:r>
            <a:r>
              <a:rPr lang="en-US" sz="800" dirty="0" err="1"/>
              <a:t>Medeot</a:t>
            </a:r>
            <a:r>
              <a:rPr lang="en-US" sz="800" dirty="0"/>
              <a:t>, Srikanth </a:t>
            </a:r>
            <a:r>
              <a:rPr lang="en-US" sz="800" dirty="0" err="1"/>
              <a:t>Cherla</a:t>
            </a:r>
            <a:r>
              <a:rPr lang="en-US" sz="800" dirty="0"/>
              <a:t>, Katerina </a:t>
            </a:r>
            <a:r>
              <a:rPr lang="en-US" sz="800" dirty="0" err="1"/>
              <a:t>Kosta</a:t>
            </a:r>
            <a:r>
              <a:rPr lang="en-US" sz="800" dirty="0"/>
              <a:t>, Matt McVicar, S Abdalla, </a:t>
            </a:r>
            <a:r>
              <a:rPr lang="en-US" sz="800" dirty="0" err="1"/>
              <a:t>MSelvi</a:t>
            </a:r>
            <a:r>
              <a:rPr lang="en-US" sz="800" dirty="0"/>
              <a:t>, E Rex, and K Webster. 2018. Structure Net: INDUCING STRUCTURE INGENERATED MELODIES. </a:t>
            </a:r>
            <a:r>
              <a:rPr lang="en-US" sz="800" dirty="0" err="1"/>
              <a:t>InThe</a:t>
            </a:r>
            <a:r>
              <a:rPr lang="en-US" sz="800" dirty="0"/>
              <a:t> 19th International Society for Music Information Retrieval Conference.</a:t>
            </a:r>
          </a:p>
          <a:p>
            <a:pPr marL="0" indent="0">
              <a:buNone/>
            </a:pPr>
            <a:r>
              <a:rPr lang="en-US" sz="800" dirty="0"/>
              <a:t>[2] Daniel D Johnson. 2017.  Generating polyphonic music using tied parallel net-works. International conference on evolutionary and biologically inspired </a:t>
            </a:r>
            <a:r>
              <a:rPr lang="en-US" sz="800" dirty="0" err="1"/>
              <a:t>musicand</a:t>
            </a:r>
            <a:r>
              <a:rPr lang="en-US" sz="800" dirty="0"/>
              <a:t> art. Springer, 128–143.</a:t>
            </a:r>
          </a:p>
          <a:p>
            <a:pPr marL="0" indent="0">
              <a:buNone/>
            </a:pPr>
            <a:r>
              <a:rPr lang="en-US" sz="800" dirty="0"/>
              <a:t>[3] </a:t>
            </a:r>
            <a:r>
              <a:rPr lang="en-US" sz="800" dirty="0" err="1"/>
              <a:t>Ke</a:t>
            </a:r>
            <a:r>
              <a:rPr lang="en-US" sz="800" dirty="0"/>
              <a:t> Chen, </a:t>
            </a:r>
            <a:r>
              <a:rPr lang="en-US" sz="800" dirty="0" err="1"/>
              <a:t>Weilin</a:t>
            </a:r>
            <a:r>
              <a:rPr lang="en-US" sz="800" dirty="0"/>
              <a:t> Zhang, </a:t>
            </a:r>
            <a:r>
              <a:rPr lang="en-US" sz="800" dirty="0" err="1"/>
              <a:t>Shlomo</a:t>
            </a:r>
            <a:r>
              <a:rPr lang="en-US" sz="800" dirty="0"/>
              <a:t> </a:t>
            </a:r>
            <a:r>
              <a:rPr lang="en-US" sz="800" dirty="0" err="1"/>
              <a:t>Dubnov</a:t>
            </a:r>
            <a:r>
              <a:rPr lang="en-US" sz="800" dirty="0"/>
              <a:t>, Gus Xia, and Wei Li. 2019. The effect of explicit structure encoding of deep neural networks for symbolic music gen-</a:t>
            </a:r>
            <a:r>
              <a:rPr lang="en-US" sz="800" dirty="0" err="1"/>
              <a:t>eration</a:t>
            </a:r>
            <a:r>
              <a:rPr lang="en-US" sz="800" dirty="0"/>
              <a:t>. In2019 International Workshop on Multilayer Music Representation </a:t>
            </a:r>
            <a:r>
              <a:rPr lang="en-US" sz="800" dirty="0" err="1"/>
              <a:t>andProcessing</a:t>
            </a:r>
            <a:r>
              <a:rPr lang="en-US" sz="800" dirty="0"/>
              <a:t> (MMRP). IEEE, 77–84.</a:t>
            </a:r>
          </a:p>
          <a:p>
            <a:pPr marL="0" indent="0">
              <a:buNone/>
            </a:pPr>
            <a:r>
              <a:rPr lang="en-US" sz="800" dirty="0"/>
              <a:t>[4] Nicolas Boulanger-Lewandowski, </a:t>
            </a:r>
            <a:r>
              <a:rPr lang="en-US" sz="800" dirty="0" err="1"/>
              <a:t>Yoshua</a:t>
            </a:r>
            <a:r>
              <a:rPr lang="en-US" sz="800" dirty="0"/>
              <a:t> </a:t>
            </a:r>
            <a:r>
              <a:rPr lang="en-US" sz="800" dirty="0" err="1"/>
              <a:t>Bengio</a:t>
            </a:r>
            <a:r>
              <a:rPr lang="en-US" sz="800" dirty="0"/>
              <a:t>, and Pascal Vincent. 2012. Modeling temporal dependencies in high-dimensional sequences: Application </a:t>
            </a:r>
            <a:r>
              <a:rPr lang="en-US" sz="800" dirty="0" err="1"/>
              <a:t>topolyphonic</a:t>
            </a:r>
            <a:r>
              <a:rPr lang="en-US" sz="800" dirty="0"/>
              <a:t> music generation and </a:t>
            </a:r>
            <a:r>
              <a:rPr lang="en-US" sz="800" dirty="0" err="1"/>
              <a:t>transcription.arXiv</a:t>
            </a:r>
            <a:r>
              <a:rPr lang="en-US" sz="800" dirty="0"/>
              <a:t> preprint arXiv:1206.6392(2012)</a:t>
            </a:r>
          </a:p>
        </p:txBody>
      </p:sp>
      <p:pic>
        <p:nvPicPr>
          <p:cNvPr id="4" name="Picture 3">
            <a:extLst>
              <a:ext uri="{FF2B5EF4-FFF2-40B4-BE49-F238E27FC236}">
                <a16:creationId xmlns:a16="http://schemas.microsoft.com/office/drawing/2014/main" id="{10746544-24C7-324A-B981-61F8C7BC5F0C}"/>
              </a:ext>
            </a:extLst>
          </p:cNvPr>
          <p:cNvPicPr>
            <a:picLocks noChangeAspect="1"/>
          </p:cNvPicPr>
          <p:nvPr/>
        </p:nvPicPr>
        <p:blipFill rotWithShape="1">
          <a:blip r:embed="rId3"/>
          <a:srcRect l="2333" t="3790" r="3655" b="3788"/>
          <a:stretch/>
        </p:blipFill>
        <p:spPr>
          <a:xfrm>
            <a:off x="1035824" y="1368087"/>
            <a:ext cx="5975927" cy="3822167"/>
          </a:xfrm>
          <a:prstGeom prst="rect">
            <a:avLst/>
          </a:prstGeom>
        </p:spPr>
      </p:pic>
    </p:spTree>
    <p:extLst>
      <p:ext uri="{BB962C8B-B14F-4D97-AF65-F5344CB8AC3E}">
        <p14:creationId xmlns:p14="http://schemas.microsoft.com/office/powerpoint/2010/main" val="1576480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4" y="352539"/>
            <a:ext cx="8596668" cy="1320800"/>
          </a:xfrm>
        </p:spPr>
        <p:txBody>
          <a:bodyPr/>
          <a:lstStyle/>
          <a:p>
            <a:r>
              <a:rPr lang="en-US" dirty="0">
                <a:solidFill>
                  <a:srgbClr val="7030A0"/>
                </a:solidFill>
              </a:rPr>
              <a:t>Diversity</a:t>
            </a:r>
          </a:p>
        </p:txBody>
      </p:sp>
      <p:sp>
        <p:nvSpPr>
          <p:cNvPr id="6" name="Content Placeholder 2">
            <a:extLst>
              <a:ext uri="{FF2B5EF4-FFF2-40B4-BE49-F238E27FC236}">
                <a16:creationId xmlns:a16="http://schemas.microsoft.com/office/drawing/2014/main" id="{78E8D10A-66E9-BE41-80EA-47102EB71C9B}"/>
              </a:ext>
            </a:extLst>
          </p:cNvPr>
          <p:cNvSpPr>
            <a:spLocks noGrp="1"/>
          </p:cNvSpPr>
          <p:nvPr>
            <p:ph idx="1"/>
          </p:nvPr>
        </p:nvSpPr>
        <p:spPr>
          <a:xfrm>
            <a:off x="677334" y="1208638"/>
            <a:ext cx="8985898" cy="5150807"/>
          </a:xfrm>
        </p:spPr>
        <p:txBody>
          <a:bodyPr>
            <a:noAutofit/>
          </a:bodyPr>
          <a:lstStyle/>
          <a:p>
            <a:r>
              <a:rPr lang="en-US" sz="2800" dirty="0"/>
              <a:t>Diversity is used to measure the originality of a generated piece of music</a:t>
            </a:r>
          </a:p>
          <a:p>
            <a:pPr lvl="1">
              <a:spcAft>
                <a:spcPts val="600"/>
              </a:spcAft>
            </a:pPr>
            <a:r>
              <a:rPr lang="en-US" sz="2800" dirty="0"/>
              <a:t>How unique each generated song is compared to the original songs in the database</a:t>
            </a:r>
            <a:endParaRPr lang="en-US" sz="3200" dirty="0"/>
          </a:p>
          <a:p>
            <a:pPr>
              <a:spcAft>
                <a:spcPts val="600"/>
              </a:spcAft>
            </a:pPr>
            <a:r>
              <a:rPr lang="en-US" sz="2800" dirty="0"/>
              <a:t>Generated songs should use segments from many different songs </a:t>
            </a:r>
          </a:p>
          <a:p>
            <a:pPr>
              <a:spcAft>
                <a:spcPts val="600"/>
              </a:spcAft>
            </a:pPr>
            <a:r>
              <a:rPr lang="en-US" sz="2800" dirty="0"/>
              <a:t>Generated 100 songs, each with 32 segments to evaluate diversity</a:t>
            </a:r>
          </a:p>
          <a:p>
            <a:r>
              <a:rPr lang="en-US" sz="2800" dirty="0"/>
              <a:t>Diversity is measured as the total number of distinct database songs the selected segments came from</a:t>
            </a:r>
            <a:endParaRPr lang="en-US" sz="2800" b="0" i="0" dirty="0">
              <a:latin typeface="Cambria Math" panose="02040503050406030204" pitchFamily="18" charset="0"/>
            </a:endParaRPr>
          </a:p>
        </p:txBody>
      </p:sp>
    </p:spTree>
    <p:extLst>
      <p:ext uri="{BB962C8B-B14F-4D97-AF65-F5344CB8AC3E}">
        <p14:creationId xmlns:p14="http://schemas.microsoft.com/office/powerpoint/2010/main" val="343446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wipe(left)">
                                      <p:cBhvr>
                                        <p:cTn id="18" dur="500"/>
                                        <p:tgtEl>
                                          <p:spTgt spid="6">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wipe(left)">
                                      <p:cBhvr>
                                        <p:cTn id="2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4" y="523102"/>
            <a:ext cx="8596668" cy="1320800"/>
          </a:xfrm>
        </p:spPr>
        <p:txBody>
          <a:bodyPr>
            <a:normAutofit/>
          </a:bodyPr>
          <a:lstStyle/>
          <a:p>
            <a:r>
              <a:rPr lang="en-US" sz="4000" dirty="0">
                <a:solidFill>
                  <a:srgbClr val="7030A0"/>
                </a:solidFill>
              </a:rPr>
              <a:t>Diversity</a:t>
            </a:r>
          </a:p>
        </p:txBody>
      </p:sp>
      <p:pic>
        <p:nvPicPr>
          <p:cNvPr id="5" name="Picture 4">
            <a:extLst>
              <a:ext uri="{FF2B5EF4-FFF2-40B4-BE49-F238E27FC236}">
                <a16:creationId xmlns:a16="http://schemas.microsoft.com/office/drawing/2014/main" id="{D321239C-5953-7A48-9DF3-D8FC7458986B}"/>
              </a:ext>
            </a:extLst>
          </p:cNvPr>
          <p:cNvPicPr>
            <a:picLocks noChangeAspect="1"/>
          </p:cNvPicPr>
          <p:nvPr/>
        </p:nvPicPr>
        <p:blipFill>
          <a:blip r:embed="rId3"/>
          <a:stretch>
            <a:fillRect/>
          </a:stretch>
        </p:blipFill>
        <p:spPr>
          <a:xfrm>
            <a:off x="677333" y="1430637"/>
            <a:ext cx="7830525" cy="4698315"/>
          </a:xfrm>
          <a:prstGeom prst="rect">
            <a:avLst/>
          </a:prstGeom>
        </p:spPr>
      </p:pic>
      <p:sp>
        <p:nvSpPr>
          <p:cNvPr id="4" name="TextBox 3">
            <a:extLst>
              <a:ext uri="{FF2B5EF4-FFF2-40B4-BE49-F238E27FC236}">
                <a16:creationId xmlns:a16="http://schemas.microsoft.com/office/drawing/2014/main" id="{2F51429C-706D-472D-BB67-0396F7EC5FDE}"/>
              </a:ext>
            </a:extLst>
          </p:cNvPr>
          <p:cNvSpPr txBox="1"/>
          <p:nvPr/>
        </p:nvSpPr>
        <p:spPr>
          <a:xfrm>
            <a:off x="4975668" y="998836"/>
            <a:ext cx="3615092" cy="369332"/>
          </a:xfrm>
          <a:prstGeom prst="rect">
            <a:avLst/>
          </a:prstGeom>
          <a:noFill/>
        </p:spPr>
        <p:txBody>
          <a:bodyPr wrap="none" rtlCol="0">
            <a:spAutoFit/>
          </a:bodyPr>
          <a:lstStyle/>
          <a:p>
            <a:r>
              <a:rPr lang="en-US" dirty="0"/>
              <a:t>Each song has 32 music segments</a:t>
            </a:r>
          </a:p>
        </p:txBody>
      </p:sp>
    </p:spTree>
    <p:extLst>
      <p:ext uri="{BB962C8B-B14F-4D97-AF65-F5344CB8AC3E}">
        <p14:creationId xmlns:p14="http://schemas.microsoft.com/office/powerpoint/2010/main" val="1083443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4" y="523102"/>
            <a:ext cx="8596668" cy="1320800"/>
          </a:xfrm>
        </p:spPr>
        <p:txBody>
          <a:bodyPr>
            <a:normAutofit/>
          </a:bodyPr>
          <a:lstStyle/>
          <a:p>
            <a:r>
              <a:rPr lang="en-US" sz="4000" dirty="0">
                <a:solidFill>
                  <a:srgbClr val="7030A0"/>
                </a:solidFill>
              </a:rPr>
              <a:t>Diversity</a:t>
            </a:r>
          </a:p>
        </p:txBody>
      </p:sp>
      <p:pic>
        <p:nvPicPr>
          <p:cNvPr id="5" name="Picture 4">
            <a:extLst>
              <a:ext uri="{FF2B5EF4-FFF2-40B4-BE49-F238E27FC236}">
                <a16:creationId xmlns:a16="http://schemas.microsoft.com/office/drawing/2014/main" id="{D321239C-5953-7A48-9DF3-D8FC7458986B}"/>
              </a:ext>
            </a:extLst>
          </p:cNvPr>
          <p:cNvPicPr>
            <a:picLocks noChangeAspect="1"/>
          </p:cNvPicPr>
          <p:nvPr/>
        </p:nvPicPr>
        <p:blipFill>
          <a:blip r:embed="rId2"/>
          <a:stretch>
            <a:fillRect/>
          </a:stretch>
        </p:blipFill>
        <p:spPr>
          <a:xfrm>
            <a:off x="677333" y="1430637"/>
            <a:ext cx="7830525" cy="4698315"/>
          </a:xfrm>
          <a:prstGeom prst="rect">
            <a:avLst/>
          </a:prstGeom>
        </p:spPr>
      </p:pic>
      <p:sp>
        <p:nvSpPr>
          <p:cNvPr id="3" name="TextBox 2"/>
          <p:cNvSpPr txBox="1"/>
          <p:nvPr/>
        </p:nvSpPr>
        <p:spPr>
          <a:xfrm>
            <a:off x="8899611" y="1183502"/>
            <a:ext cx="2205681" cy="5262979"/>
          </a:xfrm>
          <a:prstGeom prst="rect">
            <a:avLst/>
          </a:prstGeom>
          <a:noFill/>
        </p:spPr>
        <p:txBody>
          <a:bodyPr wrap="square" rtlCol="0">
            <a:spAutoFit/>
          </a:bodyPr>
          <a:lstStyle/>
          <a:p>
            <a:r>
              <a:rPr lang="en-US" sz="2400" dirty="0"/>
              <a:t>Segments from the same original song are repetition of the same segment for better musical quality</a:t>
            </a:r>
          </a:p>
          <a:p>
            <a:endParaRPr lang="en-US" sz="2400" dirty="0"/>
          </a:p>
          <a:p>
            <a:r>
              <a:rPr lang="en-US" sz="2400" dirty="0"/>
              <a:t>These repetitions are desirable to give the song a theme</a:t>
            </a:r>
          </a:p>
        </p:txBody>
      </p:sp>
      <p:sp>
        <p:nvSpPr>
          <p:cNvPr id="4" name="TextBox 3">
            <a:extLst>
              <a:ext uri="{FF2B5EF4-FFF2-40B4-BE49-F238E27FC236}">
                <a16:creationId xmlns:a16="http://schemas.microsoft.com/office/drawing/2014/main" id="{2F51429C-706D-472D-BB67-0396F7EC5FDE}"/>
              </a:ext>
            </a:extLst>
          </p:cNvPr>
          <p:cNvSpPr txBox="1"/>
          <p:nvPr/>
        </p:nvSpPr>
        <p:spPr>
          <a:xfrm>
            <a:off x="4975668" y="998836"/>
            <a:ext cx="3615092" cy="369332"/>
          </a:xfrm>
          <a:prstGeom prst="rect">
            <a:avLst/>
          </a:prstGeom>
          <a:noFill/>
        </p:spPr>
        <p:txBody>
          <a:bodyPr wrap="none" rtlCol="0">
            <a:spAutoFit/>
          </a:bodyPr>
          <a:lstStyle/>
          <a:p>
            <a:r>
              <a:rPr lang="en-US" dirty="0"/>
              <a:t>Each song has 32 music segments</a:t>
            </a:r>
          </a:p>
        </p:txBody>
      </p:sp>
    </p:spTree>
    <p:extLst>
      <p:ext uri="{BB962C8B-B14F-4D97-AF65-F5344CB8AC3E}">
        <p14:creationId xmlns:p14="http://schemas.microsoft.com/office/powerpoint/2010/main" val="3676462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629D-1C9D-BF4B-9436-7F454F556FCD}"/>
              </a:ext>
            </a:extLst>
          </p:cNvPr>
          <p:cNvSpPr>
            <a:spLocks noGrp="1"/>
          </p:cNvSpPr>
          <p:nvPr>
            <p:ph type="title"/>
          </p:nvPr>
        </p:nvSpPr>
        <p:spPr>
          <a:xfrm>
            <a:off x="678501" y="282028"/>
            <a:ext cx="8596668" cy="1320800"/>
          </a:xfrm>
        </p:spPr>
        <p:txBody>
          <a:bodyPr/>
          <a:lstStyle/>
          <a:p>
            <a:r>
              <a:rPr lang="en-US" dirty="0">
                <a:solidFill>
                  <a:srgbClr val="396D87"/>
                </a:solidFill>
              </a:rPr>
              <a:t>Sample Generated Song 1</a:t>
            </a:r>
          </a:p>
        </p:txBody>
      </p:sp>
      <p:pic>
        <p:nvPicPr>
          <p:cNvPr id="4" name="New_Song_7">
            <a:hlinkClick r:id="" action="ppaction://media"/>
            <a:extLst>
              <a:ext uri="{FF2B5EF4-FFF2-40B4-BE49-F238E27FC236}">
                <a16:creationId xmlns:a16="http://schemas.microsoft.com/office/drawing/2014/main" id="{E93C2451-D967-454D-A1E3-1D72C028B7B1}"/>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6836769" y="536028"/>
            <a:ext cx="812800" cy="812800"/>
          </a:xfrm>
          <a:noFill/>
        </p:spPr>
      </p:pic>
      <p:pic>
        <p:nvPicPr>
          <p:cNvPr id="6" name="Picture 5">
            <a:extLst>
              <a:ext uri="{FF2B5EF4-FFF2-40B4-BE49-F238E27FC236}">
                <a16:creationId xmlns:a16="http://schemas.microsoft.com/office/drawing/2014/main" id="{569019C8-4F80-AD4E-B575-71E5A36A0FB4}"/>
              </a:ext>
            </a:extLst>
          </p:cNvPr>
          <p:cNvPicPr>
            <a:picLocks noChangeAspect="1"/>
          </p:cNvPicPr>
          <p:nvPr/>
        </p:nvPicPr>
        <p:blipFill>
          <a:blip r:embed="rId5"/>
          <a:stretch>
            <a:fillRect/>
          </a:stretch>
        </p:blipFill>
        <p:spPr>
          <a:xfrm>
            <a:off x="678501" y="1270000"/>
            <a:ext cx="4533836" cy="5439790"/>
          </a:xfrm>
          <a:prstGeom prst="rect">
            <a:avLst/>
          </a:prstGeom>
        </p:spPr>
      </p:pic>
    </p:spTree>
    <p:extLst>
      <p:ext uri="{BB962C8B-B14F-4D97-AF65-F5344CB8AC3E}">
        <p14:creationId xmlns:p14="http://schemas.microsoft.com/office/powerpoint/2010/main" val="266807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31" y="355600"/>
            <a:ext cx="10108981" cy="1320800"/>
          </a:xfrm>
        </p:spPr>
        <p:txBody>
          <a:bodyPr>
            <a:normAutofit/>
          </a:bodyPr>
          <a:lstStyle/>
          <a:p>
            <a:r>
              <a:rPr lang="en-US" sz="4800" dirty="0">
                <a:solidFill>
                  <a:srgbClr val="7030A0"/>
                </a:solidFill>
              </a:rPr>
              <a:t>ID: Can We Bring Back the Greatest?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97236" y="2145132"/>
            <a:ext cx="6900332" cy="3881437"/>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Box 4"/>
          <p:cNvSpPr txBox="1"/>
          <p:nvPr/>
        </p:nvSpPr>
        <p:spPr>
          <a:xfrm>
            <a:off x="4575277" y="1414214"/>
            <a:ext cx="7368193" cy="646331"/>
          </a:xfrm>
          <a:prstGeom prst="rect">
            <a:avLst/>
          </a:prstGeom>
          <a:noFill/>
        </p:spPr>
        <p:txBody>
          <a:bodyPr wrap="square" rtlCol="0">
            <a:spAutoFit/>
          </a:bodyPr>
          <a:lstStyle/>
          <a:p>
            <a:r>
              <a:rPr lang="en-US" sz="3600" dirty="0">
                <a:solidFill>
                  <a:srgbClr val="FF0000"/>
                </a:solidFill>
              </a:rPr>
              <a:t>They lived between 1685 and 1893</a:t>
            </a:r>
          </a:p>
        </p:txBody>
      </p:sp>
      <p:sp>
        <p:nvSpPr>
          <p:cNvPr id="6" name="TextBox 5"/>
          <p:cNvSpPr txBox="1"/>
          <p:nvPr/>
        </p:nvSpPr>
        <p:spPr>
          <a:xfrm>
            <a:off x="1075647" y="1623392"/>
            <a:ext cx="3232297" cy="2308324"/>
          </a:xfrm>
          <a:prstGeom prst="rect">
            <a:avLst/>
          </a:prstGeom>
          <a:noFill/>
        </p:spPr>
        <p:txBody>
          <a:bodyPr wrap="square" rtlCol="0">
            <a:spAutoFit/>
          </a:bodyPr>
          <a:lstStyle/>
          <a:p>
            <a:r>
              <a:rPr lang="en-US" sz="3600" dirty="0">
                <a:solidFill>
                  <a:schemeClr val="accent1">
                    <a:lumMod val="50000"/>
                  </a:schemeClr>
                </a:solidFill>
              </a:rPr>
              <a:t>Can they compose their new music for us today ?  </a:t>
            </a:r>
          </a:p>
        </p:txBody>
      </p:sp>
      <p:sp>
        <p:nvSpPr>
          <p:cNvPr id="7" name="TextBox 6">
            <a:extLst>
              <a:ext uri="{FF2B5EF4-FFF2-40B4-BE49-F238E27FC236}">
                <a16:creationId xmlns:a16="http://schemas.microsoft.com/office/drawing/2014/main" id="{2424141E-E24C-474A-AB00-4372F053FA50}"/>
              </a:ext>
            </a:extLst>
          </p:cNvPr>
          <p:cNvSpPr txBox="1"/>
          <p:nvPr/>
        </p:nvSpPr>
        <p:spPr>
          <a:xfrm>
            <a:off x="565071" y="4215924"/>
            <a:ext cx="4010206" cy="1754326"/>
          </a:xfrm>
          <a:prstGeom prst="rect">
            <a:avLst/>
          </a:prstGeom>
          <a:noFill/>
        </p:spPr>
        <p:txBody>
          <a:bodyPr wrap="square" rtlCol="0">
            <a:spAutoFit/>
          </a:bodyPr>
          <a:lstStyle/>
          <a:p>
            <a:r>
              <a:rPr lang="en-US" sz="3600" dirty="0">
                <a:solidFill>
                  <a:srgbClr val="FF66CC"/>
                </a:solidFill>
              </a:rPr>
              <a:t>Offer them the opportunity to  collaborate ?</a:t>
            </a:r>
          </a:p>
        </p:txBody>
      </p:sp>
    </p:spTree>
    <p:extLst>
      <p:ext uri="{BB962C8B-B14F-4D97-AF65-F5344CB8AC3E}">
        <p14:creationId xmlns:p14="http://schemas.microsoft.com/office/powerpoint/2010/main" val="396848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629D-1C9D-BF4B-9436-7F454F556FCD}"/>
              </a:ext>
            </a:extLst>
          </p:cNvPr>
          <p:cNvSpPr>
            <a:spLocks noGrp="1"/>
          </p:cNvSpPr>
          <p:nvPr>
            <p:ph type="title"/>
          </p:nvPr>
        </p:nvSpPr>
        <p:spPr>
          <a:xfrm>
            <a:off x="677334" y="289034"/>
            <a:ext cx="8596668" cy="1320800"/>
          </a:xfrm>
        </p:spPr>
        <p:txBody>
          <a:bodyPr/>
          <a:lstStyle/>
          <a:p>
            <a:r>
              <a:rPr lang="en-US" dirty="0">
                <a:solidFill>
                  <a:srgbClr val="396D87"/>
                </a:solidFill>
              </a:rPr>
              <a:t>Sample Generated Song 2</a:t>
            </a:r>
          </a:p>
        </p:txBody>
      </p:sp>
      <p:pic>
        <p:nvPicPr>
          <p:cNvPr id="5" name="New_Song_9">
            <a:hlinkClick r:id="" action="ppaction://media"/>
            <a:extLst>
              <a:ext uri="{FF2B5EF4-FFF2-40B4-BE49-F238E27FC236}">
                <a16:creationId xmlns:a16="http://schemas.microsoft.com/office/drawing/2014/main" id="{52FECA60-8793-7C47-803A-BC9C4512A1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4010" y="543034"/>
            <a:ext cx="812800" cy="812800"/>
          </a:xfrm>
          <a:prstGeom prst="rect">
            <a:avLst/>
          </a:prstGeom>
        </p:spPr>
      </p:pic>
      <p:pic>
        <p:nvPicPr>
          <p:cNvPr id="8" name="Picture 7">
            <a:extLst>
              <a:ext uri="{FF2B5EF4-FFF2-40B4-BE49-F238E27FC236}">
                <a16:creationId xmlns:a16="http://schemas.microsoft.com/office/drawing/2014/main" id="{879B621C-9135-3949-A0DF-C4023519A9A3}"/>
              </a:ext>
            </a:extLst>
          </p:cNvPr>
          <p:cNvPicPr>
            <a:picLocks noChangeAspect="1"/>
          </p:cNvPicPr>
          <p:nvPr/>
        </p:nvPicPr>
        <p:blipFill>
          <a:blip r:embed="rId6"/>
          <a:stretch>
            <a:fillRect/>
          </a:stretch>
        </p:blipFill>
        <p:spPr>
          <a:xfrm>
            <a:off x="677334" y="1270000"/>
            <a:ext cx="4529484" cy="5402882"/>
          </a:xfrm>
          <a:prstGeom prst="rect">
            <a:avLst/>
          </a:prstGeom>
        </p:spPr>
      </p:pic>
    </p:spTree>
    <p:extLst>
      <p:ext uri="{BB962C8B-B14F-4D97-AF65-F5344CB8AC3E}">
        <p14:creationId xmlns:p14="http://schemas.microsoft.com/office/powerpoint/2010/main" val="407574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629D-1C9D-BF4B-9436-7F454F556FCD}"/>
              </a:ext>
            </a:extLst>
          </p:cNvPr>
          <p:cNvSpPr>
            <a:spLocks noGrp="1"/>
          </p:cNvSpPr>
          <p:nvPr>
            <p:ph type="title"/>
          </p:nvPr>
        </p:nvSpPr>
        <p:spPr>
          <a:xfrm>
            <a:off x="694477" y="352425"/>
            <a:ext cx="8596668" cy="1320800"/>
          </a:xfrm>
        </p:spPr>
        <p:txBody>
          <a:bodyPr/>
          <a:lstStyle/>
          <a:p>
            <a:r>
              <a:rPr lang="en-US" dirty="0">
                <a:solidFill>
                  <a:srgbClr val="396D87"/>
                </a:solidFill>
              </a:rPr>
              <a:t>Sample Generated Song 3</a:t>
            </a:r>
          </a:p>
        </p:txBody>
      </p:sp>
      <p:pic>
        <p:nvPicPr>
          <p:cNvPr id="6" name="New_Song_15">
            <a:hlinkClick r:id="" action="ppaction://media"/>
            <a:extLst>
              <a:ext uri="{FF2B5EF4-FFF2-40B4-BE49-F238E27FC236}">
                <a16:creationId xmlns:a16="http://schemas.microsoft.com/office/drawing/2014/main" id="{3F6407FE-4EAF-8845-99A2-F3F692482A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53235" y="457200"/>
            <a:ext cx="812800" cy="812800"/>
          </a:xfrm>
          <a:prstGeom prst="rect">
            <a:avLst/>
          </a:prstGeom>
        </p:spPr>
      </p:pic>
      <p:pic>
        <p:nvPicPr>
          <p:cNvPr id="4" name="Content Placeholder 3">
            <a:extLst>
              <a:ext uri="{FF2B5EF4-FFF2-40B4-BE49-F238E27FC236}">
                <a16:creationId xmlns:a16="http://schemas.microsoft.com/office/drawing/2014/main" id="{B2AB151E-CB59-2049-BF42-4580EF0FB440}"/>
              </a:ext>
            </a:extLst>
          </p:cNvPr>
          <p:cNvPicPr>
            <a:picLocks noGrp="1" noChangeAspect="1"/>
          </p:cNvPicPr>
          <p:nvPr>
            <p:ph idx="1"/>
          </p:nvPr>
        </p:nvPicPr>
        <p:blipFill>
          <a:blip r:embed="rId5"/>
          <a:stretch>
            <a:fillRect/>
          </a:stretch>
        </p:blipFill>
        <p:spPr>
          <a:xfrm>
            <a:off x="694477" y="1270000"/>
            <a:ext cx="4150792" cy="5352013"/>
          </a:xfrm>
        </p:spPr>
      </p:pic>
    </p:spTree>
    <p:extLst>
      <p:ext uri="{BB962C8B-B14F-4D97-AF65-F5344CB8AC3E}">
        <p14:creationId xmlns:p14="http://schemas.microsoft.com/office/powerpoint/2010/main" val="290520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36" name="Picture 35" descr="A close up of a logo&#10;&#10;Description automatically generated">
            <a:extLst>
              <a:ext uri="{FF2B5EF4-FFF2-40B4-BE49-F238E27FC236}">
                <a16:creationId xmlns:a16="http://schemas.microsoft.com/office/drawing/2014/main" id="{19C90E76-B4D7-445B-8A7E-81F8D96D9095}"/>
              </a:ext>
            </a:extLst>
          </p:cNvPr>
          <p:cNvPicPr>
            <a:picLocks noChangeAspect="1"/>
          </p:cNvPicPr>
          <p:nvPr/>
        </p:nvPicPr>
        <p:blipFill>
          <a:blip r:embed="rId3"/>
          <a:stretch>
            <a:fillRect/>
          </a:stretch>
        </p:blipFill>
        <p:spPr>
          <a:xfrm>
            <a:off x="615804" y="323385"/>
            <a:ext cx="1033872" cy="1009059"/>
          </a:xfrm>
          <a:prstGeom prst="rect">
            <a:avLst/>
          </a:prstGeom>
        </p:spPr>
      </p:pic>
      <p:sp>
        <p:nvSpPr>
          <p:cNvPr id="90" name="Google Shape;90;p2"/>
          <p:cNvSpPr txBox="1">
            <a:spLocks noGrp="1"/>
          </p:cNvSpPr>
          <p:nvPr>
            <p:ph type="title"/>
          </p:nvPr>
        </p:nvSpPr>
        <p:spPr>
          <a:xfrm>
            <a:off x="879806" y="611554"/>
            <a:ext cx="3799786" cy="7878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sz="4400" dirty="0"/>
              <a:t>Revive Mozart</a:t>
            </a:r>
            <a:endParaRPr sz="4400" dirty="0"/>
          </a:p>
        </p:txBody>
      </p:sp>
      <p:sp>
        <p:nvSpPr>
          <p:cNvPr id="91" name="Google Shape;91;p2"/>
          <p:cNvSpPr/>
          <p:nvPr/>
        </p:nvSpPr>
        <p:spPr>
          <a:xfrm>
            <a:off x="582427" y="2352946"/>
            <a:ext cx="2099634" cy="1622067"/>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dirty="0">
                <a:solidFill>
                  <a:schemeClr val="lt1"/>
                </a:solidFill>
                <a:latin typeface="Calibri"/>
                <a:ea typeface="Arial"/>
                <a:cs typeface="Calibri"/>
                <a:sym typeface="Calibri"/>
              </a:rPr>
              <a:t>KNN Retrieval</a:t>
            </a:r>
            <a:endParaRPr sz="1400" b="0" i="0" u="none" strike="noStrike" cap="none" dirty="0">
              <a:solidFill>
                <a:srgbClr val="000000"/>
              </a:solidFill>
              <a:latin typeface="Arial"/>
              <a:ea typeface="Arial"/>
              <a:cs typeface="Arial"/>
              <a:sym typeface="Arial"/>
            </a:endParaRPr>
          </a:p>
        </p:txBody>
      </p:sp>
      <p:sp>
        <p:nvSpPr>
          <p:cNvPr id="92" name="Google Shape;92;p2"/>
          <p:cNvSpPr/>
          <p:nvPr/>
        </p:nvSpPr>
        <p:spPr>
          <a:xfrm>
            <a:off x="3400506" y="2364736"/>
            <a:ext cx="3047837" cy="1622067"/>
          </a:xfrm>
          <a:prstGeom prst="rect">
            <a:avLst/>
          </a:prstGeom>
          <a:solidFill>
            <a:srgbClr val="E1EFD8"/>
          </a:solidFill>
          <a:ln w="9525" cap="flat" cmpd="sng">
            <a:solidFill>
              <a:srgbClr val="00B05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1">
            <a:noAutofit/>
          </a:bodyPr>
          <a:lstStyle/>
          <a:p>
            <a:pPr marL="0" marR="0" lvl="0" indent="0" algn="ctr"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p:txBody>
      </p:sp>
      <p:sp>
        <p:nvSpPr>
          <p:cNvPr id="93" name="Google Shape;93;p2"/>
          <p:cNvSpPr/>
          <p:nvPr/>
        </p:nvSpPr>
        <p:spPr>
          <a:xfrm>
            <a:off x="3400507" y="4667250"/>
            <a:ext cx="3047837" cy="1728801"/>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1">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Mind Builder</a:t>
            </a: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rot="-5400000">
            <a:off x="7627690" y="4595196"/>
            <a:ext cx="1748987" cy="2051615"/>
          </a:xfrm>
          <a:prstGeom prst="flowChartMagneticDrum">
            <a:avLst/>
          </a:prstGeom>
          <a:solidFill>
            <a:srgbClr val="833C0B"/>
          </a:solidFill>
          <a:ln w="12700" cap="flat" cmpd="sng">
            <a:solidFill>
              <a:srgbClr val="FBE4D4"/>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
          <p:cNvSpPr txBox="1"/>
          <p:nvPr/>
        </p:nvSpPr>
        <p:spPr>
          <a:xfrm>
            <a:off x="7476361" y="5329485"/>
            <a:ext cx="2051615" cy="874493"/>
          </a:xfrm>
          <a:prstGeom prst="rect">
            <a:avLst/>
          </a:prstGeom>
          <a:noFill/>
          <a:ln>
            <a:noFill/>
          </a:ln>
        </p:spPr>
        <p:txBody>
          <a:bodyPr spcFirstLastPara="1" wrap="square" lIns="91425" tIns="45700" rIns="91425" bIns="45700" anchor="ctr" anchorCtr="0">
            <a:noAutofit/>
          </a:bodyPr>
          <a:lstStyle/>
          <a:p>
            <a:pPr marL="0" marR="0" lvl="0" indent="0" algn="ctr" rtl="0">
              <a:lnSpc>
                <a:spcPct val="103571"/>
              </a:lnSpc>
              <a:spcBef>
                <a:spcPts val="0"/>
              </a:spcBef>
              <a:spcAft>
                <a:spcPts val="0"/>
              </a:spcAft>
              <a:buClr>
                <a:srgbClr val="000000"/>
              </a:buClr>
              <a:buSzPts val="2800"/>
              <a:buFont typeface="Arial"/>
              <a:buNone/>
            </a:pPr>
            <a:r>
              <a:rPr lang="en-US" sz="2800" dirty="0">
                <a:solidFill>
                  <a:schemeClr val="lt1"/>
                </a:solidFill>
                <a:latin typeface="Calibri"/>
                <a:ea typeface="Arial"/>
                <a:cs typeface="Calibri"/>
                <a:sym typeface="Calibri"/>
              </a:rPr>
              <a:t>Music Segments</a:t>
            </a:r>
            <a:endParaRPr sz="1400" b="0" i="0" u="none" strike="noStrike" cap="none" dirty="0">
              <a:solidFill>
                <a:srgbClr val="000000"/>
              </a:solidFill>
              <a:latin typeface="Arial"/>
              <a:ea typeface="Arial"/>
              <a:cs typeface="Arial"/>
              <a:sym typeface="Arial"/>
            </a:endParaRPr>
          </a:p>
        </p:txBody>
      </p:sp>
      <p:sp>
        <p:nvSpPr>
          <p:cNvPr id="96" name="Google Shape;96;p2"/>
          <p:cNvSpPr/>
          <p:nvPr/>
        </p:nvSpPr>
        <p:spPr>
          <a:xfrm>
            <a:off x="6362946" y="5201413"/>
            <a:ext cx="1184971" cy="484632"/>
          </a:xfrm>
          <a:prstGeom prst="leftArrow">
            <a:avLst>
              <a:gd name="adj1" fmla="val 50000"/>
              <a:gd name="adj2" fmla="val 50000"/>
            </a:avLst>
          </a:prstGeom>
          <a:solidFill>
            <a:schemeClr val="accent3"/>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
          <p:cNvSpPr/>
          <p:nvPr/>
        </p:nvSpPr>
        <p:spPr>
          <a:xfrm>
            <a:off x="2577465" y="2933453"/>
            <a:ext cx="1019095" cy="484632"/>
          </a:xfrm>
          <a:prstGeom prst="leftArrow">
            <a:avLst>
              <a:gd name="adj1" fmla="val 50000"/>
              <a:gd name="adj2" fmla="val 50000"/>
            </a:avLst>
          </a:prstGeom>
          <a:solidFill>
            <a:srgbClr val="8DA9DB"/>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2"/>
          <p:cNvSpPr/>
          <p:nvPr/>
        </p:nvSpPr>
        <p:spPr>
          <a:xfrm>
            <a:off x="1390965" y="3791326"/>
            <a:ext cx="484632" cy="978408"/>
          </a:xfrm>
          <a:prstGeom prst="downArrow">
            <a:avLst>
              <a:gd name="adj1" fmla="val 50000"/>
              <a:gd name="adj2" fmla="val 50000"/>
            </a:avLst>
          </a:prstGeom>
          <a:solidFill>
            <a:srgbClr val="8DA9DB"/>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2"/>
          <p:cNvSpPr txBox="1"/>
          <p:nvPr/>
        </p:nvSpPr>
        <p:spPr>
          <a:xfrm>
            <a:off x="543868" y="4921186"/>
            <a:ext cx="217882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dirty="0">
                <a:solidFill>
                  <a:srgbClr val="1E4E79"/>
                </a:solidFill>
                <a:latin typeface="Calibri"/>
                <a:ea typeface="Arial"/>
                <a:cs typeface="Calibri"/>
                <a:sym typeface="Calibri"/>
              </a:rPr>
              <a:t>New Original Music</a:t>
            </a:r>
            <a:endParaRPr sz="1400" b="0" i="0" u="none" strike="noStrike" cap="none" dirty="0">
              <a:solidFill>
                <a:srgbClr val="000000"/>
              </a:solidFill>
              <a:latin typeface="Arial"/>
              <a:ea typeface="Arial"/>
              <a:cs typeface="Arial"/>
              <a:sym typeface="Arial"/>
            </a:endParaRPr>
          </a:p>
        </p:txBody>
      </p:sp>
      <p:pic>
        <p:nvPicPr>
          <p:cNvPr id="106" name="Google Shape;106;p2" descr="DaaS: Dew Computing as a Service for Intelligent Intrusion Detection in  Edge-of-Things Ecosystem"/>
          <p:cNvPicPr preferRelativeResize="0"/>
          <p:nvPr/>
        </p:nvPicPr>
        <p:blipFill rotWithShape="1">
          <a:blip r:embed="rId4">
            <a:alphaModFix/>
          </a:blip>
          <a:srcRect/>
          <a:stretch/>
        </p:blipFill>
        <p:spPr>
          <a:xfrm>
            <a:off x="3910462" y="4815949"/>
            <a:ext cx="2027923" cy="1146217"/>
          </a:xfrm>
          <a:prstGeom prst="rect">
            <a:avLst/>
          </a:prstGeom>
          <a:noFill/>
          <a:ln>
            <a:noFill/>
          </a:ln>
        </p:spPr>
      </p:pic>
      <p:sp>
        <p:nvSpPr>
          <p:cNvPr id="107" name="Google Shape;107;p2"/>
          <p:cNvSpPr/>
          <p:nvPr/>
        </p:nvSpPr>
        <p:spPr>
          <a:xfrm>
            <a:off x="4085139" y="3934429"/>
            <a:ext cx="484632" cy="839555"/>
          </a:xfrm>
          <a:prstGeom prst="upArrow">
            <a:avLst>
              <a:gd name="adj1" fmla="val 50000"/>
              <a:gd name="adj2" fmla="val 50000"/>
            </a:avLst>
          </a:prstGeom>
          <a:solidFill>
            <a:schemeClr val="accent3"/>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2" descr="GDPR Compliant data collection apps from Gather, UK"/>
          <p:cNvPicPr preferRelativeResize="0"/>
          <p:nvPr/>
        </p:nvPicPr>
        <p:blipFill rotWithShape="1">
          <a:blip r:embed="rId5">
            <a:alphaModFix/>
          </a:blip>
          <a:srcRect/>
          <a:stretch/>
        </p:blipFill>
        <p:spPr>
          <a:xfrm>
            <a:off x="10287308" y="4746511"/>
            <a:ext cx="942522" cy="1007673"/>
          </a:xfrm>
          <a:prstGeom prst="rect">
            <a:avLst/>
          </a:prstGeom>
          <a:noFill/>
          <a:ln>
            <a:noFill/>
          </a:ln>
        </p:spPr>
      </p:pic>
      <p:sp>
        <p:nvSpPr>
          <p:cNvPr id="117" name="Google Shape;117;p2"/>
          <p:cNvSpPr txBox="1"/>
          <p:nvPr/>
        </p:nvSpPr>
        <p:spPr>
          <a:xfrm>
            <a:off x="10014543" y="5718045"/>
            <a:ext cx="1474055" cy="759142"/>
          </a:xfrm>
          <a:prstGeom prst="rect">
            <a:avLst/>
          </a:prstGeom>
          <a:noFill/>
          <a:ln>
            <a:noFill/>
          </a:ln>
        </p:spPr>
        <p:txBody>
          <a:bodyPr spcFirstLastPara="1" wrap="square" lIns="91425" tIns="45700" rIns="91425" bIns="45700" anchor="t" anchorCtr="0">
            <a:spAutoFit/>
          </a:bodyPr>
          <a:lstStyle/>
          <a:p>
            <a:pPr marL="0" marR="0" lvl="0" indent="0" algn="ctr" rtl="0">
              <a:lnSpc>
                <a:spcPts val="2600"/>
              </a:lnSpc>
              <a:spcBef>
                <a:spcPts val="0"/>
              </a:spcBef>
              <a:spcAft>
                <a:spcPts val="0"/>
              </a:spcAft>
              <a:buClr>
                <a:srgbClr val="000000"/>
              </a:buClr>
              <a:buSzPts val="2400"/>
              <a:buFont typeface="Arial"/>
              <a:buNone/>
            </a:pPr>
            <a:r>
              <a:rPr lang="en-US" sz="2400" b="1" dirty="0">
                <a:solidFill>
                  <a:schemeClr val="dk1"/>
                </a:solidFill>
                <a:latin typeface="Calibri"/>
                <a:ea typeface="Arial"/>
                <a:cs typeface="Calibri"/>
                <a:sym typeface="Calibri"/>
              </a:rPr>
              <a:t>Mozart Music</a:t>
            </a:r>
            <a:endParaRPr sz="1400" b="0" i="0" u="none" strike="noStrike" cap="none" dirty="0">
              <a:solidFill>
                <a:srgbClr val="000000"/>
              </a:solidFill>
              <a:latin typeface="Arial"/>
              <a:ea typeface="Arial"/>
              <a:cs typeface="Arial"/>
              <a:sym typeface="Arial"/>
            </a:endParaRPr>
          </a:p>
        </p:txBody>
      </p:sp>
      <p:sp>
        <p:nvSpPr>
          <p:cNvPr id="118" name="Google Shape;118;p2"/>
          <p:cNvSpPr/>
          <p:nvPr/>
        </p:nvSpPr>
        <p:spPr>
          <a:xfrm>
            <a:off x="10036144" y="4667250"/>
            <a:ext cx="1460169" cy="1728799"/>
          </a:xfrm>
          <a:prstGeom prst="rect">
            <a:avLst/>
          </a:prstGeom>
          <a:solidFill>
            <a:schemeClr val="accent5">
              <a:alpha val="49019"/>
            </a:scheme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19" name="Google Shape;119;p2"/>
          <p:cNvSpPr/>
          <p:nvPr/>
        </p:nvSpPr>
        <p:spPr>
          <a:xfrm>
            <a:off x="9352279" y="5348168"/>
            <a:ext cx="810896" cy="484632"/>
          </a:xfrm>
          <a:prstGeom prst="leftArrow">
            <a:avLst>
              <a:gd name="adj1" fmla="val 50000"/>
              <a:gd name="adj2" fmla="val 50000"/>
            </a:avLst>
          </a:prstGeom>
          <a:solidFill>
            <a:srgbClr val="7030A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descr="Diagram&#10;&#10;Description automatically generated">
            <a:extLst>
              <a:ext uri="{FF2B5EF4-FFF2-40B4-BE49-F238E27FC236}">
                <a16:creationId xmlns:a16="http://schemas.microsoft.com/office/drawing/2014/main" id="{8DD9A510-9BF9-4DF1-BF7F-9A4AC04BDB71}"/>
              </a:ext>
            </a:extLst>
          </p:cNvPr>
          <p:cNvPicPr>
            <a:picLocks noChangeAspect="1"/>
          </p:cNvPicPr>
          <p:nvPr/>
        </p:nvPicPr>
        <p:blipFill>
          <a:blip r:embed="rId6"/>
          <a:stretch>
            <a:fillRect/>
          </a:stretch>
        </p:blipFill>
        <p:spPr>
          <a:xfrm>
            <a:off x="4143105" y="2452726"/>
            <a:ext cx="1598037" cy="1467039"/>
          </a:xfrm>
          <a:prstGeom prst="rect">
            <a:avLst/>
          </a:prstGeom>
        </p:spPr>
      </p:pic>
      <p:sp>
        <p:nvSpPr>
          <p:cNvPr id="34" name="TextBox 33">
            <a:extLst>
              <a:ext uri="{FF2B5EF4-FFF2-40B4-BE49-F238E27FC236}">
                <a16:creationId xmlns:a16="http://schemas.microsoft.com/office/drawing/2014/main" id="{F5AAEAC8-0AAA-4F9E-8FC6-C99B8C4A8156}"/>
              </a:ext>
            </a:extLst>
          </p:cNvPr>
          <p:cNvSpPr txBox="1"/>
          <p:nvPr/>
        </p:nvSpPr>
        <p:spPr>
          <a:xfrm>
            <a:off x="6959263" y="984091"/>
            <a:ext cx="4830260" cy="3400931"/>
          </a:xfrm>
          <a:prstGeom prst="rect">
            <a:avLst/>
          </a:prstGeom>
          <a:noFill/>
        </p:spPr>
        <p:txBody>
          <a:bodyPr wrap="square" rtlCol="0">
            <a:spAutoFit/>
          </a:bodyPr>
          <a:lstStyle/>
          <a:p>
            <a:pPr>
              <a:spcAft>
                <a:spcPts val="900"/>
              </a:spcAft>
            </a:pPr>
            <a:r>
              <a:rPr lang="en-US" sz="3200" dirty="0"/>
              <a:t>Challenges:</a:t>
            </a:r>
          </a:p>
          <a:p>
            <a:pPr marL="457200" indent="-344488">
              <a:spcAft>
                <a:spcPts val="900"/>
              </a:spcAft>
              <a:buFont typeface="Arial" panose="020B0604020202020204" pitchFamily="34" charset="0"/>
              <a:buChar char="•"/>
            </a:pPr>
            <a:r>
              <a:rPr lang="en-US" sz="2800" dirty="0"/>
              <a:t>Music building blocks are not uniformly distributed</a:t>
            </a:r>
          </a:p>
          <a:p>
            <a:pPr marL="457200" indent="-344488">
              <a:buFont typeface="Arial" panose="020B0604020202020204" pitchFamily="34" charset="0"/>
              <a:buChar char="•"/>
            </a:pPr>
            <a:r>
              <a:rPr lang="en-US" sz="2800" dirty="0"/>
              <a:t>Retrieval in sparse region may returns non-compossible music segments </a:t>
            </a:r>
          </a:p>
        </p:txBody>
      </p:sp>
      <p:sp>
        <p:nvSpPr>
          <p:cNvPr id="35" name="TextBox 34">
            <a:extLst>
              <a:ext uri="{FF2B5EF4-FFF2-40B4-BE49-F238E27FC236}">
                <a16:creationId xmlns:a16="http://schemas.microsoft.com/office/drawing/2014/main" id="{D4800999-C74D-4487-85B8-C3710A8CB706}"/>
              </a:ext>
            </a:extLst>
          </p:cNvPr>
          <p:cNvSpPr txBox="1"/>
          <p:nvPr/>
        </p:nvSpPr>
        <p:spPr>
          <a:xfrm>
            <a:off x="3310801" y="1648608"/>
            <a:ext cx="2424321" cy="707886"/>
          </a:xfrm>
          <a:prstGeom prst="rect">
            <a:avLst/>
          </a:prstGeom>
          <a:noFill/>
        </p:spPr>
        <p:txBody>
          <a:bodyPr wrap="square" rtlCol="0">
            <a:spAutoFit/>
          </a:bodyPr>
          <a:lstStyle/>
          <a:p>
            <a:r>
              <a:rPr lang="en-US" sz="2000" b="1" dirty="0"/>
              <a:t>Hash imbedding (music space)</a:t>
            </a:r>
          </a:p>
        </p:txBody>
      </p:sp>
    </p:spTree>
    <p:extLst>
      <p:ext uri="{BB962C8B-B14F-4D97-AF65-F5344CB8AC3E}">
        <p14:creationId xmlns:p14="http://schemas.microsoft.com/office/powerpoint/2010/main" val="1986017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a:spLocks noGrp="1"/>
          </p:cNvSpPr>
          <p:nvPr>
            <p:ph type="title"/>
          </p:nvPr>
        </p:nvSpPr>
        <p:spPr>
          <a:xfrm>
            <a:off x="675569" y="618011"/>
            <a:ext cx="7747319" cy="7878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dirty="0"/>
              <a:t>Synthetic Music Building Blocks</a:t>
            </a:r>
            <a:endParaRPr dirty="0"/>
          </a:p>
        </p:txBody>
      </p:sp>
      <p:sp>
        <p:nvSpPr>
          <p:cNvPr id="91" name="Google Shape;91;p2"/>
          <p:cNvSpPr/>
          <p:nvPr/>
        </p:nvSpPr>
        <p:spPr>
          <a:xfrm>
            <a:off x="582427" y="2352946"/>
            <a:ext cx="2099634" cy="1622067"/>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dirty="0">
                <a:solidFill>
                  <a:schemeClr val="lt1"/>
                </a:solidFill>
                <a:latin typeface="Calibri"/>
                <a:ea typeface="Arial"/>
                <a:cs typeface="Calibri"/>
                <a:sym typeface="Calibri"/>
              </a:rPr>
              <a:t>KNN Retrieval</a:t>
            </a:r>
            <a:endParaRPr sz="1400" b="0" i="0" u="none" strike="noStrike" cap="none" dirty="0">
              <a:solidFill>
                <a:srgbClr val="000000"/>
              </a:solidFill>
              <a:latin typeface="Arial"/>
              <a:ea typeface="Arial"/>
              <a:cs typeface="Arial"/>
              <a:sym typeface="Arial"/>
            </a:endParaRPr>
          </a:p>
        </p:txBody>
      </p:sp>
      <p:sp>
        <p:nvSpPr>
          <p:cNvPr id="92" name="Google Shape;92;p2"/>
          <p:cNvSpPr/>
          <p:nvPr/>
        </p:nvSpPr>
        <p:spPr>
          <a:xfrm>
            <a:off x="3400506" y="2364736"/>
            <a:ext cx="3047837" cy="1622067"/>
          </a:xfrm>
          <a:prstGeom prst="rect">
            <a:avLst/>
          </a:prstGeom>
          <a:solidFill>
            <a:srgbClr val="E1EFD8"/>
          </a:solidFill>
          <a:ln w="9525" cap="flat" cmpd="sng">
            <a:solidFill>
              <a:srgbClr val="00B05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1">
            <a:noAutofit/>
          </a:bodyPr>
          <a:lstStyle/>
          <a:p>
            <a:pPr marL="0" marR="0" lvl="0" indent="0" algn="ctr"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p:txBody>
      </p:sp>
      <p:sp>
        <p:nvSpPr>
          <p:cNvPr id="93" name="Google Shape;93;p2"/>
          <p:cNvSpPr/>
          <p:nvPr/>
        </p:nvSpPr>
        <p:spPr>
          <a:xfrm>
            <a:off x="3400507" y="4667250"/>
            <a:ext cx="3047837" cy="1728801"/>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1">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Mind Builder</a:t>
            </a: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rot="-5400000">
            <a:off x="7627690" y="4595196"/>
            <a:ext cx="1748987" cy="2051615"/>
          </a:xfrm>
          <a:prstGeom prst="flowChartMagneticDrum">
            <a:avLst/>
          </a:prstGeom>
          <a:solidFill>
            <a:srgbClr val="833C0B"/>
          </a:solidFill>
          <a:ln w="12700" cap="flat" cmpd="sng">
            <a:solidFill>
              <a:srgbClr val="FBE4D4"/>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
          <p:cNvSpPr txBox="1"/>
          <p:nvPr/>
        </p:nvSpPr>
        <p:spPr>
          <a:xfrm>
            <a:off x="7476361" y="5329485"/>
            <a:ext cx="2051615" cy="874493"/>
          </a:xfrm>
          <a:prstGeom prst="rect">
            <a:avLst/>
          </a:prstGeom>
          <a:noFill/>
          <a:ln>
            <a:noFill/>
          </a:ln>
        </p:spPr>
        <p:txBody>
          <a:bodyPr spcFirstLastPara="1" wrap="square" lIns="91425" tIns="45700" rIns="91425" bIns="45700" anchor="ctr" anchorCtr="0">
            <a:noAutofit/>
          </a:bodyPr>
          <a:lstStyle/>
          <a:p>
            <a:pPr marL="0" marR="0" lvl="0" indent="0" algn="ctr" rtl="0">
              <a:lnSpc>
                <a:spcPct val="103571"/>
              </a:lnSpc>
              <a:spcBef>
                <a:spcPts val="0"/>
              </a:spcBef>
              <a:spcAft>
                <a:spcPts val="0"/>
              </a:spcAft>
              <a:buClr>
                <a:srgbClr val="000000"/>
              </a:buClr>
              <a:buSzPts val="2800"/>
              <a:buFont typeface="Arial"/>
              <a:buNone/>
            </a:pPr>
            <a:r>
              <a:rPr lang="en-US" sz="2800" dirty="0">
                <a:solidFill>
                  <a:schemeClr val="lt1"/>
                </a:solidFill>
                <a:latin typeface="Calibri"/>
                <a:ea typeface="Arial"/>
                <a:cs typeface="Calibri"/>
                <a:sym typeface="Calibri"/>
              </a:rPr>
              <a:t>Music Segments</a:t>
            </a:r>
            <a:endParaRPr sz="1400" b="0" i="0" u="none" strike="noStrike" cap="none" dirty="0">
              <a:solidFill>
                <a:srgbClr val="000000"/>
              </a:solidFill>
              <a:latin typeface="Arial"/>
              <a:ea typeface="Arial"/>
              <a:cs typeface="Arial"/>
              <a:sym typeface="Arial"/>
            </a:endParaRPr>
          </a:p>
        </p:txBody>
      </p:sp>
      <p:sp>
        <p:nvSpPr>
          <p:cNvPr id="96" name="Google Shape;96;p2"/>
          <p:cNvSpPr/>
          <p:nvPr/>
        </p:nvSpPr>
        <p:spPr>
          <a:xfrm>
            <a:off x="6362946" y="5201413"/>
            <a:ext cx="1184971" cy="484632"/>
          </a:xfrm>
          <a:prstGeom prst="leftArrow">
            <a:avLst>
              <a:gd name="adj1" fmla="val 50000"/>
              <a:gd name="adj2" fmla="val 50000"/>
            </a:avLst>
          </a:prstGeom>
          <a:solidFill>
            <a:schemeClr val="accent3"/>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
          <p:cNvSpPr/>
          <p:nvPr/>
        </p:nvSpPr>
        <p:spPr>
          <a:xfrm>
            <a:off x="2577465" y="2933453"/>
            <a:ext cx="1019095" cy="484632"/>
          </a:xfrm>
          <a:prstGeom prst="leftArrow">
            <a:avLst>
              <a:gd name="adj1" fmla="val 50000"/>
              <a:gd name="adj2" fmla="val 50000"/>
            </a:avLst>
          </a:prstGeom>
          <a:solidFill>
            <a:srgbClr val="8DA9DB"/>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2"/>
          <p:cNvSpPr/>
          <p:nvPr/>
        </p:nvSpPr>
        <p:spPr>
          <a:xfrm>
            <a:off x="1390965" y="3791326"/>
            <a:ext cx="484632" cy="978408"/>
          </a:xfrm>
          <a:prstGeom prst="downArrow">
            <a:avLst>
              <a:gd name="adj1" fmla="val 50000"/>
              <a:gd name="adj2" fmla="val 50000"/>
            </a:avLst>
          </a:prstGeom>
          <a:solidFill>
            <a:srgbClr val="8DA9DB"/>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2"/>
          <p:cNvSpPr txBox="1"/>
          <p:nvPr/>
        </p:nvSpPr>
        <p:spPr>
          <a:xfrm>
            <a:off x="543868" y="4921186"/>
            <a:ext cx="217882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dirty="0">
                <a:solidFill>
                  <a:srgbClr val="1E4E79"/>
                </a:solidFill>
                <a:latin typeface="Calibri"/>
                <a:ea typeface="Arial"/>
                <a:cs typeface="Calibri"/>
                <a:sym typeface="Calibri"/>
              </a:rPr>
              <a:t>New Original Music</a:t>
            </a:r>
            <a:endParaRPr sz="1400" b="0" i="0" u="none" strike="noStrike" cap="none" dirty="0">
              <a:solidFill>
                <a:srgbClr val="000000"/>
              </a:solidFill>
              <a:latin typeface="Arial"/>
              <a:ea typeface="Arial"/>
              <a:cs typeface="Arial"/>
              <a:sym typeface="Arial"/>
            </a:endParaRPr>
          </a:p>
        </p:txBody>
      </p:sp>
      <p:sp>
        <p:nvSpPr>
          <p:cNvPr id="100" name="Google Shape;100;p2"/>
          <p:cNvSpPr/>
          <p:nvPr/>
        </p:nvSpPr>
        <p:spPr>
          <a:xfrm>
            <a:off x="6362946" y="5754184"/>
            <a:ext cx="1184971" cy="484632"/>
          </a:xfrm>
          <a:prstGeom prst="leftArrow">
            <a:avLst>
              <a:gd name="adj1" fmla="val 50000"/>
              <a:gd name="adj2" fmla="val 50000"/>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6" name="Google Shape;106;p2" descr="DaaS: Dew Computing as a Service for Intelligent Intrusion Detection in  Edge-of-Things Ecosystem"/>
          <p:cNvPicPr preferRelativeResize="0"/>
          <p:nvPr/>
        </p:nvPicPr>
        <p:blipFill rotWithShape="1">
          <a:blip r:embed="rId3">
            <a:alphaModFix/>
          </a:blip>
          <a:srcRect/>
          <a:stretch/>
        </p:blipFill>
        <p:spPr>
          <a:xfrm>
            <a:off x="3910462" y="4815949"/>
            <a:ext cx="2027923" cy="1146217"/>
          </a:xfrm>
          <a:prstGeom prst="rect">
            <a:avLst/>
          </a:prstGeom>
          <a:noFill/>
          <a:ln>
            <a:noFill/>
          </a:ln>
        </p:spPr>
      </p:pic>
      <p:sp>
        <p:nvSpPr>
          <p:cNvPr id="107" name="Google Shape;107;p2"/>
          <p:cNvSpPr/>
          <p:nvPr/>
        </p:nvSpPr>
        <p:spPr>
          <a:xfrm>
            <a:off x="4085139" y="3934429"/>
            <a:ext cx="484632" cy="839555"/>
          </a:xfrm>
          <a:prstGeom prst="upArrow">
            <a:avLst>
              <a:gd name="adj1" fmla="val 50000"/>
              <a:gd name="adj2" fmla="val 50000"/>
            </a:avLst>
          </a:prstGeom>
          <a:solidFill>
            <a:schemeClr val="accent3"/>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2"/>
          <p:cNvSpPr/>
          <p:nvPr/>
        </p:nvSpPr>
        <p:spPr>
          <a:xfrm>
            <a:off x="5406026" y="3934429"/>
            <a:ext cx="484632" cy="839555"/>
          </a:xfrm>
          <a:prstGeom prst="upArrow">
            <a:avLst>
              <a:gd name="adj1" fmla="val 50000"/>
              <a:gd name="adj2" fmla="val 50000"/>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AF737971-B499-4E72-9EA9-C8BD0D9A378A}"/>
              </a:ext>
            </a:extLst>
          </p:cNvPr>
          <p:cNvGrpSpPr/>
          <p:nvPr/>
        </p:nvGrpSpPr>
        <p:grpSpPr>
          <a:xfrm>
            <a:off x="7162880" y="2367271"/>
            <a:ext cx="2678603" cy="1622443"/>
            <a:chOff x="7162880" y="2367271"/>
            <a:chExt cx="2678603" cy="1622443"/>
          </a:xfrm>
        </p:grpSpPr>
        <p:pic>
          <p:nvPicPr>
            <p:cNvPr id="109" name="Google Shape;109;p2" descr="Recurrent Neural Network (RNN) - PRIMO.ai"/>
            <p:cNvPicPr preferRelativeResize="0"/>
            <p:nvPr/>
          </p:nvPicPr>
          <p:blipFill rotWithShape="1">
            <a:blip r:embed="rId4">
              <a:alphaModFix/>
            </a:blip>
            <a:srcRect/>
            <a:stretch/>
          </p:blipFill>
          <p:spPr>
            <a:xfrm>
              <a:off x="7447027" y="2367271"/>
              <a:ext cx="2080963" cy="1619532"/>
            </a:xfrm>
            <a:prstGeom prst="rect">
              <a:avLst/>
            </a:prstGeom>
            <a:noFill/>
            <a:ln>
              <a:noFill/>
            </a:ln>
          </p:spPr>
        </p:pic>
        <p:sp>
          <p:nvSpPr>
            <p:cNvPr id="110" name="Google Shape;110;p2"/>
            <p:cNvSpPr/>
            <p:nvPr/>
          </p:nvSpPr>
          <p:spPr>
            <a:xfrm>
              <a:off x="7162880" y="2367647"/>
              <a:ext cx="2678603" cy="1622067"/>
            </a:xfrm>
            <a:prstGeom prst="rect">
              <a:avLst/>
            </a:prstGeom>
            <a:solidFill>
              <a:srgbClr val="FFD966">
                <a:alpha val="63137"/>
              </a:srgbClr>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Calibri"/>
                <a:ea typeface="Calibri"/>
                <a:cs typeface="Calibri"/>
                <a:sym typeface="Calibri"/>
              </a:endParaRPr>
            </a:p>
          </p:txBody>
        </p:sp>
        <p:sp>
          <p:nvSpPr>
            <p:cNvPr id="111" name="Google Shape;111;p2"/>
            <p:cNvSpPr/>
            <p:nvPr/>
          </p:nvSpPr>
          <p:spPr>
            <a:xfrm>
              <a:off x="7464910" y="2675927"/>
              <a:ext cx="2074542"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Knowledge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Generator</a:t>
              </a:r>
              <a:endParaRPr sz="1400" b="0" i="0" u="none" strike="noStrike" cap="none">
                <a:solidFill>
                  <a:srgbClr val="000000"/>
                </a:solidFill>
                <a:latin typeface="Arial"/>
                <a:ea typeface="Arial"/>
                <a:cs typeface="Arial"/>
                <a:sym typeface="Arial"/>
              </a:endParaRPr>
            </a:p>
          </p:txBody>
        </p:sp>
      </p:grpSp>
      <p:sp>
        <p:nvSpPr>
          <p:cNvPr id="112" name="Google Shape;112;p2"/>
          <p:cNvSpPr/>
          <p:nvPr/>
        </p:nvSpPr>
        <p:spPr>
          <a:xfrm>
            <a:off x="6362946" y="2903651"/>
            <a:ext cx="951726" cy="484632"/>
          </a:xfrm>
          <a:prstGeom prst="rightArrow">
            <a:avLst>
              <a:gd name="adj1" fmla="val 50000"/>
              <a:gd name="adj2" fmla="val 50000"/>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2"/>
          <p:cNvSpPr/>
          <p:nvPr/>
        </p:nvSpPr>
        <p:spPr>
          <a:xfrm>
            <a:off x="8235692" y="3934429"/>
            <a:ext cx="484632" cy="1142396"/>
          </a:xfrm>
          <a:prstGeom prst="downArrow">
            <a:avLst>
              <a:gd name="adj1" fmla="val 50000"/>
              <a:gd name="adj2" fmla="val 50000"/>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2" descr="GDPR Compliant data collection apps from Gather, UK"/>
          <p:cNvPicPr preferRelativeResize="0"/>
          <p:nvPr/>
        </p:nvPicPr>
        <p:blipFill rotWithShape="1">
          <a:blip r:embed="rId5">
            <a:alphaModFix/>
          </a:blip>
          <a:srcRect/>
          <a:stretch/>
        </p:blipFill>
        <p:spPr>
          <a:xfrm>
            <a:off x="10287308" y="4746511"/>
            <a:ext cx="942522" cy="1007673"/>
          </a:xfrm>
          <a:prstGeom prst="rect">
            <a:avLst/>
          </a:prstGeom>
          <a:noFill/>
          <a:ln>
            <a:noFill/>
          </a:ln>
        </p:spPr>
      </p:pic>
      <p:sp>
        <p:nvSpPr>
          <p:cNvPr id="118" name="Google Shape;118;p2"/>
          <p:cNvSpPr/>
          <p:nvPr/>
        </p:nvSpPr>
        <p:spPr>
          <a:xfrm>
            <a:off x="10036144" y="4667250"/>
            <a:ext cx="1460169" cy="1728799"/>
          </a:xfrm>
          <a:prstGeom prst="rect">
            <a:avLst/>
          </a:prstGeom>
          <a:solidFill>
            <a:schemeClr val="accent5">
              <a:alpha val="49019"/>
            </a:scheme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p2"/>
          <p:cNvSpPr/>
          <p:nvPr/>
        </p:nvSpPr>
        <p:spPr>
          <a:xfrm>
            <a:off x="9352279" y="5348168"/>
            <a:ext cx="810896" cy="484632"/>
          </a:xfrm>
          <a:prstGeom prst="leftArrow">
            <a:avLst>
              <a:gd name="adj1" fmla="val 50000"/>
              <a:gd name="adj2" fmla="val 50000"/>
            </a:avLst>
          </a:prstGeom>
          <a:solidFill>
            <a:srgbClr val="7030A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descr="Diagram&#10;&#10;Description automatically generated">
            <a:extLst>
              <a:ext uri="{FF2B5EF4-FFF2-40B4-BE49-F238E27FC236}">
                <a16:creationId xmlns:a16="http://schemas.microsoft.com/office/drawing/2014/main" id="{8DD9A510-9BF9-4DF1-BF7F-9A4AC04BDB71}"/>
              </a:ext>
            </a:extLst>
          </p:cNvPr>
          <p:cNvPicPr>
            <a:picLocks noChangeAspect="1"/>
          </p:cNvPicPr>
          <p:nvPr/>
        </p:nvPicPr>
        <p:blipFill>
          <a:blip r:embed="rId6"/>
          <a:stretch>
            <a:fillRect/>
          </a:stretch>
        </p:blipFill>
        <p:spPr>
          <a:xfrm>
            <a:off x="4143105" y="2452726"/>
            <a:ext cx="1598037" cy="1467039"/>
          </a:xfrm>
          <a:prstGeom prst="rect">
            <a:avLst/>
          </a:prstGeom>
        </p:spPr>
      </p:pic>
      <p:sp>
        <p:nvSpPr>
          <p:cNvPr id="33" name="Google Shape;117;p2">
            <a:extLst>
              <a:ext uri="{FF2B5EF4-FFF2-40B4-BE49-F238E27FC236}">
                <a16:creationId xmlns:a16="http://schemas.microsoft.com/office/drawing/2014/main" id="{644970A7-50F7-47BA-AB4F-C746DB4029E5}"/>
              </a:ext>
            </a:extLst>
          </p:cNvPr>
          <p:cNvSpPr txBox="1"/>
          <p:nvPr/>
        </p:nvSpPr>
        <p:spPr>
          <a:xfrm>
            <a:off x="10014543" y="5718045"/>
            <a:ext cx="1474055" cy="759142"/>
          </a:xfrm>
          <a:prstGeom prst="rect">
            <a:avLst/>
          </a:prstGeom>
          <a:noFill/>
          <a:ln>
            <a:noFill/>
          </a:ln>
        </p:spPr>
        <p:txBody>
          <a:bodyPr spcFirstLastPara="1" wrap="square" lIns="91425" tIns="45700" rIns="91425" bIns="45700" anchor="t" anchorCtr="0">
            <a:spAutoFit/>
          </a:bodyPr>
          <a:lstStyle/>
          <a:p>
            <a:pPr marL="0" marR="0" lvl="0" indent="0" algn="ctr" rtl="0">
              <a:lnSpc>
                <a:spcPts val="2600"/>
              </a:lnSpc>
              <a:spcBef>
                <a:spcPts val="0"/>
              </a:spcBef>
              <a:spcAft>
                <a:spcPts val="0"/>
              </a:spcAft>
              <a:buClr>
                <a:srgbClr val="000000"/>
              </a:buClr>
              <a:buSzPts val="2400"/>
              <a:buFont typeface="Arial"/>
              <a:buNone/>
            </a:pPr>
            <a:r>
              <a:rPr lang="en-US" sz="2400" b="1" dirty="0">
                <a:solidFill>
                  <a:schemeClr val="dk1"/>
                </a:solidFill>
                <a:latin typeface="Calibri"/>
                <a:ea typeface="Arial"/>
                <a:cs typeface="Calibri"/>
                <a:sym typeface="Calibri"/>
              </a:rPr>
              <a:t>Mozart Music</a:t>
            </a:r>
            <a:endParaRPr sz="1400" b="0" i="0" u="none" strike="noStrike" cap="none" dirty="0">
              <a:solidFill>
                <a:srgbClr val="000000"/>
              </a:solidFill>
              <a:latin typeface="Arial"/>
              <a:ea typeface="Arial"/>
              <a:cs typeface="Arial"/>
              <a:sym typeface="Arial"/>
            </a:endParaRPr>
          </a:p>
        </p:txBody>
      </p:sp>
      <p:sp>
        <p:nvSpPr>
          <p:cNvPr id="4" name="Thought Bubble: Cloud 3">
            <a:extLst>
              <a:ext uri="{FF2B5EF4-FFF2-40B4-BE49-F238E27FC236}">
                <a16:creationId xmlns:a16="http://schemas.microsoft.com/office/drawing/2014/main" id="{304DD419-DC5B-4E9F-90D3-7A4C7C5AC095}"/>
              </a:ext>
            </a:extLst>
          </p:cNvPr>
          <p:cNvSpPr/>
          <p:nvPr/>
        </p:nvSpPr>
        <p:spPr>
          <a:xfrm>
            <a:off x="8611257" y="654022"/>
            <a:ext cx="2978577" cy="1342071"/>
          </a:xfrm>
          <a:prstGeom prst="cloudCallout">
            <a:avLst>
              <a:gd name="adj1" fmla="val -30690"/>
              <a:gd name="adj2" fmla="val 78727"/>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lIns="0" rIns="0" rtlCol="0" anchor="ctr" anchorCtr="1"/>
          <a:lstStyle/>
          <a:p>
            <a:pPr algn="ctr"/>
            <a:r>
              <a:rPr lang="en-US" sz="2000" dirty="0">
                <a:solidFill>
                  <a:schemeClr val="tx1"/>
                </a:solidFill>
              </a:rPr>
              <a:t>Generating synthetic music segments</a:t>
            </a:r>
          </a:p>
        </p:txBody>
      </p:sp>
      <p:sp>
        <p:nvSpPr>
          <p:cNvPr id="35" name="TextBox 34">
            <a:extLst>
              <a:ext uri="{FF2B5EF4-FFF2-40B4-BE49-F238E27FC236}">
                <a16:creationId xmlns:a16="http://schemas.microsoft.com/office/drawing/2014/main" id="{14825A87-6D46-4D17-8738-143554898409}"/>
              </a:ext>
            </a:extLst>
          </p:cNvPr>
          <p:cNvSpPr txBox="1"/>
          <p:nvPr/>
        </p:nvSpPr>
        <p:spPr>
          <a:xfrm>
            <a:off x="3310801" y="1648608"/>
            <a:ext cx="2424321" cy="707886"/>
          </a:xfrm>
          <a:prstGeom prst="rect">
            <a:avLst/>
          </a:prstGeom>
          <a:noFill/>
        </p:spPr>
        <p:txBody>
          <a:bodyPr wrap="square" rtlCol="0">
            <a:spAutoFit/>
          </a:bodyPr>
          <a:lstStyle/>
          <a:p>
            <a:r>
              <a:rPr lang="en-US" sz="2000" b="1" dirty="0"/>
              <a:t>Hash imbedding (music space)</a:t>
            </a:r>
          </a:p>
        </p:txBody>
      </p:sp>
    </p:spTree>
    <p:extLst>
      <p:ext uri="{BB962C8B-B14F-4D97-AF65-F5344CB8AC3E}">
        <p14:creationId xmlns:p14="http://schemas.microsoft.com/office/powerpoint/2010/main" val="53123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left)">
                                      <p:cBhvr>
                                        <p:cTn id="7" dur="500"/>
                                        <p:tgtEl>
                                          <p:spTgt spid="1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wipe(up)">
                                      <p:cBhvr>
                                        <p:cTn id="15" dur="500"/>
                                        <p:tgtEl>
                                          <p:spTgt spid="113"/>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wipe(right)">
                                      <p:cBhvr>
                                        <p:cTn id="19" dur="500"/>
                                        <p:tgtEl>
                                          <p:spTgt spid="100"/>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wipe(down)">
                                      <p:cBhvr>
                                        <p:cTn id="23"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8" grpId="0" animBg="1"/>
      <p:bldP spid="112" grpId="0" animBg="1"/>
      <p:bldP spid="1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a:spLocks noGrp="1"/>
          </p:cNvSpPr>
          <p:nvPr>
            <p:ph type="title"/>
          </p:nvPr>
        </p:nvSpPr>
        <p:spPr>
          <a:xfrm>
            <a:off x="675569" y="618011"/>
            <a:ext cx="7747319" cy="7878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dirty="0"/>
              <a:t>Synthetic Music Building Blocks</a:t>
            </a:r>
            <a:endParaRPr dirty="0"/>
          </a:p>
        </p:txBody>
      </p:sp>
      <p:grpSp>
        <p:nvGrpSpPr>
          <p:cNvPr id="2" name="Group 1">
            <a:extLst>
              <a:ext uri="{FF2B5EF4-FFF2-40B4-BE49-F238E27FC236}">
                <a16:creationId xmlns:a16="http://schemas.microsoft.com/office/drawing/2014/main" id="{AF737971-B499-4E72-9EA9-C8BD0D9A378A}"/>
              </a:ext>
            </a:extLst>
          </p:cNvPr>
          <p:cNvGrpSpPr/>
          <p:nvPr/>
        </p:nvGrpSpPr>
        <p:grpSpPr>
          <a:xfrm>
            <a:off x="7162880" y="2367271"/>
            <a:ext cx="2678603" cy="1622443"/>
            <a:chOff x="7162880" y="2367271"/>
            <a:chExt cx="2678603" cy="1622443"/>
          </a:xfrm>
        </p:grpSpPr>
        <p:pic>
          <p:nvPicPr>
            <p:cNvPr id="109" name="Google Shape;109;p2" descr="Recurrent Neural Network (RNN) - PRIMO.ai"/>
            <p:cNvPicPr preferRelativeResize="0"/>
            <p:nvPr/>
          </p:nvPicPr>
          <p:blipFill rotWithShape="1">
            <a:blip r:embed="rId3">
              <a:alphaModFix/>
            </a:blip>
            <a:srcRect/>
            <a:stretch/>
          </p:blipFill>
          <p:spPr>
            <a:xfrm>
              <a:off x="7447027" y="2367271"/>
              <a:ext cx="2080963" cy="1619532"/>
            </a:xfrm>
            <a:prstGeom prst="rect">
              <a:avLst/>
            </a:prstGeom>
            <a:noFill/>
            <a:ln>
              <a:noFill/>
            </a:ln>
          </p:spPr>
        </p:pic>
        <p:sp>
          <p:nvSpPr>
            <p:cNvPr id="110" name="Google Shape;110;p2"/>
            <p:cNvSpPr/>
            <p:nvPr/>
          </p:nvSpPr>
          <p:spPr>
            <a:xfrm>
              <a:off x="7162880" y="2367647"/>
              <a:ext cx="2678603" cy="1622067"/>
            </a:xfrm>
            <a:prstGeom prst="rect">
              <a:avLst/>
            </a:prstGeom>
            <a:solidFill>
              <a:srgbClr val="FFD966">
                <a:alpha val="63137"/>
              </a:srgbClr>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Calibri"/>
                <a:ea typeface="Calibri"/>
                <a:cs typeface="Calibri"/>
                <a:sym typeface="Calibri"/>
              </a:endParaRPr>
            </a:p>
          </p:txBody>
        </p:sp>
        <p:sp>
          <p:nvSpPr>
            <p:cNvPr id="111" name="Google Shape;111;p2"/>
            <p:cNvSpPr/>
            <p:nvPr/>
          </p:nvSpPr>
          <p:spPr>
            <a:xfrm>
              <a:off x="7464910" y="2675927"/>
              <a:ext cx="2074542"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Knowledge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Generator</a:t>
              </a:r>
              <a:endParaRPr sz="1400" b="0" i="0" u="none" strike="noStrike" cap="none">
                <a:solidFill>
                  <a:srgbClr val="000000"/>
                </a:solidFill>
                <a:latin typeface="Arial"/>
                <a:ea typeface="Arial"/>
                <a:cs typeface="Arial"/>
                <a:sym typeface="Arial"/>
              </a:endParaRPr>
            </a:p>
          </p:txBody>
        </p:sp>
      </p:grpSp>
      <p:sp>
        <p:nvSpPr>
          <p:cNvPr id="4" name="Thought Bubble: Cloud 3">
            <a:extLst>
              <a:ext uri="{FF2B5EF4-FFF2-40B4-BE49-F238E27FC236}">
                <a16:creationId xmlns:a16="http://schemas.microsoft.com/office/drawing/2014/main" id="{304DD419-DC5B-4E9F-90D3-7A4C7C5AC095}"/>
              </a:ext>
            </a:extLst>
          </p:cNvPr>
          <p:cNvSpPr/>
          <p:nvPr/>
        </p:nvSpPr>
        <p:spPr>
          <a:xfrm>
            <a:off x="8611257" y="654022"/>
            <a:ext cx="2978577" cy="1342071"/>
          </a:xfrm>
          <a:prstGeom prst="cloudCallout">
            <a:avLst>
              <a:gd name="adj1" fmla="val -30690"/>
              <a:gd name="adj2" fmla="val 78727"/>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lIns="0" rIns="0" rtlCol="0" anchor="ctr" anchorCtr="1"/>
          <a:lstStyle/>
          <a:p>
            <a:pPr algn="ctr"/>
            <a:r>
              <a:rPr lang="en-US" sz="2000" dirty="0">
                <a:solidFill>
                  <a:schemeClr val="tx1"/>
                </a:solidFill>
              </a:rPr>
              <a:t>Generating synthetic music segments</a:t>
            </a:r>
          </a:p>
        </p:txBody>
      </p:sp>
      <p:sp>
        <p:nvSpPr>
          <p:cNvPr id="5" name="TextBox 4">
            <a:extLst>
              <a:ext uri="{FF2B5EF4-FFF2-40B4-BE49-F238E27FC236}">
                <a16:creationId xmlns:a16="http://schemas.microsoft.com/office/drawing/2014/main" id="{B37BCDBB-FD78-4ADA-8792-BDD0B10B7CE3}"/>
              </a:ext>
            </a:extLst>
          </p:cNvPr>
          <p:cNvSpPr txBox="1"/>
          <p:nvPr/>
        </p:nvSpPr>
        <p:spPr>
          <a:xfrm>
            <a:off x="947451" y="2367647"/>
            <a:ext cx="5901936" cy="2616101"/>
          </a:xfrm>
          <a:prstGeom prst="rect">
            <a:avLst/>
          </a:prstGeom>
          <a:noFill/>
        </p:spPr>
        <p:txBody>
          <a:bodyPr wrap="square" rtlCol="0">
            <a:spAutoFit/>
          </a:bodyPr>
          <a:lstStyle/>
          <a:p>
            <a:pPr>
              <a:spcAft>
                <a:spcPts val="1200"/>
              </a:spcAft>
            </a:pPr>
            <a:r>
              <a:rPr lang="en-US" sz="3200" dirty="0"/>
              <a:t>Potential Solution:</a:t>
            </a:r>
          </a:p>
          <a:p>
            <a:pPr marL="457200" indent="-457200">
              <a:spcAft>
                <a:spcPts val="1200"/>
              </a:spcAft>
              <a:buFont typeface="Arial" panose="020B0604020202020204" pitchFamily="34" charset="0"/>
              <a:buChar char="•"/>
            </a:pPr>
            <a:r>
              <a:rPr lang="en-US" sz="2800" dirty="0"/>
              <a:t>Adversarial learning techniques</a:t>
            </a:r>
          </a:p>
          <a:p>
            <a:pPr marL="457200" indent="-457200">
              <a:buFont typeface="Arial" panose="020B0604020202020204" pitchFamily="34" charset="0"/>
              <a:buChar char="•"/>
            </a:pPr>
            <a:r>
              <a:rPr lang="en-US" sz="2800" dirty="0"/>
              <a:t>How to verify the synthetic building blocks are still “Mozart”?</a:t>
            </a:r>
          </a:p>
        </p:txBody>
      </p:sp>
      <p:pic>
        <p:nvPicPr>
          <p:cNvPr id="30" name="Picture 29" descr="A close up of a logo&#10;&#10;Description automatically generated">
            <a:extLst>
              <a:ext uri="{FF2B5EF4-FFF2-40B4-BE49-F238E27FC236}">
                <a16:creationId xmlns:a16="http://schemas.microsoft.com/office/drawing/2014/main" id="{250E0692-2551-4152-A944-DF9896607806}"/>
              </a:ext>
            </a:extLst>
          </p:cNvPr>
          <p:cNvPicPr>
            <a:picLocks noChangeAspect="1"/>
          </p:cNvPicPr>
          <p:nvPr/>
        </p:nvPicPr>
        <p:blipFill>
          <a:blip r:embed="rId4"/>
          <a:stretch>
            <a:fillRect/>
          </a:stretch>
        </p:blipFill>
        <p:spPr>
          <a:xfrm>
            <a:off x="7218834" y="2069831"/>
            <a:ext cx="4762500" cy="4648200"/>
          </a:xfrm>
          <a:prstGeom prst="rect">
            <a:avLst/>
          </a:prstGeom>
        </p:spPr>
      </p:pic>
    </p:spTree>
    <p:extLst>
      <p:ext uri="{BB962C8B-B14F-4D97-AF65-F5344CB8AC3E}">
        <p14:creationId xmlns:p14="http://schemas.microsoft.com/office/powerpoint/2010/main" val="186349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left)">
                                      <p:cBhvr>
                                        <p:cTn id="13" dur="500"/>
                                        <p:tgtEl>
                                          <p:spTgt spid="5">
                                            <p:txEl>
                                              <p:pRg st="2" end="2"/>
                                            </p:txEl>
                                          </p:spTgt>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5503" y="2270579"/>
            <a:ext cx="5968499" cy="3977821"/>
          </a:xfrm>
        </p:spPr>
      </p:pic>
      <p:sp>
        <p:nvSpPr>
          <p:cNvPr id="2" name="Title 1"/>
          <p:cNvSpPr>
            <a:spLocks noGrp="1"/>
          </p:cNvSpPr>
          <p:nvPr>
            <p:ph type="title"/>
          </p:nvPr>
        </p:nvSpPr>
        <p:spPr>
          <a:xfrm>
            <a:off x="677334" y="609600"/>
            <a:ext cx="8596668" cy="964367"/>
          </a:xfrm>
        </p:spPr>
        <p:txBody>
          <a:bodyPr>
            <a:normAutofit/>
          </a:bodyPr>
          <a:lstStyle/>
          <a:p>
            <a:r>
              <a:rPr lang="en-US" sz="4800" dirty="0">
                <a:solidFill>
                  <a:srgbClr val="7030A0"/>
                </a:solidFill>
              </a:rPr>
              <a:t>Bring the World Together</a:t>
            </a:r>
          </a:p>
        </p:txBody>
      </p:sp>
      <p:sp>
        <p:nvSpPr>
          <p:cNvPr id="3" name="TextBox 2">
            <a:extLst>
              <a:ext uri="{FF2B5EF4-FFF2-40B4-BE49-F238E27FC236}">
                <a16:creationId xmlns:a16="http://schemas.microsoft.com/office/drawing/2014/main" id="{27DF41AD-0218-4EB7-8717-9801875F97D5}"/>
              </a:ext>
            </a:extLst>
          </p:cNvPr>
          <p:cNvSpPr txBox="1"/>
          <p:nvPr/>
        </p:nvSpPr>
        <p:spPr>
          <a:xfrm>
            <a:off x="1689100" y="2270579"/>
            <a:ext cx="2816797" cy="707886"/>
          </a:xfrm>
          <a:prstGeom prst="rect">
            <a:avLst/>
          </a:prstGeom>
          <a:noFill/>
        </p:spPr>
        <p:txBody>
          <a:bodyPr wrap="none" rtlCol="0">
            <a:spAutoFit/>
          </a:bodyPr>
          <a:lstStyle/>
          <a:p>
            <a:r>
              <a:rPr lang="en-US" sz="4000" dirty="0"/>
              <a:t>Earth Music</a:t>
            </a:r>
          </a:p>
        </p:txBody>
      </p:sp>
    </p:spTree>
    <p:extLst>
      <p:ext uri="{BB962C8B-B14F-4D97-AF65-F5344CB8AC3E}">
        <p14:creationId xmlns:p14="http://schemas.microsoft.com/office/powerpoint/2010/main" val="10389600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6EDA5-6671-45B4-A114-179AB4B1F97D}"/>
              </a:ext>
            </a:extLst>
          </p:cNvPr>
          <p:cNvSpPr>
            <a:spLocks noGrp="1"/>
          </p:cNvSpPr>
          <p:nvPr>
            <p:ph type="title"/>
          </p:nvPr>
        </p:nvSpPr>
        <p:spPr>
          <a:xfrm>
            <a:off x="610444" y="399396"/>
            <a:ext cx="8596668" cy="1320800"/>
          </a:xfrm>
        </p:spPr>
        <p:txBody>
          <a:bodyPr>
            <a:normAutofit/>
          </a:bodyPr>
          <a:lstStyle/>
          <a:p>
            <a:r>
              <a:rPr lang="en-US" sz="5400" dirty="0">
                <a:solidFill>
                  <a:srgbClr val="7030A0"/>
                </a:solidFill>
              </a:rPr>
              <a:t>Magic Baton</a:t>
            </a:r>
          </a:p>
        </p:txBody>
      </p:sp>
      <p:grpSp>
        <p:nvGrpSpPr>
          <p:cNvPr id="4" name="Group 3">
            <a:extLst>
              <a:ext uri="{FF2B5EF4-FFF2-40B4-BE49-F238E27FC236}">
                <a16:creationId xmlns:a16="http://schemas.microsoft.com/office/drawing/2014/main" id="{25B813FF-F3C8-46C3-B588-07DCCFD02047}"/>
              </a:ext>
            </a:extLst>
          </p:cNvPr>
          <p:cNvGrpSpPr/>
          <p:nvPr/>
        </p:nvGrpSpPr>
        <p:grpSpPr>
          <a:xfrm>
            <a:off x="4626662" y="693537"/>
            <a:ext cx="6553209" cy="5737198"/>
            <a:chOff x="334107" y="318215"/>
            <a:chExt cx="6553209" cy="5737198"/>
          </a:xfrm>
        </p:grpSpPr>
        <p:pic>
          <p:nvPicPr>
            <p:cNvPr id="5" name="Picture 4">
              <a:extLst>
                <a:ext uri="{FF2B5EF4-FFF2-40B4-BE49-F238E27FC236}">
                  <a16:creationId xmlns:a16="http://schemas.microsoft.com/office/drawing/2014/main" id="{CD28D662-0C5F-4C81-AEA7-8A7B3E39B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00" y="932648"/>
              <a:ext cx="2614968" cy="1859165"/>
            </a:xfrm>
            <a:prstGeom prst="rect">
              <a:avLst/>
            </a:prstGeom>
          </p:spPr>
        </p:pic>
        <p:pic>
          <p:nvPicPr>
            <p:cNvPr id="6" name="Picture 5">
              <a:extLst>
                <a:ext uri="{FF2B5EF4-FFF2-40B4-BE49-F238E27FC236}">
                  <a16:creationId xmlns:a16="http://schemas.microsoft.com/office/drawing/2014/main" id="{890C5F81-2D10-40DE-84CC-4512D332E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07" y="2795954"/>
              <a:ext cx="3522784" cy="2642088"/>
            </a:xfrm>
            <a:prstGeom prst="rect">
              <a:avLst/>
            </a:prstGeom>
          </p:spPr>
        </p:pic>
        <p:sp>
          <p:nvSpPr>
            <p:cNvPr id="7" name="Cube 6">
              <a:extLst>
                <a:ext uri="{FF2B5EF4-FFF2-40B4-BE49-F238E27FC236}">
                  <a16:creationId xmlns:a16="http://schemas.microsoft.com/office/drawing/2014/main" id="{8A461422-E861-4691-B11B-18CA2CE3288F}"/>
                </a:ext>
              </a:extLst>
            </p:cNvPr>
            <p:cNvSpPr/>
            <p:nvPr/>
          </p:nvSpPr>
          <p:spPr>
            <a:xfrm>
              <a:off x="3229418" y="649016"/>
              <a:ext cx="3358661" cy="3376246"/>
            </a:xfrm>
            <a:prstGeom prst="cub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7476F731-628D-40C7-A071-6838BC29DCCD}"/>
                </a:ext>
              </a:extLst>
            </p:cNvPr>
            <p:cNvSpPr/>
            <p:nvPr/>
          </p:nvSpPr>
          <p:spPr>
            <a:xfrm rot="1054036">
              <a:off x="1907931" y="2936631"/>
              <a:ext cx="2074985" cy="1099038"/>
            </a:xfrm>
            <a:custGeom>
              <a:avLst/>
              <a:gdLst>
                <a:gd name="connsiteX0" fmla="*/ 0 w 3086100"/>
                <a:gd name="connsiteY0" fmla="*/ 167053 h 1951892"/>
                <a:gd name="connsiteX1" fmla="*/ 43962 w 3086100"/>
                <a:gd name="connsiteY1" fmla="*/ 131884 h 1951892"/>
                <a:gd name="connsiteX2" fmla="*/ 149470 w 3086100"/>
                <a:gd name="connsiteY2" fmla="*/ 70338 h 1951892"/>
                <a:gd name="connsiteX3" fmla="*/ 184639 w 3086100"/>
                <a:gd name="connsiteY3" fmla="*/ 61546 h 1951892"/>
                <a:gd name="connsiteX4" fmla="*/ 211016 w 3086100"/>
                <a:gd name="connsiteY4" fmla="*/ 52753 h 1951892"/>
                <a:gd name="connsiteX5" fmla="*/ 254977 w 3086100"/>
                <a:gd name="connsiteY5" fmla="*/ 35169 h 1951892"/>
                <a:gd name="connsiteX6" fmla="*/ 298939 w 3086100"/>
                <a:gd name="connsiteY6" fmla="*/ 26376 h 1951892"/>
                <a:gd name="connsiteX7" fmla="*/ 325316 w 3086100"/>
                <a:gd name="connsiteY7" fmla="*/ 17584 h 1951892"/>
                <a:gd name="connsiteX8" fmla="*/ 378070 w 3086100"/>
                <a:gd name="connsiteY8" fmla="*/ 8792 h 1951892"/>
                <a:gd name="connsiteX9" fmla="*/ 422031 w 3086100"/>
                <a:gd name="connsiteY9" fmla="*/ 0 h 1951892"/>
                <a:gd name="connsiteX10" fmla="*/ 756139 w 3086100"/>
                <a:gd name="connsiteY10" fmla="*/ 8792 h 1951892"/>
                <a:gd name="connsiteX11" fmla="*/ 905608 w 3086100"/>
                <a:gd name="connsiteY11" fmla="*/ 43961 h 1951892"/>
                <a:gd name="connsiteX12" fmla="*/ 984739 w 3086100"/>
                <a:gd name="connsiteY12" fmla="*/ 52753 h 1951892"/>
                <a:gd name="connsiteX13" fmla="*/ 1222131 w 3086100"/>
                <a:gd name="connsiteY13" fmla="*/ 123092 h 1951892"/>
                <a:gd name="connsiteX14" fmla="*/ 1327639 w 3086100"/>
                <a:gd name="connsiteY14" fmla="*/ 175846 h 1951892"/>
                <a:gd name="connsiteX15" fmla="*/ 1380393 w 3086100"/>
                <a:gd name="connsiteY15" fmla="*/ 219807 h 1951892"/>
                <a:gd name="connsiteX16" fmla="*/ 1459524 w 3086100"/>
                <a:gd name="connsiteY16" fmla="*/ 272561 h 1951892"/>
                <a:gd name="connsiteX17" fmla="*/ 1617785 w 3086100"/>
                <a:gd name="connsiteY17" fmla="*/ 422030 h 1951892"/>
                <a:gd name="connsiteX18" fmla="*/ 1661747 w 3086100"/>
                <a:gd name="connsiteY18" fmla="*/ 501161 h 1951892"/>
                <a:gd name="connsiteX19" fmla="*/ 1670539 w 3086100"/>
                <a:gd name="connsiteY19" fmla="*/ 545123 h 1951892"/>
                <a:gd name="connsiteX20" fmla="*/ 1688124 w 3086100"/>
                <a:gd name="connsiteY20" fmla="*/ 589084 h 1951892"/>
                <a:gd name="connsiteX21" fmla="*/ 1696916 w 3086100"/>
                <a:gd name="connsiteY21" fmla="*/ 615461 h 1951892"/>
                <a:gd name="connsiteX22" fmla="*/ 1688124 w 3086100"/>
                <a:gd name="connsiteY22" fmla="*/ 756138 h 1951892"/>
                <a:gd name="connsiteX23" fmla="*/ 1661747 w 3086100"/>
                <a:gd name="connsiteY23" fmla="*/ 817684 h 1951892"/>
                <a:gd name="connsiteX24" fmla="*/ 1635370 w 3086100"/>
                <a:gd name="connsiteY24" fmla="*/ 852853 h 1951892"/>
                <a:gd name="connsiteX25" fmla="*/ 1591408 w 3086100"/>
                <a:gd name="connsiteY25" fmla="*/ 940776 h 1951892"/>
                <a:gd name="connsiteX26" fmla="*/ 1556239 w 3086100"/>
                <a:gd name="connsiteY26" fmla="*/ 993530 h 1951892"/>
                <a:gd name="connsiteX27" fmla="*/ 1503485 w 3086100"/>
                <a:gd name="connsiteY27" fmla="*/ 1107830 h 1951892"/>
                <a:gd name="connsiteX28" fmla="*/ 1477108 w 3086100"/>
                <a:gd name="connsiteY28" fmla="*/ 1160584 h 1951892"/>
                <a:gd name="connsiteX29" fmla="*/ 1477108 w 3086100"/>
                <a:gd name="connsiteY29" fmla="*/ 1459523 h 1951892"/>
                <a:gd name="connsiteX30" fmla="*/ 1521070 w 3086100"/>
                <a:gd name="connsiteY30" fmla="*/ 1626576 h 1951892"/>
                <a:gd name="connsiteX31" fmla="*/ 1547447 w 3086100"/>
                <a:gd name="connsiteY31" fmla="*/ 1688123 h 1951892"/>
                <a:gd name="connsiteX32" fmla="*/ 1556239 w 3086100"/>
                <a:gd name="connsiteY32" fmla="*/ 1714500 h 1951892"/>
                <a:gd name="connsiteX33" fmla="*/ 1626577 w 3086100"/>
                <a:gd name="connsiteY33" fmla="*/ 1776046 h 1951892"/>
                <a:gd name="connsiteX34" fmla="*/ 1723293 w 3086100"/>
                <a:gd name="connsiteY34" fmla="*/ 1820007 h 1951892"/>
                <a:gd name="connsiteX35" fmla="*/ 1749670 w 3086100"/>
                <a:gd name="connsiteY35" fmla="*/ 1828800 h 1951892"/>
                <a:gd name="connsiteX36" fmla="*/ 1969477 w 3086100"/>
                <a:gd name="connsiteY36" fmla="*/ 1863969 h 1951892"/>
                <a:gd name="connsiteX37" fmla="*/ 2004647 w 3086100"/>
                <a:gd name="connsiteY37" fmla="*/ 1872761 h 1951892"/>
                <a:gd name="connsiteX38" fmla="*/ 2338754 w 3086100"/>
                <a:gd name="connsiteY38" fmla="*/ 1925515 h 1951892"/>
                <a:gd name="connsiteX39" fmla="*/ 2584939 w 3086100"/>
                <a:gd name="connsiteY39" fmla="*/ 1951892 h 1951892"/>
                <a:gd name="connsiteX40" fmla="*/ 2655277 w 3086100"/>
                <a:gd name="connsiteY40" fmla="*/ 1943100 h 1951892"/>
                <a:gd name="connsiteX41" fmla="*/ 2734408 w 3086100"/>
                <a:gd name="connsiteY41" fmla="*/ 1907930 h 1951892"/>
                <a:gd name="connsiteX42" fmla="*/ 2769577 w 3086100"/>
                <a:gd name="connsiteY42" fmla="*/ 1890346 h 1951892"/>
                <a:gd name="connsiteX43" fmla="*/ 2910254 w 3086100"/>
                <a:gd name="connsiteY43" fmla="*/ 1855176 h 1951892"/>
                <a:gd name="connsiteX44" fmla="*/ 2963008 w 3086100"/>
                <a:gd name="connsiteY44" fmla="*/ 1846384 h 1951892"/>
                <a:gd name="connsiteX45" fmla="*/ 3050931 w 3086100"/>
                <a:gd name="connsiteY45" fmla="*/ 1820007 h 1951892"/>
                <a:gd name="connsiteX46" fmla="*/ 3086100 w 3086100"/>
                <a:gd name="connsiteY46" fmla="*/ 1811215 h 19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86100" h="1951892">
                  <a:moveTo>
                    <a:pt x="0" y="167053"/>
                  </a:moveTo>
                  <a:cubicBezTo>
                    <a:pt x="14654" y="155330"/>
                    <a:pt x="28785" y="142922"/>
                    <a:pt x="43962" y="131884"/>
                  </a:cubicBezTo>
                  <a:cubicBezTo>
                    <a:pt x="76739" y="108047"/>
                    <a:pt x="111615" y="85480"/>
                    <a:pt x="149470" y="70338"/>
                  </a:cubicBezTo>
                  <a:cubicBezTo>
                    <a:pt x="160690" y="65850"/>
                    <a:pt x="173020" y="64866"/>
                    <a:pt x="184639" y="61546"/>
                  </a:cubicBezTo>
                  <a:cubicBezTo>
                    <a:pt x="193550" y="59000"/>
                    <a:pt x="202338" y="56007"/>
                    <a:pt x="211016" y="52753"/>
                  </a:cubicBezTo>
                  <a:cubicBezTo>
                    <a:pt x="225794" y="47211"/>
                    <a:pt x="239860" y="39704"/>
                    <a:pt x="254977" y="35169"/>
                  </a:cubicBezTo>
                  <a:cubicBezTo>
                    <a:pt x="269291" y="30875"/>
                    <a:pt x="284441" y="30001"/>
                    <a:pt x="298939" y="26376"/>
                  </a:cubicBezTo>
                  <a:cubicBezTo>
                    <a:pt x="307930" y="24128"/>
                    <a:pt x="316269" y="19594"/>
                    <a:pt x="325316" y="17584"/>
                  </a:cubicBezTo>
                  <a:cubicBezTo>
                    <a:pt x="342719" y="13717"/>
                    <a:pt x="360530" y="11981"/>
                    <a:pt x="378070" y="8792"/>
                  </a:cubicBezTo>
                  <a:cubicBezTo>
                    <a:pt x="392773" y="6119"/>
                    <a:pt x="407377" y="2931"/>
                    <a:pt x="422031" y="0"/>
                  </a:cubicBezTo>
                  <a:cubicBezTo>
                    <a:pt x="533400" y="2931"/>
                    <a:pt x="644957" y="1696"/>
                    <a:pt x="756139" y="8792"/>
                  </a:cubicBezTo>
                  <a:cubicBezTo>
                    <a:pt x="784896" y="10627"/>
                    <a:pt x="875214" y="38597"/>
                    <a:pt x="905608" y="43961"/>
                  </a:cubicBezTo>
                  <a:cubicBezTo>
                    <a:pt x="931743" y="48573"/>
                    <a:pt x="958362" y="49822"/>
                    <a:pt x="984739" y="52753"/>
                  </a:cubicBezTo>
                  <a:cubicBezTo>
                    <a:pt x="1064538" y="70487"/>
                    <a:pt x="1148573" y="86313"/>
                    <a:pt x="1222131" y="123092"/>
                  </a:cubicBezTo>
                  <a:cubicBezTo>
                    <a:pt x="1257300" y="140677"/>
                    <a:pt x="1297432" y="150674"/>
                    <a:pt x="1327639" y="175846"/>
                  </a:cubicBezTo>
                  <a:cubicBezTo>
                    <a:pt x="1345224" y="190500"/>
                    <a:pt x="1361934" y="206271"/>
                    <a:pt x="1380393" y="219807"/>
                  </a:cubicBezTo>
                  <a:cubicBezTo>
                    <a:pt x="1405957" y="238554"/>
                    <a:pt x="1434559" y="253023"/>
                    <a:pt x="1459524" y="272561"/>
                  </a:cubicBezTo>
                  <a:cubicBezTo>
                    <a:pt x="1526142" y="324697"/>
                    <a:pt x="1573416" y="358645"/>
                    <a:pt x="1617785" y="422030"/>
                  </a:cubicBezTo>
                  <a:cubicBezTo>
                    <a:pt x="1637103" y="449627"/>
                    <a:pt x="1647105" y="471878"/>
                    <a:pt x="1661747" y="501161"/>
                  </a:cubicBezTo>
                  <a:cubicBezTo>
                    <a:pt x="1664678" y="515815"/>
                    <a:pt x="1666245" y="530809"/>
                    <a:pt x="1670539" y="545123"/>
                  </a:cubicBezTo>
                  <a:cubicBezTo>
                    <a:pt x="1675074" y="560240"/>
                    <a:pt x="1682582" y="574306"/>
                    <a:pt x="1688124" y="589084"/>
                  </a:cubicBezTo>
                  <a:cubicBezTo>
                    <a:pt x="1691378" y="597762"/>
                    <a:pt x="1693985" y="606669"/>
                    <a:pt x="1696916" y="615461"/>
                  </a:cubicBezTo>
                  <a:cubicBezTo>
                    <a:pt x="1693985" y="662353"/>
                    <a:pt x="1693043" y="709412"/>
                    <a:pt x="1688124" y="756138"/>
                  </a:cubicBezTo>
                  <a:cubicBezTo>
                    <a:pt x="1686610" y="770524"/>
                    <a:pt x="1667321" y="808766"/>
                    <a:pt x="1661747" y="817684"/>
                  </a:cubicBezTo>
                  <a:cubicBezTo>
                    <a:pt x="1653981" y="830110"/>
                    <a:pt x="1642640" y="840130"/>
                    <a:pt x="1635370" y="852853"/>
                  </a:cubicBezTo>
                  <a:cubicBezTo>
                    <a:pt x="1619113" y="881303"/>
                    <a:pt x="1609584" y="913512"/>
                    <a:pt x="1591408" y="940776"/>
                  </a:cubicBezTo>
                  <a:cubicBezTo>
                    <a:pt x="1579685" y="958361"/>
                    <a:pt x="1566888" y="975275"/>
                    <a:pt x="1556239" y="993530"/>
                  </a:cubicBezTo>
                  <a:cubicBezTo>
                    <a:pt x="1531771" y="1035476"/>
                    <a:pt x="1524107" y="1063148"/>
                    <a:pt x="1503485" y="1107830"/>
                  </a:cubicBezTo>
                  <a:cubicBezTo>
                    <a:pt x="1495246" y="1125681"/>
                    <a:pt x="1485900" y="1142999"/>
                    <a:pt x="1477108" y="1160584"/>
                  </a:cubicBezTo>
                  <a:cubicBezTo>
                    <a:pt x="1467155" y="1299932"/>
                    <a:pt x="1461953" y="1302920"/>
                    <a:pt x="1477108" y="1459523"/>
                  </a:cubicBezTo>
                  <a:cubicBezTo>
                    <a:pt x="1484503" y="1535941"/>
                    <a:pt x="1494398" y="1559896"/>
                    <a:pt x="1521070" y="1626576"/>
                  </a:cubicBezTo>
                  <a:cubicBezTo>
                    <a:pt x="1529360" y="1647300"/>
                    <a:pt x="1539158" y="1667399"/>
                    <a:pt x="1547447" y="1688123"/>
                  </a:cubicBezTo>
                  <a:cubicBezTo>
                    <a:pt x="1550889" y="1696728"/>
                    <a:pt x="1550678" y="1707086"/>
                    <a:pt x="1556239" y="1714500"/>
                  </a:cubicBezTo>
                  <a:cubicBezTo>
                    <a:pt x="1569988" y="1732833"/>
                    <a:pt x="1602173" y="1763844"/>
                    <a:pt x="1626577" y="1776046"/>
                  </a:cubicBezTo>
                  <a:cubicBezTo>
                    <a:pt x="1658251" y="1791883"/>
                    <a:pt x="1690744" y="1806057"/>
                    <a:pt x="1723293" y="1820007"/>
                  </a:cubicBezTo>
                  <a:cubicBezTo>
                    <a:pt x="1731812" y="1823658"/>
                    <a:pt x="1740546" y="1827171"/>
                    <a:pt x="1749670" y="1828800"/>
                  </a:cubicBezTo>
                  <a:cubicBezTo>
                    <a:pt x="1822715" y="1841844"/>
                    <a:pt x="1896355" y="1851362"/>
                    <a:pt x="1969477" y="1863969"/>
                  </a:cubicBezTo>
                  <a:cubicBezTo>
                    <a:pt x="1981385" y="1866022"/>
                    <a:pt x="1992727" y="1870774"/>
                    <a:pt x="2004647" y="1872761"/>
                  </a:cubicBezTo>
                  <a:cubicBezTo>
                    <a:pt x="2115862" y="1891297"/>
                    <a:pt x="2227039" y="1910281"/>
                    <a:pt x="2338754" y="1925515"/>
                  </a:cubicBezTo>
                  <a:cubicBezTo>
                    <a:pt x="2420529" y="1936666"/>
                    <a:pt x="2502877" y="1943100"/>
                    <a:pt x="2584939" y="1951892"/>
                  </a:cubicBezTo>
                  <a:cubicBezTo>
                    <a:pt x="2608385" y="1948961"/>
                    <a:pt x="2632609" y="1949767"/>
                    <a:pt x="2655277" y="1943100"/>
                  </a:cubicBezTo>
                  <a:cubicBezTo>
                    <a:pt x="2682969" y="1934955"/>
                    <a:pt x="2708200" y="1920026"/>
                    <a:pt x="2734408" y="1907930"/>
                  </a:cubicBezTo>
                  <a:cubicBezTo>
                    <a:pt x="2746308" y="1902438"/>
                    <a:pt x="2757023" y="1894112"/>
                    <a:pt x="2769577" y="1890346"/>
                  </a:cubicBezTo>
                  <a:cubicBezTo>
                    <a:pt x="2815874" y="1876457"/>
                    <a:pt x="2863120" y="1865888"/>
                    <a:pt x="2910254" y="1855176"/>
                  </a:cubicBezTo>
                  <a:cubicBezTo>
                    <a:pt x="2927638" y="1851225"/>
                    <a:pt x="2945713" y="1850708"/>
                    <a:pt x="2963008" y="1846384"/>
                  </a:cubicBezTo>
                  <a:cubicBezTo>
                    <a:pt x="2992693" y="1838963"/>
                    <a:pt x="3021686" y="1829005"/>
                    <a:pt x="3050931" y="1820007"/>
                  </a:cubicBezTo>
                  <a:cubicBezTo>
                    <a:pt x="3082517" y="1810288"/>
                    <a:pt x="3067272" y="1811215"/>
                    <a:pt x="3086100" y="1811215"/>
                  </a:cubicBezTo>
                </a:path>
              </a:pathLst>
            </a:custGeom>
            <a:noFill/>
            <a:ln>
              <a:solidFill>
                <a:srgbClr val="7030A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9294F5A-A73F-4EB8-A83D-FAE40E461236}"/>
                </a:ext>
              </a:extLst>
            </p:cNvPr>
            <p:cNvGrpSpPr/>
            <p:nvPr/>
          </p:nvGrpSpPr>
          <p:grpSpPr>
            <a:xfrm>
              <a:off x="3988775" y="1174130"/>
              <a:ext cx="2432363" cy="2096604"/>
              <a:chOff x="3856891" y="910360"/>
              <a:chExt cx="2432363" cy="2096604"/>
            </a:xfrm>
          </p:grpSpPr>
          <p:sp>
            <p:nvSpPr>
              <p:cNvPr id="16" name="Freeform: Shape 15">
                <a:extLst>
                  <a:ext uri="{FF2B5EF4-FFF2-40B4-BE49-F238E27FC236}">
                    <a16:creationId xmlns:a16="http://schemas.microsoft.com/office/drawing/2014/main" id="{158724A6-3042-48AD-9D7B-05ABCD8588E1}"/>
                  </a:ext>
                </a:extLst>
              </p:cNvPr>
              <p:cNvSpPr/>
              <p:nvPr/>
            </p:nvSpPr>
            <p:spPr>
              <a:xfrm rot="1054036">
                <a:off x="3912220" y="1304499"/>
                <a:ext cx="2377034" cy="1371998"/>
              </a:xfrm>
              <a:custGeom>
                <a:avLst/>
                <a:gdLst>
                  <a:gd name="connsiteX0" fmla="*/ 0 w 3086100"/>
                  <a:gd name="connsiteY0" fmla="*/ 167053 h 1951892"/>
                  <a:gd name="connsiteX1" fmla="*/ 43962 w 3086100"/>
                  <a:gd name="connsiteY1" fmla="*/ 131884 h 1951892"/>
                  <a:gd name="connsiteX2" fmla="*/ 149470 w 3086100"/>
                  <a:gd name="connsiteY2" fmla="*/ 70338 h 1951892"/>
                  <a:gd name="connsiteX3" fmla="*/ 184639 w 3086100"/>
                  <a:gd name="connsiteY3" fmla="*/ 61546 h 1951892"/>
                  <a:gd name="connsiteX4" fmla="*/ 211016 w 3086100"/>
                  <a:gd name="connsiteY4" fmla="*/ 52753 h 1951892"/>
                  <a:gd name="connsiteX5" fmla="*/ 254977 w 3086100"/>
                  <a:gd name="connsiteY5" fmla="*/ 35169 h 1951892"/>
                  <a:gd name="connsiteX6" fmla="*/ 298939 w 3086100"/>
                  <a:gd name="connsiteY6" fmla="*/ 26376 h 1951892"/>
                  <a:gd name="connsiteX7" fmla="*/ 325316 w 3086100"/>
                  <a:gd name="connsiteY7" fmla="*/ 17584 h 1951892"/>
                  <a:gd name="connsiteX8" fmla="*/ 378070 w 3086100"/>
                  <a:gd name="connsiteY8" fmla="*/ 8792 h 1951892"/>
                  <a:gd name="connsiteX9" fmla="*/ 422031 w 3086100"/>
                  <a:gd name="connsiteY9" fmla="*/ 0 h 1951892"/>
                  <a:gd name="connsiteX10" fmla="*/ 756139 w 3086100"/>
                  <a:gd name="connsiteY10" fmla="*/ 8792 h 1951892"/>
                  <a:gd name="connsiteX11" fmla="*/ 905608 w 3086100"/>
                  <a:gd name="connsiteY11" fmla="*/ 43961 h 1951892"/>
                  <a:gd name="connsiteX12" fmla="*/ 984739 w 3086100"/>
                  <a:gd name="connsiteY12" fmla="*/ 52753 h 1951892"/>
                  <a:gd name="connsiteX13" fmla="*/ 1222131 w 3086100"/>
                  <a:gd name="connsiteY13" fmla="*/ 123092 h 1951892"/>
                  <a:gd name="connsiteX14" fmla="*/ 1327639 w 3086100"/>
                  <a:gd name="connsiteY14" fmla="*/ 175846 h 1951892"/>
                  <a:gd name="connsiteX15" fmla="*/ 1380393 w 3086100"/>
                  <a:gd name="connsiteY15" fmla="*/ 219807 h 1951892"/>
                  <a:gd name="connsiteX16" fmla="*/ 1459524 w 3086100"/>
                  <a:gd name="connsiteY16" fmla="*/ 272561 h 1951892"/>
                  <a:gd name="connsiteX17" fmla="*/ 1617785 w 3086100"/>
                  <a:gd name="connsiteY17" fmla="*/ 422030 h 1951892"/>
                  <a:gd name="connsiteX18" fmla="*/ 1661747 w 3086100"/>
                  <a:gd name="connsiteY18" fmla="*/ 501161 h 1951892"/>
                  <a:gd name="connsiteX19" fmla="*/ 1670539 w 3086100"/>
                  <a:gd name="connsiteY19" fmla="*/ 545123 h 1951892"/>
                  <a:gd name="connsiteX20" fmla="*/ 1688124 w 3086100"/>
                  <a:gd name="connsiteY20" fmla="*/ 589084 h 1951892"/>
                  <a:gd name="connsiteX21" fmla="*/ 1696916 w 3086100"/>
                  <a:gd name="connsiteY21" fmla="*/ 615461 h 1951892"/>
                  <a:gd name="connsiteX22" fmla="*/ 1688124 w 3086100"/>
                  <a:gd name="connsiteY22" fmla="*/ 756138 h 1951892"/>
                  <a:gd name="connsiteX23" fmla="*/ 1661747 w 3086100"/>
                  <a:gd name="connsiteY23" fmla="*/ 817684 h 1951892"/>
                  <a:gd name="connsiteX24" fmla="*/ 1635370 w 3086100"/>
                  <a:gd name="connsiteY24" fmla="*/ 852853 h 1951892"/>
                  <a:gd name="connsiteX25" fmla="*/ 1591408 w 3086100"/>
                  <a:gd name="connsiteY25" fmla="*/ 940776 h 1951892"/>
                  <a:gd name="connsiteX26" fmla="*/ 1556239 w 3086100"/>
                  <a:gd name="connsiteY26" fmla="*/ 993530 h 1951892"/>
                  <a:gd name="connsiteX27" fmla="*/ 1503485 w 3086100"/>
                  <a:gd name="connsiteY27" fmla="*/ 1107830 h 1951892"/>
                  <a:gd name="connsiteX28" fmla="*/ 1477108 w 3086100"/>
                  <a:gd name="connsiteY28" fmla="*/ 1160584 h 1951892"/>
                  <a:gd name="connsiteX29" fmla="*/ 1477108 w 3086100"/>
                  <a:gd name="connsiteY29" fmla="*/ 1459523 h 1951892"/>
                  <a:gd name="connsiteX30" fmla="*/ 1521070 w 3086100"/>
                  <a:gd name="connsiteY30" fmla="*/ 1626576 h 1951892"/>
                  <a:gd name="connsiteX31" fmla="*/ 1547447 w 3086100"/>
                  <a:gd name="connsiteY31" fmla="*/ 1688123 h 1951892"/>
                  <a:gd name="connsiteX32" fmla="*/ 1556239 w 3086100"/>
                  <a:gd name="connsiteY32" fmla="*/ 1714500 h 1951892"/>
                  <a:gd name="connsiteX33" fmla="*/ 1626577 w 3086100"/>
                  <a:gd name="connsiteY33" fmla="*/ 1776046 h 1951892"/>
                  <a:gd name="connsiteX34" fmla="*/ 1723293 w 3086100"/>
                  <a:gd name="connsiteY34" fmla="*/ 1820007 h 1951892"/>
                  <a:gd name="connsiteX35" fmla="*/ 1749670 w 3086100"/>
                  <a:gd name="connsiteY35" fmla="*/ 1828800 h 1951892"/>
                  <a:gd name="connsiteX36" fmla="*/ 1969477 w 3086100"/>
                  <a:gd name="connsiteY36" fmla="*/ 1863969 h 1951892"/>
                  <a:gd name="connsiteX37" fmla="*/ 2004647 w 3086100"/>
                  <a:gd name="connsiteY37" fmla="*/ 1872761 h 1951892"/>
                  <a:gd name="connsiteX38" fmla="*/ 2338754 w 3086100"/>
                  <a:gd name="connsiteY38" fmla="*/ 1925515 h 1951892"/>
                  <a:gd name="connsiteX39" fmla="*/ 2584939 w 3086100"/>
                  <a:gd name="connsiteY39" fmla="*/ 1951892 h 1951892"/>
                  <a:gd name="connsiteX40" fmla="*/ 2655277 w 3086100"/>
                  <a:gd name="connsiteY40" fmla="*/ 1943100 h 1951892"/>
                  <a:gd name="connsiteX41" fmla="*/ 2734408 w 3086100"/>
                  <a:gd name="connsiteY41" fmla="*/ 1907930 h 1951892"/>
                  <a:gd name="connsiteX42" fmla="*/ 2769577 w 3086100"/>
                  <a:gd name="connsiteY42" fmla="*/ 1890346 h 1951892"/>
                  <a:gd name="connsiteX43" fmla="*/ 2910254 w 3086100"/>
                  <a:gd name="connsiteY43" fmla="*/ 1855176 h 1951892"/>
                  <a:gd name="connsiteX44" fmla="*/ 2963008 w 3086100"/>
                  <a:gd name="connsiteY44" fmla="*/ 1846384 h 1951892"/>
                  <a:gd name="connsiteX45" fmla="*/ 3050931 w 3086100"/>
                  <a:gd name="connsiteY45" fmla="*/ 1820007 h 1951892"/>
                  <a:gd name="connsiteX46" fmla="*/ 3086100 w 3086100"/>
                  <a:gd name="connsiteY46" fmla="*/ 1811215 h 19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86100" h="1951892">
                    <a:moveTo>
                      <a:pt x="0" y="167053"/>
                    </a:moveTo>
                    <a:cubicBezTo>
                      <a:pt x="14654" y="155330"/>
                      <a:pt x="28785" y="142922"/>
                      <a:pt x="43962" y="131884"/>
                    </a:cubicBezTo>
                    <a:cubicBezTo>
                      <a:pt x="76739" y="108047"/>
                      <a:pt x="111615" y="85480"/>
                      <a:pt x="149470" y="70338"/>
                    </a:cubicBezTo>
                    <a:cubicBezTo>
                      <a:pt x="160690" y="65850"/>
                      <a:pt x="173020" y="64866"/>
                      <a:pt x="184639" y="61546"/>
                    </a:cubicBezTo>
                    <a:cubicBezTo>
                      <a:pt x="193550" y="59000"/>
                      <a:pt x="202338" y="56007"/>
                      <a:pt x="211016" y="52753"/>
                    </a:cubicBezTo>
                    <a:cubicBezTo>
                      <a:pt x="225794" y="47211"/>
                      <a:pt x="239860" y="39704"/>
                      <a:pt x="254977" y="35169"/>
                    </a:cubicBezTo>
                    <a:cubicBezTo>
                      <a:pt x="269291" y="30875"/>
                      <a:pt x="284441" y="30001"/>
                      <a:pt x="298939" y="26376"/>
                    </a:cubicBezTo>
                    <a:cubicBezTo>
                      <a:pt x="307930" y="24128"/>
                      <a:pt x="316269" y="19594"/>
                      <a:pt x="325316" y="17584"/>
                    </a:cubicBezTo>
                    <a:cubicBezTo>
                      <a:pt x="342719" y="13717"/>
                      <a:pt x="360530" y="11981"/>
                      <a:pt x="378070" y="8792"/>
                    </a:cubicBezTo>
                    <a:cubicBezTo>
                      <a:pt x="392773" y="6119"/>
                      <a:pt x="407377" y="2931"/>
                      <a:pt x="422031" y="0"/>
                    </a:cubicBezTo>
                    <a:cubicBezTo>
                      <a:pt x="533400" y="2931"/>
                      <a:pt x="644957" y="1696"/>
                      <a:pt x="756139" y="8792"/>
                    </a:cubicBezTo>
                    <a:cubicBezTo>
                      <a:pt x="784896" y="10627"/>
                      <a:pt x="875214" y="38597"/>
                      <a:pt x="905608" y="43961"/>
                    </a:cubicBezTo>
                    <a:cubicBezTo>
                      <a:pt x="931743" y="48573"/>
                      <a:pt x="958362" y="49822"/>
                      <a:pt x="984739" y="52753"/>
                    </a:cubicBezTo>
                    <a:cubicBezTo>
                      <a:pt x="1064538" y="70487"/>
                      <a:pt x="1148573" y="86313"/>
                      <a:pt x="1222131" y="123092"/>
                    </a:cubicBezTo>
                    <a:cubicBezTo>
                      <a:pt x="1257300" y="140677"/>
                      <a:pt x="1297432" y="150674"/>
                      <a:pt x="1327639" y="175846"/>
                    </a:cubicBezTo>
                    <a:cubicBezTo>
                      <a:pt x="1345224" y="190500"/>
                      <a:pt x="1361934" y="206271"/>
                      <a:pt x="1380393" y="219807"/>
                    </a:cubicBezTo>
                    <a:cubicBezTo>
                      <a:pt x="1405957" y="238554"/>
                      <a:pt x="1434559" y="253023"/>
                      <a:pt x="1459524" y="272561"/>
                    </a:cubicBezTo>
                    <a:cubicBezTo>
                      <a:pt x="1526142" y="324697"/>
                      <a:pt x="1573416" y="358645"/>
                      <a:pt x="1617785" y="422030"/>
                    </a:cubicBezTo>
                    <a:cubicBezTo>
                      <a:pt x="1637103" y="449627"/>
                      <a:pt x="1647105" y="471878"/>
                      <a:pt x="1661747" y="501161"/>
                    </a:cubicBezTo>
                    <a:cubicBezTo>
                      <a:pt x="1664678" y="515815"/>
                      <a:pt x="1666245" y="530809"/>
                      <a:pt x="1670539" y="545123"/>
                    </a:cubicBezTo>
                    <a:cubicBezTo>
                      <a:pt x="1675074" y="560240"/>
                      <a:pt x="1682582" y="574306"/>
                      <a:pt x="1688124" y="589084"/>
                    </a:cubicBezTo>
                    <a:cubicBezTo>
                      <a:pt x="1691378" y="597762"/>
                      <a:pt x="1693985" y="606669"/>
                      <a:pt x="1696916" y="615461"/>
                    </a:cubicBezTo>
                    <a:cubicBezTo>
                      <a:pt x="1693985" y="662353"/>
                      <a:pt x="1693043" y="709412"/>
                      <a:pt x="1688124" y="756138"/>
                    </a:cubicBezTo>
                    <a:cubicBezTo>
                      <a:pt x="1686610" y="770524"/>
                      <a:pt x="1667321" y="808766"/>
                      <a:pt x="1661747" y="817684"/>
                    </a:cubicBezTo>
                    <a:cubicBezTo>
                      <a:pt x="1653981" y="830110"/>
                      <a:pt x="1642640" y="840130"/>
                      <a:pt x="1635370" y="852853"/>
                    </a:cubicBezTo>
                    <a:cubicBezTo>
                      <a:pt x="1619113" y="881303"/>
                      <a:pt x="1609584" y="913512"/>
                      <a:pt x="1591408" y="940776"/>
                    </a:cubicBezTo>
                    <a:cubicBezTo>
                      <a:pt x="1579685" y="958361"/>
                      <a:pt x="1566888" y="975275"/>
                      <a:pt x="1556239" y="993530"/>
                    </a:cubicBezTo>
                    <a:cubicBezTo>
                      <a:pt x="1531771" y="1035476"/>
                      <a:pt x="1524107" y="1063148"/>
                      <a:pt x="1503485" y="1107830"/>
                    </a:cubicBezTo>
                    <a:cubicBezTo>
                      <a:pt x="1495246" y="1125681"/>
                      <a:pt x="1485900" y="1142999"/>
                      <a:pt x="1477108" y="1160584"/>
                    </a:cubicBezTo>
                    <a:cubicBezTo>
                      <a:pt x="1467155" y="1299932"/>
                      <a:pt x="1461953" y="1302920"/>
                      <a:pt x="1477108" y="1459523"/>
                    </a:cubicBezTo>
                    <a:cubicBezTo>
                      <a:pt x="1484503" y="1535941"/>
                      <a:pt x="1494398" y="1559896"/>
                      <a:pt x="1521070" y="1626576"/>
                    </a:cubicBezTo>
                    <a:cubicBezTo>
                      <a:pt x="1529360" y="1647300"/>
                      <a:pt x="1539158" y="1667399"/>
                      <a:pt x="1547447" y="1688123"/>
                    </a:cubicBezTo>
                    <a:cubicBezTo>
                      <a:pt x="1550889" y="1696728"/>
                      <a:pt x="1550678" y="1707086"/>
                      <a:pt x="1556239" y="1714500"/>
                    </a:cubicBezTo>
                    <a:cubicBezTo>
                      <a:pt x="1569988" y="1732833"/>
                      <a:pt x="1602173" y="1763844"/>
                      <a:pt x="1626577" y="1776046"/>
                    </a:cubicBezTo>
                    <a:cubicBezTo>
                      <a:pt x="1658251" y="1791883"/>
                      <a:pt x="1690744" y="1806057"/>
                      <a:pt x="1723293" y="1820007"/>
                    </a:cubicBezTo>
                    <a:cubicBezTo>
                      <a:pt x="1731812" y="1823658"/>
                      <a:pt x="1740546" y="1827171"/>
                      <a:pt x="1749670" y="1828800"/>
                    </a:cubicBezTo>
                    <a:cubicBezTo>
                      <a:pt x="1822715" y="1841844"/>
                      <a:pt x="1896355" y="1851362"/>
                      <a:pt x="1969477" y="1863969"/>
                    </a:cubicBezTo>
                    <a:cubicBezTo>
                      <a:pt x="1981385" y="1866022"/>
                      <a:pt x="1992727" y="1870774"/>
                      <a:pt x="2004647" y="1872761"/>
                    </a:cubicBezTo>
                    <a:cubicBezTo>
                      <a:pt x="2115862" y="1891297"/>
                      <a:pt x="2227039" y="1910281"/>
                      <a:pt x="2338754" y="1925515"/>
                    </a:cubicBezTo>
                    <a:cubicBezTo>
                      <a:pt x="2420529" y="1936666"/>
                      <a:pt x="2502877" y="1943100"/>
                      <a:pt x="2584939" y="1951892"/>
                    </a:cubicBezTo>
                    <a:cubicBezTo>
                      <a:pt x="2608385" y="1948961"/>
                      <a:pt x="2632609" y="1949767"/>
                      <a:pt x="2655277" y="1943100"/>
                    </a:cubicBezTo>
                    <a:cubicBezTo>
                      <a:pt x="2682969" y="1934955"/>
                      <a:pt x="2708200" y="1920026"/>
                      <a:pt x="2734408" y="1907930"/>
                    </a:cubicBezTo>
                    <a:cubicBezTo>
                      <a:pt x="2746308" y="1902438"/>
                      <a:pt x="2757023" y="1894112"/>
                      <a:pt x="2769577" y="1890346"/>
                    </a:cubicBezTo>
                    <a:cubicBezTo>
                      <a:pt x="2815874" y="1876457"/>
                      <a:pt x="2863120" y="1865888"/>
                      <a:pt x="2910254" y="1855176"/>
                    </a:cubicBezTo>
                    <a:cubicBezTo>
                      <a:pt x="2927638" y="1851225"/>
                      <a:pt x="2945713" y="1850708"/>
                      <a:pt x="2963008" y="1846384"/>
                    </a:cubicBezTo>
                    <a:cubicBezTo>
                      <a:pt x="2992693" y="1838963"/>
                      <a:pt x="3021686" y="1829005"/>
                      <a:pt x="3050931" y="1820007"/>
                    </a:cubicBezTo>
                    <a:cubicBezTo>
                      <a:pt x="3082517" y="1810288"/>
                      <a:pt x="3067272" y="1811215"/>
                      <a:pt x="3086100" y="1811215"/>
                    </a:cubicBezTo>
                  </a:path>
                </a:pathLst>
              </a:custGeom>
              <a:noFill/>
              <a:ln>
                <a:solidFill>
                  <a:srgbClr val="FF00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DE5EE883-3EDE-4F57-B57A-B4A4D5C429BD}"/>
                  </a:ext>
                </a:extLst>
              </p:cNvPr>
              <p:cNvSpPr/>
              <p:nvPr/>
            </p:nvSpPr>
            <p:spPr>
              <a:xfrm>
                <a:off x="3856891" y="977767"/>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8" name="Oval 17">
                <a:extLst>
                  <a:ext uri="{FF2B5EF4-FFF2-40B4-BE49-F238E27FC236}">
                    <a16:creationId xmlns:a16="http://schemas.microsoft.com/office/drawing/2014/main" id="{71732B7D-CC5C-4358-A960-7B5AA5868EB5}"/>
                  </a:ext>
                </a:extLst>
              </p:cNvPr>
              <p:cNvSpPr/>
              <p:nvPr/>
            </p:nvSpPr>
            <p:spPr>
              <a:xfrm>
                <a:off x="4317022" y="910360"/>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9" name="Oval 18">
                <a:extLst>
                  <a:ext uri="{FF2B5EF4-FFF2-40B4-BE49-F238E27FC236}">
                    <a16:creationId xmlns:a16="http://schemas.microsoft.com/office/drawing/2014/main" id="{F70DC4B2-E88B-45A7-AEEB-8715A72B94F9}"/>
                  </a:ext>
                </a:extLst>
              </p:cNvPr>
              <p:cNvSpPr/>
              <p:nvPr/>
            </p:nvSpPr>
            <p:spPr>
              <a:xfrm>
                <a:off x="4760557" y="1089338"/>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0" name="Oval 19">
                <a:extLst>
                  <a:ext uri="{FF2B5EF4-FFF2-40B4-BE49-F238E27FC236}">
                    <a16:creationId xmlns:a16="http://schemas.microsoft.com/office/drawing/2014/main" id="{1F1E57D1-C63D-4886-9347-B366982F14A6}"/>
                  </a:ext>
                </a:extLst>
              </p:cNvPr>
              <p:cNvSpPr/>
              <p:nvPr/>
            </p:nvSpPr>
            <p:spPr>
              <a:xfrm>
                <a:off x="5082520" y="1402624"/>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1" name="Oval 20">
                <a:extLst>
                  <a:ext uri="{FF2B5EF4-FFF2-40B4-BE49-F238E27FC236}">
                    <a16:creationId xmlns:a16="http://schemas.microsoft.com/office/drawing/2014/main" id="{DCCF0603-EF46-476D-AF6C-C174DCC64A0A}"/>
                  </a:ext>
                </a:extLst>
              </p:cNvPr>
              <p:cNvSpPr/>
              <p:nvPr/>
            </p:nvSpPr>
            <p:spPr>
              <a:xfrm>
                <a:off x="4942475" y="1814954"/>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2" name="Oval 21">
                <a:extLst>
                  <a:ext uri="{FF2B5EF4-FFF2-40B4-BE49-F238E27FC236}">
                    <a16:creationId xmlns:a16="http://schemas.microsoft.com/office/drawing/2014/main" id="{6B103C5D-C952-4D57-B67F-C6D0BC5C6938}"/>
                  </a:ext>
                </a:extLst>
              </p:cNvPr>
              <p:cNvSpPr/>
              <p:nvPr/>
            </p:nvSpPr>
            <p:spPr>
              <a:xfrm>
                <a:off x="4784213" y="2227284"/>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23" name="Oval 22">
                <a:extLst>
                  <a:ext uri="{FF2B5EF4-FFF2-40B4-BE49-F238E27FC236}">
                    <a16:creationId xmlns:a16="http://schemas.microsoft.com/office/drawing/2014/main" id="{62764CD4-754A-444B-A4C4-C7ABD9194976}"/>
                  </a:ext>
                </a:extLst>
              </p:cNvPr>
              <p:cNvSpPr/>
              <p:nvPr/>
            </p:nvSpPr>
            <p:spPr>
              <a:xfrm>
                <a:off x="5077080" y="2540570"/>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24" name="Oval 23">
                <a:extLst>
                  <a:ext uri="{FF2B5EF4-FFF2-40B4-BE49-F238E27FC236}">
                    <a16:creationId xmlns:a16="http://schemas.microsoft.com/office/drawing/2014/main" id="{7FAB90B9-85C1-47B0-BCF8-0396987D1E41}"/>
                  </a:ext>
                </a:extLst>
              </p:cNvPr>
              <p:cNvSpPr/>
              <p:nvPr/>
            </p:nvSpPr>
            <p:spPr>
              <a:xfrm>
                <a:off x="5547171" y="2706205"/>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grpSp>
        <p:cxnSp>
          <p:nvCxnSpPr>
            <p:cNvPr id="10" name="Straight Connector 9">
              <a:extLst>
                <a:ext uri="{FF2B5EF4-FFF2-40B4-BE49-F238E27FC236}">
                  <a16:creationId xmlns:a16="http://schemas.microsoft.com/office/drawing/2014/main" id="{4E6B29B2-8FD6-419D-970D-57925C8125DE}"/>
                </a:ext>
              </a:extLst>
            </p:cNvPr>
            <p:cNvCxnSpPr/>
            <p:nvPr/>
          </p:nvCxnSpPr>
          <p:spPr>
            <a:xfrm>
              <a:off x="3229418" y="1474889"/>
              <a:ext cx="25119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87C734A-D3FE-4369-8215-9EDC34B245F9}"/>
                </a:ext>
              </a:extLst>
            </p:cNvPr>
            <p:cNvCxnSpPr/>
            <p:nvPr/>
          </p:nvCxnSpPr>
          <p:spPr>
            <a:xfrm>
              <a:off x="5741377" y="1474889"/>
              <a:ext cx="0" cy="25503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1BD3BBE-233D-4478-BC69-E6BE09227873}"/>
                </a:ext>
              </a:extLst>
            </p:cNvPr>
            <p:cNvSpPr txBox="1"/>
            <p:nvPr/>
          </p:nvSpPr>
          <p:spPr>
            <a:xfrm>
              <a:off x="4026090" y="318215"/>
              <a:ext cx="2096536" cy="369332"/>
            </a:xfrm>
            <a:prstGeom prst="rect">
              <a:avLst/>
            </a:prstGeom>
            <a:noFill/>
          </p:spPr>
          <p:txBody>
            <a:bodyPr wrap="none" rtlCol="0">
              <a:spAutoFit/>
            </a:bodyPr>
            <a:lstStyle/>
            <a:p>
              <a:r>
                <a:rPr lang="en-US" dirty="0"/>
                <a:t>Segment hash space</a:t>
              </a:r>
            </a:p>
          </p:txBody>
        </p:sp>
        <p:sp>
          <p:nvSpPr>
            <p:cNvPr id="13" name="TextBox 12">
              <a:extLst>
                <a:ext uri="{FF2B5EF4-FFF2-40B4-BE49-F238E27FC236}">
                  <a16:creationId xmlns:a16="http://schemas.microsoft.com/office/drawing/2014/main" id="{43132980-D771-4D35-AFD6-30AB9C69A54D}"/>
                </a:ext>
              </a:extLst>
            </p:cNvPr>
            <p:cNvSpPr txBox="1"/>
            <p:nvPr/>
          </p:nvSpPr>
          <p:spPr>
            <a:xfrm>
              <a:off x="2279425" y="5132083"/>
              <a:ext cx="3154932" cy="923330"/>
            </a:xfrm>
            <a:prstGeom prst="rect">
              <a:avLst/>
            </a:prstGeom>
            <a:noFill/>
          </p:spPr>
          <p:txBody>
            <a:bodyPr wrap="square" rtlCol="0">
              <a:spAutoFit/>
            </a:bodyPr>
            <a:lstStyle/>
            <a:p>
              <a:r>
                <a:rPr lang="en-US" dirty="0"/>
                <a:t>Magic Baton:  Compose and play music by waving the music baton</a:t>
              </a:r>
            </a:p>
          </p:txBody>
        </p:sp>
        <p:sp>
          <p:nvSpPr>
            <p:cNvPr id="14" name="Oval 13">
              <a:extLst>
                <a:ext uri="{FF2B5EF4-FFF2-40B4-BE49-F238E27FC236}">
                  <a16:creationId xmlns:a16="http://schemas.microsoft.com/office/drawing/2014/main" id="{EDA04F98-91A0-42A9-BB0A-814B4B5EA9FA}"/>
                </a:ext>
              </a:extLst>
            </p:cNvPr>
            <p:cNvSpPr/>
            <p:nvPr/>
          </p:nvSpPr>
          <p:spPr>
            <a:xfrm>
              <a:off x="4552200" y="4238803"/>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5" name="TextBox 14">
              <a:extLst>
                <a:ext uri="{FF2B5EF4-FFF2-40B4-BE49-F238E27FC236}">
                  <a16:creationId xmlns:a16="http://schemas.microsoft.com/office/drawing/2014/main" id="{DD6C3CAC-40E9-46E4-8F49-79358750A49F}"/>
                </a:ext>
              </a:extLst>
            </p:cNvPr>
            <p:cNvSpPr txBox="1"/>
            <p:nvPr/>
          </p:nvSpPr>
          <p:spPr>
            <a:xfrm>
              <a:off x="4858334" y="4255393"/>
              <a:ext cx="2028982" cy="534762"/>
            </a:xfrm>
            <a:prstGeom prst="rect">
              <a:avLst/>
            </a:prstGeom>
            <a:noFill/>
          </p:spPr>
          <p:txBody>
            <a:bodyPr wrap="square" rtlCol="0">
              <a:spAutoFit/>
            </a:bodyPr>
            <a:lstStyle/>
            <a:p>
              <a:pPr marL="176213" indent="-176213">
                <a:lnSpc>
                  <a:spcPts val="1700"/>
                </a:lnSpc>
              </a:pPr>
              <a:r>
                <a:rPr lang="en-US" dirty="0"/>
                <a:t>:  Hash code of a music segment</a:t>
              </a:r>
            </a:p>
          </p:txBody>
        </p:sp>
      </p:grpSp>
      <p:sp>
        <p:nvSpPr>
          <p:cNvPr id="3" name="TextBox 2"/>
          <p:cNvSpPr txBox="1"/>
          <p:nvPr/>
        </p:nvSpPr>
        <p:spPr>
          <a:xfrm>
            <a:off x="854439" y="2629590"/>
            <a:ext cx="2925522" cy="1569660"/>
          </a:xfrm>
          <a:prstGeom prst="rect">
            <a:avLst/>
          </a:prstGeom>
          <a:noFill/>
        </p:spPr>
        <p:txBody>
          <a:bodyPr wrap="square" rtlCol="0">
            <a:spAutoFit/>
          </a:bodyPr>
          <a:lstStyle/>
          <a:p>
            <a:r>
              <a:rPr lang="en-US" sz="3200" dirty="0"/>
              <a:t>Take music performance to a new level</a:t>
            </a:r>
          </a:p>
        </p:txBody>
      </p:sp>
    </p:spTree>
    <p:extLst>
      <p:ext uri="{BB962C8B-B14F-4D97-AF65-F5344CB8AC3E}">
        <p14:creationId xmlns:p14="http://schemas.microsoft.com/office/powerpoint/2010/main" val="2151695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34373"/>
            <a:ext cx="8596668" cy="941173"/>
          </a:xfrm>
        </p:spPr>
        <p:txBody>
          <a:bodyPr>
            <a:normAutofit/>
          </a:bodyPr>
          <a:lstStyle/>
          <a:p>
            <a:r>
              <a:rPr lang="en-US" sz="4400" dirty="0">
                <a:solidFill>
                  <a:srgbClr val="7030A0"/>
                </a:solidFill>
              </a:rPr>
              <a:t>Using Phones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62000" y="1951881"/>
            <a:ext cx="4102330" cy="4318745"/>
          </a:xfrm>
          <a:effectLst>
            <a:outerShdw blurRad="50800" dist="38100" dir="13500000" algn="br" rotWithShape="0">
              <a:prstClr val="black">
                <a:alpha val="40000"/>
              </a:prstClr>
            </a:outerShdw>
          </a:effectLst>
        </p:spPr>
      </p:pic>
      <p:sp>
        <p:nvSpPr>
          <p:cNvPr id="5" name="TextBox 4"/>
          <p:cNvSpPr txBox="1"/>
          <p:nvPr/>
        </p:nvSpPr>
        <p:spPr>
          <a:xfrm>
            <a:off x="1192481" y="2164237"/>
            <a:ext cx="4570580" cy="3539430"/>
          </a:xfrm>
          <a:prstGeom prst="rect">
            <a:avLst/>
          </a:prstGeom>
          <a:noFill/>
        </p:spPr>
        <p:txBody>
          <a:bodyPr wrap="square" rtlCol="0">
            <a:spAutoFit/>
          </a:bodyPr>
          <a:lstStyle/>
          <a:p>
            <a:r>
              <a:rPr lang="en-US" sz="3200" dirty="0"/>
              <a:t>Most mobile phones can track gestures using the accelerometer and gyroscope</a:t>
            </a:r>
          </a:p>
          <a:p>
            <a:endParaRPr lang="en-US" sz="3200" dirty="0"/>
          </a:p>
          <a:p>
            <a:pPr marL="228600"/>
            <a:r>
              <a:rPr lang="en-US" sz="3200" dirty="0">
                <a:solidFill>
                  <a:srgbClr val="FF66CC"/>
                </a:solidFill>
              </a:rPr>
              <a:t>We can compose music using our phone</a:t>
            </a:r>
          </a:p>
        </p:txBody>
      </p:sp>
    </p:spTree>
    <p:extLst>
      <p:ext uri="{BB962C8B-B14F-4D97-AF65-F5344CB8AC3E}">
        <p14:creationId xmlns:p14="http://schemas.microsoft.com/office/powerpoint/2010/main" val="304047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left)">
                                      <p:cBhvr>
                                        <p:cTn id="1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C45B-677A-7646-9195-38A555811362}"/>
              </a:ext>
            </a:extLst>
          </p:cNvPr>
          <p:cNvSpPr>
            <a:spLocks noGrp="1"/>
          </p:cNvSpPr>
          <p:nvPr>
            <p:ph type="title"/>
          </p:nvPr>
        </p:nvSpPr>
        <p:spPr/>
        <p:txBody>
          <a:bodyPr>
            <a:normAutofit/>
          </a:bodyPr>
          <a:lstStyle/>
          <a:p>
            <a:r>
              <a:rPr lang="en-US" sz="4000" dirty="0">
                <a:solidFill>
                  <a:srgbClr val="7030A0"/>
                </a:solidFill>
              </a:rPr>
              <a:t>Remarks</a:t>
            </a:r>
          </a:p>
        </p:txBody>
      </p:sp>
      <p:sp>
        <p:nvSpPr>
          <p:cNvPr id="3" name="Content Placeholder 2">
            <a:extLst>
              <a:ext uri="{FF2B5EF4-FFF2-40B4-BE49-F238E27FC236}">
                <a16:creationId xmlns:a16="http://schemas.microsoft.com/office/drawing/2014/main" id="{558364BA-50EF-2F42-BC25-863B9614C122}"/>
              </a:ext>
            </a:extLst>
          </p:cNvPr>
          <p:cNvSpPr>
            <a:spLocks noGrp="1"/>
          </p:cNvSpPr>
          <p:nvPr>
            <p:ph idx="1"/>
          </p:nvPr>
        </p:nvSpPr>
        <p:spPr>
          <a:xfrm>
            <a:off x="813258" y="1655429"/>
            <a:ext cx="9155932" cy="4702122"/>
          </a:xfrm>
        </p:spPr>
        <p:txBody>
          <a:bodyPr>
            <a:normAutofit fontScale="85000" lnSpcReduction="20000"/>
          </a:bodyPr>
          <a:lstStyle/>
          <a:p>
            <a:pPr>
              <a:spcAft>
                <a:spcPts val="1200"/>
              </a:spcAft>
            </a:pPr>
            <a:r>
              <a:rPr lang="en-US" sz="3200" b="1" dirty="0" err="1">
                <a:solidFill>
                  <a:srgbClr val="0070C0"/>
                </a:solidFill>
              </a:rPr>
              <a:t>ThingStore</a:t>
            </a:r>
            <a:endParaRPr lang="en-US" sz="3200" b="1" dirty="0">
              <a:solidFill>
                <a:srgbClr val="0070C0"/>
              </a:solidFill>
            </a:endParaRPr>
          </a:p>
          <a:p>
            <a:pPr lvl="1">
              <a:lnSpc>
                <a:spcPct val="120000"/>
              </a:lnSpc>
              <a:spcAft>
                <a:spcPts val="1200"/>
              </a:spcAft>
              <a:buClr>
                <a:schemeClr val="accent1">
                  <a:lumMod val="50000"/>
                </a:schemeClr>
              </a:buClr>
              <a:buSzPct val="95000"/>
              <a:buFont typeface="Arial" panose="020B0604020202020204" pitchFamily="34" charset="0"/>
              <a:buChar char="•"/>
            </a:pPr>
            <a:r>
              <a:rPr lang="en-US" sz="2600" dirty="0"/>
              <a:t>Killer applications on Internet:  Email </a:t>
            </a:r>
            <a:r>
              <a:rPr lang="en-US" sz="2600" dirty="0">
                <a:latin typeface="Arial" panose="020B0604020202020204" pitchFamily="34" charset="0"/>
                <a:cs typeface="Arial" panose="020B0604020202020204" pitchFamily="34" charset="0"/>
              </a:rPr>
              <a:t>→ Browser → Video Streaming → </a:t>
            </a:r>
            <a:r>
              <a:rPr lang="en-US" sz="2600" b="1" dirty="0">
                <a:latin typeface="Arial" panose="020B0604020202020204" pitchFamily="34" charset="0"/>
                <a:cs typeface="Arial" panose="020B0604020202020204" pitchFamily="34" charset="0"/>
              </a:rPr>
              <a:t>Internet of Things</a:t>
            </a:r>
            <a:endParaRPr lang="en-US" sz="2600" b="1" dirty="0"/>
          </a:p>
          <a:p>
            <a:pPr lvl="1">
              <a:lnSpc>
                <a:spcPct val="120000"/>
              </a:lnSpc>
              <a:spcAft>
                <a:spcPts val="1800"/>
              </a:spcAft>
              <a:buClr>
                <a:schemeClr val="accent1">
                  <a:lumMod val="50000"/>
                </a:schemeClr>
              </a:buClr>
              <a:buSzPct val="95000"/>
              <a:buFont typeface="Arial" panose="020B0604020202020204" pitchFamily="34" charset="0"/>
              <a:buChar char="•"/>
            </a:pPr>
            <a:r>
              <a:rPr lang="en-US" sz="2600" dirty="0"/>
              <a:t>An Internet-scale ecosystem for marketing and collaboration on IoT technology</a:t>
            </a:r>
          </a:p>
          <a:p>
            <a:pPr>
              <a:spcAft>
                <a:spcPts val="1200"/>
              </a:spcAft>
            </a:pPr>
            <a:r>
              <a:rPr lang="en-US" sz="2800" b="1" dirty="0">
                <a:solidFill>
                  <a:srgbClr val="0070C0"/>
                </a:solidFill>
              </a:rPr>
              <a:t>Deep Composer </a:t>
            </a:r>
          </a:p>
          <a:p>
            <a:pPr lvl="1">
              <a:spcAft>
                <a:spcPts val="1200"/>
              </a:spcAft>
              <a:buClr>
                <a:schemeClr val="accent1">
                  <a:lumMod val="50000"/>
                </a:schemeClr>
              </a:buClr>
              <a:buSzPct val="95000"/>
              <a:buFont typeface="Arial" panose="020B0604020202020204" pitchFamily="34" charset="0"/>
              <a:buChar char="•"/>
            </a:pPr>
            <a:r>
              <a:rPr lang="en-US" sz="2600" dirty="0"/>
              <a:t>A novel and effective approach to automatic music generation</a:t>
            </a:r>
          </a:p>
          <a:p>
            <a:pPr lvl="1">
              <a:spcAft>
                <a:spcPts val="1200"/>
              </a:spcAft>
              <a:buClr>
                <a:schemeClr val="accent1">
                  <a:lumMod val="50000"/>
                </a:schemeClr>
              </a:buClr>
              <a:buSzPct val="95000"/>
              <a:buFont typeface="Arial" panose="020B0604020202020204" pitchFamily="34" charset="0"/>
              <a:buChar char="•"/>
            </a:pPr>
            <a:r>
              <a:rPr lang="en-US" sz="2600" dirty="0"/>
              <a:t>A promising framework for intelligence duplication (DI)</a:t>
            </a:r>
          </a:p>
          <a:p>
            <a:pPr lvl="1">
              <a:spcAft>
                <a:spcPts val="1200"/>
              </a:spcAft>
              <a:buClr>
                <a:schemeClr val="accent1">
                  <a:lumMod val="50000"/>
                </a:schemeClr>
              </a:buClr>
              <a:buSzPct val="95000"/>
              <a:buFont typeface="Arial" panose="020B0604020202020204" pitchFamily="34" charset="0"/>
              <a:buChar char="•"/>
            </a:pPr>
            <a:r>
              <a:rPr lang="en-US" sz="2600" dirty="0"/>
              <a:t>DI can take automation to a new level</a:t>
            </a:r>
            <a:endParaRPr lang="en-US" sz="2200" dirty="0"/>
          </a:p>
        </p:txBody>
      </p:sp>
    </p:spTree>
    <p:extLst>
      <p:ext uri="{BB962C8B-B14F-4D97-AF65-F5344CB8AC3E}">
        <p14:creationId xmlns:p14="http://schemas.microsoft.com/office/powerpoint/2010/main" val="414402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80502"/>
            <a:ext cx="3262654" cy="744071"/>
          </a:xfrm>
        </p:spPr>
        <p:txBody>
          <a:bodyPr>
            <a:noAutofit/>
          </a:bodyPr>
          <a:lstStyle/>
          <a:p>
            <a:r>
              <a:rPr lang="en-US" sz="4400" dirty="0">
                <a:solidFill>
                  <a:srgbClr val="7030A0"/>
                </a:solidFill>
              </a:rPr>
              <a:t>Copyright</a:t>
            </a:r>
            <a:r>
              <a:rPr lang="en-US" sz="4000" dirty="0">
                <a:solidFill>
                  <a:srgbClr val="7030A0"/>
                </a:solidFill>
              </a:rPr>
              <a: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7420" y="2591898"/>
            <a:ext cx="3941354" cy="1782878"/>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458" y="744070"/>
            <a:ext cx="5465159" cy="4954746"/>
          </a:xfrm>
          <a:prstGeom prst="rect">
            <a:avLst/>
          </a:prstGeom>
        </p:spPr>
      </p:pic>
      <p:sp>
        <p:nvSpPr>
          <p:cNvPr id="9" name="TextBox 8"/>
          <p:cNvSpPr txBox="1"/>
          <p:nvPr/>
        </p:nvSpPr>
        <p:spPr>
          <a:xfrm>
            <a:off x="1019816" y="1296305"/>
            <a:ext cx="4982055" cy="1000274"/>
          </a:xfrm>
          <a:prstGeom prst="rect">
            <a:avLst/>
          </a:prstGeom>
          <a:noFill/>
        </p:spPr>
        <p:txBody>
          <a:bodyPr wrap="square" rtlCol="0">
            <a:spAutoFit/>
          </a:bodyPr>
          <a:lstStyle/>
          <a:p>
            <a:pPr>
              <a:spcAft>
                <a:spcPts val="600"/>
              </a:spcAft>
            </a:pPr>
            <a:r>
              <a:rPr lang="en-US" b="1" dirty="0">
                <a:solidFill>
                  <a:srgbClr val="FF0000"/>
                </a:solidFill>
              </a:rPr>
              <a:t>All these four documents contain the sentence “Education is the key to success”</a:t>
            </a:r>
          </a:p>
          <a:p>
            <a:r>
              <a:rPr lang="en-US" b="1" dirty="0">
                <a:solidFill>
                  <a:srgbClr val="FF0000"/>
                </a:solidFill>
              </a:rPr>
              <a:t>                     -  A copyright infringement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928" y="3247745"/>
            <a:ext cx="3165947" cy="334098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373" y="4918239"/>
            <a:ext cx="4602560" cy="147069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5635" y="1600357"/>
            <a:ext cx="2532530" cy="49290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2448614"/>
            <a:ext cx="3661584" cy="55456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623" y="4740694"/>
            <a:ext cx="3536575" cy="55456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0809" y="3044429"/>
            <a:ext cx="3661584" cy="554562"/>
          </a:xfrm>
          <a:prstGeom prst="rect">
            <a:avLst/>
          </a:prstGeom>
        </p:spPr>
      </p:pic>
    </p:spTree>
    <p:extLst>
      <p:ext uri="{BB962C8B-B14F-4D97-AF65-F5344CB8AC3E}">
        <p14:creationId xmlns:p14="http://schemas.microsoft.com/office/powerpoint/2010/main" val="29694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4" name="Rectangle 3">
            <a:extLst>
              <a:ext uri="{FF2B5EF4-FFF2-40B4-BE49-F238E27FC236}">
                <a16:creationId xmlns:a16="http://schemas.microsoft.com/office/drawing/2014/main" id="{14569EE6-15F8-4742-AF7D-3EDBFDEC8D4B}"/>
              </a:ext>
            </a:extLst>
          </p:cNvPr>
          <p:cNvSpPr/>
          <p:nvPr/>
        </p:nvSpPr>
        <p:spPr>
          <a:xfrm>
            <a:off x="4175090" y="2835888"/>
            <a:ext cx="2938960" cy="1728801"/>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Google Shape;90;p2"/>
          <p:cNvSpPr txBox="1">
            <a:spLocks noGrp="1"/>
          </p:cNvSpPr>
          <p:nvPr>
            <p:ph type="title"/>
          </p:nvPr>
        </p:nvSpPr>
        <p:spPr>
          <a:xfrm>
            <a:off x="675570" y="618011"/>
            <a:ext cx="8661718" cy="7878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dirty="0"/>
              <a:t>Intelligence Duplication (ID)</a:t>
            </a:r>
            <a:endParaRPr dirty="0"/>
          </a:p>
        </p:txBody>
      </p:sp>
      <p:sp>
        <p:nvSpPr>
          <p:cNvPr id="91" name="Google Shape;91;p2"/>
          <p:cNvSpPr/>
          <p:nvPr/>
        </p:nvSpPr>
        <p:spPr>
          <a:xfrm>
            <a:off x="1305458" y="2795310"/>
            <a:ext cx="1978184" cy="1622067"/>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Arial"/>
                <a:cs typeface="Calibri"/>
                <a:sym typeface="Calibri"/>
              </a:rPr>
              <a:t>Reasoning</a:t>
            </a:r>
            <a:endParaRPr sz="1400" b="0" i="0" u="none" strike="noStrike" cap="none" dirty="0">
              <a:solidFill>
                <a:srgbClr val="000000"/>
              </a:solidFill>
              <a:latin typeface="Arial"/>
              <a:ea typeface="Arial"/>
              <a:cs typeface="Arial"/>
              <a:sym typeface="Arial"/>
            </a:endParaRPr>
          </a:p>
        </p:txBody>
      </p:sp>
      <p:sp>
        <p:nvSpPr>
          <p:cNvPr id="93" name="Google Shape;93;p2"/>
          <p:cNvSpPr/>
          <p:nvPr/>
        </p:nvSpPr>
        <p:spPr>
          <a:xfrm>
            <a:off x="7967039" y="2786974"/>
            <a:ext cx="3047837" cy="1728801"/>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1">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Mind Builder</a:t>
            </a: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rot="-5400000">
            <a:off x="8665229" y="555158"/>
            <a:ext cx="1623582" cy="2000095"/>
          </a:xfrm>
          <a:prstGeom prst="flowChartMagneticDrum">
            <a:avLst/>
          </a:prstGeom>
          <a:solidFill>
            <a:srgbClr val="833C0B"/>
          </a:solidFill>
          <a:ln w="12700" cap="flat" cmpd="sng">
            <a:solidFill>
              <a:srgbClr val="FBE4D4"/>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
          <p:cNvSpPr txBox="1"/>
          <p:nvPr/>
        </p:nvSpPr>
        <p:spPr>
          <a:xfrm>
            <a:off x="8476971" y="1279040"/>
            <a:ext cx="2051615" cy="874493"/>
          </a:xfrm>
          <a:prstGeom prst="rect">
            <a:avLst/>
          </a:prstGeom>
          <a:noFill/>
          <a:ln>
            <a:noFill/>
          </a:ln>
        </p:spPr>
        <p:txBody>
          <a:bodyPr spcFirstLastPara="1" wrap="square" lIns="91425" tIns="45700" rIns="91425" bIns="45700" anchor="ctr" anchorCtr="0">
            <a:noAutofit/>
          </a:bodyPr>
          <a:lstStyle/>
          <a:p>
            <a:pPr marL="0" marR="0" lvl="0" indent="0" algn="ctr" rtl="0">
              <a:lnSpc>
                <a:spcPct val="103571"/>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Facts</a:t>
            </a:r>
            <a:endParaRPr sz="1400" b="0" i="0" u="none" strike="noStrike" cap="none" dirty="0">
              <a:solidFill>
                <a:srgbClr val="000000"/>
              </a:solidFill>
              <a:latin typeface="Arial"/>
              <a:ea typeface="Arial"/>
              <a:cs typeface="Arial"/>
              <a:sym typeface="Arial"/>
            </a:endParaRPr>
          </a:p>
          <a:p>
            <a:pPr marL="0" marR="0" lvl="0" indent="0" algn="ctr" rtl="0">
              <a:lnSpc>
                <a:spcPct val="103571"/>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(Raw Data)</a:t>
            </a:r>
            <a:endParaRPr sz="1400" b="0" i="0" u="none" strike="noStrike" cap="none" dirty="0">
              <a:solidFill>
                <a:srgbClr val="000000"/>
              </a:solidFill>
              <a:latin typeface="Arial"/>
              <a:ea typeface="Arial"/>
              <a:cs typeface="Arial"/>
              <a:sym typeface="Arial"/>
            </a:endParaRPr>
          </a:p>
        </p:txBody>
      </p:sp>
      <p:sp>
        <p:nvSpPr>
          <p:cNvPr id="96" name="Google Shape;96;p2"/>
          <p:cNvSpPr/>
          <p:nvPr/>
        </p:nvSpPr>
        <p:spPr>
          <a:xfrm>
            <a:off x="7041573" y="3293089"/>
            <a:ext cx="1106252" cy="484632"/>
          </a:xfrm>
          <a:prstGeom prst="leftArrow">
            <a:avLst>
              <a:gd name="adj1" fmla="val 50000"/>
              <a:gd name="adj2" fmla="val 50000"/>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
          <p:cNvSpPr/>
          <p:nvPr/>
        </p:nvSpPr>
        <p:spPr>
          <a:xfrm>
            <a:off x="3221042" y="3409058"/>
            <a:ext cx="1019095" cy="484632"/>
          </a:xfrm>
          <a:prstGeom prst="leftArrow">
            <a:avLst>
              <a:gd name="adj1" fmla="val 50000"/>
              <a:gd name="adj2" fmla="val 50000"/>
            </a:avLst>
          </a:prstGeom>
          <a:solidFill>
            <a:srgbClr val="8DA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2"/>
          <p:cNvSpPr/>
          <p:nvPr/>
        </p:nvSpPr>
        <p:spPr>
          <a:xfrm>
            <a:off x="2052234" y="4302228"/>
            <a:ext cx="484632" cy="731313"/>
          </a:xfrm>
          <a:prstGeom prst="downArrow">
            <a:avLst>
              <a:gd name="adj1" fmla="val 50000"/>
              <a:gd name="adj2" fmla="val 50000"/>
            </a:avLst>
          </a:prstGeom>
          <a:solidFill>
            <a:srgbClr val="8DA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2"/>
          <p:cNvSpPr txBox="1"/>
          <p:nvPr/>
        </p:nvSpPr>
        <p:spPr>
          <a:xfrm>
            <a:off x="1053732" y="5083563"/>
            <a:ext cx="248163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2800" b="0" i="0" u="none" strike="noStrike" cap="none" dirty="0">
                <a:solidFill>
                  <a:srgbClr val="000000"/>
                </a:solidFill>
                <a:latin typeface="Arial"/>
                <a:ea typeface="Arial"/>
                <a:cs typeface="Arial"/>
                <a:sym typeface="Arial"/>
              </a:rPr>
              <a:t>Invention</a:t>
            </a:r>
            <a:endParaRPr sz="2800" b="0" i="0" u="none" strike="noStrike" cap="none" dirty="0">
              <a:solidFill>
                <a:srgbClr val="000000"/>
              </a:solidFill>
              <a:latin typeface="Arial"/>
              <a:ea typeface="Arial"/>
              <a:cs typeface="Arial"/>
              <a:sym typeface="Arial"/>
            </a:endParaRPr>
          </a:p>
        </p:txBody>
      </p:sp>
      <p:pic>
        <p:nvPicPr>
          <p:cNvPr id="105" name="Google Shape;105;p2" descr="Neural Networks 101 – paulvanderlaken.com"/>
          <p:cNvPicPr preferRelativeResize="0"/>
          <p:nvPr/>
        </p:nvPicPr>
        <p:blipFill rotWithShape="1">
          <a:blip r:embed="rId3">
            <a:alphaModFix/>
          </a:blip>
          <a:srcRect/>
          <a:stretch/>
        </p:blipFill>
        <p:spPr>
          <a:xfrm>
            <a:off x="4646379" y="2835887"/>
            <a:ext cx="2025118" cy="1728801"/>
          </a:xfrm>
          <a:prstGeom prst="rect">
            <a:avLst/>
          </a:prstGeom>
          <a:noFill/>
          <a:ln>
            <a:noFill/>
          </a:ln>
        </p:spPr>
      </p:pic>
      <p:pic>
        <p:nvPicPr>
          <p:cNvPr id="106" name="Google Shape;106;p2" descr="DaaS: Dew Computing as a Service for Intelligent Intrusion Detection in  Edge-of-Things Ecosystem"/>
          <p:cNvPicPr preferRelativeResize="0"/>
          <p:nvPr/>
        </p:nvPicPr>
        <p:blipFill rotWithShape="1">
          <a:blip r:embed="rId4">
            <a:alphaModFix/>
          </a:blip>
          <a:srcRect/>
          <a:stretch/>
        </p:blipFill>
        <p:spPr>
          <a:xfrm>
            <a:off x="8449143" y="2913002"/>
            <a:ext cx="2027923" cy="1146217"/>
          </a:xfrm>
          <a:prstGeom prst="rect">
            <a:avLst/>
          </a:prstGeom>
          <a:noFill/>
          <a:ln>
            <a:noFill/>
          </a:ln>
        </p:spPr>
      </p:pic>
      <p:sp>
        <p:nvSpPr>
          <p:cNvPr id="107" name="Google Shape;107;p2"/>
          <p:cNvSpPr/>
          <p:nvPr/>
        </p:nvSpPr>
        <p:spPr>
          <a:xfrm rot="10800000">
            <a:off x="9234702" y="2253101"/>
            <a:ext cx="484632" cy="659901"/>
          </a:xfrm>
          <a:prstGeom prst="upArrow">
            <a:avLst>
              <a:gd name="adj1" fmla="val 50000"/>
              <a:gd name="adj2" fmla="val 50000"/>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FA89E07-1C64-4C76-B216-F70E43595425}"/>
              </a:ext>
            </a:extLst>
          </p:cNvPr>
          <p:cNvSpPr txBox="1"/>
          <p:nvPr/>
        </p:nvSpPr>
        <p:spPr>
          <a:xfrm>
            <a:off x="4915901" y="4604229"/>
            <a:ext cx="2360198" cy="707886"/>
          </a:xfrm>
          <a:prstGeom prst="rect">
            <a:avLst/>
          </a:prstGeom>
          <a:noFill/>
        </p:spPr>
        <p:txBody>
          <a:bodyPr wrap="none" rtlCol="0">
            <a:spAutoFit/>
          </a:bodyPr>
          <a:lstStyle/>
          <a:p>
            <a:r>
              <a:rPr lang="en-US" sz="2000" dirty="0"/>
              <a:t>Knowledge Base</a:t>
            </a:r>
          </a:p>
          <a:p>
            <a:r>
              <a:rPr lang="en-US" sz="2000" dirty="0"/>
              <a:t>(A particular mind)</a:t>
            </a:r>
          </a:p>
        </p:txBody>
      </p:sp>
      <p:sp>
        <p:nvSpPr>
          <p:cNvPr id="6" name="TextBox 5">
            <a:extLst>
              <a:ext uri="{FF2B5EF4-FFF2-40B4-BE49-F238E27FC236}">
                <a16:creationId xmlns:a16="http://schemas.microsoft.com/office/drawing/2014/main" id="{27D4FFA9-57B3-483F-97ED-83DEC20B7D62}"/>
              </a:ext>
            </a:extLst>
          </p:cNvPr>
          <p:cNvSpPr txBox="1"/>
          <p:nvPr/>
        </p:nvSpPr>
        <p:spPr>
          <a:xfrm>
            <a:off x="4255005" y="5572042"/>
            <a:ext cx="6418057" cy="830997"/>
          </a:xfrm>
          <a:prstGeom prst="rect">
            <a:avLst/>
          </a:prstGeom>
          <a:noFill/>
        </p:spPr>
        <p:txBody>
          <a:bodyPr wrap="square" rtlCol="0">
            <a:spAutoFit/>
          </a:bodyPr>
          <a:lstStyle/>
          <a:p>
            <a:r>
              <a:rPr lang="en-US" sz="2400" dirty="0"/>
              <a:t>The knowledge base must have a structure that facilitates the reasoning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84EBD-73CA-4918-A2EF-BB319E90B7A9}"/>
              </a:ext>
            </a:extLst>
          </p:cNvPr>
          <p:cNvSpPr>
            <a:spLocks noGrp="1"/>
          </p:cNvSpPr>
          <p:nvPr>
            <p:ph idx="1"/>
          </p:nvPr>
        </p:nvSpPr>
        <p:spPr>
          <a:xfrm>
            <a:off x="677333" y="152401"/>
            <a:ext cx="11146367" cy="6705599"/>
          </a:xfrm>
        </p:spPr>
        <p:txBody>
          <a:bodyPr>
            <a:normAutofit lnSpcReduction="10000"/>
          </a:bodyPr>
          <a:lstStyle/>
          <a:p>
            <a:pPr marL="0" indent="0">
              <a:buNone/>
            </a:pPr>
            <a:r>
              <a:rPr lang="en-US" dirty="0"/>
              <a:t>Jun Ye, Kai Li, and Kien A. Hua, “WTA Hash-based Multimodal Feature Fusion for 3D Human Action Recognition,” in </a:t>
            </a:r>
            <a:r>
              <a:rPr lang="en-US" i="1" dirty="0"/>
              <a:t>Proc. of IEEE International Symposium on Multimedia</a:t>
            </a:r>
            <a:r>
              <a:rPr lang="en-US" dirty="0"/>
              <a:t>, Miami, December 14-16, 2015, pp. 184-190. (</a:t>
            </a:r>
            <a:r>
              <a:rPr lang="en-US" b="1" dirty="0"/>
              <a:t>Best Paper Award</a:t>
            </a:r>
            <a:r>
              <a:rPr lang="en-US" dirty="0"/>
              <a:t>).</a:t>
            </a:r>
          </a:p>
          <a:p>
            <a:pPr marL="0" indent="0">
              <a:buNone/>
            </a:pPr>
            <a:r>
              <a:rPr lang="en-US" dirty="0" err="1"/>
              <a:t>Naifan</a:t>
            </a:r>
            <a:r>
              <a:rPr lang="en-US" dirty="0"/>
              <a:t> Zhuang, Jun Ye, and Kien A. Hua, “DLSTM Approach to Video Modeling with Hashing for Large-Scale Video Retrieval,” in </a:t>
            </a:r>
            <a:r>
              <a:rPr lang="en-US" i="1" dirty="0"/>
              <a:t>Proc. of International Conference on Pattern Recognition</a:t>
            </a:r>
            <a:r>
              <a:rPr lang="en-US" dirty="0"/>
              <a:t> (ICPR2016), December 4-8, 2016.</a:t>
            </a:r>
          </a:p>
          <a:p>
            <a:pPr marL="0" indent="0">
              <a:buNone/>
            </a:pPr>
            <a:r>
              <a:rPr lang="en-US" dirty="0"/>
              <a:t>K Li, G. Qi, J. Ye, and </a:t>
            </a:r>
            <a:r>
              <a:rPr lang="en-US" dirty="0" err="1"/>
              <a:t>Kien</a:t>
            </a:r>
            <a:r>
              <a:rPr lang="en-US" dirty="0"/>
              <a:t> A. Hua, “Linear Subspace Ranking Hashing for Cross-Modal Retrieval,” IEEE Transactions on Pattern Analysis and Machine Intelligence (2016)</a:t>
            </a:r>
          </a:p>
          <a:p>
            <a:pPr marL="0" indent="0">
              <a:buNone/>
            </a:pPr>
            <a:r>
              <a:rPr lang="en-US" dirty="0"/>
              <a:t>Kevin Joslyn, Kai Li, and Kien A. Hua, “Cross-Modal Retrieval Using Deep De-correlated Subspace Ranking Hashing,” in </a:t>
            </a:r>
            <a:r>
              <a:rPr lang="en-US" i="1" dirty="0"/>
              <a:t>Proceedings of ACM International Conference on Multimedia Retrieval</a:t>
            </a:r>
            <a:r>
              <a:rPr lang="en-US" dirty="0"/>
              <a:t> (ICMR) 2018, Yokohama, Japan, June 11-14, 2018, pp 55-63.  (</a:t>
            </a:r>
            <a:r>
              <a:rPr lang="en-US" b="1" dirty="0"/>
              <a:t>Best Multimodal Paper Award</a:t>
            </a:r>
            <a:r>
              <a:rPr lang="en-US" dirty="0"/>
              <a:t>)</a:t>
            </a:r>
          </a:p>
          <a:p>
            <a:pPr marL="0" indent="0">
              <a:buNone/>
            </a:pPr>
            <a:r>
              <a:rPr lang="en-US" dirty="0"/>
              <a:t>Kai Li, Guo-Jun Qi, and Kien A. Hua, “Learning Label Preserving Binary Codes for Multimedia Retrieval: A General Approach” in </a:t>
            </a:r>
            <a:r>
              <a:rPr lang="en-US" i="1" dirty="0"/>
              <a:t>ACM Transactions on Multimedia Computing, Communications and Applications</a:t>
            </a:r>
            <a:r>
              <a:rPr lang="en-US" dirty="0"/>
              <a:t>, Volume 14, Issue 1, January 2018.</a:t>
            </a:r>
          </a:p>
          <a:p>
            <a:pPr marL="0" indent="0">
              <a:buNone/>
            </a:pPr>
            <a:r>
              <a:rPr lang="en-US" dirty="0"/>
              <a:t>Kevin Joslyn, </a:t>
            </a:r>
            <a:r>
              <a:rPr lang="en-US" dirty="0" err="1"/>
              <a:t>Naifan</a:t>
            </a:r>
            <a:r>
              <a:rPr lang="en-US" dirty="0"/>
              <a:t> Zhuang, and Kien A. Hua, “Deep Segment Hash Learning for Music,” in </a:t>
            </a:r>
            <a:r>
              <a:rPr lang="en-US" i="1" dirty="0"/>
              <a:t>Proceedings of International Conference on Computer Simulation of Musical Creativity</a:t>
            </a:r>
            <a:r>
              <a:rPr lang="en-US" dirty="0"/>
              <a:t> (CSMC2018), Dublin, </a:t>
            </a:r>
            <a:r>
              <a:rPr lang="en-US" dirty="0" err="1"/>
              <a:t>Irland</a:t>
            </a:r>
            <a:r>
              <a:rPr lang="en-US" dirty="0"/>
              <a:t>, August 20-23, 2018.</a:t>
            </a:r>
          </a:p>
          <a:p>
            <a:pPr marL="0" indent="0">
              <a:buNone/>
            </a:pPr>
            <a:r>
              <a:rPr lang="en-US" dirty="0"/>
              <a:t>Jun Ye, Guo-Jun Qi, </a:t>
            </a:r>
            <a:r>
              <a:rPr lang="en-US" dirty="0" err="1"/>
              <a:t>Naifan</a:t>
            </a:r>
            <a:r>
              <a:rPr lang="en-US" dirty="0"/>
              <a:t> Zhuang, Hu Hao, and Kien A. Hua, “Learning Compact Features for Human Activity Recognition via Probabilistic First-Take-All,” to appear in </a:t>
            </a:r>
            <a:r>
              <a:rPr lang="en-US" i="1" dirty="0"/>
              <a:t>IEEE</a:t>
            </a:r>
            <a:r>
              <a:rPr lang="en-US" dirty="0"/>
              <a:t> </a:t>
            </a:r>
            <a:r>
              <a:rPr lang="en-US" i="1" dirty="0"/>
              <a:t>Transactions on Pattern Analysis and Machine Intelligence</a:t>
            </a:r>
            <a:r>
              <a:rPr lang="en-US" dirty="0"/>
              <a:t> (TPAMI).</a:t>
            </a:r>
          </a:p>
          <a:p>
            <a:pPr marL="0" indent="0">
              <a:buNone/>
            </a:pPr>
            <a:r>
              <a:rPr lang="en-US" dirty="0"/>
              <a:t>Brandon Royal, Brenton Zhang, and Kien A. Hua, “Deep Composer:  Deep Neural Hashing and Retrieval Approach to Automatic Music Generation,” in Proc. of IEEE International Conference on Multimedia and Expo (ICME 2020), London, July 6-10, 2020.</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7B7FDA28-B37F-42A8-8C18-7961958F71A8}"/>
              </a:ext>
            </a:extLst>
          </p:cNvPr>
          <p:cNvSpPr txBox="1"/>
          <p:nvPr/>
        </p:nvSpPr>
        <p:spPr>
          <a:xfrm rot="16200000">
            <a:off x="-1170744" y="1460612"/>
            <a:ext cx="3078087" cy="461665"/>
          </a:xfrm>
          <a:prstGeom prst="rect">
            <a:avLst/>
          </a:prstGeom>
          <a:noFill/>
        </p:spPr>
        <p:txBody>
          <a:bodyPr wrap="none" rtlCol="0">
            <a:spAutoFit/>
          </a:bodyPr>
          <a:lstStyle/>
          <a:p>
            <a:r>
              <a:rPr lang="en-US" sz="2400" dirty="0"/>
              <a:t>Some Hashing Papers</a:t>
            </a:r>
          </a:p>
        </p:txBody>
      </p:sp>
    </p:spTree>
    <p:extLst>
      <p:ext uri="{BB962C8B-B14F-4D97-AF65-F5344CB8AC3E}">
        <p14:creationId xmlns:p14="http://schemas.microsoft.com/office/powerpoint/2010/main" val="2836618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a:spLocks noGrp="1"/>
          </p:cNvSpPr>
          <p:nvPr>
            <p:ph type="title"/>
          </p:nvPr>
        </p:nvSpPr>
        <p:spPr>
          <a:xfrm>
            <a:off x="675570" y="618011"/>
            <a:ext cx="8661718" cy="105674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Intelligence Duplication (ID)</a:t>
            </a:r>
            <a:br>
              <a:rPr lang="en-US" dirty="0"/>
            </a:br>
            <a:r>
              <a:rPr lang="en-US" dirty="0">
                <a:solidFill>
                  <a:schemeClr val="accent2"/>
                </a:solidFill>
              </a:rPr>
              <a:t>Music Composition</a:t>
            </a:r>
            <a:endParaRPr dirty="0">
              <a:solidFill>
                <a:schemeClr val="accent2"/>
              </a:solidFill>
            </a:endParaRPr>
          </a:p>
        </p:txBody>
      </p:sp>
      <p:sp>
        <p:nvSpPr>
          <p:cNvPr id="93" name="Google Shape;93;p2"/>
          <p:cNvSpPr/>
          <p:nvPr/>
        </p:nvSpPr>
        <p:spPr>
          <a:xfrm>
            <a:off x="7967039" y="2786974"/>
            <a:ext cx="3047837" cy="1728801"/>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1">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Mind Builder</a:t>
            </a:r>
            <a:endParaRPr sz="1400" b="0" i="0" u="none" strike="noStrike" cap="none">
              <a:solidFill>
                <a:srgbClr val="000000"/>
              </a:solidFill>
              <a:latin typeface="Arial"/>
              <a:ea typeface="Arial"/>
              <a:cs typeface="Arial"/>
              <a:sym typeface="Arial"/>
            </a:endParaRPr>
          </a:p>
        </p:txBody>
      </p:sp>
      <p:sp>
        <p:nvSpPr>
          <p:cNvPr id="99" name="Google Shape;99;p2"/>
          <p:cNvSpPr txBox="1"/>
          <p:nvPr/>
        </p:nvSpPr>
        <p:spPr>
          <a:xfrm>
            <a:off x="1151727" y="5156368"/>
            <a:ext cx="2481636" cy="1015622"/>
          </a:xfrm>
          <a:prstGeom prst="rect">
            <a:avLst/>
          </a:prstGeom>
          <a:noFill/>
          <a:ln>
            <a:noFill/>
          </a:ln>
        </p:spPr>
        <p:txBody>
          <a:bodyPr spcFirstLastPara="1" wrap="square" lIns="91425" tIns="45700" rIns="91425" bIns="45700" anchor="t" anchorCtr="0">
            <a:spAutoFit/>
          </a:bodyPr>
          <a:lstStyle/>
          <a:p>
            <a:pPr marL="0" marR="0" lvl="0" indent="0" algn="ctr" rtl="0">
              <a:lnSpc>
                <a:spcPts val="3600"/>
              </a:lnSpc>
              <a:spcBef>
                <a:spcPts val="0"/>
              </a:spcBef>
              <a:spcAft>
                <a:spcPts val="0"/>
              </a:spcAft>
              <a:buClr>
                <a:srgbClr val="000000"/>
              </a:buClr>
              <a:buSzPts val="3200"/>
              <a:buFont typeface="Arial"/>
              <a:buNone/>
            </a:pPr>
            <a:r>
              <a:rPr lang="en-US" sz="3200" dirty="0">
                <a:solidFill>
                  <a:srgbClr val="1E4E79"/>
                </a:solidFill>
                <a:latin typeface="Calibri"/>
                <a:ea typeface="Arial"/>
                <a:cs typeface="Calibri"/>
                <a:sym typeface="Calibri"/>
              </a:rPr>
              <a:t>New Original Music</a:t>
            </a:r>
            <a:endParaRPr sz="1400" b="0" i="0" u="none" strike="noStrike" cap="none" dirty="0">
              <a:solidFill>
                <a:srgbClr val="000000"/>
              </a:solidFill>
              <a:latin typeface="Arial"/>
              <a:ea typeface="Arial"/>
              <a:cs typeface="Arial"/>
              <a:sym typeface="Arial"/>
            </a:endParaRPr>
          </a:p>
        </p:txBody>
      </p:sp>
      <p:pic>
        <p:nvPicPr>
          <p:cNvPr id="106" name="Google Shape;106;p2" descr="DaaS: Dew Computing as a Service for Intelligent Intrusion Detection in  Edge-of-Things Ecosystem"/>
          <p:cNvPicPr preferRelativeResize="0"/>
          <p:nvPr/>
        </p:nvPicPr>
        <p:blipFill rotWithShape="1">
          <a:blip r:embed="rId3">
            <a:alphaModFix/>
          </a:blip>
          <a:srcRect/>
          <a:stretch/>
        </p:blipFill>
        <p:spPr>
          <a:xfrm>
            <a:off x="8449143" y="2913002"/>
            <a:ext cx="2027923" cy="1146217"/>
          </a:xfrm>
          <a:prstGeom prst="rect">
            <a:avLst/>
          </a:prstGeom>
          <a:noFill/>
          <a:ln>
            <a:noFill/>
          </a:ln>
        </p:spPr>
      </p:pic>
      <p:sp>
        <p:nvSpPr>
          <p:cNvPr id="15" name="Google Shape;94;p2">
            <a:extLst>
              <a:ext uri="{FF2B5EF4-FFF2-40B4-BE49-F238E27FC236}">
                <a16:creationId xmlns:a16="http://schemas.microsoft.com/office/drawing/2014/main" id="{CE25CA29-C8DF-45DD-BB54-8DA9720B9408}"/>
              </a:ext>
            </a:extLst>
          </p:cNvPr>
          <p:cNvSpPr/>
          <p:nvPr/>
        </p:nvSpPr>
        <p:spPr>
          <a:xfrm rot="-5400000">
            <a:off x="8665229" y="555158"/>
            <a:ext cx="1623582" cy="2000095"/>
          </a:xfrm>
          <a:prstGeom prst="flowChartMagneticDrum">
            <a:avLst/>
          </a:prstGeom>
          <a:solidFill>
            <a:srgbClr val="833C0B"/>
          </a:solidFill>
          <a:ln w="12700" cap="flat" cmpd="sng">
            <a:solidFill>
              <a:srgbClr val="FBE4D4"/>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95;p2">
            <a:extLst>
              <a:ext uri="{FF2B5EF4-FFF2-40B4-BE49-F238E27FC236}">
                <a16:creationId xmlns:a16="http://schemas.microsoft.com/office/drawing/2014/main" id="{6CBBF23B-C31F-47EC-8745-DD34DEFD1043}"/>
              </a:ext>
            </a:extLst>
          </p:cNvPr>
          <p:cNvSpPr txBox="1"/>
          <p:nvPr/>
        </p:nvSpPr>
        <p:spPr>
          <a:xfrm>
            <a:off x="8476971" y="1279040"/>
            <a:ext cx="2051615" cy="874493"/>
          </a:xfrm>
          <a:prstGeom prst="rect">
            <a:avLst/>
          </a:prstGeom>
          <a:noFill/>
          <a:ln>
            <a:noFill/>
          </a:ln>
        </p:spPr>
        <p:txBody>
          <a:bodyPr spcFirstLastPara="1" wrap="square" lIns="91425" tIns="45700" rIns="91425" bIns="45700" anchor="ctr" anchorCtr="0">
            <a:noAutofit/>
          </a:bodyPr>
          <a:lstStyle/>
          <a:p>
            <a:pPr marL="0" marR="0" lvl="0" indent="0" algn="ctr" rtl="0">
              <a:lnSpc>
                <a:spcPct val="103571"/>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Facts</a:t>
            </a:r>
            <a:endParaRPr sz="1400" b="0" i="0" u="none" strike="noStrike" cap="none" dirty="0">
              <a:solidFill>
                <a:srgbClr val="000000"/>
              </a:solidFill>
              <a:latin typeface="Arial"/>
              <a:ea typeface="Arial"/>
              <a:cs typeface="Arial"/>
              <a:sym typeface="Arial"/>
            </a:endParaRPr>
          </a:p>
          <a:p>
            <a:pPr marL="0" marR="0" lvl="0" indent="0" algn="ctr" rtl="0">
              <a:lnSpc>
                <a:spcPct val="103571"/>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(Raw Data)</a:t>
            </a:r>
            <a:endParaRPr sz="1400" b="0" i="0" u="none" strike="noStrike" cap="none" dirty="0">
              <a:solidFill>
                <a:srgbClr val="000000"/>
              </a:solidFill>
              <a:latin typeface="Arial"/>
              <a:ea typeface="Arial"/>
              <a:cs typeface="Arial"/>
              <a:sym typeface="Arial"/>
            </a:endParaRPr>
          </a:p>
        </p:txBody>
      </p:sp>
      <p:sp>
        <p:nvSpPr>
          <p:cNvPr id="107" name="Google Shape;107;p2"/>
          <p:cNvSpPr/>
          <p:nvPr/>
        </p:nvSpPr>
        <p:spPr>
          <a:xfrm rot="10800000">
            <a:off x="9234702" y="2253101"/>
            <a:ext cx="484632" cy="659901"/>
          </a:xfrm>
          <a:prstGeom prst="upArrow">
            <a:avLst>
              <a:gd name="adj1" fmla="val 50000"/>
              <a:gd name="adj2" fmla="val 50000"/>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 name="Group 3">
            <a:extLst>
              <a:ext uri="{FF2B5EF4-FFF2-40B4-BE49-F238E27FC236}">
                <a16:creationId xmlns:a16="http://schemas.microsoft.com/office/drawing/2014/main" id="{89BFD657-2118-4F26-9975-0E6F440558AD}"/>
              </a:ext>
            </a:extLst>
          </p:cNvPr>
          <p:cNvGrpSpPr/>
          <p:nvPr/>
        </p:nvGrpSpPr>
        <p:grpSpPr>
          <a:xfrm>
            <a:off x="4177537" y="2323271"/>
            <a:ext cx="3052622" cy="3331932"/>
            <a:chOff x="4177537" y="2323271"/>
            <a:chExt cx="3052622" cy="3331932"/>
          </a:xfrm>
        </p:grpSpPr>
        <p:pic>
          <p:nvPicPr>
            <p:cNvPr id="3" name="Picture 2" descr="Diagram&#10;&#10;Description automatically generated">
              <a:extLst>
                <a:ext uri="{FF2B5EF4-FFF2-40B4-BE49-F238E27FC236}">
                  <a16:creationId xmlns:a16="http://schemas.microsoft.com/office/drawing/2014/main" id="{984625A2-11C0-4D4D-AD75-BF465E706598}"/>
                </a:ext>
              </a:extLst>
            </p:cNvPr>
            <p:cNvPicPr>
              <a:picLocks noChangeAspect="1"/>
            </p:cNvPicPr>
            <p:nvPr/>
          </p:nvPicPr>
          <p:blipFill>
            <a:blip r:embed="rId4"/>
            <a:stretch>
              <a:fillRect/>
            </a:stretch>
          </p:blipFill>
          <p:spPr>
            <a:xfrm>
              <a:off x="4177537" y="2323271"/>
              <a:ext cx="2895607" cy="2658240"/>
            </a:xfrm>
            <a:prstGeom prst="rect">
              <a:avLst/>
            </a:prstGeom>
          </p:spPr>
        </p:pic>
        <p:sp>
          <p:nvSpPr>
            <p:cNvPr id="2" name="TextBox 1">
              <a:extLst>
                <a:ext uri="{FF2B5EF4-FFF2-40B4-BE49-F238E27FC236}">
                  <a16:creationId xmlns:a16="http://schemas.microsoft.com/office/drawing/2014/main" id="{96EC76F9-A2BB-42B3-AAF7-E3B523A273FB}"/>
                </a:ext>
              </a:extLst>
            </p:cNvPr>
            <p:cNvSpPr txBox="1"/>
            <p:nvPr/>
          </p:nvSpPr>
          <p:spPr>
            <a:xfrm>
              <a:off x="5084956" y="5008872"/>
              <a:ext cx="2145203" cy="646331"/>
            </a:xfrm>
            <a:prstGeom prst="rect">
              <a:avLst/>
            </a:prstGeom>
            <a:noFill/>
          </p:spPr>
          <p:txBody>
            <a:bodyPr wrap="none" rtlCol="0">
              <a:spAutoFit/>
            </a:bodyPr>
            <a:lstStyle/>
            <a:p>
              <a:r>
                <a:rPr lang="en-US" dirty="0"/>
                <a:t>Knowledge Base</a:t>
              </a:r>
            </a:p>
            <a:p>
              <a:r>
                <a:rPr lang="en-US" dirty="0"/>
                <a:t>(A particular mind)</a:t>
              </a:r>
            </a:p>
          </p:txBody>
        </p:sp>
      </p:grpSp>
      <p:grpSp>
        <p:nvGrpSpPr>
          <p:cNvPr id="5" name="Group 4">
            <a:extLst>
              <a:ext uri="{FF2B5EF4-FFF2-40B4-BE49-F238E27FC236}">
                <a16:creationId xmlns:a16="http://schemas.microsoft.com/office/drawing/2014/main" id="{2F839A01-2A65-44BB-8BD6-35448AB8B819}"/>
              </a:ext>
            </a:extLst>
          </p:cNvPr>
          <p:cNvGrpSpPr/>
          <p:nvPr/>
        </p:nvGrpSpPr>
        <p:grpSpPr>
          <a:xfrm>
            <a:off x="1262398" y="2438169"/>
            <a:ext cx="2021244" cy="1979208"/>
            <a:chOff x="1262398" y="2438169"/>
            <a:chExt cx="2021244" cy="1979208"/>
          </a:xfrm>
        </p:grpSpPr>
        <p:sp>
          <p:nvSpPr>
            <p:cNvPr id="91" name="Google Shape;91;p2"/>
            <p:cNvSpPr/>
            <p:nvPr/>
          </p:nvSpPr>
          <p:spPr>
            <a:xfrm>
              <a:off x="1305458" y="2795310"/>
              <a:ext cx="1978184" cy="1622067"/>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Information</a:t>
              </a:r>
            </a:p>
            <a:p>
              <a:pPr marL="0" marR="0" lvl="0" indent="0" algn="ctr" rtl="0">
                <a:lnSpc>
                  <a:spcPct val="100000"/>
                </a:lnSpc>
                <a:spcBef>
                  <a:spcPts val="0"/>
                </a:spcBef>
                <a:spcAft>
                  <a:spcPts val="0"/>
                </a:spcAft>
                <a:buClr>
                  <a:srgbClr val="000000"/>
                </a:buClr>
                <a:buSzPts val="2800"/>
                <a:buFont typeface="Arial"/>
                <a:buNone/>
              </a:pPr>
              <a:r>
                <a:rPr lang="en-US" sz="2800" dirty="0">
                  <a:solidFill>
                    <a:schemeClr val="lt1"/>
                  </a:solidFill>
                  <a:latin typeface="Calibri"/>
                  <a:ea typeface="Arial"/>
                  <a:cs typeface="Calibri"/>
                  <a:sym typeface="Calibri"/>
                </a:rPr>
                <a:t>Retrieval</a:t>
              </a:r>
              <a:endParaRPr sz="1400" b="0" i="0" u="none" strike="noStrike" cap="none" dirty="0">
                <a:solidFill>
                  <a:srgbClr val="000000"/>
                </a:solidFill>
                <a:latin typeface="Arial"/>
                <a:ea typeface="Arial"/>
                <a:cs typeface="Arial"/>
                <a:sym typeface="Arial"/>
              </a:endParaRPr>
            </a:p>
          </p:txBody>
        </p:sp>
        <p:sp>
          <p:nvSpPr>
            <p:cNvPr id="18" name="TextBox 17">
              <a:extLst>
                <a:ext uri="{FF2B5EF4-FFF2-40B4-BE49-F238E27FC236}">
                  <a16:creationId xmlns:a16="http://schemas.microsoft.com/office/drawing/2014/main" id="{B6B7BFE3-59D3-4333-BB59-569357EF3918}"/>
                </a:ext>
              </a:extLst>
            </p:cNvPr>
            <p:cNvSpPr txBox="1"/>
            <p:nvPr/>
          </p:nvSpPr>
          <p:spPr>
            <a:xfrm>
              <a:off x="1262398" y="2438169"/>
              <a:ext cx="1209242" cy="369332"/>
            </a:xfrm>
            <a:prstGeom prst="rect">
              <a:avLst/>
            </a:prstGeom>
            <a:noFill/>
          </p:spPr>
          <p:txBody>
            <a:bodyPr wrap="none" rtlCol="0">
              <a:spAutoFit/>
            </a:bodyPr>
            <a:lstStyle/>
            <a:p>
              <a:r>
                <a:rPr lang="en-US" dirty="0"/>
                <a:t>Reasoning</a:t>
              </a:r>
            </a:p>
          </p:txBody>
        </p:sp>
      </p:grpSp>
      <p:sp>
        <p:nvSpPr>
          <p:cNvPr id="96" name="Google Shape;96;p2"/>
          <p:cNvSpPr/>
          <p:nvPr/>
        </p:nvSpPr>
        <p:spPr>
          <a:xfrm>
            <a:off x="7040929" y="3267538"/>
            <a:ext cx="1167162" cy="484632"/>
          </a:xfrm>
          <a:prstGeom prst="leftArrow">
            <a:avLst>
              <a:gd name="adj1" fmla="val 50000"/>
              <a:gd name="adj2" fmla="val 50000"/>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
          <p:cNvSpPr/>
          <p:nvPr/>
        </p:nvSpPr>
        <p:spPr>
          <a:xfrm>
            <a:off x="3221042" y="3409058"/>
            <a:ext cx="1019095" cy="484632"/>
          </a:xfrm>
          <a:prstGeom prst="leftArrow">
            <a:avLst>
              <a:gd name="adj1" fmla="val 50000"/>
              <a:gd name="adj2" fmla="val 50000"/>
            </a:avLst>
          </a:prstGeom>
          <a:solidFill>
            <a:srgbClr val="8DA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2"/>
          <p:cNvSpPr/>
          <p:nvPr/>
        </p:nvSpPr>
        <p:spPr>
          <a:xfrm>
            <a:off x="2052234" y="4302228"/>
            <a:ext cx="484632" cy="731313"/>
          </a:xfrm>
          <a:prstGeom prst="downArrow">
            <a:avLst>
              <a:gd name="adj1" fmla="val 50000"/>
              <a:gd name="adj2" fmla="val 50000"/>
            </a:avLst>
          </a:prstGeom>
          <a:solidFill>
            <a:srgbClr val="8DA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162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right)">
                                      <p:cBhvr>
                                        <p:cTn id="7" dur="500"/>
                                        <p:tgtEl>
                                          <p:spTgt spid="9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wipe(right)">
                                      <p:cBhvr>
                                        <p:cTn id="16" dur="500"/>
                                        <p:tgtEl>
                                          <p:spTgt spid="97"/>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wipe(up)">
                                      <p:cBhvr>
                                        <p:cTn id="24" dur="500"/>
                                        <p:tgtEl>
                                          <p:spTgt spid="98"/>
                                        </p:tgtEl>
                                      </p:cBhvr>
                                    </p:animEffect>
                                  </p:childTnLst>
                                </p:cTn>
                              </p:par>
                            </p:childTnLst>
                          </p:cTn>
                        </p:par>
                        <p:par>
                          <p:cTn id="25" fill="hold">
                            <p:stCondLst>
                              <p:cond delay="1500"/>
                            </p:stCondLst>
                            <p:childTnLst>
                              <p:par>
                                <p:cTn id="26" presetID="9" presetClass="entr" presetSubtype="0" fill="hold" grpId="0" nodeType="after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dissolve">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96" grpId="0" animBg="1"/>
      <p:bldP spid="97" grpId="0" animBg="1"/>
      <p:bldP spid="9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C81C8499-4D3F-4BD5-B9CD-4FBAF71262FB}"/>
              </a:ext>
            </a:extLst>
          </p:cNvPr>
          <p:cNvSpPr>
            <a:spLocks noGrp="1"/>
          </p:cNvSpPr>
          <p:nvPr>
            <p:ph type="title"/>
          </p:nvPr>
        </p:nvSpPr>
        <p:spPr>
          <a:xfrm>
            <a:off x="679364" y="482659"/>
            <a:ext cx="6691441" cy="617596"/>
          </a:xfrm>
        </p:spPr>
        <p:txBody>
          <a:bodyPr>
            <a:noAutofit/>
          </a:bodyPr>
          <a:lstStyle/>
          <a:p>
            <a:pPr>
              <a:lnSpc>
                <a:spcPts val="4000"/>
              </a:lnSpc>
            </a:pPr>
            <a:r>
              <a:rPr lang="en-US" sz="4000" b="1" dirty="0">
                <a:solidFill>
                  <a:srgbClr val="0070C0"/>
                </a:solidFill>
              </a:rPr>
              <a:t>Deep Composer</a:t>
            </a:r>
            <a:br>
              <a:rPr lang="en-US" sz="4000" dirty="0">
                <a:solidFill>
                  <a:srgbClr val="0070C0"/>
                </a:solidFill>
              </a:rPr>
            </a:br>
            <a:endParaRPr lang="en-US" dirty="0">
              <a:solidFill>
                <a:srgbClr val="0070C0"/>
              </a:solidFill>
            </a:endParaRPr>
          </a:p>
        </p:txBody>
      </p:sp>
      <p:pic>
        <p:nvPicPr>
          <p:cNvPr id="16" name="Picture 15">
            <a:extLst>
              <a:ext uri="{FF2B5EF4-FFF2-40B4-BE49-F238E27FC236}">
                <a16:creationId xmlns:a16="http://schemas.microsoft.com/office/drawing/2014/main" id="{14E4C521-F9F2-45AF-9195-6EED2B497607}"/>
              </a:ext>
            </a:extLst>
          </p:cNvPr>
          <p:cNvPicPr>
            <a:picLocks noChangeAspect="1"/>
          </p:cNvPicPr>
          <p:nvPr/>
        </p:nvPicPr>
        <p:blipFill rotWithShape="1">
          <a:blip r:embed="rId3"/>
          <a:srcRect l="-178" r="68785"/>
          <a:stretch/>
        </p:blipFill>
        <p:spPr>
          <a:xfrm>
            <a:off x="1432971" y="4863350"/>
            <a:ext cx="1617693" cy="1504950"/>
          </a:xfrm>
          <a:prstGeom prst="rect">
            <a:avLst/>
          </a:prstGeom>
        </p:spPr>
      </p:pic>
      <p:pic>
        <p:nvPicPr>
          <p:cNvPr id="17" name="Picture 16">
            <a:extLst>
              <a:ext uri="{FF2B5EF4-FFF2-40B4-BE49-F238E27FC236}">
                <a16:creationId xmlns:a16="http://schemas.microsoft.com/office/drawing/2014/main" id="{0CF81CA4-4D48-44B6-B510-CA0C427C8BAF}"/>
              </a:ext>
            </a:extLst>
          </p:cNvPr>
          <p:cNvPicPr>
            <a:picLocks noChangeAspect="1"/>
          </p:cNvPicPr>
          <p:nvPr/>
        </p:nvPicPr>
        <p:blipFill rotWithShape="1">
          <a:blip r:embed="rId3"/>
          <a:srcRect l="52892" r="27546"/>
          <a:stretch/>
        </p:blipFill>
        <p:spPr>
          <a:xfrm>
            <a:off x="4134153" y="4863350"/>
            <a:ext cx="1008059" cy="1504950"/>
          </a:xfrm>
          <a:prstGeom prst="rect">
            <a:avLst/>
          </a:prstGeom>
        </p:spPr>
      </p:pic>
      <p:pic>
        <p:nvPicPr>
          <p:cNvPr id="18" name="Picture 17">
            <a:extLst>
              <a:ext uri="{FF2B5EF4-FFF2-40B4-BE49-F238E27FC236}">
                <a16:creationId xmlns:a16="http://schemas.microsoft.com/office/drawing/2014/main" id="{D6E5D20D-F2D8-477D-BD2F-A4953EB6A0D5}"/>
              </a:ext>
            </a:extLst>
          </p:cNvPr>
          <p:cNvPicPr>
            <a:picLocks noChangeAspect="1"/>
          </p:cNvPicPr>
          <p:nvPr/>
        </p:nvPicPr>
        <p:blipFill rotWithShape="1">
          <a:blip r:embed="rId3"/>
          <a:srcRect l="31604" r="47369"/>
          <a:stretch/>
        </p:blipFill>
        <p:spPr>
          <a:xfrm>
            <a:off x="3050663" y="4863350"/>
            <a:ext cx="1083490" cy="1504950"/>
          </a:xfrm>
          <a:prstGeom prst="rect">
            <a:avLst/>
          </a:prstGeom>
        </p:spPr>
      </p:pic>
      <p:sp>
        <p:nvSpPr>
          <p:cNvPr id="19" name="Cylinder 98">
            <a:extLst>
              <a:ext uri="{FF2B5EF4-FFF2-40B4-BE49-F238E27FC236}">
                <a16:creationId xmlns:a16="http://schemas.microsoft.com/office/drawing/2014/main" id="{A5BFBCD1-E1C6-497C-A1CD-EBA7F8E78887}"/>
              </a:ext>
            </a:extLst>
          </p:cNvPr>
          <p:cNvSpPr/>
          <p:nvPr/>
        </p:nvSpPr>
        <p:spPr>
          <a:xfrm>
            <a:off x="2875004" y="2786981"/>
            <a:ext cx="1028958" cy="1368514"/>
          </a:xfrm>
          <a:prstGeom prst="ca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F7583E27-2E48-490B-998F-480E244D519F}"/>
              </a:ext>
            </a:extLst>
          </p:cNvPr>
          <p:cNvCxnSpPr>
            <a:cxnSpLocks/>
          </p:cNvCxnSpPr>
          <p:nvPr/>
        </p:nvCxnSpPr>
        <p:spPr>
          <a:xfrm flipV="1">
            <a:off x="2479030" y="4122664"/>
            <a:ext cx="568238" cy="8410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054185-3098-4675-864B-1381C83EAE8D}"/>
              </a:ext>
            </a:extLst>
          </p:cNvPr>
          <p:cNvSpPr txBox="1"/>
          <p:nvPr/>
        </p:nvSpPr>
        <p:spPr>
          <a:xfrm>
            <a:off x="2122516" y="4090509"/>
            <a:ext cx="794112" cy="276999"/>
          </a:xfrm>
          <a:prstGeom prst="rect">
            <a:avLst/>
          </a:prstGeom>
          <a:noFill/>
        </p:spPr>
        <p:txBody>
          <a:bodyPr wrap="square" rtlCol="0">
            <a:spAutoFit/>
          </a:bodyPr>
          <a:lstStyle/>
          <a:p>
            <a:r>
              <a:rPr lang="en-US" sz="1200" dirty="0"/>
              <a:t>Query</a:t>
            </a:r>
          </a:p>
        </p:txBody>
      </p:sp>
      <p:cxnSp>
        <p:nvCxnSpPr>
          <p:cNvPr id="22" name="Straight Arrow Connector 21">
            <a:extLst>
              <a:ext uri="{FF2B5EF4-FFF2-40B4-BE49-F238E27FC236}">
                <a16:creationId xmlns:a16="http://schemas.microsoft.com/office/drawing/2014/main" id="{50B05C30-BFDC-486B-BDA1-31EC682763F6}"/>
              </a:ext>
            </a:extLst>
          </p:cNvPr>
          <p:cNvCxnSpPr>
            <a:cxnSpLocks/>
            <a:stCxn id="19" idx="3"/>
          </p:cNvCxnSpPr>
          <p:nvPr/>
        </p:nvCxnSpPr>
        <p:spPr>
          <a:xfrm>
            <a:off x="3389483" y="4155495"/>
            <a:ext cx="23070" cy="8019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7EA7910-96BD-4BD6-8E90-EDFC5DC6B3CA}"/>
              </a:ext>
            </a:extLst>
          </p:cNvPr>
          <p:cNvSpPr txBox="1"/>
          <p:nvPr/>
        </p:nvSpPr>
        <p:spPr>
          <a:xfrm>
            <a:off x="3421132" y="4308028"/>
            <a:ext cx="794112" cy="276999"/>
          </a:xfrm>
          <a:prstGeom prst="rect">
            <a:avLst/>
          </a:prstGeom>
          <a:noFill/>
        </p:spPr>
        <p:txBody>
          <a:bodyPr wrap="square" rtlCol="0">
            <a:spAutoFit/>
          </a:bodyPr>
          <a:lstStyle/>
          <a:p>
            <a:r>
              <a:rPr lang="en-US" sz="1200" dirty="0"/>
              <a:t>Retrieve</a:t>
            </a:r>
          </a:p>
        </p:txBody>
      </p:sp>
      <p:cxnSp>
        <p:nvCxnSpPr>
          <p:cNvPr id="24" name="Straight Arrow Connector 23">
            <a:extLst>
              <a:ext uri="{FF2B5EF4-FFF2-40B4-BE49-F238E27FC236}">
                <a16:creationId xmlns:a16="http://schemas.microsoft.com/office/drawing/2014/main" id="{03BFE8E2-3357-4162-B519-FFDA5643DD0D}"/>
              </a:ext>
            </a:extLst>
          </p:cNvPr>
          <p:cNvCxnSpPr>
            <a:cxnSpLocks/>
            <a:endCxn id="19" idx="3"/>
          </p:cNvCxnSpPr>
          <p:nvPr/>
        </p:nvCxnSpPr>
        <p:spPr>
          <a:xfrm flipV="1">
            <a:off x="3378179" y="4155496"/>
            <a:ext cx="11304" cy="8096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6402923-EA0F-46AE-A084-4C910654D043}"/>
              </a:ext>
            </a:extLst>
          </p:cNvPr>
          <p:cNvSpPr txBox="1"/>
          <p:nvPr/>
        </p:nvSpPr>
        <p:spPr>
          <a:xfrm>
            <a:off x="2710885" y="4292653"/>
            <a:ext cx="794112" cy="276999"/>
          </a:xfrm>
          <a:prstGeom prst="rect">
            <a:avLst/>
          </a:prstGeom>
          <a:noFill/>
        </p:spPr>
        <p:txBody>
          <a:bodyPr wrap="square" rtlCol="0">
            <a:spAutoFit/>
          </a:bodyPr>
          <a:lstStyle/>
          <a:p>
            <a:r>
              <a:rPr lang="en-US" sz="1200" dirty="0"/>
              <a:t>Query</a:t>
            </a:r>
          </a:p>
        </p:txBody>
      </p:sp>
      <p:cxnSp>
        <p:nvCxnSpPr>
          <p:cNvPr id="26" name="Straight Arrow Connector 25">
            <a:extLst>
              <a:ext uri="{FF2B5EF4-FFF2-40B4-BE49-F238E27FC236}">
                <a16:creationId xmlns:a16="http://schemas.microsoft.com/office/drawing/2014/main" id="{F0AA390A-3308-4425-801E-7CA780095D19}"/>
              </a:ext>
            </a:extLst>
          </p:cNvPr>
          <p:cNvCxnSpPr>
            <a:cxnSpLocks/>
          </p:cNvCxnSpPr>
          <p:nvPr/>
        </p:nvCxnSpPr>
        <p:spPr>
          <a:xfrm>
            <a:off x="3592408" y="4155495"/>
            <a:ext cx="964342" cy="8271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4711C69-0ECB-422B-9E8D-45A11AA46E14}"/>
              </a:ext>
            </a:extLst>
          </p:cNvPr>
          <p:cNvSpPr txBox="1"/>
          <p:nvPr/>
        </p:nvSpPr>
        <p:spPr>
          <a:xfrm>
            <a:off x="4186733" y="4193221"/>
            <a:ext cx="794112" cy="276999"/>
          </a:xfrm>
          <a:prstGeom prst="rect">
            <a:avLst/>
          </a:prstGeom>
          <a:noFill/>
        </p:spPr>
        <p:txBody>
          <a:bodyPr wrap="square" rtlCol="0">
            <a:spAutoFit/>
          </a:bodyPr>
          <a:lstStyle/>
          <a:p>
            <a:r>
              <a:rPr lang="en-US" sz="1200" dirty="0"/>
              <a:t>Retrieve</a:t>
            </a:r>
          </a:p>
        </p:txBody>
      </p:sp>
      <p:sp>
        <p:nvSpPr>
          <p:cNvPr id="28" name="TextBox 27">
            <a:extLst>
              <a:ext uri="{FF2B5EF4-FFF2-40B4-BE49-F238E27FC236}">
                <a16:creationId xmlns:a16="http://schemas.microsoft.com/office/drawing/2014/main" id="{6A3659F6-D1B6-4D2F-B2BD-EE4556386B56}"/>
              </a:ext>
            </a:extLst>
          </p:cNvPr>
          <p:cNvSpPr txBox="1"/>
          <p:nvPr/>
        </p:nvSpPr>
        <p:spPr>
          <a:xfrm>
            <a:off x="3948931" y="3042743"/>
            <a:ext cx="1696618" cy="830997"/>
          </a:xfrm>
          <a:prstGeom prst="rect">
            <a:avLst/>
          </a:prstGeom>
          <a:noFill/>
        </p:spPr>
        <p:txBody>
          <a:bodyPr wrap="square" rtlCol="0">
            <a:spAutoFit/>
          </a:bodyPr>
          <a:lstStyle/>
          <a:p>
            <a:r>
              <a:rPr lang="en-US" sz="1600" dirty="0"/>
              <a:t>Database of</a:t>
            </a:r>
          </a:p>
          <a:p>
            <a:r>
              <a:rPr lang="en-US" sz="1600" dirty="0"/>
              <a:t>hashed segments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8216" y="566550"/>
            <a:ext cx="3282864" cy="2010754"/>
          </a:xfrm>
          <a:prstGeom prst="rect">
            <a:avLst/>
          </a:prstGeom>
        </p:spPr>
      </p:pic>
      <p:sp>
        <p:nvSpPr>
          <p:cNvPr id="29" name="Title 1">
            <a:extLst>
              <a:ext uri="{FF2B5EF4-FFF2-40B4-BE49-F238E27FC236}">
                <a16:creationId xmlns:a16="http://schemas.microsoft.com/office/drawing/2014/main" id="{C81C8499-4D3F-4BD5-B9CD-4FBAF71262FB}"/>
              </a:ext>
            </a:extLst>
          </p:cNvPr>
          <p:cNvSpPr txBox="1">
            <a:spLocks/>
          </p:cNvSpPr>
          <p:nvPr/>
        </p:nvSpPr>
        <p:spPr>
          <a:xfrm>
            <a:off x="5997452" y="3103864"/>
            <a:ext cx="4462392" cy="1314713"/>
          </a:xfrm>
          <a:prstGeom prst="rect">
            <a:avLst/>
          </a:prstGeom>
        </p:spPr>
        <p:txBody>
          <a:bodyPr vert="horz" lIns="91440" tIns="45720" rIns="91440" bIns="45720" rtlCol="0" anchor="t">
            <a:noAutofit/>
          </a:bodyPr>
          <a:lst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ts val="3100"/>
              </a:lnSpc>
            </a:pPr>
            <a:r>
              <a:rPr lang="en-US" sz="2800" dirty="0">
                <a:solidFill>
                  <a:schemeClr val="tx1"/>
                </a:solidFill>
              </a:rPr>
              <a:t>KNN Retrieval is based on </a:t>
            </a:r>
            <a:r>
              <a:rPr lang="en-US" sz="2800" b="1" dirty="0">
                <a:solidFill>
                  <a:schemeClr val="tx1"/>
                </a:solidFill>
              </a:rPr>
              <a:t>composability</a:t>
            </a:r>
            <a:r>
              <a:rPr lang="en-US" sz="2800" dirty="0">
                <a:solidFill>
                  <a:schemeClr val="tx1"/>
                </a:solidFill>
              </a:rPr>
              <a:t>, instead of the conventional similarity</a:t>
            </a:r>
          </a:p>
        </p:txBody>
      </p:sp>
      <p:sp>
        <p:nvSpPr>
          <p:cNvPr id="30" name="Title 1">
            <a:extLst>
              <a:ext uri="{FF2B5EF4-FFF2-40B4-BE49-F238E27FC236}">
                <a16:creationId xmlns:a16="http://schemas.microsoft.com/office/drawing/2014/main" id="{EDE09C89-AEC0-466A-8863-4E9FDA198388}"/>
              </a:ext>
            </a:extLst>
          </p:cNvPr>
          <p:cNvSpPr txBox="1">
            <a:spLocks/>
          </p:cNvSpPr>
          <p:nvPr/>
        </p:nvSpPr>
        <p:spPr>
          <a:xfrm>
            <a:off x="710920" y="1048617"/>
            <a:ext cx="6691441" cy="131471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ts val="3700"/>
              </a:lnSpc>
            </a:pPr>
            <a:r>
              <a:rPr lang="en-US" dirty="0">
                <a:solidFill>
                  <a:srgbClr val="0070C0"/>
                </a:solidFill>
              </a:rPr>
              <a:t>An Information Retrieval Approach to Music Composition</a:t>
            </a:r>
          </a:p>
        </p:txBody>
      </p:sp>
      <p:sp>
        <p:nvSpPr>
          <p:cNvPr id="2" name="TextBox 1">
            <a:extLst>
              <a:ext uri="{FF2B5EF4-FFF2-40B4-BE49-F238E27FC236}">
                <a16:creationId xmlns:a16="http://schemas.microsoft.com/office/drawing/2014/main" id="{5CDE4843-984D-434D-A154-D74D52FE2003}"/>
              </a:ext>
            </a:extLst>
          </p:cNvPr>
          <p:cNvSpPr txBox="1"/>
          <p:nvPr/>
        </p:nvSpPr>
        <p:spPr>
          <a:xfrm>
            <a:off x="6329084" y="4510048"/>
            <a:ext cx="5409433" cy="1354217"/>
          </a:xfrm>
          <a:prstGeom prst="rect">
            <a:avLst/>
          </a:prstGeom>
          <a:noFill/>
        </p:spPr>
        <p:txBody>
          <a:bodyPr wrap="square" rtlCol="0">
            <a:spAutoFit/>
          </a:bodyPr>
          <a:lstStyle/>
          <a:p>
            <a:pPr marL="285750" indent="-285750">
              <a:spcAft>
                <a:spcPts val="900"/>
              </a:spcAft>
              <a:buFont typeface="Arial" panose="020B0604020202020204" pitchFamily="34" charset="0"/>
              <a:buChar char="•"/>
            </a:pPr>
            <a:r>
              <a:rPr lang="en-US" sz="2400" dirty="0"/>
              <a:t>Content-based feature extraction does not work</a:t>
            </a:r>
          </a:p>
          <a:p>
            <a:pPr marL="285750" indent="-285750">
              <a:buFont typeface="Arial" panose="020B0604020202020204" pitchFamily="34" charset="0"/>
              <a:buChar char="•"/>
            </a:pPr>
            <a:r>
              <a:rPr lang="en-US" sz="2400" dirty="0"/>
              <a:t>Need learned metrics</a:t>
            </a:r>
          </a:p>
        </p:txBody>
      </p:sp>
    </p:spTree>
    <p:extLst>
      <p:ext uri="{BB962C8B-B14F-4D97-AF65-F5344CB8AC3E}">
        <p14:creationId xmlns:p14="http://schemas.microsoft.com/office/powerpoint/2010/main" val="181837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animEffect transition="in" filter="dissolve">
                                      <p:cBhvr>
                                        <p:cTn id="43" dur="500"/>
                                        <p:tgtEl>
                                          <p:spTgt spid="29">
                                            <p:txEl>
                                              <p:pRg st="0" end="0"/>
                                            </p:txEl>
                                          </p:spTgt>
                                        </p:tgtEl>
                                      </p:cBhvr>
                                    </p:animEffect>
                                  </p:childTnLst>
                                </p:cTn>
                              </p:par>
                            </p:childTnLst>
                          </p:cTn>
                        </p:par>
                        <p:par>
                          <p:cTn id="44" fill="hold">
                            <p:stCondLst>
                              <p:cond delay="500"/>
                            </p:stCondLst>
                            <p:childTnLst>
                              <p:par>
                                <p:cTn id="45" presetID="9" presetClass="entr" presetSubtype="0" fill="hold"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dissolve">
                                      <p:cBhvr>
                                        <p:cTn id="47" dur="500"/>
                                        <p:tgtEl>
                                          <p:spTgt spid="2">
                                            <p:txEl>
                                              <p:pRg st="0" end="0"/>
                                            </p:txEl>
                                          </p:spTgt>
                                        </p:tgtEl>
                                      </p:cBhvr>
                                    </p:animEffect>
                                  </p:childTnLst>
                                </p:cTn>
                              </p:par>
                            </p:childTnLst>
                          </p:cTn>
                        </p:par>
                        <p:par>
                          <p:cTn id="48" fill="hold">
                            <p:stCondLst>
                              <p:cond delay="1000"/>
                            </p:stCondLst>
                            <p:childTnLst>
                              <p:par>
                                <p:cTn id="49" presetID="9" presetClass="entr" presetSubtype="0" fill="hold"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dissolve">
                                      <p:cBhvr>
                                        <p:cTn id="5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p:bldP spid="23" grpId="1"/>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553C7-3321-49D5-BCE0-A3052BF21F6E}"/>
              </a:ext>
            </a:extLst>
          </p:cNvPr>
          <p:cNvSpPr>
            <a:spLocks noGrp="1"/>
          </p:cNvSpPr>
          <p:nvPr>
            <p:ph type="title"/>
          </p:nvPr>
        </p:nvSpPr>
        <p:spPr/>
        <p:txBody>
          <a:bodyPr>
            <a:normAutofit/>
          </a:bodyPr>
          <a:lstStyle/>
          <a:p>
            <a:r>
              <a:rPr lang="en-US" sz="4000" dirty="0">
                <a:solidFill>
                  <a:srgbClr val="7030A0"/>
                </a:solidFill>
              </a:rPr>
              <a:t>Forward and Backward Hash Codes</a:t>
            </a:r>
          </a:p>
        </p:txBody>
      </p:sp>
      <p:sp>
        <p:nvSpPr>
          <p:cNvPr id="3" name="Content Placeholder 2">
            <a:extLst>
              <a:ext uri="{FF2B5EF4-FFF2-40B4-BE49-F238E27FC236}">
                <a16:creationId xmlns:a16="http://schemas.microsoft.com/office/drawing/2014/main" id="{F90718D6-E063-4314-B523-85B8F082527C}"/>
              </a:ext>
            </a:extLst>
          </p:cNvPr>
          <p:cNvSpPr>
            <a:spLocks noGrp="1"/>
          </p:cNvSpPr>
          <p:nvPr>
            <p:ph idx="1"/>
          </p:nvPr>
        </p:nvSpPr>
        <p:spPr>
          <a:xfrm>
            <a:off x="1345504" y="1758754"/>
            <a:ext cx="7015416" cy="3880773"/>
          </a:xfrm>
        </p:spPr>
        <p:txBody>
          <a:bodyPr>
            <a:normAutofit/>
          </a:bodyPr>
          <a:lstStyle/>
          <a:p>
            <a:pPr marL="458788" indent="-458788">
              <a:spcAft>
                <a:spcPts val="1200"/>
              </a:spcAft>
            </a:pPr>
            <a:r>
              <a:rPr lang="en-US" sz="2800" dirty="0"/>
              <a:t>Forward Hash Code: Analyze segment in forward direction (in time)</a:t>
            </a:r>
          </a:p>
          <a:p>
            <a:pPr marL="458788" indent="-458788"/>
            <a:r>
              <a:rPr lang="en-US" sz="2800" dirty="0"/>
              <a:t>Backward Hash Code: Analyze segment retrograde (backwards in time)</a:t>
            </a:r>
          </a:p>
        </p:txBody>
      </p:sp>
      <p:sp>
        <p:nvSpPr>
          <p:cNvPr id="6" name="Rectangle 5">
            <a:extLst>
              <a:ext uri="{FF2B5EF4-FFF2-40B4-BE49-F238E27FC236}">
                <a16:creationId xmlns:a16="http://schemas.microsoft.com/office/drawing/2014/main" id="{CD57E5A3-4767-496C-8F19-0080CC53D545}"/>
              </a:ext>
            </a:extLst>
          </p:cNvPr>
          <p:cNvSpPr/>
          <p:nvPr/>
        </p:nvSpPr>
        <p:spPr>
          <a:xfrm>
            <a:off x="3879758" y="5261376"/>
            <a:ext cx="1217295" cy="75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7" name="Oval 6">
            <a:extLst>
              <a:ext uri="{FF2B5EF4-FFF2-40B4-BE49-F238E27FC236}">
                <a16:creationId xmlns:a16="http://schemas.microsoft.com/office/drawing/2014/main" id="{1FC638CF-C8CE-4553-AA0F-C2F5932F60B5}"/>
              </a:ext>
            </a:extLst>
          </p:cNvPr>
          <p:cNvSpPr/>
          <p:nvPr/>
        </p:nvSpPr>
        <p:spPr>
          <a:xfrm>
            <a:off x="4853212" y="5429016"/>
            <a:ext cx="46482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8" name="Rectangle 7">
            <a:extLst>
              <a:ext uri="{FF2B5EF4-FFF2-40B4-BE49-F238E27FC236}">
                <a16:creationId xmlns:a16="http://schemas.microsoft.com/office/drawing/2014/main" id="{EDCF77F4-BC49-4B2D-947F-FDD8BE7985AD}"/>
              </a:ext>
            </a:extLst>
          </p:cNvPr>
          <p:cNvSpPr/>
          <p:nvPr/>
        </p:nvSpPr>
        <p:spPr>
          <a:xfrm>
            <a:off x="4445542" y="5356626"/>
            <a:ext cx="640080" cy="5676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9" name="Oval 8">
            <a:extLst>
              <a:ext uri="{FF2B5EF4-FFF2-40B4-BE49-F238E27FC236}">
                <a16:creationId xmlns:a16="http://schemas.microsoft.com/office/drawing/2014/main" id="{F514F727-1B6F-4486-9E0F-88C7C00172DE}"/>
              </a:ext>
            </a:extLst>
          </p:cNvPr>
          <p:cNvSpPr/>
          <p:nvPr/>
        </p:nvSpPr>
        <p:spPr>
          <a:xfrm>
            <a:off x="3590197" y="5437589"/>
            <a:ext cx="464820" cy="4191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2" name="Oval 11">
            <a:extLst>
              <a:ext uri="{FF2B5EF4-FFF2-40B4-BE49-F238E27FC236}">
                <a16:creationId xmlns:a16="http://schemas.microsoft.com/office/drawing/2014/main" id="{A0855EB5-A67D-40DD-AF7B-D22AFF833E48}"/>
              </a:ext>
            </a:extLst>
          </p:cNvPr>
          <p:cNvSpPr/>
          <p:nvPr/>
        </p:nvSpPr>
        <p:spPr>
          <a:xfrm>
            <a:off x="3658778" y="5519018"/>
            <a:ext cx="493395" cy="27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1" name="Rectangle 10">
            <a:extLst>
              <a:ext uri="{FF2B5EF4-FFF2-40B4-BE49-F238E27FC236}">
                <a16:creationId xmlns:a16="http://schemas.microsoft.com/office/drawing/2014/main" id="{99885AC3-5AF8-4FD4-91D2-78C2862C7547}"/>
              </a:ext>
            </a:extLst>
          </p:cNvPr>
          <p:cNvSpPr/>
          <p:nvPr/>
        </p:nvSpPr>
        <p:spPr>
          <a:xfrm>
            <a:off x="3233962" y="5282331"/>
            <a:ext cx="640080" cy="887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4" name="Oval 13">
            <a:extLst>
              <a:ext uri="{FF2B5EF4-FFF2-40B4-BE49-F238E27FC236}">
                <a16:creationId xmlns:a16="http://schemas.microsoft.com/office/drawing/2014/main" id="{81C42938-17C8-4657-8640-08C5FE0D7740}"/>
              </a:ext>
            </a:extLst>
          </p:cNvPr>
          <p:cNvSpPr/>
          <p:nvPr/>
        </p:nvSpPr>
        <p:spPr>
          <a:xfrm>
            <a:off x="3590197" y="5451633"/>
            <a:ext cx="464820" cy="3886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5" name="Rectangle 14">
            <a:extLst>
              <a:ext uri="{FF2B5EF4-FFF2-40B4-BE49-F238E27FC236}">
                <a16:creationId xmlns:a16="http://schemas.microsoft.com/office/drawing/2014/main" id="{9390D180-FDA6-4D27-8411-0BCB3207F2C4}"/>
              </a:ext>
            </a:extLst>
          </p:cNvPr>
          <p:cNvSpPr/>
          <p:nvPr/>
        </p:nvSpPr>
        <p:spPr>
          <a:xfrm>
            <a:off x="6036218" y="5261376"/>
            <a:ext cx="1217295" cy="75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6" name="Oval 15">
            <a:extLst>
              <a:ext uri="{FF2B5EF4-FFF2-40B4-BE49-F238E27FC236}">
                <a16:creationId xmlns:a16="http://schemas.microsoft.com/office/drawing/2014/main" id="{EFC8A4F9-DB4F-4400-97F9-21EE9F09DEFB}"/>
              </a:ext>
            </a:extLst>
          </p:cNvPr>
          <p:cNvSpPr/>
          <p:nvPr/>
        </p:nvSpPr>
        <p:spPr>
          <a:xfrm>
            <a:off x="5792377" y="5421153"/>
            <a:ext cx="464820" cy="4191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7" name="Rectangle 16">
            <a:extLst>
              <a:ext uri="{FF2B5EF4-FFF2-40B4-BE49-F238E27FC236}">
                <a16:creationId xmlns:a16="http://schemas.microsoft.com/office/drawing/2014/main" id="{F9BFDA50-A2EA-42A9-B23C-3B72CA1C9623}"/>
              </a:ext>
            </a:extLst>
          </p:cNvPr>
          <p:cNvSpPr/>
          <p:nvPr/>
        </p:nvSpPr>
        <p:spPr>
          <a:xfrm>
            <a:off x="6602002" y="5356626"/>
            <a:ext cx="640080" cy="5676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0" name="Rectangle 19">
            <a:extLst>
              <a:ext uri="{FF2B5EF4-FFF2-40B4-BE49-F238E27FC236}">
                <a16:creationId xmlns:a16="http://schemas.microsoft.com/office/drawing/2014/main" id="{24790FC9-AC49-41A0-84D6-C0D348C8CA96}"/>
              </a:ext>
            </a:extLst>
          </p:cNvPr>
          <p:cNvSpPr/>
          <p:nvPr/>
        </p:nvSpPr>
        <p:spPr>
          <a:xfrm>
            <a:off x="5390422" y="5282331"/>
            <a:ext cx="640080" cy="887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2" name="Oval 21">
            <a:extLst>
              <a:ext uri="{FF2B5EF4-FFF2-40B4-BE49-F238E27FC236}">
                <a16:creationId xmlns:a16="http://schemas.microsoft.com/office/drawing/2014/main" id="{AB13D3E3-AD16-455F-9121-CBD9CBD1F8E3}"/>
              </a:ext>
            </a:extLst>
          </p:cNvPr>
          <p:cNvSpPr/>
          <p:nvPr/>
        </p:nvSpPr>
        <p:spPr>
          <a:xfrm>
            <a:off x="7082062" y="5505216"/>
            <a:ext cx="464820" cy="266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3" name="Rectangle 22">
            <a:extLst>
              <a:ext uri="{FF2B5EF4-FFF2-40B4-BE49-F238E27FC236}">
                <a16:creationId xmlns:a16="http://schemas.microsoft.com/office/drawing/2014/main" id="{5F29943D-1E6D-4361-9BBD-CFAC4795F0B2}"/>
              </a:ext>
            </a:extLst>
          </p:cNvPr>
          <p:cNvSpPr/>
          <p:nvPr/>
        </p:nvSpPr>
        <p:spPr>
          <a:xfrm>
            <a:off x="6607717" y="5356626"/>
            <a:ext cx="640080" cy="5676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grpSp>
        <p:nvGrpSpPr>
          <p:cNvPr id="24" name="Group 23">
            <a:extLst>
              <a:ext uri="{FF2B5EF4-FFF2-40B4-BE49-F238E27FC236}">
                <a16:creationId xmlns:a16="http://schemas.microsoft.com/office/drawing/2014/main" id="{B0341FEE-F99A-40BC-8E5A-F2DC86339ECC}"/>
              </a:ext>
            </a:extLst>
          </p:cNvPr>
          <p:cNvGrpSpPr/>
          <p:nvPr/>
        </p:nvGrpSpPr>
        <p:grpSpPr>
          <a:xfrm>
            <a:off x="5129352" y="5194404"/>
            <a:ext cx="979862" cy="266274"/>
            <a:chOff x="3226235" y="4994062"/>
            <a:chExt cx="1306482" cy="355031"/>
          </a:xfrm>
        </p:grpSpPr>
        <p:sp>
          <p:nvSpPr>
            <p:cNvPr id="25" name="TextBox 24">
              <a:extLst>
                <a:ext uri="{FF2B5EF4-FFF2-40B4-BE49-F238E27FC236}">
                  <a16:creationId xmlns:a16="http://schemas.microsoft.com/office/drawing/2014/main" id="{32B3062C-D558-4761-8B1C-B31152B2C008}"/>
                </a:ext>
              </a:extLst>
            </p:cNvPr>
            <p:cNvSpPr txBox="1"/>
            <p:nvPr/>
          </p:nvSpPr>
          <p:spPr>
            <a:xfrm>
              <a:off x="3226235" y="5010539"/>
              <a:ext cx="1306482" cy="338554"/>
            </a:xfrm>
            <a:prstGeom prst="rect">
              <a:avLst/>
            </a:prstGeom>
            <a:noFill/>
          </p:spPr>
          <p:txBody>
            <a:bodyPr wrap="square" rtlCol="0">
              <a:spAutoFit/>
            </a:bodyPr>
            <a:lstStyle/>
            <a:p>
              <a:pPr defTabSz="342900"/>
              <a:r>
                <a:rPr lang="en-US" sz="1050" b="1" dirty="0">
                  <a:solidFill>
                    <a:srgbClr val="00B050"/>
                  </a:solidFill>
                  <a:latin typeface="Trebuchet MS" panose="020B0603020202020204"/>
                </a:rPr>
                <a:t>101</a:t>
              </a:r>
            </a:p>
          </p:txBody>
        </p:sp>
        <p:cxnSp>
          <p:nvCxnSpPr>
            <p:cNvPr id="26" name="Straight Arrow Connector 25">
              <a:extLst>
                <a:ext uri="{FF2B5EF4-FFF2-40B4-BE49-F238E27FC236}">
                  <a16:creationId xmlns:a16="http://schemas.microsoft.com/office/drawing/2014/main" id="{7D9603A9-09BD-45C9-BD92-C08FA0E15C7D}"/>
                </a:ext>
              </a:extLst>
            </p:cNvPr>
            <p:cNvCxnSpPr/>
            <p:nvPr/>
          </p:nvCxnSpPr>
          <p:spPr>
            <a:xfrm>
              <a:off x="3329189" y="4994062"/>
              <a:ext cx="27577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C8F63C7C-76AD-431B-ABF7-05AB3396D652}"/>
              </a:ext>
            </a:extLst>
          </p:cNvPr>
          <p:cNvGrpSpPr/>
          <p:nvPr/>
        </p:nvGrpSpPr>
        <p:grpSpPr>
          <a:xfrm>
            <a:off x="7329366" y="5231227"/>
            <a:ext cx="979862" cy="266274"/>
            <a:chOff x="3226235" y="4994062"/>
            <a:chExt cx="1306482" cy="355031"/>
          </a:xfrm>
        </p:grpSpPr>
        <p:sp>
          <p:nvSpPr>
            <p:cNvPr id="28" name="TextBox 27">
              <a:extLst>
                <a:ext uri="{FF2B5EF4-FFF2-40B4-BE49-F238E27FC236}">
                  <a16:creationId xmlns:a16="http://schemas.microsoft.com/office/drawing/2014/main" id="{3257C3A1-A57E-4FE0-9C8F-837DF2EFFF8E}"/>
                </a:ext>
              </a:extLst>
            </p:cNvPr>
            <p:cNvSpPr txBox="1"/>
            <p:nvPr/>
          </p:nvSpPr>
          <p:spPr>
            <a:xfrm>
              <a:off x="3226235" y="5010539"/>
              <a:ext cx="1306482" cy="338554"/>
            </a:xfrm>
            <a:prstGeom prst="rect">
              <a:avLst/>
            </a:prstGeom>
            <a:noFill/>
          </p:spPr>
          <p:txBody>
            <a:bodyPr wrap="square" rtlCol="0">
              <a:spAutoFit/>
            </a:bodyPr>
            <a:lstStyle/>
            <a:p>
              <a:pPr defTabSz="342900"/>
              <a:r>
                <a:rPr lang="en-US" sz="1050" b="1" dirty="0">
                  <a:solidFill>
                    <a:srgbClr val="00B050"/>
                  </a:solidFill>
                  <a:latin typeface="Trebuchet MS" panose="020B0603020202020204"/>
                </a:rPr>
                <a:t>201</a:t>
              </a:r>
            </a:p>
          </p:txBody>
        </p:sp>
        <p:cxnSp>
          <p:nvCxnSpPr>
            <p:cNvPr id="29" name="Straight Arrow Connector 28">
              <a:extLst>
                <a:ext uri="{FF2B5EF4-FFF2-40B4-BE49-F238E27FC236}">
                  <a16:creationId xmlns:a16="http://schemas.microsoft.com/office/drawing/2014/main" id="{4B168564-C15D-4BC2-9D96-6986716D7B82}"/>
                </a:ext>
              </a:extLst>
            </p:cNvPr>
            <p:cNvCxnSpPr/>
            <p:nvPr/>
          </p:nvCxnSpPr>
          <p:spPr>
            <a:xfrm>
              <a:off x="3329189" y="4994062"/>
              <a:ext cx="27577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FC3C118-4736-4657-A316-BB7B8406D4D6}"/>
              </a:ext>
            </a:extLst>
          </p:cNvPr>
          <p:cNvGrpSpPr/>
          <p:nvPr/>
        </p:nvGrpSpPr>
        <p:grpSpPr>
          <a:xfrm>
            <a:off x="5727607" y="5535540"/>
            <a:ext cx="979862" cy="266274"/>
            <a:chOff x="3226235" y="4994062"/>
            <a:chExt cx="1306482" cy="355031"/>
          </a:xfrm>
        </p:grpSpPr>
        <p:sp>
          <p:nvSpPr>
            <p:cNvPr id="31" name="TextBox 30">
              <a:extLst>
                <a:ext uri="{FF2B5EF4-FFF2-40B4-BE49-F238E27FC236}">
                  <a16:creationId xmlns:a16="http://schemas.microsoft.com/office/drawing/2014/main" id="{D465C213-2682-472E-9B97-F4A762CAB63D}"/>
                </a:ext>
              </a:extLst>
            </p:cNvPr>
            <p:cNvSpPr txBox="1"/>
            <p:nvPr/>
          </p:nvSpPr>
          <p:spPr>
            <a:xfrm>
              <a:off x="3226235" y="5010539"/>
              <a:ext cx="1306482" cy="338554"/>
            </a:xfrm>
            <a:prstGeom prst="rect">
              <a:avLst/>
            </a:prstGeom>
            <a:noFill/>
          </p:spPr>
          <p:txBody>
            <a:bodyPr wrap="square" rtlCol="0">
              <a:spAutoFit/>
            </a:bodyPr>
            <a:lstStyle/>
            <a:p>
              <a:pPr defTabSz="342900"/>
              <a:r>
                <a:rPr lang="en-US" sz="1050" b="1" dirty="0">
                  <a:solidFill>
                    <a:srgbClr val="00B050"/>
                  </a:solidFill>
                  <a:latin typeface="Trebuchet MS" panose="020B0603020202020204"/>
                </a:rPr>
                <a:t>101</a:t>
              </a:r>
            </a:p>
          </p:txBody>
        </p:sp>
        <p:cxnSp>
          <p:nvCxnSpPr>
            <p:cNvPr id="32" name="Straight Arrow Connector 31">
              <a:extLst>
                <a:ext uri="{FF2B5EF4-FFF2-40B4-BE49-F238E27FC236}">
                  <a16:creationId xmlns:a16="http://schemas.microsoft.com/office/drawing/2014/main" id="{763E51B8-0C9B-4AE4-B068-17A843F4B69E}"/>
                </a:ext>
              </a:extLst>
            </p:cNvPr>
            <p:cNvCxnSpPr>
              <a:cxnSpLocks/>
            </p:cNvCxnSpPr>
            <p:nvPr/>
          </p:nvCxnSpPr>
          <p:spPr>
            <a:xfrm flipH="1">
              <a:off x="3329189" y="4994062"/>
              <a:ext cx="27577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4E89DC6-6E80-4A01-B00E-3AD28D3FB9BB}"/>
              </a:ext>
            </a:extLst>
          </p:cNvPr>
          <p:cNvGrpSpPr/>
          <p:nvPr/>
        </p:nvGrpSpPr>
        <p:grpSpPr>
          <a:xfrm>
            <a:off x="3565086" y="5552058"/>
            <a:ext cx="979862" cy="266274"/>
            <a:chOff x="3226235" y="4994062"/>
            <a:chExt cx="1306482" cy="355031"/>
          </a:xfrm>
        </p:grpSpPr>
        <p:sp>
          <p:nvSpPr>
            <p:cNvPr id="34" name="TextBox 33">
              <a:extLst>
                <a:ext uri="{FF2B5EF4-FFF2-40B4-BE49-F238E27FC236}">
                  <a16:creationId xmlns:a16="http://schemas.microsoft.com/office/drawing/2014/main" id="{7B8020ED-C134-460C-A285-74E30C8CF6CD}"/>
                </a:ext>
              </a:extLst>
            </p:cNvPr>
            <p:cNvSpPr txBox="1"/>
            <p:nvPr/>
          </p:nvSpPr>
          <p:spPr>
            <a:xfrm>
              <a:off x="3226235" y="5010539"/>
              <a:ext cx="1306482" cy="338554"/>
            </a:xfrm>
            <a:prstGeom prst="rect">
              <a:avLst/>
            </a:prstGeom>
            <a:noFill/>
          </p:spPr>
          <p:txBody>
            <a:bodyPr wrap="square" rtlCol="0">
              <a:spAutoFit/>
            </a:bodyPr>
            <a:lstStyle/>
            <a:p>
              <a:pPr defTabSz="342900"/>
              <a:r>
                <a:rPr lang="en-US" sz="1050" b="1" dirty="0">
                  <a:solidFill>
                    <a:srgbClr val="00B050"/>
                  </a:solidFill>
                  <a:latin typeface="Trebuchet MS" panose="020B0603020202020204"/>
                </a:rPr>
                <a:t>221</a:t>
              </a:r>
            </a:p>
          </p:txBody>
        </p:sp>
        <p:cxnSp>
          <p:nvCxnSpPr>
            <p:cNvPr id="35" name="Straight Arrow Connector 34">
              <a:extLst>
                <a:ext uri="{FF2B5EF4-FFF2-40B4-BE49-F238E27FC236}">
                  <a16:creationId xmlns:a16="http://schemas.microsoft.com/office/drawing/2014/main" id="{09ABC15F-1D8D-4FF7-9896-F41EC47E7EA1}"/>
                </a:ext>
              </a:extLst>
            </p:cNvPr>
            <p:cNvCxnSpPr>
              <a:cxnSpLocks/>
            </p:cNvCxnSpPr>
            <p:nvPr/>
          </p:nvCxnSpPr>
          <p:spPr>
            <a:xfrm flipH="1">
              <a:off x="3329189" y="4994062"/>
              <a:ext cx="27577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CFBDC7A5-154C-4D86-82BD-526041E5BE52}"/>
              </a:ext>
            </a:extLst>
          </p:cNvPr>
          <p:cNvSpPr txBox="1"/>
          <p:nvPr/>
        </p:nvSpPr>
        <p:spPr>
          <a:xfrm>
            <a:off x="3954095" y="4924175"/>
            <a:ext cx="1068620" cy="300082"/>
          </a:xfrm>
          <a:prstGeom prst="rect">
            <a:avLst/>
          </a:prstGeom>
          <a:noFill/>
        </p:spPr>
        <p:txBody>
          <a:bodyPr wrap="square" rtlCol="0">
            <a:spAutoFit/>
          </a:bodyPr>
          <a:lstStyle/>
          <a:p>
            <a:pPr defTabSz="342900"/>
            <a:r>
              <a:rPr lang="en-US" sz="1350" dirty="0">
                <a:solidFill>
                  <a:prstClr val="black"/>
                </a:solidFill>
                <a:latin typeface="Trebuchet MS" panose="020B0603020202020204"/>
              </a:rPr>
              <a:t>Segment 1</a:t>
            </a:r>
          </a:p>
        </p:txBody>
      </p:sp>
      <p:sp>
        <p:nvSpPr>
          <p:cNvPr id="37" name="TextBox 36">
            <a:extLst>
              <a:ext uri="{FF2B5EF4-FFF2-40B4-BE49-F238E27FC236}">
                <a16:creationId xmlns:a16="http://schemas.microsoft.com/office/drawing/2014/main" id="{6B9CAD08-4067-4BCE-B5C5-6D6E0C6291CE}"/>
              </a:ext>
            </a:extLst>
          </p:cNvPr>
          <p:cNvSpPr txBox="1"/>
          <p:nvPr/>
        </p:nvSpPr>
        <p:spPr>
          <a:xfrm>
            <a:off x="6217538" y="4914966"/>
            <a:ext cx="1068620" cy="300082"/>
          </a:xfrm>
          <a:prstGeom prst="rect">
            <a:avLst/>
          </a:prstGeom>
          <a:noFill/>
        </p:spPr>
        <p:txBody>
          <a:bodyPr wrap="square" rtlCol="0">
            <a:spAutoFit/>
          </a:bodyPr>
          <a:lstStyle/>
          <a:p>
            <a:pPr defTabSz="342900"/>
            <a:r>
              <a:rPr lang="en-US" sz="1350" dirty="0">
                <a:solidFill>
                  <a:prstClr val="black"/>
                </a:solidFill>
                <a:latin typeface="Trebuchet MS" panose="020B0603020202020204"/>
              </a:rPr>
              <a:t>Segment 2</a:t>
            </a:r>
          </a:p>
        </p:txBody>
      </p:sp>
    </p:spTree>
    <p:extLst>
      <p:ext uri="{BB962C8B-B14F-4D97-AF65-F5344CB8AC3E}">
        <p14:creationId xmlns:p14="http://schemas.microsoft.com/office/powerpoint/2010/main" val="63356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11652</TotalTime>
  <Words>3328</Words>
  <Application>Microsoft Office PowerPoint</Application>
  <PresentationFormat>Widescreen</PresentationFormat>
  <Paragraphs>562</Paragraphs>
  <Slides>60</Slides>
  <Notes>38</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&amp;quot</vt:lpstr>
      <vt:lpstr>Arial</vt:lpstr>
      <vt:lpstr>Berlin Sans FB</vt:lpstr>
      <vt:lpstr>Calibri</vt:lpstr>
      <vt:lpstr>Cambria Math</vt:lpstr>
      <vt:lpstr>Segoe UI</vt:lpstr>
      <vt:lpstr>Times New Roman</vt:lpstr>
      <vt:lpstr>Trebuchet MS</vt:lpstr>
      <vt:lpstr>Wingdings</vt:lpstr>
      <vt:lpstr>Wingdings 3</vt:lpstr>
      <vt:lpstr>Facet</vt:lpstr>
      <vt:lpstr>PowerPoint Presentation</vt:lpstr>
      <vt:lpstr>A Different Focus </vt:lpstr>
      <vt:lpstr>ID Motivation</vt:lpstr>
      <vt:lpstr>Pattern Recognition vs. Reasoning and Invention</vt:lpstr>
      <vt:lpstr>ID: Can We Bring Back the Greatest?</vt:lpstr>
      <vt:lpstr>Intelligence Duplication (ID)</vt:lpstr>
      <vt:lpstr>Intelligence Duplication (ID) Music Composition</vt:lpstr>
      <vt:lpstr>Deep Composer </vt:lpstr>
      <vt:lpstr>Forward and Backward Hash Codes</vt:lpstr>
      <vt:lpstr>Hamming Distance</vt:lpstr>
      <vt:lpstr>Segment Concatenation via Hash Codes</vt:lpstr>
      <vt:lpstr>“Composable” Pair</vt:lpstr>
      <vt:lpstr>Neural Hashing</vt:lpstr>
      <vt:lpstr>Neural Hashing</vt:lpstr>
      <vt:lpstr>Deep Metric Learning</vt:lpstr>
      <vt:lpstr>“Composable” Pair</vt:lpstr>
      <vt:lpstr>“Non-Composable” Pair</vt:lpstr>
      <vt:lpstr>Music Segment representation</vt:lpstr>
      <vt:lpstr>Features</vt:lpstr>
      <vt:lpstr>DSHL</vt:lpstr>
      <vt:lpstr>LSRH</vt:lpstr>
      <vt:lpstr>LSRH</vt:lpstr>
      <vt:lpstr>LSRH</vt:lpstr>
      <vt:lpstr>LSRH</vt:lpstr>
      <vt:lpstr>LSRH</vt:lpstr>
      <vt:lpstr>LSRH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vt:lpstr>
      <vt:lpstr>Structured Music</vt:lpstr>
      <vt:lpstr>Structural Segmentation</vt:lpstr>
      <vt:lpstr>Segment Hash Encoding</vt:lpstr>
      <vt:lpstr>Segment Retrieval</vt:lpstr>
      <vt:lpstr>Dataset</vt:lpstr>
      <vt:lpstr>Experiments</vt:lpstr>
      <vt:lpstr>First Survey Results (Non-Musical)</vt:lpstr>
      <vt:lpstr>First Survey Results (Musical)</vt:lpstr>
      <vt:lpstr>First Survey Song Favorites</vt:lpstr>
      <vt:lpstr>Second Survey Results</vt:lpstr>
      <vt:lpstr>Diversity</vt:lpstr>
      <vt:lpstr>Diversity</vt:lpstr>
      <vt:lpstr>Diversity</vt:lpstr>
      <vt:lpstr>Sample Generated Song 1</vt:lpstr>
      <vt:lpstr>Sample Generated Song 2</vt:lpstr>
      <vt:lpstr>Sample Generated Song 3</vt:lpstr>
      <vt:lpstr>Revive Mozart</vt:lpstr>
      <vt:lpstr>Synthetic Music Building Blocks</vt:lpstr>
      <vt:lpstr>Synthetic Music Building Blocks</vt:lpstr>
      <vt:lpstr>Bring the World Together</vt:lpstr>
      <vt:lpstr>Magic Baton</vt:lpstr>
      <vt:lpstr>Using Phones </vt:lpstr>
      <vt:lpstr>Remarks</vt:lpstr>
      <vt:lpstr>Copyright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Composer: Composability-based Music Retrieval Approach to Automatic Music Generation Using Deep Neural Networks</dc:title>
  <dc:creator>Kien H</dc:creator>
  <cp:lastModifiedBy>Kien Hua</cp:lastModifiedBy>
  <cp:revision>198</cp:revision>
  <dcterms:created xsi:type="dcterms:W3CDTF">2019-08-01T17:29:43Z</dcterms:created>
  <dcterms:modified xsi:type="dcterms:W3CDTF">2024-02-13T16:43:48Z</dcterms:modified>
</cp:coreProperties>
</file>