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  <p:sldMasterId id="2147483684" r:id="rId2"/>
  </p:sldMasterIdLst>
  <p:notesMasterIdLst>
    <p:notesMasterId r:id="rId58"/>
  </p:notesMasterIdLst>
  <p:sldIdLst>
    <p:sldId id="256" r:id="rId3"/>
    <p:sldId id="408" r:id="rId4"/>
    <p:sldId id="499" r:id="rId5"/>
    <p:sldId id="467" r:id="rId6"/>
    <p:sldId id="505" r:id="rId7"/>
    <p:sldId id="500" r:id="rId8"/>
    <p:sldId id="409" r:id="rId9"/>
    <p:sldId id="501" r:id="rId10"/>
    <p:sldId id="506" r:id="rId11"/>
    <p:sldId id="503" r:id="rId12"/>
    <p:sldId id="508" r:id="rId13"/>
    <p:sldId id="470" r:id="rId14"/>
    <p:sldId id="509" r:id="rId15"/>
    <p:sldId id="466" r:id="rId16"/>
    <p:sldId id="510" r:id="rId17"/>
    <p:sldId id="486" r:id="rId18"/>
    <p:sldId id="468" r:id="rId19"/>
    <p:sldId id="406" r:id="rId20"/>
    <p:sldId id="491" r:id="rId21"/>
    <p:sldId id="488" r:id="rId22"/>
    <p:sldId id="489" r:id="rId23"/>
    <p:sldId id="471" r:id="rId24"/>
    <p:sldId id="472" r:id="rId25"/>
    <p:sldId id="473" r:id="rId26"/>
    <p:sldId id="474" r:id="rId27"/>
    <p:sldId id="484" r:id="rId28"/>
    <p:sldId id="469" r:id="rId29"/>
    <p:sldId id="495" r:id="rId30"/>
    <p:sldId id="496" r:id="rId31"/>
    <p:sldId id="494" r:id="rId32"/>
    <p:sldId id="497" r:id="rId33"/>
    <p:sldId id="483" r:id="rId34"/>
    <p:sldId id="476" r:id="rId35"/>
    <p:sldId id="478" r:id="rId36"/>
    <p:sldId id="498" r:id="rId37"/>
    <p:sldId id="477" r:id="rId38"/>
    <p:sldId id="479" r:id="rId39"/>
    <p:sldId id="480" r:id="rId40"/>
    <p:sldId id="507" r:id="rId41"/>
    <p:sldId id="325" r:id="rId42"/>
    <p:sldId id="334" r:id="rId43"/>
    <p:sldId id="338" r:id="rId44"/>
    <p:sldId id="363" r:id="rId45"/>
    <p:sldId id="511" r:id="rId46"/>
    <p:sldId id="351" r:id="rId47"/>
    <p:sldId id="358" r:id="rId48"/>
    <p:sldId id="352" r:id="rId49"/>
    <p:sldId id="353" r:id="rId50"/>
    <p:sldId id="354" r:id="rId51"/>
    <p:sldId id="355" r:id="rId52"/>
    <p:sldId id="357" r:id="rId53"/>
    <p:sldId id="345" r:id="rId54"/>
    <p:sldId id="360" r:id="rId55"/>
    <p:sldId id="359" r:id="rId56"/>
    <p:sldId id="356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72F"/>
    <a:srgbClr val="F20000"/>
    <a:srgbClr val="9954CC"/>
    <a:srgbClr val="CCFFFF"/>
    <a:srgbClr val="F78609"/>
    <a:srgbClr val="CFAFE7"/>
    <a:srgbClr val="B4CED6"/>
    <a:srgbClr val="2FC9FF"/>
    <a:srgbClr val="B685DB"/>
    <a:srgbClr val="3B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3" autoAdjust="0"/>
    <p:restoredTop sz="93836" autoAdjust="0"/>
  </p:normalViewPr>
  <p:slideViewPr>
    <p:cSldViewPr>
      <p:cViewPr varScale="1">
        <p:scale>
          <a:sx n="143" d="100"/>
          <a:sy n="143" d="100"/>
        </p:scale>
        <p:origin x="372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image" Target="../media/image64.wmf"/><Relationship Id="rId7" Type="http://schemas.openxmlformats.org/officeDocument/2006/relationships/image" Target="../media/image68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Relationship Id="rId9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9D52E-6921-41DF-BB0B-CC3EE40B6FCD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226BE-445B-4CED-8D8F-B4E54FBC0C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8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23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ECBA9C-C7A1-46CE-AC0D-A22BAD1154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93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C6A927-CD41-47F2-B7CF-F08D3311BDE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8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01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44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33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78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12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50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708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03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82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980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76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07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709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99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78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8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7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8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3A4B8-4334-4DCC-98E3-BB80643663A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00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956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88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935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01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578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08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496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329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21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8A0DE52-326D-4B9B-A98A-8948742FA4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3DA1AF-B142-4CCB-8310-93C87D89C0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1207045-89FD-4618-89F6-D0BDBF4452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63BF52C-56F7-4AA5-9F69-B290F6278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28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B00AE967-DA2A-40D0-A571-A3F816B3F4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DB568F8A-DB41-4B70-ABF5-7645AAA20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65527DD8-6190-4F67-97D6-57DAB460C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C6A7BB-EFC2-4727-907C-C3F61DD3AB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45A8416B-D53C-4471-8FD3-B1E0B30772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563C0479-E4AD-445D-8894-5B56F1896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Lymph ducts: Drain fluid that carries white blood cells (that fight disease) from the breast tissues into lymph nodes under the armpit and behind the breastbone</a:t>
            </a:r>
          </a:p>
          <a:p>
            <a:r>
              <a:rPr lang="en-US" altLang="en-US" dirty="0"/>
              <a:t>Lymph nodes:  Filter harmful bacteria and play a key role in fighting off infection</a:t>
            </a:r>
          </a:p>
          <a:p>
            <a:endParaRPr lang="en-US" altLang="en-US" dirty="0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BC16018B-8D72-4B26-BD64-0960D7C39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43617D-117B-45D6-862D-9C01AC5CC4F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74B51C7B-6A65-489B-A2FB-3E0394BCD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700D0596-559B-4D80-8A2D-A8AC44129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90D698A3-BA21-4FCD-9BAE-E3C841FE9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AC09DA-1D84-4945-9D90-6357FBA1FCE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E80AD22E-49F4-477D-9D81-14BA81AA0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555E2166-140A-424A-880E-B41AE5806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7B853FF4-E6E3-45FB-8EBF-9125D407C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1F56E9-A7DC-4501-8D3E-5E04BD50E0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0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1D498C37-C155-433D-9B94-85D4014B0F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6DF24CFA-02A4-4413-92F6-244035C18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3F60DD81-5020-4992-9B08-E66F5F93D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9A4B3C-E302-4845-A093-863B5140BFD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32BB6F22-1F27-4162-90A7-E8156C1210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1896CC47-3091-4BE0-8289-075E7A44E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E5351F0E-3F1E-49E9-B710-0AEC4E686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80B2DB-50F5-4D88-A8D8-0B090FFFC68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097707B6-F468-4ED4-AB4F-B204D5A7DB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6B075B61-1E09-42F3-A874-5BD1CB21D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72219A75-F0DC-45C9-8D29-E97719C3B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5708B3-44B3-40D8-8702-D6EFC177C6D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713BA54F-FCB3-4802-8172-3025E2EFF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9DF313A4-33E1-4724-B3D3-355A1B74B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7183506A-C668-4643-A33D-B5902220E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BE8968-4067-447A-A214-25290966EDF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B3F1F3EE-931C-458E-AE7B-8BB12AEAD0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D003FA5B-EA42-41B9-90BA-01FA0B787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3FE17A59-A80A-46FA-AE94-315309C96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71989-B586-46A4-B6C9-D36941A63AA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A3D69058-46A1-461F-B87E-C124FBD1F2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7EEBB492-840E-4EB6-B7CB-3AB9A802C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D8F41231-3250-4703-85D0-38E56CE7D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09209C-6766-446D-9C3E-F6906D2C5CC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423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5B939B8A-56C8-4634-9C10-E3BE00630F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7CA06453-F9B4-4F87-A6F1-FC1261020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473B96AE-F731-4311-B8BC-B0CB41932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BBA6E2-C727-4392-B7F2-E719862C84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6BCBD9E7-9964-462C-9E02-3CC4E8A224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DBACCBF7-B10A-4613-AE56-AB43F877E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AEDADBFD-35E0-47F9-A31A-C7431DCBD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CB761F-CF44-44A8-84EA-142FDB5A8CF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4CBCBFF8-763C-4744-8BFC-A0569FAF33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76251810-A41A-404E-8C3A-3C4BE030A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2DB8685E-04E3-4362-9A3A-2F7FDD6C4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AD7DB1-CBAF-4486-90AD-57E9250177F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E42040A0-A3A6-4DAF-B54A-EC381BEDB8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C5C43A17-FD15-4135-B1AC-E7C5284E1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95DB79CC-9AFB-479F-955C-7F4E633EA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BF55AA-4D3A-4F5F-8B09-E57168D2251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2220F70A-C006-46E3-8C02-94A9AFD379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CDF78329-E8DA-4FBE-B633-E7F507A7A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629B23D7-A117-4EEC-A894-604C7D180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237743-CF12-4B8B-B819-80FE973AC4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BB90B3-B9FE-4A6F-BC41-0B1474F3188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2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226BE-445B-4CED-8D8F-B4E54FBC0C1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133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1299BE-F069-4475-A260-465BE99E592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049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1299BE-F069-4475-A260-465BE99E592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2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 descr="Large confetti">
            <a:extLst>
              <a:ext uri="{FF2B5EF4-FFF2-40B4-BE49-F238E27FC236}">
                <a16:creationId xmlns:a16="http://schemas.microsoft.com/office/drawing/2014/main" id="{B5ED4D52-28E1-4F2E-B00D-8AA9F4686918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84188" y="1549400"/>
            <a:ext cx="8158162" cy="16891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B4B66A0C-FFB9-4BC4-BAE1-0DC77B27EF6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8600" y="3206750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3B111B30-1488-4C34-9625-CDD35D2C5EE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28600" y="1482725"/>
            <a:ext cx="8686800" cy="77788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FFFF1A1D-224A-422B-845C-204C476C8B50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623300" y="124618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967EDC89-F005-4A89-BF15-3C190F3A593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34975" y="1252538"/>
            <a:ext cx="77788" cy="22352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E9B89F43-D7EE-41E7-A34E-DDB3F4A0A84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830513" y="5783263"/>
            <a:ext cx="3481387" cy="7778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" name="Rectangle 8" descr="Large confetti">
            <a:extLst>
              <a:ext uri="{FF2B5EF4-FFF2-40B4-BE49-F238E27FC236}">
                <a16:creationId xmlns:a16="http://schemas.microsoft.com/office/drawing/2014/main" id="{6BBE23E2-B660-4C15-9E9B-8DDFCBCC2C9F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095750" y="5734050"/>
            <a:ext cx="949325" cy="176213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35849" name="Rectangle 9" descr="Large confetti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  <a:pattFill prst="lgConfetti">
            <a:fgClr>
              <a:schemeClr val="accent2"/>
            </a:fgClr>
            <a:bgClr>
              <a:schemeClr val="folHlink"/>
            </a:bgClr>
          </a:patt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85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465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60ABC77A-CF6F-491D-B1AA-529C43259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570EF-C121-4D22-B9BA-D90B082A83BF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339FC608-44E7-430E-8CC7-C17E43EB2D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59CFC3D-EFFD-4434-A3C9-629164187E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 anchor="b" anchorCtr="0"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583A762-6168-4AC6-A158-1837BE129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034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 descr="Large confetti">
            <a:extLst>
              <a:ext uri="{FF2B5EF4-FFF2-40B4-BE49-F238E27FC236}">
                <a16:creationId xmlns:a16="http://schemas.microsoft.com/office/drawing/2014/main" id="{EFD70152-5B40-4762-9198-E77603D34B4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BA0813-8032-48F0-A57C-D851AC39C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77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40129F-FC41-4984-88EF-DFE0AEB1BA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63768-0EA7-4490-ABD2-45922027D29B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A8DD71-2525-477B-884C-529349E276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6" name="Rectangle 9" descr="Large confetti">
            <a:extLst>
              <a:ext uri="{FF2B5EF4-FFF2-40B4-BE49-F238E27FC236}">
                <a16:creationId xmlns:a16="http://schemas.microsoft.com/office/drawing/2014/main" id="{B6096B62-5369-4CC1-A523-EBED57197B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27F97-1BC7-4995-8EFF-DF221ABF9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405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9886B5-3F39-4EF1-B2A5-536D935820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3FB29-CFDD-4C6A-B3F1-B7375AB616FB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3CE183-2471-46F1-B919-65FD63A0FA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7" name="Rectangle 9" descr="Large confetti">
            <a:extLst>
              <a:ext uri="{FF2B5EF4-FFF2-40B4-BE49-F238E27FC236}">
                <a16:creationId xmlns:a16="http://schemas.microsoft.com/office/drawing/2014/main" id="{40E566CE-BC77-4DD5-B205-9A887DEDAD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E75C6-390F-4680-A654-DE75BF565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365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B11388C-99A5-48E0-94A0-1C759493E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68BA9-0C4A-4300-AAF5-4C850748EB42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FDD0AA-A249-4356-A223-1F686036E0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9" name="Rectangle 9" descr="Large confetti">
            <a:extLst>
              <a:ext uri="{FF2B5EF4-FFF2-40B4-BE49-F238E27FC236}">
                <a16:creationId xmlns:a16="http://schemas.microsoft.com/office/drawing/2014/main" id="{21C3E63D-2374-4724-81F4-D002D4570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7D434-2024-42E2-A3BC-0F8D086D9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236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5B5CE7-73B2-46C8-98C6-45B63C2F24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1B3AD-3A73-40FD-B060-5CD3D0D6C859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B2E04DC-8ECC-45BF-94FC-51F48B551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5" name="Rectangle 9" descr="Large confetti">
            <a:extLst>
              <a:ext uri="{FF2B5EF4-FFF2-40B4-BE49-F238E27FC236}">
                <a16:creationId xmlns:a16="http://schemas.microsoft.com/office/drawing/2014/main" id="{4D371BBD-1B35-4A4F-86CA-BAD177DDBF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4E58F-61BD-4D6D-9B3B-89B08C484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501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219E6D-5738-47E5-BEA4-EC1B06011C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D9A4F-1E4F-494F-BF93-CCFBAE85CC10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C17576-FCAE-4DB9-BEF4-C3D4AFDEAA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4" name="Rectangle 9" descr="Large confetti">
            <a:extLst>
              <a:ext uri="{FF2B5EF4-FFF2-40B4-BE49-F238E27FC236}">
                <a16:creationId xmlns:a16="http://schemas.microsoft.com/office/drawing/2014/main" id="{2CE92E8F-8EAD-4F95-8BE5-96ECE393A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71A8A-5ECE-4BD9-8F3E-9869A67B8B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118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CF5863-88E4-49B0-837A-553802EA88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1DCFE-7AB9-4467-ACAB-00CCBD40BAFB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BB2737-107A-4DC8-8B91-C83707FA61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7" name="Rectangle 9" descr="Large confetti">
            <a:extLst>
              <a:ext uri="{FF2B5EF4-FFF2-40B4-BE49-F238E27FC236}">
                <a16:creationId xmlns:a16="http://schemas.microsoft.com/office/drawing/2014/main" id="{C45997A0-2B8E-4B56-8D5F-54EADFA8C7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356C3-ED84-4E18-95A7-4C40E6F42E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11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26D15A-4AE8-49D9-8101-7F3405A360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16329-3D8A-438B-AD3A-3157AF25CC95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857061-1C58-4F3B-9139-34723CC789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7" name="Rectangle 9" descr="Large confetti">
            <a:extLst>
              <a:ext uri="{FF2B5EF4-FFF2-40B4-BE49-F238E27FC236}">
                <a16:creationId xmlns:a16="http://schemas.microsoft.com/office/drawing/2014/main" id="{FF4BD1B5-B545-4AD7-9286-4F2C899AA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1F5B6-3590-4D9B-90D0-7247CC89C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944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9B98E6-F5C6-4BD8-8674-8F97405ADF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6B2BB-F1E7-4FCD-B274-7158C6293562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78C874-8B20-41E5-977E-FDA797E0FD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6" name="Rectangle 9" descr="Large confetti">
            <a:extLst>
              <a:ext uri="{FF2B5EF4-FFF2-40B4-BE49-F238E27FC236}">
                <a16:creationId xmlns:a16="http://schemas.microsoft.com/office/drawing/2014/main" id="{D4044074-3B99-4CBA-A8EF-130274EF86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F77C7-BAC7-47CC-A401-A27CB22EBD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160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21488" y="284163"/>
            <a:ext cx="20447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4163"/>
            <a:ext cx="5983288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D6A2D0-AC28-4DB7-B38B-4047DB85E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C4889-1EEE-406D-9C34-16B30E179C0C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B260D3-3CFF-4203-9254-6EF09D23D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6" name="Rectangle 9" descr="Large confetti">
            <a:extLst>
              <a:ext uri="{FF2B5EF4-FFF2-40B4-BE49-F238E27FC236}">
                <a16:creationId xmlns:a16="http://schemas.microsoft.com/office/drawing/2014/main" id="{03092AB6-87CA-4C1F-AA82-924D1AE47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5E403-81BA-4195-A050-7B723F826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1232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C34267C-3F01-4900-87DE-F49AABEF1401}" type="datetimeFigureOut">
              <a:rPr lang="en-US" smtClean="0"/>
              <a:pPr/>
              <a:t>3/3/2020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444A278-390B-480E-A91C-73A8347B7D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Large confetti">
            <a:extLst>
              <a:ext uri="{FF2B5EF4-FFF2-40B4-BE49-F238E27FC236}">
                <a16:creationId xmlns:a16="http://schemas.microsoft.com/office/drawing/2014/main" id="{0A6D4B37-5731-4CE4-917B-27D906605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28416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33CFB8-92E8-46EB-A5FB-1DF00147D2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4820" name="Rectangle 4">
            <a:extLst>
              <a:ext uri="{FF2B5EF4-FFF2-40B4-BE49-F238E27FC236}">
                <a16:creationId xmlns:a16="http://schemas.microsoft.com/office/drawing/2014/main" id="{31DBAE4E-F89D-4188-8602-ACEE2FC3A8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3A22D150-1091-4DD7-8000-0A5F43627E72}" type="datetime1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963740E1-09A4-43E4-90C9-ADC5BDD467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en-US"/>
              <a:t>CBMS2006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060ABA0-E118-4C2D-8FE7-908AB4A83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2888"/>
            <a:ext cx="8458200" cy="87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31" name="Rectangle 7" descr="Large confetti">
            <a:extLst>
              <a:ext uri="{FF2B5EF4-FFF2-40B4-BE49-F238E27FC236}">
                <a16:creationId xmlns:a16="http://schemas.microsoft.com/office/drawing/2014/main" id="{F77775B8-37BB-4675-9B39-174A2D2C63D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247650" y="0"/>
            <a:ext cx="793750" cy="1841500"/>
          </a:xfrm>
          <a:prstGeom prst="rect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2905DBBF-AD7B-43AD-830E-D0096A3F4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550" y="6553200"/>
            <a:ext cx="2076450" cy="79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endParaRPr kumimoji="1" lang="en-US" altLang="en-US"/>
          </a:p>
        </p:txBody>
      </p:sp>
      <p:sp>
        <p:nvSpPr>
          <p:cNvPr id="34825" name="Rectangle 9" descr="Large confetti">
            <a:extLst>
              <a:ext uri="{FF2B5EF4-FFF2-40B4-BE49-F238E27FC236}">
                <a16:creationId xmlns:a16="http://schemas.microsoft.com/office/drawing/2014/main" id="{CD82A319-5D88-49A2-97C9-D68A56DAA7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6900" y="6248400"/>
            <a:ext cx="533400" cy="609600"/>
          </a:xfrm>
          <a:prstGeom prst="rect">
            <a:avLst/>
          </a:prstGeom>
          <a:pattFill prst="lgConfetti">
            <a:fgClr>
              <a:schemeClr val="accent2"/>
            </a:fgClr>
            <a:bgClr>
              <a:schemeClr val="folHlink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8F7C436-6DFE-4056-9833-8779910518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887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wm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5.w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47.xml"/><Relationship Id="rId21" Type="http://schemas.openxmlformats.org/officeDocument/2006/relationships/image" Target="../media/image69.wmf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67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4.wmf"/><Relationship Id="rId5" Type="http://schemas.openxmlformats.org/officeDocument/2006/relationships/image" Target="../media/image3.png"/><Relationship Id="rId15" Type="http://schemas.openxmlformats.org/officeDocument/2006/relationships/image" Target="../media/image66.wmf"/><Relationship Id="rId23" Type="http://schemas.openxmlformats.org/officeDocument/2006/relationships/image" Target="../media/image70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68.wmf"/><Relationship Id="rId4" Type="http://schemas.openxmlformats.org/officeDocument/2006/relationships/image" Target="../media/image2.png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74.w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71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73.wmf"/><Relationship Id="rId5" Type="http://schemas.openxmlformats.org/officeDocument/2006/relationships/image" Target="../media/image3.png"/><Relationship Id="rId15" Type="http://schemas.openxmlformats.org/officeDocument/2006/relationships/image" Target="../media/image75.wmf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2.png"/><Relationship Id="rId9" Type="http://schemas.openxmlformats.org/officeDocument/2006/relationships/image" Target="../media/image72.wmf"/><Relationship Id="rId14" Type="http://schemas.openxmlformats.org/officeDocument/2006/relationships/oleObject" Target="../embeddings/oleObject1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47800"/>
            <a:ext cx="8229600" cy="1981200"/>
          </a:xfrm>
        </p:spPr>
        <p:txBody>
          <a:bodyPr>
            <a:normAutofit fontScale="90000"/>
          </a:bodyPr>
          <a:lstStyle/>
          <a:p>
            <a:pPr algn="ctr">
              <a:lnSpc>
                <a:spcPts val="5700"/>
              </a:lnSpc>
              <a:spcAft>
                <a:spcPts val="2400"/>
              </a:spcAft>
            </a:pPr>
            <a:r>
              <a:rPr lang="en-US" sz="5300" dirty="0"/>
              <a:t>Computer-aided diagnosis</a:t>
            </a:r>
            <a:br>
              <a:rPr lang="en-US" b="1" dirty="0"/>
            </a:br>
            <a:r>
              <a:rPr lang="en-US" sz="7300" cap="none" dirty="0">
                <a:solidFill>
                  <a:srgbClr val="2FC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of Lumbar Spinal Stenosis</a:t>
            </a:r>
            <a:r>
              <a:rPr lang="en-US" sz="6600" cap="none" dirty="0">
                <a:solidFill>
                  <a:srgbClr val="2FC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ush Script MT" pitchFamily="66" charset="0"/>
              </a:rPr>
              <a:t>	</a:t>
            </a:r>
            <a:endParaRPr lang="en-US" sz="6600" dirty="0">
              <a:solidFill>
                <a:srgbClr val="2FC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4724400"/>
            <a:ext cx="3810000" cy="1676400"/>
          </a:xfrm>
        </p:spPr>
        <p:txBody>
          <a:bodyPr anchor="t" anchorCtr="0"/>
          <a:lstStyle/>
          <a:p>
            <a:pPr algn="ctr"/>
            <a:endParaRPr lang="de-DE" dirty="0"/>
          </a:p>
          <a:p>
            <a:pPr algn="ctr">
              <a:spcAft>
                <a:spcPts val="300"/>
              </a:spcAft>
            </a:pPr>
            <a:r>
              <a:rPr lang="de-DE" sz="2400" i="1" dirty="0">
                <a:solidFill>
                  <a:srgbClr val="FFC000"/>
                </a:solidFill>
              </a:rPr>
              <a:t>Kien A. Hua</a:t>
            </a:r>
          </a:p>
          <a:p>
            <a:pPr algn="ctr"/>
            <a:r>
              <a:rPr lang="de-DE" dirty="0"/>
              <a:t>University of Central Florida</a:t>
            </a:r>
            <a:endParaRPr lang="en-US" dirty="0"/>
          </a:p>
        </p:txBody>
      </p:sp>
      <p:pic>
        <p:nvPicPr>
          <p:cNvPr id="69635" name="Picture 3" descr="C:\Users\Kien\Documents\Downloads\Big Pegasu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581400"/>
            <a:ext cx="927100" cy="996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97558"/>
            <a:ext cx="4169527" cy="563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 descr="Large confetti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dirty="0">
                <a:solidFill>
                  <a:srgbClr val="CFAFE7"/>
                </a:solidFill>
                <a:latin typeface="Comic Sans MS" pitchFamily="66" charset="0"/>
                <a:cs typeface="Arial" charset="0"/>
              </a:rPr>
              <a:t>Spinal Cord is Shorter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46923" y="2049877"/>
            <a:ext cx="3930650" cy="43434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800" dirty="0">
                <a:latin typeface="Comic Sans MS" pitchFamily="66" charset="0"/>
              </a:rPr>
              <a:t>Nerves that branch from the spinal cord from the lumbar level must run in the vertebral canal for a distance before they exit the vertebral column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C7E11-7C8C-4436-95B7-EDC60CC6F9C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9463" name="Oval 8"/>
          <p:cNvSpPr>
            <a:spLocks noChangeArrowheads="1"/>
          </p:cNvSpPr>
          <p:nvPr/>
        </p:nvSpPr>
        <p:spPr bwMode="auto">
          <a:xfrm>
            <a:off x="5410200" y="4343400"/>
            <a:ext cx="1752600" cy="1295400"/>
          </a:xfrm>
          <a:prstGeom prst="ellipse">
            <a:avLst/>
          </a:prstGeom>
          <a:noFill/>
          <a:ln w="28575" algn="ctr">
            <a:solidFill>
              <a:srgbClr val="9954CC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 descr="Large confetti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solidFill>
                  <a:srgbClr val="CFAFE7"/>
                </a:solidFill>
                <a:latin typeface="Comic Sans MS" pitchFamily="66" charset="0"/>
              </a:rPr>
              <a:t>Sizes of Spinal Segments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5562600" cy="4114800"/>
          </a:xfrm>
        </p:spPr>
        <p:txBody>
          <a:bodyPr>
            <a:normAutofit fontScale="77500" lnSpcReduction="20000"/>
          </a:bodyPr>
          <a:lstStyle/>
          <a:p>
            <a:pPr marL="342900" indent="-342900" eaLnBrk="1" hangingPunct="1">
              <a:lnSpc>
                <a:spcPct val="11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F78609"/>
                </a:solidFill>
                <a:latin typeface="Comic Sans MS" pitchFamily="66" charset="0"/>
              </a:rPr>
              <a:t>Nerve cell bodies </a:t>
            </a:r>
            <a:r>
              <a:rPr lang="en-US" dirty="0">
                <a:latin typeface="Comic Sans MS" pitchFamily="66" charset="0"/>
              </a:rPr>
              <a:t>are located in the “gray” matter</a:t>
            </a:r>
          </a:p>
          <a:p>
            <a:pPr marL="342900" indent="-342900" eaLnBrk="1" hangingPunct="1">
              <a:lnSpc>
                <a:spcPct val="110000"/>
              </a:lnSpc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F78609"/>
                </a:solidFill>
                <a:latin typeface="Comic Sans MS" pitchFamily="66" charset="0"/>
              </a:rPr>
              <a:t>Axons</a:t>
            </a:r>
            <a:r>
              <a:rPr lang="en-US" dirty="0">
                <a:latin typeface="Comic Sans MS" pitchFamily="66" charset="0"/>
              </a:rPr>
              <a:t> of the spinal cord are located in the “white” matter.  </a:t>
            </a:r>
            <a:r>
              <a:rPr lang="en-US" b="1" dirty="0">
                <a:latin typeface="Comic Sans MS" pitchFamily="66" charset="0"/>
              </a:rPr>
              <a:t>They carry messages</a:t>
            </a:r>
            <a:r>
              <a:rPr lang="en-US" dirty="0">
                <a:latin typeface="Comic Sans MS" pitchFamily="66" charset="0"/>
              </a:rPr>
              <a:t>.</a:t>
            </a:r>
          </a:p>
          <a:p>
            <a:pPr marL="342900" indent="-342900" eaLnBrk="1" hangingPunct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latin typeface="Comic Sans MS" pitchFamily="66" charset="0"/>
              </a:rPr>
              <a:t>Spinal segments closer to the brain have larger amount of “white” matter</a:t>
            </a:r>
          </a:p>
          <a:p>
            <a:pPr lvl="1" eaLnBrk="1" hangingPunct="1">
              <a:lnSpc>
                <a:spcPct val="110000"/>
              </a:lnSpc>
              <a:buFont typeface="Wingdings 3" pitchFamily="18" charset="2"/>
              <a:buChar char=""/>
            </a:pPr>
            <a:r>
              <a:rPr lang="en-US" dirty="0">
                <a:solidFill>
                  <a:srgbClr val="CCFFFF"/>
                </a:solidFill>
                <a:latin typeface="Comic Sans MS" pitchFamily="66" charset="0"/>
              </a:rPr>
              <a:t>Allow many axons go up to the brain from all levels of the spinal cord</a:t>
            </a: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86F1D-15A5-478A-B2EC-A8B7E787B71D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6178826" y="1524000"/>
            <a:ext cx="2965174" cy="4262438"/>
            <a:chOff x="6178826" y="1524000"/>
            <a:chExt cx="2965174" cy="4262438"/>
          </a:xfrm>
        </p:grpSpPr>
        <p:grpSp>
          <p:nvGrpSpPr>
            <p:cNvPr id="8" name="Group 7"/>
            <p:cNvGrpSpPr/>
            <p:nvPr/>
          </p:nvGrpSpPr>
          <p:grpSpPr>
            <a:xfrm>
              <a:off x="6178826" y="1524000"/>
              <a:ext cx="2965174" cy="4262438"/>
              <a:chOff x="5638800" y="1524000"/>
              <a:chExt cx="2965174" cy="4262438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38800" y="1524000"/>
                <a:ext cx="2965174" cy="4262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0" name="Straight Connector 9"/>
              <p:cNvCxnSpPr/>
              <p:nvPr/>
            </p:nvCxnSpPr>
            <p:spPr>
              <a:xfrm>
                <a:off x="7162800" y="2895600"/>
                <a:ext cx="228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6667500" y="3619500"/>
                <a:ext cx="1447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0800000">
                <a:off x="7162800" y="4343400"/>
                <a:ext cx="228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7391400" y="3429000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Thoracic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7086600" y="2209800"/>
                <a:ext cx="1524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934200" y="2514600"/>
                <a:ext cx="609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>
                <a:off x="7086600" y="2819400"/>
                <a:ext cx="1524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7239000" y="2286000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Cervical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696200" y="510540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Sacrum</a:t>
              </a:r>
            </a:p>
          </p:txBody>
        </p:sp>
      </p:grpSp>
      <p:pic>
        <p:nvPicPr>
          <p:cNvPr id="20485" name="Picture 2" descr="G:\Teaching\COP6731\Lumbar Stenosis Diagrams\Spinal Segmen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0638" y="5353050"/>
            <a:ext cx="4683125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Rounded Rectangular Callout 7"/>
          <p:cNvSpPr>
            <a:spLocks noChangeArrowheads="1"/>
          </p:cNvSpPr>
          <p:nvPr/>
        </p:nvSpPr>
        <p:spPr bwMode="auto">
          <a:xfrm>
            <a:off x="457200" y="5883275"/>
            <a:ext cx="1447800" cy="612775"/>
          </a:xfrm>
          <a:prstGeom prst="wedgeRoundRectCallout">
            <a:avLst>
              <a:gd name="adj1" fmla="val 105583"/>
              <a:gd name="adj2" fmla="val -59190"/>
              <a:gd name="adj3" fmla="val 16667"/>
            </a:avLst>
          </a:prstGeom>
          <a:solidFill>
            <a:srgbClr val="F20000"/>
          </a:solidFill>
          <a:ln w="9525" algn="ctr">
            <a:noFill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/>
            <a:r>
              <a:rPr lang="en-US" sz="1800" dirty="0">
                <a:latin typeface="Arial" charset="0"/>
                <a:cs typeface="Arial" charset="0"/>
              </a:rPr>
              <a:t>More “white”</a:t>
            </a:r>
          </a:p>
          <a:p>
            <a:pPr algn="ctr"/>
            <a:r>
              <a:rPr lang="en-US" sz="1800" dirty="0">
                <a:latin typeface="Arial" charset="0"/>
                <a:cs typeface="Arial" charset="0"/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1905495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Lumbar Spine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1066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100" dirty="0">
                <a:solidFill>
                  <a:srgbClr val="B4CED6"/>
                </a:solidFill>
              </a:rPr>
              <a:t>Lumbar spine </a:t>
            </a:r>
            <a:r>
              <a:rPr lang="en-US" sz="3100" dirty="0"/>
              <a:t>is the lower portion of the spine structure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354640"/>
            <a:ext cx="2965174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10"/>
          <p:cNvSpPr txBox="1">
            <a:spLocks/>
          </p:cNvSpPr>
          <p:nvPr/>
        </p:nvSpPr>
        <p:spPr>
          <a:xfrm>
            <a:off x="362552" y="2752824"/>
            <a:ext cx="5276248" cy="38765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3100" dirty="0"/>
              <a:t>Most people have five bones or </a:t>
            </a:r>
            <a:r>
              <a:rPr lang="en-US" sz="3100" dirty="0">
                <a:solidFill>
                  <a:srgbClr val="B4CED6"/>
                </a:solidFill>
              </a:rPr>
              <a:t>vertebrae </a:t>
            </a:r>
            <a:r>
              <a:rPr lang="en-US" sz="3100" dirty="0"/>
              <a:t>in the lumbar spine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Between every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two vertebrae is a gel-like </a:t>
            </a:r>
            <a:r>
              <a:rPr kumimoji="0" lang="en-US" sz="3100" b="0" i="0" u="none" strike="noStrike" kern="1200" cap="none" spc="0" normalizeH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intervertebral disc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rgbClr val="B4CED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C4FFB2-8766-495A-B34C-6A6175700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619" y="4267200"/>
            <a:ext cx="1717386" cy="2266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9578" y="35968"/>
            <a:ext cx="7467600" cy="1143000"/>
          </a:xfrm>
        </p:spPr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Lumbar Spinal Stenosis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19100" y="1215209"/>
            <a:ext cx="8305800" cy="3048000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B4CED6"/>
                </a:solidFill>
              </a:rPr>
              <a:t>Spinal </a:t>
            </a:r>
            <a:r>
              <a:rPr lang="en-US" sz="3200" dirty="0" err="1">
                <a:solidFill>
                  <a:srgbClr val="B4CED6"/>
                </a:solidFill>
              </a:rPr>
              <a:t>stenosis</a:t>
            </a:r>
            <a:r>
              <a:rPr lang="en-US" sz="3200" dirty="0">
                <a:solidFill>
                  <a:srgbClr val="B4CED6"/>
                </a:solidFill>
              </a:rPr>
              <a:t> </a:t>
            </a:r>
            <a:r>
              <a:rPr lang="en-US" sz="3200" dirty="0"/>
              <a:t>is a narrowing of </a:t>
            </a:r>
          </a:p>
          <a:p>
            <a:pPr lvl="1">
              <a:spcAft>
                <a:spcPts val="600"/>
              </a:spcAft>
            </a:pPr>
            <a:r>
              <a:rPr lang="en-US" sz="2800" dirty="0"/>
              <a:t>the central spinal canal (</a:t>
            </a:r>
            <a:r>
              <a:rPr lang="en-US" sz="2800" i="1" dirty="0">
                <a:solidFill>
                  <a:srgbClr val="B4CED6"/>
                </a:solidFill>
              </a:rPr>
              <a:t>central stenosis</a:t>
            </a:r>
            <a:r>
              <a:rPr lang="en-US" sz="2800" dirty="0"/>
              <a:t>), or </a:t>
            </a:r>
          </a:p>
          <a:p>
            <a:pPr lvl="1">
              <a:spcAft>
                <a:spcPts val="1000"/>
              </a:spcAft>
            </a:pPr>
            <a:r>
              <a:rPr lang="en-US" sz="2800" dirty="0"/>
              <a:t>the pathway through the foramen (</a:t>
            </a:r>
            <a:r>
              <a:rPr lang="en-US" sz="2800" i="1" dirty="0">
                <a:solidFill>
                  <a:srgbClr val="B4CED6"/>
                </a:solidFill>
              </a:rPr>
              <a:t>lateral stenosis</a:t>
            </a:r>
            <a:r>
              <a:rPr lang="en-US" sz="2800" dirty="0"/>
              <a:t>)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The 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symptoms</a:t>
            </a:r>
            <a:r>
              <a:rPr lang="en-US" sz="3200" dirty="0"/>
              <a:t> are back and leg pain due to compression of the nerves</a:t>
            </a:r>
          </a:p>
          <a:p>
            <a:pPr>
              <a:spcAft>
                <a:spcPts val="1200"/>
              </a:spcAft>
            </a:pPr>
            <a:endParaRPr lang="en-US" sz="32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B6FA04-3B06-4635-BCB2-0953AD9EFD7F}"/>
              </a:ext>
            </a:extLst>
          </p:cNvPr>
          <p:cNvGrpSpPr/>
          <p:nvPr/>
        </p:nvGrpSpPr>
        <p:grpSpPr>
          <a:xfrm>
            <a:off x="5891992" y="4064062"/>
            <a:ext cx="2943386" cy="2186470"/>
            <a:chOff x="5133814" y="4426200"/>
            <a:chExt cx="2943386" cy="2186470"/>
          </a:xfrm>
        </p:grpSpPr>
        <p:pic>
          <p:nvPicPr>
            <p:cNvPr id="1026" name="Picture 2" descr="C:\Users\Kien\Desktop\TEMP\Research\SPIE'10\Figures\lumbar spine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33814" y="4426200"/>
              <a:ext cx="2943386" cy="2186470"/>
            </a:xfrm>
            <a:prstGeom prst="rect">
              <a:avLst/>
            </a:prstGeom>
            <a:noFill/>
          </p:spPr>
        </p:pic>
        <p:sp>
          <p:nvSpPr>
            <p:cNvPr id="10" name="Oval 9"/>
            <p:cNvSpPr/>
            <p:nvPr/>
          </p:nvSpPr>
          <p:spPr>
            <a:xfrm>
              <a:off x="7239000" y="4800600"/>
              <a:ext cx="762000" cy="3810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771B715-10BD-46DB-A435-CF44E02F8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27" y="4927955"/>
            <a:ext cx="3329346" cy="1655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584B68-0F9B-4261-BED3-A96537293D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50747"/>
            <a:ext cx="3095787" cy="1934867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CA813CE-AACD-45EC-8F32-2A123492064C}"/>
              </a:ext>
            </a:extLst>
          </p:cNvPr>
          <p:cNvSpPr/>
          <p:nvPr/>
        </p:nvSpPr>
        <p:spPr>
          <a:xfrm>
            <a:off x="2375583" y="4263209"/>
            <a:ext cx="1090080" cy="612648"/>
          </a:xfrm>
          <a:prstGeom prst="wedgeRoundRectCallout">
            <a:avLst>
              <a:gd name="adj1" fmla="val -78388"/>
              <a:gd name="adj2" fmla="val 108257"/>
              <a:gd name="adj3" fmla="val 16667"/>
            </a:avLst>
          </a:prstGeom>
          <a:solidFill>
            <a:srgbClr val="F2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Central stenosis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C33187B-59A7-4994-B927-5DD2D850FA11}"/>
              </a:ext>
            </a:extLst>
          </p:cNvPr>
          <p:cNvSpPr/>
          <p:nvPr/>
        </p:nvSpPr>
        <p:spPr>
          <a:xfrm>
            <a:off x="3962400" y="4438462"/>
            <a:ext cx="1219199" cy="687324"/>
          </a:xfrm>
          <a:prstGeom prst="wedgeRoundRectCallout">
            <a:avLst>
              <a:gd name="adj1" fmla="val 19057"/>
              <a:gd name="adj2" fmla="val 118939"/>
              <a:gd name="adj3" fmla="val 16667"/>
            </a:avLst>
          </a:prstGeom>
          <a:solidFill>
            <a:srgbClr val="F2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Lateral stenosis</a:t>
            </a:r>
          </a:p>
        </p:txBody>
      </p:sp>
    </p:spTree>
    <p:extLst>
      <p:ext uri="{BB962C8B-B14F-4D97-AF65-F5344CB8AC3E}">
        <p14:creationId xmlns:p14="http://schemas.microsoft.com/office/powerpoint/2010/main" val="2578302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100"/>
              </a:lnSpc>
            </a:pPr>
            <a:r>
              <a:rPr lang="en-US" sz="3600" dirty="0">
                <a:solidFill>
                  <a:srgbClr val="B685DB"/>
                </a:solidFill>
              </a:rPr>
              <a:t>One Scenario</a:t>
            </a:r>
            <a:br>
              <a:rPr lang="en-US" dirty="0"/>
            </a:br>
            <a:r>
              <a:rPr lang="en-US" dirty="0">
                <a:solidFill>
                  <a:srgbClr val="CFAFE7"/>
                </a:solidFill>
              </a:rPr>
              <a:t>Degenerative Disc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6324600" cy="2971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Degenerative disc due to wear and tear weakens the disc wall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Disc center becomes damaged and loses some of its water content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Unable to act as a cushion, the disc flattens causing facet joints misaligned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4495800"/>
            <a:ext cx="5029200" cy="2362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l" defTabSz="9144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condition encourages bone spurs</a:t>
            </a:r>
          </a:p>
          <a:p>
            <a:pPr marL="420624" marR="0" lvl="0" indent="-384048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these spurs grow into the </a:t>
            </a:r>
            <a:r>
              <a:rPr lang="en-US" sz="2600" noProof="0" dirty="0"/>
              <a:t>foramen area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they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pinch the </a:t>
            </a:r>
            <a:r>
              <a:rPr lang="en-US" sz="2600" noProof="0" dirty="0">
                <a:solidFill>
                  <a:srgbClr val="F78609"/>
                </a:solidFill>
              </a:rPr>
              <a:t>spinal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nerve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root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7860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62600" y="4565903"/>
            <a:ext cx="3200400" cy="2139697"/>
            <a:chOff x="5562600" y="4565903"/>
            <a:chExt cx="3200400" cy="2139697"/>
          </a:xfrm>
        </p:grpSpPr>
        <p:pic>
          <p:nvPicPr>
            <p:cNvPr id="28673" name="Picture 1" descr="C:\Users\Kien\Desktop\TEMP\Research\SPIE'10\vertebra &amp; Nerves 2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4565903"/>
              <a:ext cx="3140075" cy="2139697"/>
            </a:xfrm>
            <a:prstGeom prst="rect">
              <a:avLst/>
            </a:prstGeom>
            <a:noFill/>
          </p:spPr>
        </p:pic>
        <p:sp>
          <p:nvSpPr>
            <p:cNvPr id="9" name="Rounded Rectangular Callout 8"/>
            <p:cNvSpPr/>
            <p:nvPr/>
          </p:nvSpPr>
          <p:spPr>
            <a:xfrm>
              <a:off x="7696200" y="4953000"/>
              <a:ext cx="1066800" cy="457200"/>
            </a:xfrm>
            <a:prstGeom prst="wedgeRoundRectCallout">
              <a:avLst>
                <a:gd name="adj1" fmla="val -66128"/>
                <a:gd name="adj2" fmla="val 132986"/>
                <a:gd name="adj3" fmla="val 16667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Bone spurs pinch nerve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53200" y="1743075"/>
            <a:ext cx="2381250" cy="2143125"/>
            <a:chOff x="6553200" y="1743075"/>
            <a:chExt cx="2381250" cy="2143125"/>
          </a:xfrm>
        </p:grpSpPr>
        <p:grpSp>
          <p:nvGrpSpPr>
            <p:cNvPr id="11" name="Group 10"/>
            <p:cNvGrpSpPr/>
            <p:nvPr/>
          </p:nvGrpSpPr>
          <p:grpSpPr>
            <a:xfrm>
              <a:off x="6553200" y="1743075"/>
              <a:ext cx="2381250" cy="2143125"/>
              <a:chOff x="6553200" y="1743075"/>
              <a:chExt cx="2381250" cy="2143125"/>
            </a:xfrm>
          </p:grpSpPr>
          <p:pic>
            <p:nvPicPr>
              <p:cNvPr id="40965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53200" y="1743075"/>
                <a:ext cx="2381250" cy="2143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597696" y="1829356"/>
                <a:ext cx="697627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sz="1600" dirty="0">
                    <a:solidFill>
                      <a:srgbClr val="C00000"/>
                    </a:solidFill>
                  </a:rPr>
                  <a:t>Facet</a:t>
                </a:r>
              </a:p>
              <a:p>
                <a:pPr>
                  <a:lnSpc>
                    <a:spcPts val="1600"/>
                  </a:lnSpc>
                </a:pPr>
                <a:r>
                  <a:rPr lang="en-US" sz="1600" dirty="0">
                    <a:solidFill>
                      <a:srgbClr val="C00000"/>
                    </a:solidFill>
                  </a:rPr>
                  <a:t>joint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7148339" y="2122476"/>
                <a:ext cx="874227" cy="232535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ounded Rectangle 19"/>
            <p:cNvSpPr/>
            <p:nvPr/>
          </p:nvSpPr>
          <p:spPr>
            <a:xfrm>
              <a:off x="6629400" y="2743200"/>
              <a:ext cx="643528" cy="3810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/>
                <a:t>Disc flattens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100"/>
              </a:lnSpc>
            </a:pPr>
            <a:r>
              <a:rPr lang="en-US" sz="3600" dirty="0">
                <a:solidFill>
                  <a:srgbClr val="B685DB"/>
                </a:solidFill>
              </a:rPr>
              <a:t>One Scenario</a:t>
            </a:r>
            <a:br>
              <a:rPr lang="en-US" dirty="0"/>
            </a:br>
            <a:r>
              <a:rPr lang="en-US" dirty="0">
                <a:solidFill>
                  <a:srgbClr val="CFAFE7"/>
                </a:solidFill>
              </a:rPr>
              <a:t>Degenerative Disc Disease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85800" y="5715000"/>
            <a:ext cx="8274050" cy="914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" marR="0" lvl="0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bone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spurs grow into the </a:t>
            </a:r>
            <a:r>
              <a:rPr lang="en-US" sz="2600" noProof="0" dirty="0"/>
              <a:t>foramen area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they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pinch the </a:t>
            </a:r>
            <a:r>
              <a:rPr lang="en-US" sz="2600" noProof="0" dirty="0">
                <a:solidFill>
                  <a:srgbClr val="F78609"/>
                </a:solidFill>
              </a:rPr>
              <a:t>spinal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nerve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F7860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root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7860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Lumbar Lateral Stenosis Overview[HD,1280x720, Mp4]">
            <a:hlinkClick r:id="" action="ppaction://media"/>
            <a:extLst>
              <a:ext uri="{FF2B5EF4-FFF2-40B4-BE49-F238E27FC236}">
                <a16:creationId xmlns:a16="http://schemas.microsoft.com/office/drawing/2014/main" id="{BE3AAE75-E013-4A2B-8705-0BD480212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132" y="1676400"/>
            <a:ext cx="6919736" cy="38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1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Statistics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Global prevalence of lower back pain is as high as 42%</a:t>
            </a:r>
          </a:p>
          <a:p>
            <a:pPr>
              <a:spcAft>
                <a:spcPts val="1200"/>
              </a:spcAft>
            </a:pPr>
            <a:r>
              <a:rPr lang="en-US" sz="3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Second most common neurological ailment  in the United States, only headache is more common</a:t>
            </a:r>
          </a:p>
          <a:p>
            <a:pPr>
              <a:spcAft>
                <a:spcPts val="1200"/>
              </a:spcAft>
            </a:pPr>
            <a:r>
              <a:rPr lang="en-US" sz="3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2% of workers injure their back each year</a:t>
            </a:r>
          </a:p>
          <a:p>
            <a:pPr>
              <a:spcAft>
                <a:spcPts val="1200"/>
              </a:spcAft>
            </a:pPr>
            <a:r>
              <a:rPr lang="en-US" sz="31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Americans spend $50 billion each year due to low back pain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4100"/>
              </a:lnSpc>
            </a:pPr>
            <a:r>
              <a:rPr lang="en-US" sz="3600" dirty="0">
                <a:solidFill>
                  <a:srgbClr val="B685DB"/>
                </a:solidFill>
              </a:rPr>
              <a:t>Our Initial Research</a:t>
            </a:r>
            <a:br>
              <a:rPr lang="en-US" dirty="0"/>
            </a:br>
            <a:r>
              <a:rPr lang="en-US" dirty="0">
                <a:solidFill>
                  <a:srgbClr val="CFAFE7"/>
                </a:solidFill>
              </a:rPr>
              <a:t>CAD for Lumbar Stenosis Using X-ray</a:t>
            </a:r>
          </a:p>
        </p:txBody>
      </p:sp>
      <p:pic>
        <p:nvPicPr>
          <p:cNvPr id="3074" name="Picture 2" descr="Image result for x-ray lumbar sp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42" y="1634976"/>
            <a:ext cx="2421952" cy="484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01000" cy="50292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B4CED6"/>
                </a:solidFill>
              </a:rPr>
              <a:t>Automatic Feature Extraction</a:t>
            </a:r>
          </a:p>
          <a:p>
            <a:pPr lvl="1">
              <a:spcAft>
                <a:spcPts val="600"/>
              </a:spcAft>
            </a:pPr>
            <a:r>
              <a:rPr lang="en-US" i="1" dirty="0"/>
              <a:t>Active Appearance Modeling </a:t>
            </a:r>
            <a:r>
              <a:rPr lang="en-US" dirty="0"/>
              <a:t>technique is used to label the </a:t>
            </a:r>
            <a:r>
              <a:rPr lang="en-US" u="sng" dirty="0"/>
              <a:t>boundary points</a:t>
            </a:r>
            <a:r>
              <a:rPr lang="en-US" dirty="0"/>
              <a:t> of the vertebrae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 vertebral morphology technique is then used to compute the spinal features as </a:t>
            </a:r>
            <a:r>
              <a:rPr lang="en-US" u="sng" dirty="0"/>
              <a:t>distances between various boundary points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B4CED6"/>
                </a:solidFill>
              </a:rPr>
              <a:t>Automatic </a:t>
            </a:r>
            <a:r>
              <a:rPr lang="en-US" dirty="0" err="1">
                <a:solidFill>
                  <a:srgbClr val="B4CED6"/>
                </a:solidFill>
              </a:rPr>
              <a:t>Stenosis</a:t>
            </a:r>
            <a:r>
              <a:rPr lang="en-US" dirty="0">
                <a:solidFill>
                  <a:srgbClr val="B4CED6"/>
                </a:solidFill>
              </a:rPr>
              <a:t> Diagnosis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A neural network is trained with the spinal features to recognize various </a:t>
            </a:r>
            <a:r>
              <a:rPr lang="en-US" dirty="0" err="1"/>
              <a:t>stenosis</a:t>
            </a:r>
            <a:r>
              <a:rPr lang="en-US" dirty="0"/>
              <a:t> conditions</a:t>
            </a:r>
          </a:p>
          <a:p>
            <a:r>
              <a:rPr lang="en-US" dirty="0">
                <a:solidFill>
                  <a:srgbClr val="B4CED6"/>
                </a:solidFill>
              </a:rPr>
              <a:t>Performance</a:t>
            </a:r>
            <a:r>
              <a:rPr lang="en-US" dirty="0"/>
              <a:t> is constrained to the side view of lumbar spine X-ray images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FAFE7"/>
                </a:solidFill>
              </a:rPr>
              <a:t>Two Different  Views</a:t>
            </a:r>
            <a:br>
              <a:rPr lang="en-US" b="1" dirty="0">
                <a:solidFill>
                  <a:srgbClr val="CFAFE7"/>
                </a:solidFill>
              </a:rPr>
            </a:br>
            <a:r>
              <a:rPr lang="en-US" sz="3100" b="1" dirty="0">
                <a:solidFill>
                  <a:srgbClr val="B685DB"/>
                </a:solidFill>
              </a:rPr>
              <a:t>Magnetic Resonance Imaging (MRI)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114800" y="1528762"/>
            <a:ext cx="4505739" cy="4948238"/>
            <a:chOff x="4114800" y="1528762"/>
            <a:chExt cx="4505739" cy="4948238"/>
          </a:xfrm>
        </p:grpSpPr>
        <p:pic>
          <p:nvPicPr>
            <p:cNvPr id="2051" name="Object 1"/>
            <p:cNvPicPr>
              <a:picLocks noChangeArrowheads="1"/>
            </p:cNvPicPr>
            <p:nvPr/>
          </p:nvPicPr>
          <p:blipFill>
            <a:blip r:embed="rId3" cstate="print"/>
            <a:srcRect b="-293"/>
            <a:stretch>
              <a:fillRect/>
            </a:stretch>
          </p:blipFill>
          <p:spPr bwMode="auto">
            <a:xfrm>
              <a:off x="4114800" y="3200400"/>
              <a:ext cx="16764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72200" y="4257675"/>
              <a:ext cx="1924050" cy="221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4648200" y="2057400"/>
              <a:ext cx="2058577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 err="1"/>
                <a:t>Sagittal</a:t>
              </a:r>
              <a:r>
                <a:rPr lang="en-US" sz="2600" dirty="0"/>
                <a:t> view</a:t>
              </a:r>
            </a:p>
            <a:p>
              <a:pPr algn="ctr"/>
              <a:r>
                <a:rPr lang="en-US" sz="2000" dirty="0">
                  <a:solidFill>
                    <a:srgbClr val="FFC000"/>
                  </a:solidFill>
                </a:rPr>
                <a:t>(Side view)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86600" y="1528762"/>
              <a:ext cx="1533939" cy="220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685800" y="1485781"/>
            <a:ext cx="2743200" cy="4975861"/>
            <a:chOff x="685800" y="1485781"/>
            <a:chExt cx="2743200" cy="4975861"/>
          </a:xfrm>
        </p:grpSpPr>
        <p:pic>
          <p:nvPicPr>
            <p:cNvPr id="2050" name="Object 3"/>
            <p:cNvPicPr>
              <a:picLocks noChangeArrowheads="1"/>
            </p:cNvPicPr>
            <p:nvPr/>
          </p:nvPicPr>
          <p:blipFill>
            <a:blip r:embed="rId6" cstate="print"/>
            <a:srcRect r="-76" b="-737"/>
            <a:stretch>
              <a:fillRect/>
            </a:stretch>
          </p:blipFill>
          <p:spPr bwMode="auto">
            <a:xfrm>
              <a:off x="685800" y="2362200"/>
              <a:ext cx="27432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85800" y="1485781"/>
              <a:ext cx="2600840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/>
                <a:t>Transverse view</a:t>
              </a:r>
            </a:p>
            <a:p>
              <a:pPr algn="ctr"/>
              <a:r>
                <a:rPr lang="en-US" sz="2000" dirty="0">
                  <a:solidFill>
                    <a:srgbClr val="FFC000"/>
                  </a:solidFill>
                </a:rPr>
                <a:t>(Axial view)</a:t>
              </a:r>
            </a:p>
          </p:txBody>
        </p:sp>
        <p:pic>
          <p:nvPicPr>
            <p:cNvPr id="28673" name="Picture 1" descr="C:\Users\Kien\Desktop\TEMP\Research\SPIE'10\Figures\iStock_000009980273Smal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95400" y="4724400"/>
              <a:ext cx="1523999" cy="173724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Our System Environment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57200" y="1524000"/>
            <a:ext cx="7924800" cy="1981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Spinal </a:t>
            </a:r>
            <a:r>
              <a:rPr lang="en-US" sz="4000" dirty="0">
                <a:solidFill>
                  <a:srgbClr val="B4CED6"/>
                </a:solidFill>
              </a:rPr>
              <a:t>components recognition</a:t>
            </a:r>
          </a:p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Spinal </a:t>
            </a:r>
            <a:r>
              <a:rPr lang="en-US" sz="4000" dirty="0">
                <a:solidFill>
                  <a:srgbClr val="B4CED6"/>
                </a:solidFill>
              </a:rPr>
              <a:t>features extraction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B4CED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1" descr="C:\Users\Kien\Desktop\TEMP\Research\SPIE'10\Figures\Step 1.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029504"/>
            <a:ext cx="3771899" cy="2447496"/>
          </a:xfrm>
          <a:prstGeom prst="rect">
            <a:avLst/>
          </a:prstGeom>
          <a:noFill/>
        </p:spPr>
      </p:pic>
      <p:cxnSp>
        <p:nvCxnSpPr>
          <p:cNvPr id="10" name="Straight Arrow Connector 9"/>
          <p:cNvCxnSpPr/>
          <p:nvPr/>
        </p:nvCxnSpPr>
        <p:spPr>
          <a:xfrm rot="16200000" flipH="1">
            <a:off x="6506706" y="5253118"/>
            <a:ext cx="666424" cy="7749"/>
          </a:xfrm>
          <a:prstGeom prst="straightConnector1">
            <a:avLst/>
          </a:prstGeom>
          <a:ln w="444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473" name="Picture 9" descr="C:\Users\Kien\AppData\Local\Microsoft\Windows\Temporary Internet Files\Content.IE5\XASBOEC1\MCj0433845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334000"/>
            <a:ext cx="1828572" cy="1828572"/>
          </a:xfrm>
          <a:prstGeom prst="rect">
            <a:avLst/>
          </a:prstGeom>
          <a:noFill/>
        </p:spPr>
      </p:pic>
      <p:pic>
        <p:nvPicPr>
          <p:cNvPr id="68611" name="Picture 3" descr="C:\Users\Kien\AppData\Local\Microsoft\Windows\Temporary Internet Files\Content.IE5\P82WAN2N\MCj0441926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400"/>
            <a:ext cx="1743075" cy="137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746E-6 L 0.47136 2.5746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Outline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28956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100" dirty="0">
                <a:solidFill>
                  <a:srgbClr val="B4CED6"/>
                </a:solidFill>
              </a:rPr>
              <a:t>Background:  lumbar spinal </a:t>
            </a:r>
            <a:r>
              <a:rPr lang="en-US" sz="3100" dirty="0" err="1">
                <a:solidFill>
                  <a:srgbClr val="B4CED6"/>
                </a:solidFill>
              </a:rPr>
              <a:t>stenosis</a:t>
            </a:r>
            <a:endParaRPr lang="en-US" sz="3100" dirty="0">
              <a:solidFill>
                <a:srgbClr val="B4CED6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3100" dirty="0">
                <a:solidFill>
                  <a:srgbClr val="B4CED6"/>
                </a:solidFill>
              </a:rPr>
              <a:t>Our initial research -   CAD using X-ray</a:t>
            </a:r>
          </a:p>
          <a:p>
            <a:pPr>
              <a:spcAft>
                <a:spcPts val="1200"/>
              </a:spcAft>
            </a:pPr>
            <a:r>
              <a:rPr lang="en-US" sz="3100" dirty="0">
                <a:solidFill>
                  <a:srgbClr val="B4CED6"/>
                </a:solidFill>
              </a:rPr>
              <a:t>Updated system uses MRI</a:t>
            </a:r>
          </a:p>
          <a:p>
            <a:pPr>
              <a:spcAft>
                <a:spcPts val="1200"/>
              </a:spcAft>
            </a:pPr>
            <a:r>
              <a:rPr lang="en-US" sz="3100" dirty="0">
                <a:solidFill>
                  <a:srgbClr val="B4CED6"/>
                </a:solidFill>
              </a:rPr>
              <a:t>Performance Results</a:t>
            </a:r>
            <a:endParaRPr lang="en-US" sz="3100" dirty="0"/>
          </a:p>
        </p:txBody>
      </p:sp>
      <p:sp>
        <p:nvSpPr>
          <p:cNvPr id="5" name="Content Placeholder 10"/>
          <p:cNvSpPr txBox="1">
            <a:spLocks/>
          </p:cNvSpPr>
          <p:nvPr/>
        </p:nvSpPr>
        <p:spPr>
          <a:xfrm>
            <a:off x="457200" y="4448400"/>
            <a:ext cx="5276248" cy="1904999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US" sz="3100" dirty="0">
              <a:solidFill>
                <a:srgbClr val="B4CED6"/>
              </a:solidFill>
            </a:endParaRPr>
          </a:p>
        </p:txBody>
      </p:sp>
      <p:pic>
        <p:nvPicPr>
          <p:cNvPr id="11265" name="Picture 1" descr="C:\Users\Kien\Desktop\TEMP\Research\SPIE'10\Figures\iStock_000007265306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886200"/>
            <a:ext cx="2598737" cy="25696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Our System Environment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57200" y="1524000"/>
            <a:ext cx="7924800" cy="3352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Spinal </a:t>
            </a:r>
            <a:r>
              <a:rPr lang="en-US" sz="4000" dirty="0">
                <a:solidFill>
                  <a:srgbClr val="B4CED6"/>
                </a:solidFill>
              </a:rPr>
              <a:t>components recognition</a:t>
            </a:r>
          </a:p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Spinal </a:t>
            </a:r>
            <a:r>
              <a:rPr lang="en-US" sz="4000" dirty="0">
                <a:solidFill>
                  <a:srgbClr val="B4CED6"/>
                </a:solidFill>
              </a:rPr>
              <a:t>features extraction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B4CED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Train</a:t>
            </a:r>
            <a:r>
              <a:rPr lang="en-US" sz="4000" noProof="0" dirty="0"/>
              <a:t> </a:t>
            </a:r>
            <a:r>
              <a:rPr lang="en-US" sz="4000" noProof="0" dirty="0">
                <a:solidFill>
                  <a:srgbClr val="B4CED6"/>
                </a:solidFill>
              </a:rPr>
              <a:t>Multilayer Perceptrons </a:t>
            </a:r>
            <a:r>
              <a:rPr lang="en-US" sz="4000" noProof="0" dirty="0"/>
              <a:t>using </a:t>
            </a:r>
            <a:r>
              <a:rPr lang="en-US" sz="4000" dirty="0"/>
              <a:t>the spinal features</a:t>
            </a:r>
            <a:r>
              <a:rPr lang="en-US" sz="4000" noProof="0" dirty="0"/>
              <a:t>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81400" y="4343400"/>
            <a:ext cx="5410200" cy="2362200"/>
            <a:chOff x="3581400" y="4343400"/>
            <a:chExt cx="5410200" cy="2362200"/>
          </a:xfrm>
        </p:grpSpPr>
        <p:pic>
          <p:nvPicPr>
            <p:cNvPr id="63497" name="Picture 9" descr="C:\Users\Kien\AppData\Local\Microsoft\Windows\Temporary Internet Files\Content.IE5\P82WAN2N\MCj0397730000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400" y="4800600"/>
              <a:ext cx="2685288" cy="1891665"/>
            </a:xfrm>
            <a:prstGeom prst="rect">
              <a:avLst/>
            </a:prstGeom>
            <a:noFill/>
          </p:spPr>
        </p:pic>
        <p:grpSp>
          <p:nvGrpSpPr>
            <p:cNvPr id="7" name="Group 6"/>
            <p:cNvGrpSpPr/>
            <p:nvPr/>
          </p:nvGrpSpPr>
          <p:grpSpPr>
            <a:xfrm>
              <a:off x="6096000" y="4953000"/>
              <a:ext cx="2057400" cy="1752600"/>
              <a:chOff x="5721096" y="4974336"/>
              <a:chExt cx="1143000" cy="914400"/>
            </a:xfrm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</p:grpSpPr>
          <p:sp>
            <p:nvSpPr>
              <p:cNvPr id="6" name="Rounded Rectangle 5"/>
              <p:cNvSpPr/>
              <p:nvPr/>
            </p:nvSpPr>
            <p:spPr>
              <a:xfrm>
                <a:off x="5721096" y="4974336"/>
                <a:ext cx="1143000" cy="9144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3490" name="Picture 2" descr="C:\Users\Kien\Desktop\TEMP\Research\SPIE'10\Figures\SingleLayerNeuralNetwork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45481" y="5070686"/>
                <a:ext cx="1066799" cy="766331"/>
              </a:xfrm>
              <a:prstGeom prst="rect">
                <a:avLst/>
              </a:prstGeom>
              <a:noFill/>
              <a:ln w="34925"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</p:pic>
        </p:grpSp>
        <p:pic>
          <p:nvPicPr>
            <p:cNvPr id="63493" name="Picture 5" descr="C:\Users\Kien\AppData\Local\Microsoft\Windows\Temporary Internet Files\Content.IE5\WRU5MA8Q\MCj04339490000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43800" y="4343400"/>
              <a:ext cx="1371600" cy="1371600"/>
            </a:xfrm>
            <a:prstGeom prst="rect">
              <a:avLst/>
            </a:prstGeom>
            <a:noFill/>
          </p:spPr>
        </p:pic>
        <p:pic>
          <p:nvPicPr>
            <p:cNvPr id="63494" name="Picture 6" descr="C:\Users\Kien\AppData\Local\Microsoft\Windows\Temporary Internet Files\Content.IE5\P82WAN2N\MCj04348940000[1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96200" y="5181600"/>
              <a:ext cx="1295400" cy="1449229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4572000" y="6059269"/>
              <a:ext cx="1164101" cy="584775"/>
            </a:xfrm>
            <a:prstGeom prst="rect">
              <a:avLst/>
            </a:prstGeom>
            <a:noFill/>
            <a:scene3d>
              <a:camera prst="isometricOffAxis1Right">
                <a:rot lat="600000" lon="20400000" rev="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TRAINING</a:t>
              </a:r>
            </a:p>
            <a:p>
              <a:r>
                <a:rPr lang="en-US" sz="1600" dirty="0"/>
                <a:t>DATA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Our System Environment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57200" y="1524000"/>
            <a:ext cx="7924800" cy="5257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Spinal </a:t>
            </a:r>
            <a:r>
              <a:rPr lang="en-US" sz="4000" dirty="0">
                <a:solidFill>
                  <a:srgbClr val="B4CED6"/>
                </a:solidFill>
              </a:rPr>
              <a:t>components recognition</a:t>
            </a:r>
          </a:p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Spinal </a:t>
            </a:r>
            <a:r>
              <a:rPr lang="en-US" sz="4000" dirty="0">
                <a:solidFill>
                  <a:srgbClr val="B4CED6"/>
                </a:solidFill>
              </a:rPr>
              <a:t>features extraction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B4CED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Train</a:t>
            </a:r>
            <a:r>
              <a:rPr lang="en-US" sz="4000" noProof="0" dirty="0"/>
              <a:t> </a:t>
            </a:r>
            <a:r>
              <a:rPr lang="en-US" sz="4000" noProof="0" dirty="0">
                <a:solidFill>
                  <a:srgbClr val="B4CED6"/>
                </a:solidFill>
              </a:rPr>
              <a:t>Multilayer Perceptrons </a:t>
            </a:r>
            <a:r>
              <a:rPr lang="en-US" sz="4000" noProof="0" dirty="0"/>
              <a:t>using </a:t>
            </a:r>
            <a:r>
              <a:rPr lang="en-US" sz="4000" dirty="0"/>
              <a:t>the spinal features</a:t>
            </a:r>
            <a:r>
              <a:rPr lang="en-US" sz="4000" noProof="0" dirty="0"/>
              <a:t> </a:t>
            </a:r>
          </a:p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4000" dirty="0"/>
              <a:t>Use the Perceptrons as a </a:t>
            </a:r>
            <a:r>
              <a:rPr lang="en-US" sz="4000" dirty="0">
                <a:solidFill>
                  <a:srgbClr val="B4CED6"/>
                </a:solidFill>
              </a:rPr>
              <a:t>diagnosis system</a:t>
            </a:r>
            <a:r>
              <a:rPr lang="en-US" sz="4000" dirty="0"/>
              <a:t> for new cases</a:t>
            </a:r>
            <a:r>
              <a:rPr lang="en-US" sz="4000" noProof="0" dirty="0"/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86600" y="3429000"/>
            <a:ext cx="2057400" cy="2133600"/>
            <a:chOff x="7086600" y="3429000"/>
            <a:chExt cx="2057400" cy="2133600"/>
          </a:xfrm>
        </p:grpSpPr>
        <p:grpSp>
          <p:nvGrpSpPr>
            <p:cNvPr id="5" name="Group 4"/>
            <p:cNvGrpSpPr/>
            <p:nvPr/>
          </p:nvGrpSpPr>
          <p:grpSpPr>
            <a:xfrm>
              <a:off x="7086600" y="4572000"/>
              <a:ext cx="1295400" cy="990600"/>
              <a:chOff x="5721096" y="4974336"/>
              <a:chExt cx="1143000" cy="914400"/>
            </a:xfrm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</p:grpSpPr>
          <p:sp>
            <p:nvSpPr>
              <p:cNvPr id="6" name="Rounded Rectangle 5"/>
              <p:cNvSpPr/>
              <p:nvPr/>
            </p:nvSpPr>
            <p:spPr>
              <a:xfrm>
                <a:off x="5721096" y="4974336"/>
                <a:ext cx="1143000" cy="914400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2" descr="C:\Users\Kien\Desktop\TEMP\Research\SPIE'10\Figures\SingleLayerNeuralNetwork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45481" y="5070686"/>
                <a:ext cx="1066799" cy="766331"/>
              </a:xfrm>
              <a:prstGeom prst="rect">
                <a:avLst/>
              </a:prstGeom>
              <a:noFill/>
              <a:ln w="34925"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</p:pic>
        </p:grpSp>
        <p:pic>
          <p:nvPicPr>
            <p:cNvPr id="64516" name="Picture 4" descr="C:\Users\Kien\AppData\Local\Microsoft\Windows\Temporary Internet Files\Content.IE5\WRU5MA8Q\MCj0433936000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72400" y="3429000"/>
              <a:ext cx="1371600" cy="1371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5150" y="70364"/>
            <a:ext cx="4191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FAFE7"/>
                </a:solidFill>
              </a:rPr>
              <a:t>Spinal Canal Area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295400" y="3581400"/>
            <a:ext cx="6524549" cy="2895600"/>
            <a:chOff x="1295400" y="3581400"/>
            <a:chExt cx="6524549" cy="2895600"/>
          </a:xfrm>
        </p:grpSpPr>
        <p:pic>
          <p:nvPicPr>
            <p:cNvPr id="10" name="Picture 9" descr="C:\Users\Kien\Desktop\TEMP\Research\SPIE'10\Figures\Histogram of image3-D23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00400" y="4648200"/>
              <a:ext cx="2269844" cy="1815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f8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400" y="4648200"/>
              <a:ext cx="228600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1295400" y="4264800"/>
              <a:ext cx="2813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Superior articular process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68800" y="4284600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Spinal canal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362200" y="4876800"/>
              <a:ext cx="1752600" cy="688848"/>
            </a:xfrm>
            <a:prstGeom prst="wedgeRoundRectCallout">
              <a:avLst>
                <a:gd name="adj1" fmla="val -77269"/>
                <a:gd name="adj2" fmla="val 24214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Mostly dark pixels</a:t>
              </a: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4648200" y="4800600"/>
              <a:ext cx="1600200" cy="688848"/>
            </a:xfrm>
            <a:prstGeom prst="wedgeRoundRectCallout">
              <a:avLst>
                <a:gd name="adj1" fmla="val 94652"/>
                <a:gd name="adj2" fmla="val 3968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Many bright pixels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62600" y="3581400"/>
              <a:ext cx="22573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FFC000"/>
                  </a:solidFill>
                </a:rPr>
                <a:t>Histograms</a:t>
              </a:r>
            </a:p>
          </p:txBody>
        </p:sp>
      </p:grpSp>
      <p:pic>
        <p:nvPicPr>
          <p:cNvPr id="1026" name="Picture 2" descr="C:\Users\Kien\Desktop\TEMP\Research\SPIE'10\Figures\case83-image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600200"/>
            <a:ext cx="2501900" cy="2281733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2667000" y="2099367"/>
            <a:ext cx="609600" cy="720033"/>
          </a:xfrm>
          <a:prstGeom prst="straightConnector1">
            <a:avLst/>
          </a:prstGeom>
          <a:ln w="34925">
            <a:solidFill>
              <a:srgbClr val="F2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21283" y="2628900"/>
            <a:ext cx="2087259" cy="1655700"/>
            <a:chOff x="321283" y="2628900"/>
            <a:chExt cx="2087259" cy="1655700"/>
          </a:xfrm>
        </p:grpSpPr>
        <p:sp>
          <p:nvSpPr>
            <p:cNvPr id="2" name="Oval 1"/>
            <p:cNvSpPr/>
            <p:nvPr/>
          </p:nvSpPr>
          <p:spPr>
            <a:xfrm>
              <a:off x="1875142" y="2628900"/>
              <a:ext cx="533400" cy="533400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ular Callout 17"/>
            <p:cNvSpPr/>
            <p:nvPr/>
          </p:nvSpPr>
          <p:spPr>
            <a:xfrm>
              <a:off x="321283" y="3182632"/>
              <a:ext cx="1204874" cy="1101968"/>
            </a:xfrm>
            <a:prstGeom prst="wedgeRoundRectCallout">
              <a:avLst>
                <a:gd name="adj1" fmla="val 83887"/>
                <a:gd name="adj2" fmla="val -56648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Superior articular process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38800" y="363225"/>
            <a:ext cx="2963440" cy="2864484"/>
            <a:chOff x="5911370" y="452019"/>
            <a:chExt cx="2963440" cy="2864484"/>
          </a:xfrm>
        </p:grpSpPr>
        <p:sp>
          <p:nvSpPr>
            <p:cNvPr id="7" name="Rectangle 6"/>
            <p:cNvSpPr/>
            <p:nvPr/>
          </p:nvSpPr>
          <p:spPr>
            <a:xfrm>
              <a:off x="5911370" y="685800"/>
              <a:ext cx="2927829" cy="184721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 descr="Image result for lumbar superior articular face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371" y="452019"/>
              <a:ext cx="2963439" cy="286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ontent Placeholder 10"/>
          <p:cNvSpPr txBox="1">
            <a:spLocks/>
          </p:cNvSpPr>
          <p:nvPr/>
        </p:nvSpPr>
        <p:spPr>
          <a:xfrm>
            <a:off x="2621527" y="1213364"/>
            <a:ext cx="2705100" cy="987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dirty="0"/>
              <a:t>The spinal canal area is the brightest area near the center of the image </a:t>
            </a:r>
          </a:p>
        </p:txBody>
      </p:sp>
      <p:sp>
        <p:nvSpPr>
          <p:cNvPr id="22" name="Oval 21"/>
          <p:cNvSpPr/>
          <p:nvPr/>
        </p:nvSpPr>
        <p:spPr>
          <a:xfrm>
            <a:off x="3276600" y="5597919"/>
            <a:ext cx="457200" cy="421881"/>
          </a:xfrm>
          <a:prstGeom prst="ellipse">
            <a:avLst/>
          </a:prstGeom>
          <a:noFill/>
          <a:ln>
            <a:solidFill>
              <a:srgbClr val="F2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295400" y="5562600"/>
            <a:ext cx="457200" cy="421881"/>
          </a:xfrm>
          <a:prstGeom prst="ellipse">
            <a:avLst/>
          </a:prstGeom>
          <a:noFill/>
          <a:ln>
            <a:solidFill>
              <a:srgbClr val="F2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732126" y="576115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Bright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4611" y="538237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886200" y="4191000"/>
            <a:ext cx="4575705" cy="1523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FAFE7"/>
                </a:solidFill>
              </a:rPr>
              <a:t>Find 4 Regions of Interests (ROIs) 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381000" y="1447800"/>
            <a:ext cx="8382000" cy="30480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r>
              <a:rPr lang="en-US" sz="3000" dirty="0"/>
              <a:t>Find the spinal canal area</a:t>
            </a:r>
          </a:p>
          <a:p>
            <a:pPr marL="798513" lvl="1" indent="-30480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B4CED6"/>
                </a:solidFill>
              </a:rPr>
              <a:t>Find a very bright pixel near center of image</a:t>
            </a:r>
          </a:p>
          <a:p>
            <a:pPr marL="798513" lvl="1" indent="-30480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B4CED6"/>
                </a:solidFill>
              </a:rPr>
              <a:t>Perform image segmentation using region growing</a:t>
            </a:r>
          </a:p>
          <a:p>
            <a:pPr marL="798513" lvl="1" indent="-304800">
              <a:spcBef>
                <a:spcPct val="20000"/>
              </a:spcBef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rgbClr val="B4CED6"/>
                </a:solidFill>
              </a:rPr>
              <a:t>First ROI is the minimum bounding rectangle</a:t>
            </a:r>
          </a:p>
          <a:p>
            <a:pPr marL="550863" indent="-514350">
              <a:spcBef>
                <a:spcPct val="20000"/>
              </a:spcBef>
              <a:buClr>
                <a:schemeClr val="accent1"/>
              </a:buClr>
              <a:buSzPct val="80000"/>
              <a:buFont typeface="+mj-lt"/>
              <a:buAutoNum type="arabicPeriod"/>
              <a:defRPr/>
            </a:pPr>
            <a:r>
              <a:rPr lang="en-US" sz="3000" dirty="0"/>
              <a:t>Determine the remaining three ROI’s based on the first one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6191531" y="4674456"/>
            <a:ext cx="265802" cy="335"/>
          </a:xfrm>
          <a:prstGeom prst="straightConnector1">
            <a:avLst/>
          </a:prstGeom>
          <a:ln w="158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12394" y="4532667"/>
            <a:ext cx="873549" cy="2140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888000" y="4723200"/>
            <a:ext cx="1432800" cy="7200"/>
          </a:xfrm>
          <a:prstGeom prst="straightConnector1">
            <a:avLst/>
          </a:prstGeom>
          <a:ln w="158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10787" y="5256286"/>
            <a:ext cx="322655" cy="4835"/>
          </a:xfrm>
          <a:prstGeom prst="straightConnector1">
            <a:avLst/>
          </a:prstGeom>
          <a:ln w="158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5858822" y="6203992"/>
            <a:ext cx="962845" cy="1588"/>
          </a:xfrm>
          <a:prstGeom prst="straightConnector1">
            <a:avLst/>
          </a:prstGeom>
          <a:ln w="158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85944" y="4532667"/>
            <a:ext cx="875234" cy="21404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rot="16200000" flipH="1">
            <a:off x="5465180" y="4363579"/>
            <a:ext cx="352199" cy="7041"/>
          </a:xfrm>
          <a:prstGeom prst="straightConnector1">
            <a:avLst/>
          </a:prstGeom>
          <a:ln w="158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064612" y="4711279"/>
            <a:ext cx="1401158" cy="16151"/>
          </a:xfrm>
          <a:prstGeom prst="straightConnector1">
            <a:avLst/>
          </a:prstGeom>
          <a:ln w="158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5617330">
            <a:off x="4988231" y="5023336"/>
            <a:ext cx="502920" cy="487407"/>
          </a:xfrm>
          <a:prstGeom prst="arc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7127229" y="5346722"/>
            <a:ext cx="901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5 pixels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300594" y="6019800"/>
            <a:ext cx="8988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15 pixels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369395" y="5313416"/>
            <a:ext cx="901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5 pixels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18600" y="4548000"/>
            <a:ext cx="9010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5 pixels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80200" y="4221600"/>
            <a:ext cx="9010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5 pixels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84600" y="4461600"/>
            <a:ext cx="9010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25 pixels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167000" y="4461600"/>
            <a:ext cx="9010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25 pixels</a:t>
            </a:r>
          </a:p>
        </p:txBody>
      </p:sp>
      <p:sp>
        <p:nvSpPr>
          <p:cNvPr id="35" name="Dodecagon 34"/>
          <p:cNvSpPr/>
          <p:nvPr/>
        </p:nvSpPr>
        <p:spPr>
          <a:xfrm>
            <a:off x="8153400" y="5410200"/>
            <a:ext cx="243703" cy="251459"/>
          </a:xfrm>
          <a:prstGeom prst="dodecagon">
            <a:avLst/>
          </a:prstGeom>
          <a:solidFill>
            <a:srgbClr val="F78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7" name="Dodecagon 36"/>
          <p:cNvSpPr/>
          <p:nvPr/>
        </p:nvSpPr>
        <p:spPr>
          <a:xfrm>
            <a:off x="6736960" y="6348008"/>
            <a:ext cx="243703" cy="251459"/>
          </a:xfrm>
          <a:prstGeom prst="dodecagon">
            <a:avLst/>
          </a:prstGeom>
          <a:solidFill>
            <a:srgbClr val="F78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6" name="Dodecagon 35"/>
          <p:cNvSpPr/>
          <p:nvPr/>
        </p:nvSpPr>
        <p:spPr>
          <a:xfrm>
            <a:off x="5404254" y="6349456"/>
            <a:ext cx="243703" cy="251459"/>
          </a:xfrm>
          <a:prstGeom prst="dodecagon">
            <a:avLst/>
          </a:prstGeom>
          <a:solidFill>
            <a:srgbClr val="F78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7759" y="4816574"/>
            <a:ext cx="1096665" cy="87613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637759" y="4816574"/>
            <a:ext cx="1096665" cy="883186"/>
          </a:xfrm>
          <a:custGeom>
            <a:avLst/>
            <a:gdLst>
              <a:gd name="connsiteX0" fmla="*/ 2249290 w 4852327"/>
              <a:gd name="connsiteY0" fmla="*/ 126815 h 3143142"/>
              <a:gd name="connsiteX1" fmla="*/ 2155848 w 4852327"/>
              <a:gd name="connsiteY1" fmla="*/ 113466 h 3143142"/>
              <a:gd name="connsiteX2" fmla="*/ 2129150 w 4852327"/>
              <a:gd name="connsiteY2" fmla="*/ 106791 h 3143142"/>
              <a:gd name="connsiteX3" fmla="*/ 1975637 w 4852327"/>
              <a:gd name="connsiteY3" fmla="*/ 100117 h 3143142"/>
              <a:gd name="connsiteX4" fmla="*/ 1548473 w 4852327"/>
              <a:gd name="connsiteY4" fmla="*/ 106791 h 3143142"/>
              <a:gd name="connsiteX5" fmla="*/ 1455030 w 4852327"/>
              <a:gd name="connsiteY5" fmla="*/ 120140 h 3143142"/>
              <a:gd name="connsiteX6" fmla="*/ 1394960 w 4852327"/>
              <a:gd name="connsiteY6" fmla="*/ 126815 h 3143142"/>
              <a:gd name="connsiteX7" fmla="*/ 1308192 w 4852327"/>
              <a:gd name="connsiteY7" fmla="*/ 133489 h 3143142"/>
              <a:gd name="connsiteX8" fmla="*/ 1087935 w 4852327"/>
              <a:gd name="connsiteY8" fmla="*/ 146838 h 3143142"/>
              <a:gd name="connsiteX9" fmla="*/ 967795 w 4852327"/>
              <a:gd name="connsiteY9" fmla="*/ 160187 h 3143142"/>
              <a:gd name="connsiteX10" fmla="*/ 861004 w 4852327"/>
              <a:gd name="connsiteY10" fmla="*/ 173536 h 3143142"/>
              <a:gd name="connsiteX11" fmla="*/ 807608 w 4852327"/>
              <a:gd name="connsiteY11" fmla="*/ 180210 h 3143142"/>
              <a:gd name="connsiteX12" fmla="*/ 714166 w 4852327"/>
              <a:gd name="connsiteY12" fmla="*/ 193559 h 3143142"/>
              <a:gd name="connsiteX13" fmla="*/ 694143 w 4852327"/>
              <a:gd name="connsiteY13" fmla="*/ 200234 h 3143142"/>
              <a:gd name="connsiteX14" fmla="*/ 640747 w 4852327"/>
              <a:gd name="connsiteY14" fmla="*/ 213583 h 3143142"/>
              <a:gd name="connsiteX15" fmla="*/ 587351 w 4852327"/>
              <a:gd name="connsiteY15" fmla="*/ 226931 h 3143142"/>
              <a:gd name="connsiteX16" fmla="*/ 520607 w 4852327"/>
              <a:gd name="connsiteY16" fmla="*/ 240280 h 3143142"/>
              <a:gd name="connsiteX17" fmla="*/ 467211 w 4852327"/>
              <a:gd name="connsiteY17" fmla="*/ 260304 h 3143142"/>
              <a:gd name="connsiteX18" fmla="*/ 440513 w 4852327"/>
              <a:gd name="connsiteY18" fmla="*/ 266978 h 3143142"/>
              <a:gd name="connsiteX19" fmla="*/ 420490 w 4852327"/>
              <a:gd name="connsiteY19" fmla="*/ 280327 h 3143142"/>
              <a:gd name="connsiteX20" fmla="*/ 380443 w 4852327"/>
              <a:gd name="connsiteY20" fmla="*/ 300350 h 3143142"/>
              <a:gd name="connsiteX21" fmla="*/ 347071 w 4852327"/>
              <a:gd name="connsiteY21" fmla="*/ 327048 h 3143142"/>
              <a:gd name="connsiteX22" fmla="*/ 320373 w 4852327"/>
              <a:gd name="connsiteY22" fmla="*/ 340397 h 3143142"/>
              <a:gd name="connsiteX23" fmla="*/ 226931 w 4852327"/>
              <a:gd name="connsiteY23" fmla="*/ 413816 h 3143142"/>
              <a:gd name="connsiteX24" fmla="*/ 206908 w 4852327"/>
              <a:gd name="connsiteY24" fmla="*/ 433840 h 3143142"/>
              <a:gd name="connsiteX25" fmla="*/ 140163 w 4852327"/>
              <a:gd name="connsiteY25" fmla="*/ 527282 h 3143142"/>
              <a:gd name="connsiteX26" fmla="*/ 120140 w 4852327"/>
              <a:gd name="connsiteY26" fmla="*/ 553980 h 3143142"/>
              <a:gd name="connsiteX27" fmla="*/ 100116 w 4852327"/>
              <a:gd name="connsiteY27" fmla="*/ 594026 h 3143142"/>
              <a:gd name="connsiteX28" fmla="*/ 80093 w 4852327"/>
              <a:gd name="connsiteY28" fmla="*/ 627399 h 3143142"/>
              <a:gd name="connsiteX29" fmla="*/ 60070 w 4852327"/>
              <a:gd name="connsiteY29" fmla="*/ 667445 h 3143142"/>
              <a:gd name="connsiteX30" fmla="*/ 20023 w 4852327"/>
              <a:gd name="connsiteY30" fmla="*/ 727515 h 3143142"/>
              <a:gd name="connsiteX31" fmla="*/ 0 w 4852327"/>
              <a:gd name="connsiteY31" fmla="*/ 800934 h 3143142"/>
              <a:gd name="connsiteX32" fmla="*/ 6674 w 4852327"/>
              <a:gd name="connsiteY32" fmla="*/ 1228099 h 3143142"/>
              <a:gd name="connsiteX33" fmla="*/ 13348 w 4852327"/>
              <a:gd name="connsiteY33" fmla="*/ 1274821 h 3143142"/>
              <a:gd name="connsiteX34" fmla="*/ 40046 w 4852327"/>
              <a:gd name="connsiteY34" fmla="*/ 1388286 h 3143142"/>
              <a:gd name="connsiteX35" fmla="*/ 66744 w 4852327"/>
              <a:gd name="connsiteY35" fmla="*/ 1455031 h 3143142"/>
              <a:gd name="connsiteX36" fmla="*/ 73419 w 4852327"/>
              <a:gd name="connsiteY36" fmla="*/ 1475054 h 3143142"/>
              <a:gd name="connsiteX37" fmla="*/ 100116 w 4852327"/>
              <a:gd name="connsiteY37" fmla="*/ 1528450 h 3143142"/>
              <a:gd name="connsiteX38" fmla="*/ 133489 w 4852327"/>
              <a:gd name="connsiteY38" fmla="*/ 1588520 h 3143142"/>
              <a:gd name="connsiteX39" fmla="*/ 153512 w 4852327"/>
              <a:gd name="connsiteY39" fmla="*/ 1621892 h 3143142"/>
              <a:gd name="connsiteX40" fmla="*/ 173535 w 4852327"/>
              <a:gd name="connsiteY40" fmla="*/ 1641915 h 3143142"/>
              <a:gd name="connsiteX41" fmla="*/ 186884 w 4852327"/>
              <a:gd name="connsiteY41" fmla="*/ 1668613 h 3143142"/>
              <a:gd name="connsiteX42" fmla="*/ 200233 w 4852327"/>
              <a:gd name="connsiteY42" fmla="*/ 1688637 h 3143142"/>
              <a:gd name="connsiteX43" fmla="*/ 206908 w 4852327"/>
              <a:gd name="connsiteY43" fmla="*/ 1715334 h 3143142"/>
              <a:gd name="connsiteX44" fmla="*/ 226931 w 4852327"/>
              <a:gd name="connsiteY44" fmla="*/ 1735358 h 3143142"/>
              <a:gd name="connsiteX45" fmla="*/ 240280 w 4852327"/>
              <a:gd name="connsiteY45" fmla="*/ 1755381 h 3143142"/>
              <a:gd name="connsiteX46" fmla="*/ 266978 w 4852327"/>
              <a:gd name="connsiteY46" fmla="*/ 1808777 h 3143142"/>
              <a:gd name="connsiteX47" fmla="*/ 280327 w 4852327"/>
              <a:gd name="connsiteY47" fmla="*/ 1828800 h 3143142"/>
              <a:gd name="connsiteX48" fmla="*/ 300350 w 4852327"/>
              <a:gd name="connsiteY48" fmla="*/ 1855498 h 3143142"/>
              <a:gd name="connsiteX49" fmla="*/ 340397 w 4852327"/>
              <a:gd name="connsiteY49" fmla="*/ 1908894 h 3143142"/>
              <a:gd name="connsiteX50" fmla="*/ 360420 w 4852327"/>
              <a:gd name="connsiteY50" fmla="*/ 1942266 h 3143142"/>
              <a:gd name="connsiteX51" fmla="*/ 400467 w 4852327"/>
              <a:gd name="connsiteY51" fmla="*/ 1982313 h 3143142"/>
              <a:gd name="connsiteX52" fmla="*/ 440513 w 4852327"/>
              <a:gd name="connsiteY52" fmla="*/ 2035708 h 3143142"/>
              <a:gd name="connsiteX53" fmla="*/ 500583 w 4852327"/>
              <a:gd name="connsiteY53" fmla="*/ 2115802 h 3143142"/>
              <a:gd name="connsiteX54" fmla="*/ 533956 w 4852327"/>
              <a:gd name="connsiteY54" fmla="*/ 2149174 h 3143142"/>
              <a:gd name="connsiteX55" fmla="*/ 553979 w 4852327"/>
              <a:gd name="connsiteY55" fmla="*/ 2182546 h 3143142"/>
              <a:gd name="connsiteX56" fmla="*/ 614049 w 4852327"/>
              <a:gd name="connsiteY56" fmla="*/ 2242616 h 3143142"/>
              <a:gd name="connsiteX57" fmla="*/ 634073 w 4852327"/>
              <a:gd name="connsiteY57" fmla="*/ 2262640 h 3143142"/>
              <a:gd name="connsiteX58" fmla="*/ 660770 w 4852327"/>
              <a:gd name="connsiteY58" fmla="*/ 2289337 h 3143142"/>
              <a:gd name="connsiteX59" fmla="*/ 694143 w 4852327"/>
              <a:gd name="connsiteY59" fmla="*/ 2329384 h 3143142"/>
              <a:gd name="connsiteX60" fmla="*/ 747538 w 4852327"/>
              <a:gd name="connsiteY60" fmla="*/ 2369431 h 3143142"/>
              <a:gd name="connsiteX61" fmla="*/ 780910 w 4852327"/>
              <a:gd name="connsiteY61" fmla="*/ 2396129 h 3143142"/>
              <a:gd name="connsiteX62" fmla="*/ 834306 w 4852327"/>
              <a:gd name="connsiteY62" fmla="*/ 2442850 h 3143142"/>
              <a:gd name="connsiteX63" fmla="*/ 927748 w 4852327"/>
              <a:gd name="connsiteY63" fmla="*/ 2509594 h 3143142"/>
              <a:gd name="connsiteX64" fmla="*/ 1007842 w 4852327"/>
              <a:gd name="connsiteY64" fmla="*/ 2576339 h 3143142"/>
              <a:gd name="connsiteX65" fmla="*/ 1121308 w 4852327"/>
              <a:gd name="connsiteY65" fmla="*/ 2643083 h 3143142"/>
              <a:gd name="connsiteX66" fmla="*/ 1168029 w 4852327"/>
              <a:gd name="connsiteY66" fmla="*/ 2676456 h 3143142"/>
              <a:gd name="connsiteX67" fmla="*/ 1261471 w 4852327"/>
              <a:gd name="connsiteY67" fmla="*/ 2723177 h 3143142"/>
              <a:gd name="connsiteX68" fmla="*/ 1361588 w 4852327"/>
              <a:gd name="connsiteY68" fmla="*/ 2776572 h 3143142"/>
              <a:gd name="connsiteX69" fmla="*/ 1414983 w 4852327"/>
              <a:gd name="connsiteY69" fmla="*/ 2796596 h 3143142"/>
              <a:gd name="connsiteX70" fmla="*/ 1441681 w 4852327"/>
              <a:gd name="connsiteY70" fmla="*/ 2816619 h 3143142"/>
              <a:gd name="connsiteX71" fmla="*/ 1461705 w 4852327"/>
              <a:gd name="connsiteY71" fmla="*/ 2823294 h 3143142"/>
              <a:gd name="connsiteX72" fmla="*/ 1521775 w 4852327"/>
              <a:gd name="connsiteY72" fmla="*/ 2856666 h 3143142"/>
              <a:gd name="connsiteX73" fmla="*/ 1601868 w 4852327"/>
              <a:gd name="connsiteY73" fmla="*/ 2890038 h 3143142"/>
              <a:gd name="connsiteX74" fmla="*/ 1762055 w 4852327"/>
              <a:gd name="connsiteY74" fmla="*/ 2963457 h 3143142"/>
              <a:gd name="connsiteX75" fmla="*/ 1815451 w 4852327"/>
              <a:gd name="connsiteY75" fmla="*/ 2990155 h 3143142"/>
              <a:gd name="connsiteX76" fmla="*/ 1842148 w 4852327"/>
              <a:gd name="connsiteY76" fmla="*/ 3003504 h 3143142"/>
              <a:gd name="connsiteX77" fmla="*/ 1875521 w 4852327"/>
              <a:gd name="connsiteY77" fmla="*/ 3016853 h 3143142"/>
              <a:gd name="connsiteX78" fmla="*/ 1908893 w 4852327"/>
              <a:gd name="connsiteY78" fmla="*/ 3023527 h 3143142"/>
              <a:gd name="connsiteX79" fmla="*/ 1982312 w 4852327"/>
              <a:gd name="connsiteY79" fmla="*/ 3043550 h 3143142"/>
              <a:gd name="connsiteX80" fmla="*/ 2035708 w 4852327"/>
              <a:gd name="connsiteY80" fmla="*/ 3056899 h 3143142"/>
              <a:gd name="connsiteX81" fmla="*/ 2109127 w 4852327"/>
              <a:gd name="connsiteY81" fmla="*/ 3070248 h 3143142"/>
              <a:gd name="connsiteX82" fmla="*/ 2142499 w 4852327"/>
              <a:gd name="connsiteY82" fmla="*/ 3076923 h 3143142"/>
              <a:gd name="connsiteX83" fmla="*/ 2195894 w 4852327"/>
              <a:gd name="connsiteY83" fmla="*/ 3083597 h 3143142"/>
              <a:gd name="connsiteX84" fmla="*/ 2275988 w 4852327"/>
              <a:gd name="connsiteY84" fmla="*/ 3096946 h 3143142"/>
              <a:gd name="connsiteX85" fmla="*/ 2316035 w 4852327"/>
              <a:gd name="connsiteY85" fmla="*/ 3103621 h 3143142"/>
              <a:gd name="connsiteX86" fmla="*/ 2349407 w 4852327"/>
              <a:gd name="connsiteY86" fmla="*/ 3110295 h 3143142"/>
              <a:gd name="connsiteX87" fmla="*/ 2429500 w 4852327"/>
              <a:gd name="connsiteY87" fmla="*/ 3116969 h 3143142"/>
              <a:gd name="connsiteX88" fmla="*/ 2502919 w 4852327"/>
              <a:gd name="connsiteY88" fmla="*/ 3130318 h 3143142"/>
              <a:gd name="connsiteX89" fmla="*/ 3043550 w 4852327"/>
              <a:gd name="connsiteY89" fmla="*/ 3130318 h 3143142"/>
              <a:gd name="connsiteX90" fmla="*/ 3203737 w 4852327"/>
              <a:gd name="connsiteY90" fmla="*/ 3110295 h 3143142"/>
              <a:gd name="connsiteX91" fmla="*/ 3297179 w 4852327"/>
              <a:gd name="connsiteY91" fmla="*/ 3096946 h 3143142"/>
              <a:gd name="connsiteX92" fmla="*/ 3383947 w 4852327"/>
              <a:gd name="connsiteY92" fmla="*/ 3070248 h 3143142"/>
              <a:gd name="connsiteX93" fmla="*/ 3430668 w 4852327"/>
              <a:gd name="connsiteY93" fmla="*/ 3050225 h 3143142"/>
              <a:gd name="connsiteX94" fmla="*/ 3484064 w 4852327"/>
              <a:gd name="connsiteY94" fmla="*/ 3036876 h 3143142"/>
              <a:gd name="connsiteX95" fmla="*/ 3524110 w 4852327"/>
              <a:gd name="connsiteY95" fmla="*/ 3016853 h 3143142"/>
              <a:gd name="connsiteX96" fmla="*/ 3557483 w 4852327"/>
              <a:gd name="connsiteY96" fmla="*/ 3003504 h 3143142"/>
              <a:gd name="connsiteX97" fmla="*/ 3624227 w 4852327"/>
              <a:gd name="connsiteY97" fmla="*/ 2963457 h 3143142"/>
              <a:gd name="connsiteX98" fmla="*/ 3657600 w 4852327"/>
              <a:gd name="connsiteY98" fmla="*/ 2936759 h 3143142"/>
              <a:gd name="connsiteX99" fmla="*/ 3710995 w 4852327"/>
              <a:gd name="connsiteY99" fmla="*/ 2910061 h 3143142"/>
              <a:gd name="connsiteX100" fmla="*/ 3737693 w 4852327"/>
              <a:gd name="connsiteY100" fmla="*/ 2890038 h 3143142"/>
              <a:gd name="connsiteX101" fmla="*/ 3764391 w 4852327"/>
              <a:gd name="connsiteY101" fmla="*/ 2876689 h 3143142"/>
              <a:gd name="connsiteX102" fmla="*/ 3824461 w 4852327"/>
              <a:gd name="connsiteY102" fmla="*/ 2829968 h 3143142"/>
              <a:gd name="connsiteX103" fmla="*/ 3857833 w 4852327"/>
              <a:gd name="connsiteY103" fmla="*/ 2803270 h 3143142"/>
              <a:gd name="connsiteX104" fmla="*/ 3884531 w 4852327"/>
              <a:gd name="connsiteY104" fmla="*/ 2789921 h 3143142"/>
              <a:gd name="connsiteX105" fmla="*/ 3924578 w 4852327"/>
              <a:gd name="connsiteY105" fmla="*/ 2756549 h 3143142"/>
              <a:gd name="connsiteX106" fmla="*/ 3977973 w 4852327"/>
              <a:gd name="connsiteY106" fmla="*/ 2696479 h 3143142"/>
              <a:gd name="connsiteX107" fmla="*/ 4038043 w 4852327"/>
              <a:gd name="connsiteY107" fmla="*/ 2649758 h 3143142"/>
              <a:gd name="connsiteX108" fmla="*/ 4104788 w 4852327"/>
              <a:gd name="connsiteY108" fmla="*/ 2583013 h 3143142"/>
              <a:gd name="connsiteX109" fmla="*/ 4124811 w 4852327"/>
              <a:gd name="connsiteY109" fmla="*/ 2562990 h 3143142"/>
              <a:gd name="connsiteX110" fmla="*/ 4164858 w 4852327"/>
              <a:gd name="connsiteY110" fmla="*/ 2509594 h 3143142"/>
              <a:gd name="connsiteX111" fmla="*/ 4191556 w 4852327"/>
              <a:gd name="connsiteY111" fmla="*/ 2476222 h 3143142"/>
              <a:gd name="connsiteX112" fmla="*/ 4271649 w 4852327"/>
              <a:gd name="connsiteY112" fmla="*/ 2356082 h 3143142"/>
              <a:gd name="connsiteX113" fmla="*/ 4305021 w 4852327"/>
              <a:gd name="connsiteY113" fmla="*/ 2322710 h 3143142"/>
              <a:gd name="connsiteX114" fmla="*/ 4325045 w 4852327"/>
              <a:gd name="connsiteY114" fmla="*/ 2289337 h 3143142"/>
              <a:gd name="connsiteX115" fmla="*/ 4358417 w 4852327"/>
              <a:gd name="connsiteY115" fmla="*/ 2242616 h 3143142"/>
              <a:gd name="connsiteX116" fmla="*/ 4378440 w 4852327"/>
              <a:gd name="connsiteY116" fmla="*/ 2209244 h 3143142"/>
              <a:gd name="connsiteX117" fmla="*/ 4425162 w 4852327"/>
              <a:gd name="connsiteY117" fmla="*/ 2155848 h 3143142"/>
              <a:gd name="connsiteX118" fmla="*/ 4438510 w 4852327"/>
              <a:gd name="connsiteY118" fmla="*/ 2129150 h 3143142"/>
              <a:gd name="connsiteX119" fmla="*/ 4465208 w 4852327"/>
              <a:gd name="connsiteY119" fmla="*/ 2095778 h 3143142"/>
              <a:gd name="connsiteX120" fmla="*/ 4478557 w 4852327"/>
              <a:gd name="connsiteY120" fmla="*/ 2075755 h 3143142"/>
              <a:gd name="connsiteX121" fmla="*/ 4498581 w 4852327"/>
              <a:gd name="connsiteY121" fmla="*/ 2049057 h 3143142"/>
              <a:gd name="connsiteX122" fmla="*/ 4531953 w 4852327"/>
              <a:gd name="connsiteY122" fmla="*/ 1982313 h 3143142"/>
              <a:gd name="connsiteX123" fmla="*/ 4551976 w 4852327"/>
              <a:gd name="connsiteY123" fmla="*/ 1955615 h 3143142"/>
              <a:gd name="connsiteX124" fmla="*/ 4598697 w 4852327"/>
              <a:gd name="connsiteY124" fmla="*/ 1868847 h 3143142"/>
              <a:gd name="connsiteX125" fmla="*/ 4612046 w 4852327"/>
              <a:gd name="connsiteY125" fmla="*/ 1848823 h 3143142"/>
              <a:gd name="connsiteX126" fmla="*/ 4698814 w 4852327"/>
              <a:gd name="connsiteY126" fmla="*/ 1615218 h 3143142"/>
              <a:gd name="connsiteX127" fmla="*/ 4765559 w 4852327"/>
              <a:gd name="connsiteY127" fmla="*/ 1414984 h 3143142"/>
              <a:gd name="connsiteX128" fmla="*/ 4798931 w 4852327"/>
              <a:gd name="connsiteY128" fmla="*/ 1274821 h 3143142"/>
              <a:gd name="connsiteX129" fmla="*/ 4818954 w 4852327"/>
              <a:gd name="connsiteY129" fmla="*/ 1221425 h 3143142"/>
              <a:gd name="connsiteX130" fmla="*/ 4838978 w 4852327"/>
              <a:gd name="connsiteY130" fmla="*/ 1094610 h 3143142"/>
              <a:gd name="connsiteX131" fmla="*/ 4845652 w 4852327"/>
              <a:gd name="connsiteY131" fmla="*/ 1001168 h 3143142"/>
              <a:gd name="connsiteX132" fmla="*/ 4852327 w 4852327"/>
              <a:gd name="connsiteY132" fmla="*/ 947772 h 3143142"/>
              <a:gd name="connsiteX133" fmla="*/ 4845652 w 4852327"/>
              <a:gd name="connsiteY133" fmla="*/ 767562 h 3143142"/>
              <a:gd name="connsiteX134" fmla="*/ 4832303 w 4852327"/>
              <a:gd name="connsiteY134" fmla="*/ 594026 h 3143142"/>
              <a:gd name="connsiteX135" fmla="*/ 4812280 w 4852327"/>
              <a:gd name="connsiteY135" fmla="*/ 527282 h 3143142"/>
              <a:gd name="connsiteX136" fmla="*/ 4798931 w 4852327"/>
              <a:gd name="connsiteY136" fmla="*/ 467212 h 3143142"/>
              <a:gd name="connsiteX137" fmla="*/ 4712163 w 4852327"/>
              <a:gd name="connsiteY137" fmla="*/ 333723 h 3143142"/>
              <a:gd name="connsiteX138" fmla="*/ 4678791 w 4852327"/>
              <a:gd name="connsiteY138" fmla="*/ 293676 h 3143142"/>
              <a:gd name="connsiteX139" fmla="*/ 4598697 w 4852327"/>
              <a:gd name="connsiteY139" fmla="*/ 260304 h 3143142"/>
              <a:gd name="connsiteX140" fmla="*/ 4578674 w 4852327"/>
              <a:gd name="connsiteY140" fmla="*/ 246955 h 3143142"/>
              <a:gd name="connsiteX141" fmla="*/ 4498581 w 4852327"/>
              <a:gd name="connsiteY141" fmla="*/ 226931 h 3143142"/>
              <a:gd name="connsiteX142" fmla="*/ 4478557 w 4852327"/>
              <a:gd name="connsiteY142" fmla="*/ 220257 h 3143142"/>
              <a:gd name="connsiteX143" fmla="*/ 4425162 w 4852327"/>
              <a:gd name="connsiteY143" fmla="*/ 193559 h 3143142"/>
              <a:gd name="connsiteX144" fmla="*/ 4398464 w 4852327"/>
              <a:gd name="connsiteY144" fmla="*/ 180210 h 3143142"/>
              <a:gd name="connsiteX145" fmla="*/ 4378440 w 4852327"/>
              <a:gd name="connsiteY145" fmla="*/ 166861 h 3143142"/>
              <a:gd name="connsiteX146" fmla="*/ 4351743 w 4852327"/>
              <a:gd name="connsiteY146" fmla="*/ 160187 h 3143142"/>
              <a:gd name="connsiteX147" fmla="*/ 4311696 w 4852327"/>
              <a:gd name="connsiteY147" fmla="*/ 146838 h 3143142"/>
              <a:gd name="connsiteX148" fmla="*/ 4251626 w 4852327"/>
              <a:gd name="connsiteY148" fmla="*/ 133489 h 3143142"/>
              <a:gd name="connsiteX149" fmla="*/ 4131486 w 4852327"/>
              <a:gd name="connsiteY149" fmla="*/ 106791 h 3143142"/>
              <a:gd name="connsiteX150" fmla="*/ 4098113 w 4852327"/>
              <a:gd name="connsiteY150" fmla="*/ 100117 h 3143142"/>
              <a:gd name="connsiteX151" fmla="*/ 4058067 w 4852327"/>
              <a:gd name="connsiteY151" fmla="*/ 93442 h 3143142"/>
              <a:gd name="connsiteX152" fmla="*/ 4018020 w 4852327"/>
              <a:gd name="connsiteY152" fmla="*/ 80094 h 3143142"/>
              <a:gd name="connsiteX153" fmla="*/ 3984648 w 4852327"/>
              <a:gd name="connsiteY153" fmla="*/ 73419 h 3143142"/>
              <a:gd name="connsiteX154" fmla="*/ 3751042 w 4852327"/>
              <a:gd name="connsiteY154" fmla="*/ 40047 h 3143142"/>
              <a:gd name="connsiteX155" fmla="*/ 3697646 w 4852327"/>
              <a:gd name="connsiteY155" fmla="*/ 26698 h 3143142"/>
              <a:gd name="connsiteX156" fmla="*/ 3550808 w 4852327"/>
              <a:gd name="connsiteY156" fmla="*/ 13349 h 3143142"/>
              <a:gd name="connsiteX157" fmla="*/ 3370598 w 4852327"/>
              <a:gd name="connsiteY157" fmla="*/ 0 h 3143142"/>
              <a:gd name="connsiteX158" fmla="*/ 2963456 w 4852327"/>
              <a:gd name="connsiteY158" fmla="*/ 6675 h 3143142"/>
              <a:gd name="connsiteX159" fmla="*/ 2836642 w 4852327"/>
              <a:gd name="connsiteY159" fmla="*/ 20023 h 3143142"/>
              <a:gd name="connsiteX160" fmla="*/ 2623059 w 4852327"/>
              <a:gd name="connsiteY160" fmla="*/ 33372 h 3143142"/>
              <a:gd name="connsiteX161" fmla="*/ 2576338 w 4852327"/>
              <a:gd name="connsiteY161" fmla="*/ 40047 h 3143142"/>
              <a:gd name="connsiteX162" fmla="*/ 2369430 w 4852327"/>
              <a:gd name="connsiteY162" fmla="*/ 53396 h 3143142"/>
              <a:gd name="connsiteX163" fmla="*/ 2175871 w 4852327"/>
              <a:gd name="connsiteY163" fmla="*/ 73419 h 3143142"/>
              <a:gd name="connsiteX164" fmla="*/ 2102452 w 4852327"/>
              <a:gd name="connsiteY164" fmla="*/ 73419 h 3143142"/>
              <a:gd name="connsiteX165" fmla="*/ 2109127 w 4852327"/>
              <a:gd name="connsiteY165" fmla="*/ 73419 h 3143142"/>
              <a:gd name="connsiteX0" fmla="*/ 2155848 w 4852327"/>
              <a:gd name="connsiteY0" fmla="*/ 113466 h 3143142"/>
              <a:gd name="connsiteX1" fmla="*/ 2129150 w 4852327"/>
              <a:gd name="connsiteY1" fmla="*/ 106791 h 3143142"/>
              <a:gd name="connsiteX2" fmla="*/ 1975637 w 4852327"/>
              <a:gd name="connsiteY2" fmla="*/ 100117 h 3143142"/>
              <a:gd name="connsiteX3" fmla="*/ 1548473 w 4852327"/>
              <a:gd name="connsiteY3" fmla="*/ 106791 h 3143142"/>
              <a:gd name="connsiteX4" fmla="*/ 1455030 w 4852327"/>
              <a:gd name="connsiteY4" fmla="*/ 120140 h 3143142"/>
              <a:gd name="connsiteX5" fmla="*/ 1394960 w 4852327"/>
              <a:gd name="connsiteY5" fmla="*/ 126815 h 3143142"/>
              <a:gd name="connsiteX6" fmla="*/ 1308192 w 4852327"/>
              <a:gd name="connsiteY6" fmla="*/ 133489 h 3143142"/>
              <a:gd name="connsiteX7" fmla="*/ 1087935 w 4852327"/>
              <a:gd name="connsiteY7" fmla="*/ 146838 h 3143142"/>
              <a:gd name="connsiteX8" fmla="*/ 967795 w 4852327"/>
              <a:gd name="connsiteY8" fmla="*/ 160187 h 3143142"/>
              <a:gd name="connsiteX9" fmla="*/ 861004 w 4852327"/>
              <a:gd name="connsiteY9" fmla="*/ 173536 h 3143142"/>
              <a:gd name="connsiteX10" fmla="*/ 807608 w 4852327"/>
              <a:gd name="connsiteY10" fmla="*/ 180210 h 3143142"/>
              <a:gd name="connsiteX11" fmla="*/ 714166 w 4852327"/>
              <a:gd name="connsiteY11" fmla="*/ 193559 h 3143142"/>
              <a:gd name="connsiteX12" fmla="*/ 694143 w 4852327"/>
              <a:gd name="connsiteY12" fmla="*/ 200234 h 3143142"/>
              <a:gd name="connsiteX13" fmla="*/ 640747 w 4852327"/>
              <a:gd name="connsiteY13" fmla="*/ 213583 h 3143142"/>
              <a:gd name="connsiteX14" fmla="*/ 587351 w 4852327"/>
              <a:gd name="connsiteY14" fmla="*/ 226931 h 3143142"/>
              <a:gd name="connsiteX15" fmla="*/ 520607 w 4852327"/>
              <a:gd name="connsiteY15" fmla="*/ 240280 h 3143142"/>
              <a:gd name="connsiteX16" fmla="*/ 467211 w 4852327"/>
              <a:gd name="connsiteY16" fmla="*/ 260304 h 3143142"/>
              <a:gd name="connsiteX17" fmla="*/ 440513 w 4852327"/>
              <a:gd name="connsiteY17" fmla="*/ 266978 h 3143142"/>
              <a:gd name="connsiteX18" fmla="*/ 420490 w 4852327"/>
              <a:gd name="connsiteY18" fmla="*/ 280327 h 3143142"/>
              <a:gd name="connsiteX19" fmla="*/ 380443 w 4852327"/>
              <a:gd name="connsiteY19" fmla="*/ 300350 h 3143142"/>
              <a:gd name="connsiteX20" fmla="*/ 347071 w 4852327"/>
              <a:gd name="connsiteY20" fmla="*/ 327048 h 3143142"/>
              <a:gd name="connsiteX21" fmla="*/ 320373 w 4852327"/>
              <a:gd name="connsiteY21" fmla="*/ 340397 h 3143142"/>
              <a:gd name="connsiteX22" fmla="*/ 226931 w 4852327"/>
              <a:gd name="connsiteY22" fmla="*/ 413816 h 3143142"/>
              <a:gd name="connsiteX23" fmla="*/ 206908 w 4852327"/>
              <a:gd name="connsiteY23" fmla="*/ 433840 h 3143142"/>
              <a:gd name="connsiteX24" fmla="*/ 140163 w 4852327"/>
              <a:gd name="connsiteY24" fmla="*/ 527282 h 3143142"/>
              <a:gd name="connsiteX25" fmla="*/ 120140 w 4852327"/>
              <a:gd name="connsiteY25" fmla="*/ 553980 h 3143142"/>
              <a:gd name="connsiteX26" fmla="*/ 100116 w 4852327"/>
              <a:gd name="connsiteY26" fmla="*/ 594026 h 3143142"/>
              <a:gd name="connsiteX27" fmla="*/ 80093 w 4852327"/>
              <a:gd name="connsiteY27" fmla="*/ 627399 h 3143142"/>
              <a:gd name="connsiteX28" fmla="*/ 60070 w 4852327"/>
              <a:gd name="connsiteY28" fmla="*/ 667445 h 3143142"/>
              <a:gd name="connsiteX29" fmla="*/ 20023 w 4852327"/>
              <a:gd name="connsiteY29" fmla="*/ 727515 h 3143142"/>
              <a:gd name="connsiteX30" fmla="*/ 0 w 4852327"/>
              <a:gd name="connsiteY30" fmla="*/ 800934 h 3143142"/>
              <a:gd name="connsiteX31" fmla="*/ 6674 w 4852327"/>
              <a:gd name="connsiteY31" fmla="*/ 1228099 h 3143142"/>
              <a:gd name="connsiteX32" fmla="*/ 13348 w 4852327"/>
              <a:gd name="connsiteY32" fmla="*/ 1274821 h 3143142"/>
              <a:gd name="connsiteX33" fmla="*/ 40046 w 4852327"/>
              <a:gd name="connsiteY33" fmla="*/ 1388286 h 3143142"/>
              <a:gd name="connsiteX34" fmla="*/ 66744 w 4852327"/>
              <a:gd name="connsiteY34" fmla="*/ 1455031 h 3143142"/>
              <a:gd name="connsiteX35" fmla="*/ 73419 w 4852327"/>
              <a:gd name="connsiteY35" fmla="*/ 1475054 h 3143142"/>
              <a:gd name="connsiteX36" fmla="*/ 100116 w 4852327"/>
              <a:gd name="connsiteY36" fmla="*/ 1528450 h 3143142"/>
              <a:gd name="connsiteX37" fmla="*/ 133489 w 4852327"/>
              <a:gd name="connsiteY37" fmla="*/ 1588520 h 3143142"/>
              <a:gd name="connsiteX38" fmla="*/ 153512 w 4852327"/>
              <a:gd name="connsiteY38" fmla="*/ 1621892 h 3143142"/>
              <a:gd name="connsiteX39" fmla="*/ 173535 w 4852327"/>
              <a:gd name="connsiteY39" fmla="*/ 1641915 h 3143142"/>
              <a:gd name="connsiteX40" fmla="*/ 186884 w 4852327"/>
              <a:gd name="connsiteY40" fmla="*/ 1668613 h 3143142"/>
              <a:gd name="connsiteX41" fmla="*/ 200233 w 4852327"/>
              <a:gd name="connsiteY41" fmla="*/ 1688637 h 3143142"/>
              <a:gd name="connsiteX42" fmla="*/ 206908 w 4852327"/>
              <a:gd name="connsiteY42" fmla="*/ 1715334 h 3143142"/>
              <a:gd name="connsiteX43" fmla="*/ 226931 w 4852327"/>
              <a:gd name="connsiteY43" fmla="*/ 1735358 h 3143142"/>
              <a:gd name="connsiteX44" fmla="*/ 240280 w 4852327"/>
              <a:gd name="connsiteY44" fmla="*/ 1755381 h 3143142"/>
              <a:gd name="connsiteX45" fmla="*/ 266978 w 4852327"/>
              <a:gd name="connsiteY45" fmla="*/ 1808777 h 3143142"/>
              <a:gd name="connsiteX46" fmla="*/ 280327 w 4852327"/>
              <a:gd name="connsiteY46" fmla="*/ 1828800 h 3143142"/>
              <a:gd name="connsiteX47" fmla="*/ 300350 w 4852327"/>
              <a:gd name="connsiteY47" fmla="*/ 1855498 h 3143142"/>
              <a:gd name="connsiteX48" fmla="*/ 340397 w 4852327"/>
              <a:gd name="connsiteY48" fmla="*/ 1908894 h 3143142"/>
              <a:gd name="connsiteX49" fmla="*/ 360420 w 4852327"/>
              <a:gd name="connsiteY49" fmla="*/ 1942266 h 3143142"/>
              <a:gd name="connsiteX50" fmla="*/ 400467 w 4852327"/>
              <a:gd name="connsiteY50" fmla="*/ 1982313 h 3143142"/>
              <a:gd name="connsiteX51" fmla="*/ 440513 w 4852327"/>
              <a:gd name="connsiteY51" fmla="*/ 2035708 h 3143142"/>
              <a:gd name="connsiteX52" fmla="*/ 500583 w 4852327"/>
              <a:gd name="connsiteY52" fmla="*/ 2115802 h 3143142"/>
              <a:gd name="connsiteX53" fmla="*/ 533956 w 4852327"/>
              <a:gd name="connsiteY53" fmla="*/ 2149174 h 3143142"/>
              <a:gd name="connsiteX54" fmla="*/ 553979 w 4852327"/>
              <a:gd name="connsiteY54" fmla="*/ 2182546 h 3143142"/>
              <a:gd name="connsiteX55" fmla="*/ 614049 w 4852327"/>
              <a:gd name="connsiteY55" fmla="*/ 2242616 h 3143142"/>
              <a:gd name="connsiteX56" fmla="*/ 634073 w 4852327"/>
              <a:gd name="connsiteY56" fmla="*/ 2262640 h 3143142"/>
              <a:gd name="connsiteX57" fmla="*/ 660770 w 4852327"/>
              <a:gd name="connsiteY57" fmla="*/ 2289337 h 3143142"/>
              <a:gd name="connsiteX58" fmla="*/ 694143 w 4852327"/>
              <a:gd name="connsiteY58" fmla="*/ 2329384 h 3143142"/>
              <a:gd name="connsiteX59" fmla="*/ 747538 w 4852327"/>
              <a:gd name="connsiteY59" fmla="*/ 2369431 h 3143142"/>
              <a:gd name="connsiteX60" fmla="*/ 780910 w 4852327"/>
              <a:gd name="connsiteY60" fmla="*/ 2396129 h 3143142"/>
              <a:gd name="connsiteX61" fmla="*/ 834306 w 4852327"/>
              <a:gd name="connsiteY61" fmla="*/ 2442850 h 3143142"/>
              <a:gd name="connsiteX62" fmla="*/ 927748 w 4852327"/>
              <a:gd name="connsiteY62" fmla="*/ 2509594 h 3143142"/>
              <a:gd name="connsiteX63" fmla="*/ 1007842 w 4852327"/>
              <a:gd name="connsiteY63" fmla="*/ 2576339 h 3143142"/>
              <a:gd name="connsiteX64" fmla="*/ 1121308 w 4852327"/>
              <a:gd name="connsiteY64" fmla="*/ 2643083 h 3143142"/>
              <a:gd name="connsiteX65" fmla="*/ 1168029 w 4852327"/>
              <a:gd name="connsiteY65" fmla="*/ 2676456 h 3143142"/>
              <a:gd name="connsiteX66" fmla="*/ 1261471 w 4852327"/>
              <a:gd name="connsiteY66" fmla="*/ 2723177 h 3143142"/>
              <a:gd name="connsiteX67" fmla="*/ 1361588 w 4852327"/>
              <a:gd name="connsiteY67" fmla="*/ 2776572 h 3143142"/>
              <a:gd name="connsiteX68" fmla="*/ 1414983 w 4852327"/>
              <a:gd name="connsiteY68" fmla="*/ 2796596 h 3143142"/>
              <a:gd name="connsiteX69" fmla="*/ 1441681 w 4852327"/>
              <a:gd name="connsiteY69" fmla="*/ 2816619 h 3143142"/>
              <a:gd name="connsiteX70" fmla="*/ 1461705 w 4852327"/>
              <a:gd name="connsiteY70" fmla="*/ 2823294 h 3143142"/>
              <a:gd name="connsiteX71" fmla="*/ 1521775 w 4852327"/>
              <a:gd name="connsiteY71" fmla="*/ 2856666 h 3143142"/>
              <a:gd name="connsiteX72" fmla="*/ 1601868 w 4852327"/>
              <a:gd name="connsiteY72" fmla="*/ 2890038 h 3143142"/>
              <a:gd name="connsiteX73" fmla="*/ 1762055 w 4852327"/>
              <a:gd name="connsiteY73" fmla="*/ 2963457 h 3143142"/>
              <a:gd name="connsiteX74" fmla="*/ 1815451 w 4852327"/>
              <a:gd name="connsiteY74" fmla="*/ 2990155 h 3143142"/>
              <a:gd name="connsiteX75" fmla="*/ 1842148 w 4852327"/>
              <a:gd name="connsiteY75" fmla="*/ 3003504 h 3143142"/>
              <a:gd name="connsiteX76" fmla="*/ 1875521 w 4852327"/>
              <a:gd name="connsiteY76" fmla="*/ 3016853 h 3143142"/>
              <a:gd name="connsiteX77" fmla="*/ 1908893 w 4852327"/>
              <a:gd name="connsiteY77" fmla="*/ 3023527 h 3143142"/>
              <a:gd name="connsiteX78" fmla="*/ 1982312 w 4852327"/>
              <a:gd name="connsiteY78" fmla="*/ 3043550 h 3143142"/>
              <a:gd name="connsiteX79" fmla="*/ 2035708 w 4852327"/>
              <a:gd name="connsiteY79" fmla="*/ 3056899 h 3143142"/>
              <a:gd name="connsiteX80" fmla="*/ 2109127 w 4852327"/>
              <a:gd name="connsiteY80" fmla="*/ 3070248 h 3143142"/>
              <a:gd name="connsiteX81" fmla="*/ 2142499 w 4852327"/>
              <a:gd name="connsiteY81" fmla="*/ 3076923 h 3143142"/>
              <a:gd name="connsiteX82" fmla="*/ 2195894 w 4852327"/>
              <a:gd name="connsiteY82" fmla="*/ 3083597 h 3143142"/>
              <a:gd name="connsiteX83" fmla="*/ 2275988 w 4852327"/>
              <a:gd name="connsiteY83" fmla="*/ 3096946 h 3143142"/>
              <a:gd name="connsiteX84" fmla="*/ 2316035 w 4852327"/>
              <a:gd name="connsiteY84" fmla="*/ 3103621 h 3143142"/>
              <a:gd name="connsiteX85" fmla="*/ 2349407 w 4852327"/>
              <a:gd name="connsiteY85" fmla="*/ 3110295 h 3143142"/>
              <a:gd name="connsiteX86" fmla="*/ 2429500 w 4852327"/>
              <a:gd name="connsiteY86" fmla="*/ 3116969 h 3143142"/>
              <a:gd name="connsiteX87" fmla="*/ 2502919 w 4852327"/>
              <a:gd name="connsiteY87" fmla="*/ 3130318 h 3143142"/>
              <a:gd name="connsiteX88" fmla="*/ 3043550 w 4852327"/>
              <a:gd name="connsiteY88" fmla="*/ 3130318 h 3143142"/>
              <a:gd name="connsiteX89" fmla="*/ 3203737 w 4852327"/>
              <a:gd name="connsiteY89" fmla="*/ 3110295 h 3143142"/>
              <a:gd name="connsiteX90" fmla="*/ 3297179 w 4852327"/>
              <a:gd name="connsiteY90" fmla="*/ 3096946 h 3143142"/>
              <a:gd name="connsiteX91" fmla="*/ 3383947 w 4852327"/>
              <a:gd name="connsiteY91" fmla="*/ 3070248 h 3143142"/>
              <a:gd name="connsiteX92" fmla="*/ 3430668 w 4852327"/>
              <a:gd name="connsiteY92" fmla="*/ 3050225 h 3143142"/>
              <a:gd name="connsiteX93" fmla="*/ 3484064 w 4852327"/>
              <a:gd name="connsiteY93" fmla="*/ 3036876 h 3143142"/>
              <a:gd name="connsiteX94" fmla="*/ 3524110 w 4852327"/>
              <a:gd name="connsiteY94" fmla="*/ 3016853 h 3143142"/>
              <a:gd name="connsiteX95" fmla="*/ 3557483 w 4852327"/>
              <a:gd name="connsiteY95" fmla="*/ 3003504 h 3143142"/>
              <a:gd name="connsiteX96" fmla="*/ 3624227 w 4852327"/>
              <a:gd name="connsiteY96" fmla="*/ 2963457 h 3143142"/>
              <a:gd name="connsiteX97" fmla="*/ 3657600 w 4852327"/>
              <a:gd name="connsiteY97" fmla="*/ 2936759 h 3143142"/>
              <a:gd name="connsiteX98" fmla="*/ 3710995 w 4852327"/>
              <a:gd name="connsiteY98" fmla="*/ 2910061 h 3143142"/>
              <a:gd name="connsiteX99" fmla="*/ 3737693 w 4852327"/>
              <a:gd name="connsiteY99" fmla="*/ 2890038 h 3143142"/>
              <a:gd name="connsiteX100" fmla="*/ 3764391 w 4852327"/>
              <a:gd name="connsiteY100" fmla="*/ 2876689 h 3143142"/>
              <a:gd name="connsiteX101" fmla="*/ 3824461 w 4852327"/>
              <a:gd name="connsiteY101" fmla="*/ 2829968 h 3143142"/>
              <a:gd name="connsiteX102" fmla="*/ 3857833 w 4852327"/>
              <a:gd name="connsiteY102" fmla="*/ 2803270 h 3143142"/>
              <a:gd name="connsiteX103" fmla="*/ 3884531 w 4852327"/>
              <a:gd name="connsiteY103" fmla="*/ 2789921 h 3143142"/>
              <a:gd name="connsiteX104" fmla="*/ 3924578 w 4852327"/>
              <a:gd name="connsiteY104" fmla="*/ 2756549 h 3143142"/>
              <a:gd name="connsiteX105" fmla="*/ 3977973 w 4852327"/>
              <a:gd name="connsiteY105" fmla="*/ 2696479 h 3143142"/>
              <a:gd name="connsiteX106" fmla="*/ 4038043 w 4852327"/>
              <a:gd name="connsiteY106" fmla="*/ 2649758 h 3143142"/>
              <a:gd name="connsiteX107" fmla="*/ 4104788 w 4852327"/>
              <a:gd name="connsiteY107" fmla="*/ 2583013 h 3143142"/>
              <a:gd name="connsiteX108" fmla="*/ 4124811 w 4852327"/>
              <a:gd name="connsiteY108" fmla="*/ 2562990 h 3143142"/>
              <a:gd name="connsiteX109" fmla="*/ 4164858 w 4852327"/>
              <a:gd name="connsiteY109" fmla="*/ 2509594 h 3143142"/>
              <a:gd name="connsiteX110" fmla="*/ 4191556 w 4852327"/>
              <a:gd name="connsiteY110" fmla="*/ 2476222 h 3143142"/>
              <a:gd name="connsiteX111" fmla="*/ 4271649 w 4852327"/>
              <a:gd name="connsiteY111" fmla="*/ 2356082 h 3143142"/>
              <a:gd name="connsiteX112" fmla="*/ 4305021 w 4852327"/>
              <a:gd name="connsiteY112" fmla="*/ 2322710 h 3143142"/>
              <a:gd name="connsiteX113" fmla="*/ 4325045 w 4852327"/>
              <a:gd name="connsiteY113" fmla="*/ 2289337 h 3143142"/>
              <a:gd name="connsiteX114" fmla="*/ 4358417 w 4852327"/>
              <a:gd name="connsiteY114" fmla="*/ 2242616 h 3143142"/>
              <a:gd name="connsiteX115" fmla="*/ 4378440 w 4852327"/>
              <a:gd name="connsiteY115" fmla="*/ 2209244 h 3143142"/>
              <a:gd name="connsiteX116" fmla="*/ 4425162 w 4852327"/>
              <a:gd name="connsiteY116" fmla="*/ 2155848 h 3143142"/>
              <a:gd name="connsiteX117" fmla="*/ 4438510 w 4852327"/>
              <a:gd name="connsiteY117" fmla="*/ 2129150 h 3143142"/>
              <a:gd name="connsiteX118" fmla="*/ 4465208 w 4852327"/>
              <a:gd name="connsiteY118" fmla="*/ 2095778 h 3143142"/>
              <a:gd name="connsiteX119" fmla="*/ 4478557 w 4852327"/>
              <a:gd name="connsiteY119" fmla="*/ 2075755 h 3143142"/>
              <a:gd name="connsiteX120" fmla="*/ 4498581 w 4852327"/>
              <a:gd name="connsiteY120" fmla="*/ 2049057 h 3143142"/>
              <a:gd name="connsiteX121" fmla="*/ 4531953 w 4852327"/>
              <a:gd name="connsiteY121" fmla="*/ 1982313 h 3143142"/>
              <a:gd name="connsiteX122" fmla="*/ 4551976 w 4852327"/>
              <a:gd name="connsiteY122" fmla="*/ 1955615 h 3143142"/>
              <a:gd name="connsiteX123" fmla="*/ 4598697 w 4852327"/>
              <a:gd name="connsiteY123" fmla="*/ 1868847 h 3143142"/>
              <a:gd name="connsiteX124" fmla="*/ 4612046 w 4852327"/>
              <a:gd name="connsiteY124" fmla="*/ 1848823 h 3143142"/>
              <a:gd name="connsiteX125" fmla="*/ 4698814 w 4852327"/>
              <a:gd name="connsiteY125" fmla="*/ 1615218 h 3143142"/>
              <a:gd name="connsiteX126" fmla="*/ 4765559 w 4852327"/>
              <a:gd name="connsiteY126" fmla="*/ 1414984 h 3143142"/>
              <a:gd name="connsiteX127" fmla="*/ 4798931 w 4852327"/>
              <a:gd name="connsiteY127" fmla="*/ 1274821 h 3143142"/>
              <a:gd name="connsiteX128" fmla="*/ 4818954 w 4852327"/>
              <a:gd name="connsiteY128" fmla="*/ 1221425 h 3143142"/>
              <a:gd name="connsiteX129" fmla="*/ 4838978 w 4852327"/>
              <a:gd name="connsiteY129" fmla="*/ 1094610 h 3143142"/>
              <a:gd name="connsiteX130" fmla="*/ 4845652 w 4852327"/>
              <a:gd name="connsiteY130" fmla="*/ 1001168 h 3143142"/>
              <a:gd name="connsiteX131" fmla="*/ 4852327 w 4852327"/>
              <a:gd name="connsiteY131" fmla="*/ 947772 h 3143142"/>
              <a:gd name="connsiteX132" fmla="*/ 4845652 w 4852327"/>
              <a:gd name="connsiteY132" fmla="*/ 767562 h 3143142"/>
              <a:gd name="connsiteX133" fmla="*/ 4832303 w 4852327"/>
              <a:gd name="connsiteY133" fmla="*/ 594026 h 3143142"/>
              <a:gd name="connsiteX134" fmla="*/ 4812280 w 4852327"/>
              <a:gd name="connsiteY134" fmla="*/ 527282 h 3143142"/>
              <a:gd name="connsiteX135" fmla="*/ 4798931 w 4852327"/>
              <a:gd name="connsiteY135" fmla="*/ 467212 h 3143142"/>
              <a:gd name="connsiteX136" fmla="*/ 4712163 w 4852327"/>
              <a:gd name="connsiteY136" fmla="*/ 333723 h 3143142"/>
              <a:gd name="connsiteX137" fmla="*/ 4678791 w 4852327"/>
              <a:gd name="connsiteY137" fmla="*/ 293676 h 3143142"/>
              <a:gd name="connsiteX138" fmla="*/ 4598697 w 4852327"/>
              <a:gd name="connsiteY138" fmla="*/ 260304 h 3143142"/>
              <a:gd name="connsiteX139" fmla="*/ 4578674 w 4852327"/>
              <a:gd name="connsiteY139" fmla="*/ 246955 h 3143142"/>
              <a:gd name="connsiteX140" fmla="*/ 4498581 w 4852327"/>
              <a:gd name="connsiteY140" fmla="*/ 226931 h 3143142"/>
              <a:gd name="connsiteX141" fmla="*/ 4478557 w 4852327"/>
              <a:gd name="connsiteY141" fmla="*/ 220257 h 3143142"/>
              <a:gd name="connsiteX142" fmla="*/ 4425162 w 4852327"/>
              <a:gd name="connsiteY142" fmla="*/ 193559 h 3143142"/>
              <a:gd name="connsiteX143" fmla="*/ 4398464 w 4852327"/>
              <a:gd name="connsiteY143" fmla="*/ 180210 h 3143142"/>
              <a:gd name="connsiteX144" fmla="*/ 4378440 w 4852327"/>
              <a:gd name="connsiteY144" fmla="*/ 166861 h 3143142"/>
              <a:gd name="connsiteX145" fmla="*/ 4351743 w 4852327"/>
              <a:gd name="connsiteY145" fmla="*/ 160187 h 3143142"/>
              <a:gd name="connsiteX146" fmla="*/ 4311696 w 4852327"/>
              <a:gd name="connsiteY146" fmla="*/ 146838 h 3143142"/>
              <a:gd name="connsiteX147" fmla="*/ 4251626 w 4852327"/>
              <a:gd name="connsiteY147" fmla="*/ 133489 h 3143142"/>
              <a:gd name="connsiteX148" fmla="*/ 4131486 w 4852327"/>
              <a:gd name="connsiteY148" fmla="*/ 106791 h 3143142"/>
              <a:gd name="connsiteX149" fmla="*/ 4098113 w 4852327"/>
              <a:gd name="connsiteY149" fmla="*/ 100117 h 3143142"/>
              <a:gd name="connsiteX150" fmla="*/ 4058067 w 4852327"/>
              <a:gd name="connsiteY150" fmla="*/ 93442 h 3143142"/>
              <a:gd name="connsiteX151" fmla="*/ 4018020 w 4852327"/>
              <a:gd name="connsiteY151" fmla="*/ 80094 h 3143142"/>
              <a:gd name="connsiteX152" fmla="*/ 3984648 w 4852327"/>
              <a:gd name="connsiteY152" fmla="*/ 73419 h 3143142"/>
              <a:gd name="connsiteX153" fmla="*/ 3751042 w 4852327"/>
              <a:gd name="connsiteY153" fmla="*/ 40047 h 3143142"/>
              <a:gd name="connsiteX154" fmla="*/ 3697646 w 4852327"/>
              <a:gd name="connsiteY154" fmla="*/ 26698 h 3143142"/>
              <a:gd name="connsiteX155" fmla="*/ 3550808 w 4852327"/>
              <a:gd name="connsiteY155" fmla="*/ 13349 h 3143142"/>
              <a:gd name="connsiteX156" fmla="*/ 3370598 w 4852327"/>
              <a:gd name="connsiteY156" fmla="*/ 0 h 3143142"/>
              <a:gd name="connsiteX157" fmla="*/ 2963456 w 4852327"/>
              <a:gd name="connsiteY157" fmla="*/ 6675 h 3143142"/>
              <a:gd name="connsiteX158" fmla="*/ 2836642 w 4852327"/>
              <a:gd name="connsiteY158" fmla="*/ 20023 h 3143142"/>
              <a:gd name="connsiteX159" fmla="*/ 2623059 w 4852327"/>
              <a:gd name="connsiteY159" fmla="*/ 33372 h 3143142"/>
              <a:gd name="connsiteX160" fmla="*/ 2576338 w 4852327"/>
              <a:gd name="connsiteY160" fmla="*/ 40047 h 3143142"/>
              <a:gd name="connsiteX161" fmla="*/ 2369430 w 4852327"/>
              <a:gd name="connsiteY161" fmla="*/ 53396 h 3143142"/>
              <a:gd name="connsiteX162" fmla="*/ 2175871 w 4852327"/>
              <a:gd name="connsiteY162" fmla="*/ 73419 h 3143142"/>
              <a:gd name="connsiteX163" fmla="*/ 2102452 w 4852327"/>
              <a:gd name="connsiteY163" fmla="*/ 73419 h 3143142"/>
              <a:gd name="connsiteX164" fmla="*/ 2109127 w 4852327"/>
              <a:gd name="connsiteY164" fmla="*/ 73419 h 3143142"/>
              <a:gd name="connsiteX0" fmla="*/ 2155848 w 4852327"/>
              <a:gd name="connsiteY0" fmla="*/ 113466 h 3143142"/>
              <a:gd name="connsiteX1" fmla="*/ 1975637 w 4852327"/>
              <a:gd name="connsiteY1" fmla="*/ 100117 h 3143142"/>
              <a:gd name="connsiteX2" fmla="*/ 1548473 w 4852327"/>
              <a:gd name="connsiteY2" fmla="*/ 106791 h 3143142"/>
              <a:gd name="connsiteX3" fmla="*/ 1455030 w 4852327"/>
              <a:gd name="connsiteY3" fmla="*/ 120140 h 3143142"/>
              <a:gd name="connsiteX4" fmla="*/ 1394960 w 4852327"/>
              <a:gd name="connsiteY4" fmla="*/ 126815 h 3143142"/>
              <a:gd name="connsiteX5" fmla="*/ 1308192 w 4852327"/>
              <a:gd name="connsiteY5" fmla="*/ 133489 h 3143142"/>
              <a:gd name="connsiteX6" fmla="*/ 1087935 w 4852327"/>
              <a:gd name="connsiteY6" fmla="*/ 146838 h 3143142"/>
              <a:gd name="connsiteX7" fmla="*/ 967795 w 4852327"/>
              <a:gd name="connsiteY7" fmla="*/ 160187 h 3143142"/>
              <a:gd name="connsiteX8" fmla="*/ 861004 w 4852327"/>
              <a:gd name="connsiteY8" fmla="*/ 173536 h 3143142"/>
              <a:gd name="connsiteX9" fmla="*/ 807608 w 4852327"/>
              <a:gd name="connsiteY9" fmla="*/ 180210 h 3143142"/>
              <a:gd name="connsiteX10" fmla="*/ 714166 w 4852327"/>
              <a:gd name="connsiteY10" fmla="*/ 193559 h 3143142"/>
              <a:gd name="connsiteX11" fmla="*/ 694143 w 4852327"/>
              <a:gd name="connsiteY11" fmla="*/ 200234 h 3143142"/>
              <a:gd name="connsiteX12" fmla="*/ 640747 w 4852327"/>
              <a:gd name="connsiteY12" fmla="*/ 213583 h 3143142"/>
              <a:gd name="connsiteX13" fmla="*/ 587351 w 4852327"/>
              <a:gd name="connsiteY13" fmla="*/ 226931 h 3143142"/>
              <a:gd name="connsiteX14" fmla="*/ 520607 w 4852327"/>
              <a:gd name="connsiteY14" fmla="*/ 240280 h 3143142"/>
              <a:gd name="connsiteX15" fmla="*/ 467211 w 4852327"/>
              <a:gd name="connsiteY15" fmla="*/ 260304 h 3143142"/>
              <a:gd name="connsiteX16" fmla="*/ 440513 w 4852327"/>
              <a:gd name="connsiteY16" fmla="*/ 266978 h 3143142"/>
              <a:gd name="connsiteX17" fmla="*/ 420490 w 4852327"/>
              <a:gd name="connsiteY17" fmla="*/ 280327 h 3143142"/>
              <a:gd name="connsiteX18" fmla="*/ 380443 w 4852327"/>
              <a:gd name="connsiteY18" fmla="*/ 300350 h 3143142"/>
              <a:gd name="connsiteX19" fmla="*/ 347071 w 4852327"/>
              <a:gd name="connsiteY19" fmla="*/ 327048 h 3143142"/>
              <a:gd name="connsiteX20" fmla="*/ 320373 w 4852327"/>
              <a:gd name="connsiteY20" fmla="*/ 340397 h 3143142"/>
              <a:gd name="connsiteX21" fmla="*/ 226931 w 4852327"/>
              <a:gd name="connsiteY21" fmla="*/ 413816 h 3143142"/>
              <a:gd name="connsiteX22" fmla="*/ 206908 w 4852327"/>
              <a:gd name="connsiteY22" fmla="*/ 433840 h 3143142"/>
              <a:gd name="connsiteX23" fmla="*/ 140163 w 4852327"/>
              <a:gd name="connsiteY23" fmla="*/ 527282 h 3143142"/>
              <a:gd name="connsiteX24" fmla="*/ 120140 w 4852327"/>
              <a:gd name="connsiteY24" fmla="*/ 553980 h 3143142"/>
              <a:gd name="connsiteX25" fmla="*/ 100116 w 4852327"/>
              <a:gd name="connsiteY25" fmla="*/ 594026 h 3143142"/>
              <a:gd name="connsiteX26" fmla="*/ 80093 w 4852327"/>
              <a:gd name="connsiteY26" fmla="*/ 627399 h 3143142"/>
              <a:gd name="connsiteX27" fmla="*/ 60070 w 4852327"/>
              <a:gd name="connsiteY27" fmla="*/ 667445 h 3143142"/>
              <a:gd name="connsiteX28" fmla="*/ 20023 w 4852327"/>
              <a:gd name="connsiteY28" fmla="*/ 727515 h 3143142"/>
              <a:gd name="connsiteX29" fmla="*/ 0 w 4852327"/>
              <a:gd name="connsiteY29" fmla="*/ 800934 h 3143142"/>
              <a:gd name="connsiteX30" fmla="*/ 6674 w 4852327"/>
              <a:gd name="connsiteY30" fmla="*/ 1228099 h 3143142"/>
              <a:gd name="connsiteX31" fmla="*/ 13348 w 4852327"/>
              <a:gd name="connsiteY31" fmla="*/ 1274821 h 3143142"/>
              <a:gd name="connsiteX32" fmla="*/ 40046 w 4852327"/>
              <a:gd name="connsiteY32" fmla="*/ 1388286 h 3143142"/>
              <a:gd name="connsiteX33" fmla="*/ 66744 w 4852327"/>
              <a:gd name="connsiteY33" fmla="*/ 1455031 h 3143142"/>
              <a:gd name="connsiteX34" fmla="*/ 73419 w 4852327"/>
              <a:gd name="connsiteY34" fmla="*/ 1475054 h 3143142"/>
              <a:gd name="connsiteX35" fmla="*/ 100116 w 4852327"/>
              <a:gd name="connsiteY35" fmla="*/ 1528450 h 3143142"/>
              <a:gd name="connsiteX36" fmla="*/ 133489 w 4852327"/>
              <a:gd name="connsiteY36" fmla="*/ 1588520 h 3143142"/>
              <a:gd name="connsiteX37" fmla="*/ 153512 w 4852327"/>
              <a:gd name="connsiteY37" fmla="*/ 1621892 h 3143142"/>
              <a:gd name="connsiteX38" fmla="*/ 173535 w 4852327"/>
              <a:gd name="connsiteY38" fmla="*/ 1641915 h 3143142"/>
              <a:gd name="connsiteX39" fmla="*/ 186884 w 4852327"/>
              <a:gd name="connsiteY39" fmla="*/ 1668613 h 3143142"/>
              <a:gd name="connsiteX40" fmla="*/ 200233 w 4852327"/>
              <a:gd name="connsiteY40" fmla="*/ 1688637 h 3143142"/>
              <a:gd name="connsiteX41" fmla="*/ 206908 w 4852327"/>
              <a:gd name="connsiteY41" fmla="*/ 1715334 h 3143142"/>
              <a:gd name="connsiteX42" fmla="*/ 226931 w 4852327"/>
              <a:gd name="connsiteY42" fmla="*/ 1735358 h 3143142"/>
              <a:gd name="connsiteX43" fmla="*/ 240280 w 4852327"/>
              <a:gd name="connsiteY43" fmla="*/ 1755381 h 3143142"/>
              <a:gd name="connsiteX44" fmla="*/ 266978 w 4852327"/>
              <a:gd name="connsiteY44" fmla="*/ 1808777 h 3143142"/>
              <a:gd name="connsiteX45" fmla="*/ 280327 w 4852327"/>
              <a:gd name="connsiteY45" fmla="*/ 1828800 h 3143142"/>
              <a:gd name="connsiteX46" fmla="*/ 300350 w 4852327"/>
              <a:gd name="connsiteY46" fmla="*/ 1855498 h 3143142"/>
              <a:gd name="connsiteX47" fmla="*/ 340397 w 4852327"/>
              <a:gd name="connsiteY47" fmla="*/ 1908894 h 3143142"/>
              <a:gd name="connsiteX48" fmla="*/ 360420 w 4852327"/>
              <a:gd name="connsiteY48" fmla="*/ 1942266 h 3143142"/>
              <a:gd name="connsiteX49" fmla="*/ 400467 w 4852327"/>
              <a:gd name="connsiteY49" fmla="*/ 1982313 h 3143142"/>
              <a:gd name="connsiteX50" fmla="*/ 440513 w 4852327"/>
              <a:gd name="connsiteY50" fmla="*/ 2035708 h 3143142"/>
              <a:gd name="connsiteX51" fmla="*/ 500583 w 4852327"/>
              <a:gd name="connsiteY51" fmla="*/ 2115802 h 3143142"/>
              <a:gd name="connsiteX52" fmla="*/ 533956 w 4852327"/>
              <a:gd name="connsiteY52" fmla="*/ 2149174 h 3143142"/>
              <a:gd name="connsiteX53" fmla="*/ 553979 w 4852327"/>
              <a:gd name="connsiteY53" fmla="*/ 2182546 h 3143142"/>
              <a:gd name="connsiteX54" fmla="*/ 614049 w 4852327"/>
              <a:gd name="connsiteY54" fmla="*/ 2242616 h 3143142"/>
              <a:gd name="connsiteX55" fmla="*/ 634073 w 4852327"/>
              <a:gd name="connsiteY55" fmla="*/ 2262640 h 3143142"/>
              <a:gd name="connsiteX56" fmla="*/ 660770 w 4852327"/>
              <a:gd name="connsiteY56" fmla="*/ 2289337 h 3143142"/>
              <a:gd name="connsiteX57" fmla="*/ 694143 w 4852327"/>
              <a:gd name="connsiteY57" fmla="*/ 2329384 h 3143142"/>
              <a:gd name="connsiteX58" fmla="*/ 747538 w 4852327"/>
              <a:gd name="connsiteY58" fmla="*/ 2369431 h 3143142"/>
              <a:gd name="connsiteX59" fmla="*/ 780910 w 4852327"/>
              <a:gd name="connsiteY59" fmla="*/ 2396129 h 3143142"/>
              <a:gd name="connsiteX60" fmla="*/ 834306 w 4852327"/>
              <a:gd name="connsiteY60" fmla="*/ 2442850 h 3143142"/>
              <a:gd name="connsiteX61" fmla="*/ 927748 w 4852327"/>
              <a:gd name="connsiteY61" fmla="*/ 2509594 h 3143142"/>
              <a:gd name="connsiteX62" fmla="*/ 1007842 w 4852327"/>
              <a:gd name="connsiteY62" fmla="*/ 2576339 h 3143142"/>
              <a:gd name="connsiteX63" fmla="*/ 1121308 w 4852327"/>
              <a:gd name="connsiteY63" fmla="*/ 2643083 h 3143142"/>
              <a:gd name="connsiteX64" fmla="*/ 1168029 w 4852327"/>
              <a:gd name="connsiteY64" fmla="*/ 2676456 h 3143142"/>
              <a:gd name="connsiteX65" fmla="*/ 1261471 w 4852327"/>
              <a:gd name="connsiteY65" fmla="*/ 2723177 h 3143142"/>
              <a:gd name="connsiteX66" fmla="*/ 1361588 w 4852327"/>
              <a:gd name="connsiteY66" fmla="*/ 2776572 h 3143142"/>
              <a:gd name="connsiteX67" fmla="*/ 1414983 w 4852327"/>
              <a:gd name="connsiteY67" fmla="*/ 2796596 h 3143142"/>
              <a:gd name="connsiteX68" fmla="*/ 1441681 w 4852327"/>
              <a:gd name="connsiteY68" fmla="*/ 2816619 h 3143142"/>
              <a:gd name="connsiteX69" fmla="*/ 1461705 w 4852327"/>
              <a:gd name="connsiteY69" fmla="*/ 2823294 h 3143142"/>
              <a:gd name="connsiteX70" fmla="*/ 1521775 w 4852327"/>
              <a:gd name="connsiteY70" fmla="*/ 2856666 h 3143142"/>
              <a:gd name="connsiteX71" fmla="*/ 1601868 w 4852327"/>
              <a:gd name="connsiteY71" fmla="*/ 2890038 h 3143142"/>
              <a:gd name="connsiteX72" fmla="*/ 1762055 w 4852327"/>
              <a:gd name="connsiteY72" fmla="*/ 2963457 h 3143142"/>
              <a:gd name="connsiteX73" fmla="*/ 1815451 w 4852327"/>
              <a:gd name="connsiteY73" fmla="*/ 2990155 h 3143142"/>
              <a:gd name="connsiteX74" fmla="*/ 1842148 w 4852327"/>
              <a:gd name="connsiteY74" fmla="*/ 3003504 h 3143142"/>
              <a:gd name="connsiteX75" fmla="*/ 1875521 w 4852327"/>
              <a:gd name="connsiteY75" fmla="*/ 3016853 h 3143142"/>
              <a:gd name="connsiteX76" fmla="*/ 1908893 w 4852327"/>
              <a:gd name="connsiteY76" fmla="*/ 3023527 h 3143142"/>
              <a:gd name="connsiteX77" fmla="*/ 1982312 w 4852327"/>
              <a:gd name="connsiteY77" fmla="*/ 3043550 h 3143142"/>
              <a:gd name="connsiteX78" fmla="*/ 2035708 w 4852327"/>
              <a:gd name="connsiteY78" fmla="*/ 3056899 h 3143142"/>
              <a:gd name="connsiteX79" fmla="*/ 2109127 w 4852327"/>
              <a:gd name="connsiteY79" fmla="*/ 3070248 h 3143142"/>
              <a:gd name="connsiteX80" fmla="*/ 2142499 w 4852327"/>
              <a:gd name="connsiteY80" fmla="*/ 3076923 h 3143142"/>
              <a:gd name="connsiteX81" fmla="*/ 2195894 w 4852327"/>
              <a:gd name="connsiteY81" fmla="*/ 3083597 h 3143142"/>
              <a:gd name="connsiteX82" fmla="*/ 2275988 w 4852327"/>
              <a:gd name="connsiteY82" fmla="*/ 3096946 h 3143142"/>
              <a:gd name="connsiteX83" fmla="*/ 2316035 w 4852327"/>
              <a:gd name="connsiteY83" fmla="*/ 3103621 h 3143142"/>
              <a:gd name="connsiteX84" fmla="*/ 2349407 w 4852327"/>
              <a:gd name="connsiteY84" fmla="*/ 3110295 h 3143142"/>
              <a:gd name="connsiteX85" fmla="*/ 2429500 w 4852327"/>
              <a:gd name="connsiteY85" fmla="*/ 3116969 h 3143142"/>
              <a:gd name="connsiteX86" fmla="*/ 2502919 w 4852327"/>
              <a:gd name="connsiteY86" fmla="*/ 3130318 h 3143142"/>
              <a:gd name="connsiteX87" fmla="*/ 3043550 w 4852327"/>
              <a:gd name="connsiteY87" fmla="*/ 3130318 h 3143142"/>
              <a:gd name="connsiteX88" fmla="*/ 3203737 w 4852327"/>
              <a:gd name="connsiteY88" fmla="*/ 3110295 h 3143142"/>
              <a:gd name="connsiteX89" fmla="*/ 3297179 w 4852327"/>
              <a:gd name="connsiteY89" fmla="*/ 3096946 h 3143142"/>
              <a:gd name="connsiteX90" fmla="*/ 3383947 w 4852327"/>
              <a:gd name="connsiteY90" fmla="*/ 3070248 h 3143142"/>
              <a:gd name="connsiteX91" fmla="*/ 3430668 w 4852327"/>
              <a:gd name="connsiteY91" fmla="*/ 3050225 h 3143142"/>
              <a:gd name="connsiteX92" fmla="*/ 3484064 w 4852327"/>
              <a:gd name="connsiteY92" fmla="*/ 3036876 h 3143142"/>
              <a:gd name="connsiteX93" fmla="*/ 3524110 w 4852327"/>
              <a:gd name="connsiteY93" fmla="*/ 3016853 h 3143142"/>
              <a:gd name="connsiteX94" fmla="*/ 3557483 w 4852327"/>
              <a:gd name="connsiteY94" fmla="*/ 3003504 h 3143142"/>
              <a:gd name="connsiteX95" fmla="*/ 3624227 w 4852327"/>
              <a:gd name="connsiteY95" fmla="*/ 2963457 h 3143142"/>
              <a:gd name="connsiteX96" fmla="*/ 3657600 w 4852327"/>
              <a:gd name="connsiteY96" fmla="*/ 2936759 h 3143142"/>
              <a:gd name="connsiteX97" fmla="*/ 3710995 w 4852327"/>
              <a:gd name="connsiteY97" fmla="*/ 2910061 h 3143142"/>
              <a:gd name="connsiteX98" fmla="*/ 3737693 w 4852327"/>
              <a:gd name="connsiteY98" fmla="*/ 2890038 h 3143142"/>
              <a:gd name="connsiteX99" fmla="*/ 3764391 w 4852327"/>
              <a:gd name="connsiteY99" fmla="*/ 2876689 h 3143142"/>
              <a:gd name="connsiteX100" fmla="*/ 3824461 w 4852327"/>
              <a:gd name="connsiteY100" fmla="*/ 2829968 h 3143142"/>
              <a:gd name="connsiteX101" fmla="*/ 3857833 w 4852327"/>
              <a:gd name="connsiteY101" fmla="*/ 2803270 h 3143142"/>
              <a:gd name="connsiteX102" fmla="*/ 3884531 w 4852327"/>
              <a:gd name="connsiteY102" fmla="*/ 2789921 h 3143142"/>
              <a:gd name="connsiteX103" fmla="*/ 3924578 w 4852327"/>
              <a:gd name="connsiteY103" fmla="*/ 2756549 h 3143142"/>
              <a:gd name="connsiteX104" fmla="*/ 3977973 w 4852327"/>
              <a:gd name="connsiteY104" fmla="*/ 2696479 h 3143142"/>
              <a:gd name="connsiteX105" fmla="*/ 4038043 w 4852327"/>
              <a:gd name="connsiteY105" fmla="*/ 2649758 h 3143142"/>
              <a:gd name="connsiteX106" fmla="*/ 4104788 w 4852327"/>
              <a:gd name="connsiteY106" fmla="*/ 2583013 h 3143142"/>
              <a:gd name="connsiteX107" fmla="*/ 4124811 w 4852327"/>
              <a:gd name="connsiteY107" fmla="*/ 2562990 h 3143142"/>
              <a:gd name="connsiteX108" fmla="*/ 4164858 w 4852327"/>
              <a:gd name="connsiteY108" fmla="*/ 2509594 h 3143142"/>
              <a:gd name="connsiteX109" fmla="*/ 4191556 w 4852327"/>
              <a:gd name="connsiteY109" fmla="*/ 2476222 h 3143142"/>
              <a:gd name="connsiteX110" fmla="*/ 4271649 w 4852327"/>
              <a:gd name="connsiteY110" fmla="*/ 2356082 h 3143142"/>
              <a:gd name="connsiteX111" fmla="*/ 4305021 w 4852327"/>
              <a:gd name="connsiteY111" fmla="*/ 2322710 h 3143142"/>
              <a:gd name="connsiteX112" fmla="*/ 4325045 w 4852327"/>
              <a:gd name="connsiteY112" fmla="*/ 2289337 h 3143142"/>
              <a:gd name="connsiteX113" fmla="*/ 4358417 w 4852327"/>
              <a:gd name="connsiteY113" fmla="*/ 2242616 h 3143142"/>
              <a:gd name="connsiteX114" fmla="*/ 4378440 w 4852327"/>
              <a:gd name="connsiteY114" fmla="*/ 2209244 h 3143142"/>
              <a:gd name="connsiteX115" fmla="*/ 4425162 w 4852327"/>
              <a:gd name="connsiteY115" fmla="*/ 2155848 h 3143142"/>
              <a:gd name="connsiteX116" fmla="*/ 4438510 w 4852327"/>
              <a:gd name="connsiteY116" fmla="*/ 2129150 h 3143142"/>
              <a:gd name="connsiteX117" fmla="*/ 4465208 w 4852327"/>
              <a:gd name="connsiteY117" fmla="*/ 2095778 h 3143142"/>
              <a:gd name="connsiteX118" fmla="*/ 4478557 w 4852327"/>
              <a:gd name="connsiteY118" fmla="*/ 2075755 h 3143142"/>
              <a:gd name="connsiteX119" fmla="*/ 4498581 w 4852327"/>
              <a:gd name="connsiteY119" fmla="*/ 2049057 h 3143142"/>
              <a:gd name="connsiteX120" fmla="*/ 4531953 w 4852327"/>
              <a:gd name="connsiteY120" fmla="*/ 1982313 h 3143142"/>
              <a:gd name="connsiteX121" fmla="*/ 4551976 w 4852327"/>
              <a:gd name="connsiteY121" fmla="*/ 1955615 h 3143142"/>
              <a:gd name="connsiteX122" fmla="*/ 4598697 w 4852327"/>
              <a:gd name="connsiteY122" fmla="*/ 1868847 h 3143142"/>
              <a:gd name="connsiteX123" fmla="*/ 4612046 w 4852327"/>
              <a:gd name="connsiteY123" fmla="*/ 1848823 h 3143142"/>
              <a:gd name="connsiteX124" fmla="*/ 4698814 w 4852327"/>
              <a:gd name="connsiteY124" fmla="*/ 1615218 h 3143142"/>
              <a:gd name="connsiteX125" fmla="*/ 4765559 w 4852327"/>
              <a:gd name="connsiteY125" fmla="*/ 1414984 h 3143142"/>
              <a:gd name="connsiteX126" fmla="*/ 4798931 w 4852327"/>
              <a:gd name="connsiteY126" fmla="*/ 1274821 h 3143142"/>
              <a:gd name="connsiteX127" fmla="*/ 4818954 w 4852327"/>
              <a:gd name="connsiteY127" fmla="*/ 1221425 h 3143142"/>
              <a:gd name="connsiteX128" fmla="*/ 4838978 w 4852327"/>
              <a:gd name="connsiteY128" fmla="*/ 1094610 h 3143142"/>
              <a:gd name="connsiteX129" fmla="*/ 4845652 w 4852327"/>
              <a:gd name="connsiteY129" fmla="*/ 1001168 h 3143142"/>
              <a:gd name="connsiteX130" fmla="*/ 4852327 w 4852327"/>
              <a:gd name="connsiteY130" fmla="*/ 947772 h 3143142"/>
              <a:gd name="connsiteX131" fmla="*/ 4845652 w 4852327"/>
              <a:gd name="connsiteY131" fmla="*/ 767562 h 3143142"/>
              <a:gd name="connsiteX132" fmla="*/ 4832303 w 4852327"/>
              <a:gd name="connsiteY132" fmla="*/ 594026 h 3143142"/>
              <a:gd name="connsiteX133" fmla="*/ 4812280 w 4852327"/>
              <a:gd name="connsiteY133" fmla="*/ 527282 h 3143142"/>
              <a:gd name="connsiteX134" fmla="*/ 4798931 w 4852327"/>
              <a:gd name="connsiteY134" fmla="*/ 467212 h 3143142"/>
              <a:gd name="connsiteX135" fmla="*/ 4712163 w 4852327"/>
              <a:gd name="connsiteY135" fmla="*/ 333723 h 3143142"/>
              <a:gd name="connsiteX136" fmla="*/ 4678791 w 4852327"/>
              <a:gd name="connsiteY136" fmla="*/ 293676 h 3143142"/>
              <a:gd name="connsiteX137" fmla="*/ 4598697 w 4852327"/>
              <a:gd name="connsiteY137" fmla="*/ 260304 h 3143142"/>
              <a:gd name="connsiteX138" fmla="*/ 4578674 w 4852327"/>
              <a:gd name="connsiteY138" fmla="*/ 246955 h 3143142"/>
              <a:gd name="connsiteX139" fmla="*/ 4498581 w 4852327"/>
              <a:gd name="connsiteY139" fmla="*/ 226931 h 3143142"/>
              <a:gd name="connsiteX140" fmla="*/ 4478557 w 4852327"/>
              <a:gd name="connsiteY140" fmla="*/ 220257 h 3143142"/>
              <a:gd name="connsiteX141" fmla="*/ 4425162 w 4852327"/>
              <a:gd name="connsiteY141" fmla="*/ 193559 h 3143142"/>
              <a:gd name="connsiteX142" fmla="*/ 4398464 w 4852327"/>
              <a:gd name="connsiteY142" fmla="*/ 180210 h 3143142"/>
              <a:gd name="connsiteX143" fmla="*/ 4378440 w 4852327"/>
              <a:gd name="connsiteY143" fmla="*/ 166861 h 3143142"/>
              <a:gd name="connsiteX144" fmla="*/ 4351743 w 4852327"/>
              <a:gd name="connsiteY144" fmla="*/ 160187 h 3143142"/>
              <a:gd name="connsiteX145" fmla="*/ 4311696 w 4852327"/>
              <a:gd name="connsiteY145" fmla="*/ 146838 h 3143142"/>
              <a:gd name="connsiteX146" fmla="*/ 4251626 w 4852327"/>
              <a:gd name="connsiteY146" fmla="*/ 133489 h 3143142"/>
              <a:gd name="connsiteX147" fmla="*/ 4131486 w 4852327"/>
              <a:gd name="connsiteY147" fmla="*/ 106791 h 3143142"/>
              <a:gd name="connsiteX148" fmla="*/ 4098113 w 4852327"/>
              <a:gd name="connsiteY148" fmla="*/ 100117 h 3143142"/>
              <a:gd name="connsiteX149" fmla="*/ 4058067 w 4852327"/>
              <a:gd name="connsiteY149" fmla="*/ 93442 h 3143142"/>
              <a:gd name="connsiteX150" fmla="*/ 4018020 w 4852327"/>
              <a:gd name="connsiteY150" fmla="*/ 80094 h 3143142"/>
              <a:gd name="connsiteX151" fmla="*/ 3984648 w 4852327"/>
              <a:gd name="connsiteY151" fmla="*/ 73419 h 3143142"/>
              <a:gd name="connsiteX152" fmla="*/ 3751042 w 4852327"/>
              <a:gd name="connsiteY152" fmla="*/ 40047 h 3143142"/>
              <a:gd name="connsiteX153" fmla="*/ 3697646 w 4852327"/>
              <a:gd name="connsiteY153" fmla="*/ 26698 h 3143142"/>
              <a:gd name="connsiteX154" fmla="*/ 3550808 w 4852327"/>
              <a:gd name="connsiteY154" fmla="*/ 13349 h 3143142"/>
              <a:gd name="connsiteX155" fmla="*/ 3370598 w 4852327"/>
              <a:gd name="connsiteY155" fmla="*/ 0 h 3143142"/>
              <a:gd name="connsiteX156" fmla="*/ 2963456 w 4852327"/>
              <a:gd name="connsiteY156" fmla="*/ 6675 h 3143142"/>
              <a:gd name="connsiteX157" fmla="*/ 2836642 w 4852327"/>
              <a:gd name="connsiteY157" fmla="*/ 20023 h 3143142"/>
              <a:gd name="connsiteX158" fmla="*/ 2623059 w 4852327"/>
              <a:gd name="connsiteY158" fmla="*/ 33372 h 3143142"/>
              <a:gd name="connsiteX159" fmla="*/ 2576338 w 4852327"/>
              <a:gd name="connsiteY159" fmla="*/ 40047 h 3143142"/>
              <a:gd name="connsiteX160" fmla="*/ 2369430 w 4852327"/>
              <a:gd name="connsiteY160" fmla="*/ 53396 h 3143142"/>
              <a:gd name="connsiteX161" fmla="*/ 2175871 w 4852327"/>
              <a:gd name="connsiteY161" fmla="*/ 73419 h 3143142"/>
              <a:gd name="connsiteX162" fmla="*/ 2102452 w 4852327"/>
              <a:gd name="connsiteY162" fmla="*/ 73419 h 3143142"/>
              <a:gd name="connsiteX163" fmla="*/ 2109127 w 4852327"/>
              <a:gd name="connsiteY163" fmla="*/ 73419 h 3143142"/>
              <a:gd name="connsiteX0" fmla="*/ 19756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1895544 w 4852327"/>
              <a:gd name="connsiteY161" fmla="*/ 77312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1895544 w 4852327"/>
              <a:gd name="connsiteY161" fmla="*/ 77312 h 314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852327" h="3143142">
                <a:moveTo>
                  <a:pt x="1899437" y="100117"/>
                </a:moveTo>
                <a:lnTo>
                  <a:pt x="1700873" y="106791"/>
                </a:lnTo>
                <a:cubicBezTo>
                  <a:pt x="1579253" y="110078"/>
                  <a:pt x="1522188" y="109808"/>
                  <a:pt x="1455030" y="120140"/>
                </a:cubicBezTo>
                <a:cubicBezTo>
                  <a:pt x="1435118" y="123203"/>
                  <a:pt x="1415024" y="124991"/>
                  <a:pt x="1394960" y="126815"/>
                </a:cubicBezTo>
                <a:cubicBezTo>
                  <a:pt x="1366071" y="129441"/>
                  <a:pt x="1337139" y="131601"/>
                  <a:pt x="1308192" y="133489"/>
                </a:cubicBezTo>
                <a:lnTo>
                  <a:pt x="1087935" y="146838"/>
                </a:lnTo>
                <a:cubicBezTo>
                  <a:pt x="1002557" y="161069"/>
                  <a:pt x="1098802" y="146151"/>
                  <a:pt x="967795" y="160187"/>
                </a:cubicBezTo>
                <a:cubicBezTo>
                  <a:pt x="932125" y="164009"/>
                  <a:pt x="896601" y="169086"/>
                  <a:pt x="861004" y="173536"/>
                </a:cubicBezTo>
                <a:lnTo>
                  <a:pt x="807608" y="180210"/>
                </a:lnTo>
                <a:lnTo>
                  <a:pt x="714166" y="193559"/>
                </a:lnTo>
                <a:cubicBezTo>
                  <a:pt x="707492" y="195784"/>
                  <a:pt x="700931" y="198383"/>
                  <a:pt x="694143" y="200234"/>
                </a:cubicBezTo>
                <a:cubicBezTo>
                  <a:pt x="676443" y="205061"/>
                  <a:pt x="658152" y="207782"/>
                  <a:pt x="640747" y="213583"/>
                </a:cubicBezTo>
                <a:cubicBezTo>
                  <a:pt x="604961" y="225511"/>
                  <a:pt x="635686" y="216190"/>
                  <a:pt x="587351" y="226931"/>
                </a:cubicBezTo>
                <a:cubicBezTo>
                  <a:pt x="527598" y="240209"/>
                  <a:pt x="599101" y="227199"/>
                  <a:pt x="520607" y="240280"/>
                </a:cubicBezTo>
                <a:cubicBezTo>
                  <a:pt x="502982" y="247330"/>
                  <a:pt x="485517" y="255074"/>
                  <a:pt x="467211" y="260304"/>
                </a:cubicBezTo>
                <a:cubicBezTo>
                  <a:pt x="458391" y="262824"/>
                  <a:pt x="449412" y="264753"/>
                  <a:pt x="440513" y="266978"/>
                </a:cubicBezTo>
                <a:cubicBezTo>
                  <a:pt x="433839" y="271428"/>
                  <a:pt x="427502" y="276431"/>
                  <a:pt x="420490" y="280327"/>
                </a:cubicBezTo>
                <a:cubicBezTo>
                  <a:pt x="407444" y="287575"/>
                  <a:pt x="393034" y="292337"/>
                  <a:pt x="380443" y="300350"/>
                </a:cubicBezTo>
                <a:cubicBezTo>
                  <a:pt x="368424" y="307998"/>
                  <a:pt x="358924" y="319146"/>
                  <a:pt x="347071" y="327048"/>
                </a:cubicBezTo>
                <a:cubicBezTo>
                  <a:pt x="338792" y="332567"/>
                  <a:pt x="329012" y="335460"/>
                  <a:pt x="320373" y="340397"/>
                </a:cubicBezTo>
                <a:cubicBezTo>
                  <a:pt x="292908" y="356092"/>
                  <a:pt x="232184" y="408563"/>
                  <a:pt x="226931" y="413816"/>
                </a:cubicBezTo>
                <a:cubicBezTo>
                  <a:pt x="220257" y="420491"/>
                  <a:pt x="213124" y="426736"/>
                  <a:pt x="206908" y="433840"/>
                </a:cubicBezTo>
                <a:cubicBezTo>
                  <a:pt x="163814" y="483090"/>
                  <a:pt x="190413" y="460280"/>
                  <a:pt x="140163" y="527282"/>
                </a:cubicBezTo>
                <a:cubicBezTo>
                  <a:pt x="133489" y="536181"/>
                  <a:pt x="125863" y="544441"/>
                  <a:pt x="120140" y="553980"/>
                </a:cubicBezTo>
                <a:cubicBezTo>
                  <a:pt x="112461" y="566778"/>
                  <a:pt x="107263" y="580924"/>
                  <a:pt x="100116" y="594026"/>
                </a:cubicBezTo>
                <a:cubicBezTo>
                  <a:pt x="93904" y="605415"/>
                  <a:pt x="86305" y="616010"/>
                  <a:pt x="80093" y="627399"/>
                </a:cubicBezTo>
                <a:cubicBezTo>
                  <a:pt x="72947" y="640501"/>
                  <a:pt x="67749" y="654648"/>
                  <a:pt x="60070" y="667445"/>
                </a:cubicBezTo>
                <a:cubicBezTo>
                  <a:pt x="47689" y="688081"/>
                  <a:pt x="27633" y="704685"/>
                  <a:pt x="20023" y="727515"/>
                </a:cubicBezTo>
                <a:cubicBezTo>
                  <a:pt x="3087" y="778324"/>
                  <a:pt x="9433" y="753764"/>
                  <a:pt x="0" y="800934"/>
                </a:cubicBezTo>
                <a:cubicBezTo>
                  <a:pt x="2225" y="943322"/>
                  <a:pt x="2664" y="1085750"/>
                  <a:pt x="6674" y="1228099"/>
                </a:cubicBezTo>
                <a:cubicBezTo>
                  <a:pt x="7117" y="1243825"/>
                  <a:pt x="10139" y="1259420"/>
                  <a:pt x="13348" y="1274821"/>
                </a:cubicBezTo>
                <a:cubicBezTo>
                  <a:pt x="21272" y="1312859"/>
                  <a:pt x="33658" y="1349960"/>
                  <a:pt x="40046" y="1388286"/>
                </a:cubicBezTo>
                <a:cubicBezTo>
                  <a:pt x="48550" y="1439306"/>
                  <a:pt x="38601" y="1417506"/>
                  <a:pt x="66744" y="1455031"/>
                </a:cubicBezTo>
                <a:cubicBezTo>
                  <a:pt x="68969" y="1461705"/>
                  <a:pt x="70508" y="1468649"/>
                  <a:pt x="73419" y="1475054"/>
                </a:cubicBezTo>
                <a:cubicBezTo>
                  <a:pt x="81653" y="1493170"/>
                  <a:pt x="92725" y="1509974"/>
                  <a:pt x="100116" y="1528450"/>
                </a:cubicBezTo>
                <a:cubicBezTo>
                  <a:pt x="122482" y="1584364"/>
                  <a:pt x="101740" y="1540897"/>
                  <a:pt x="133489" y="1588520"/>
                </a:cubicBezTo>
                <a:cubicBezTo>
                  <a:pt x="140685" y="1599314"/>
                  <a:pt x="145728" y="1611514"/>
                  <a:pt x="153512" y="1621892"/>
                </a:cubicBezTo>
                <a:cubicBezTo>
                  <a:pt x="159175" y="1629443"/>
                  <a:pt x="168049" y="1634234"/>
                  <a:pt x="173535" y="1641915"/>
                </a:cubicBezTo>
                <a:cubicBezTo>
                  <a:pt x="179318" y="1650011"/>
                  <a:pt x="181948" y="1659974"/>
                  <a:pt x="186884" y="1668613"/>
                </a:cubicBezTo>
                <a:cubicBezTo>
                  <a:pt x="190864" y="1675578"/>
                  <a:pt x="195783" y="1681962"/>
                  <a:pt x="200233" y="1688637"/>
                </a:cubicBezTo>
                <a:cubicBezTo>
                  <a:pt x="202458" y="1697536"/>
                  <a:pt x="202357" y="1707370"/>
                  <a:pt x="206908" y="1715334"/>
                </a:cubicBezTo>
                <a:cubicBezTo>
                  <a:pt x="211591" y="1723529"/>
                  <a:pt x="220888" y="1728107"/>
                  <a:pt x="226931" y="1735358"/>
                </a:cubicBezTo>
                <a:cubicBezTo>
                  <a:pt x="232066" y="1741520"/>
                  <a:pt x="236439" y="1748339"/>
                  <a:pt x="240280" y="1755381"/>
                </a:cubicBezTo>
                <a:cubicBezTo>
                  <a:pt x="249809" y="1772851"/>
                  <a:pt x="255940" y="1792220"/>
                  <a:pt x="266978" y="1808777"/>
                </a:cubicBezTo>
                <a:cubicBezTo>
                  <a:pt x="271428" y="1815451"/>
                  <a:pt x="275665" y="1822273"/>
                  <a:pt x="280327" y="1828800"/>
                </a:cubicBezTo>
                <a:cubicBezTo>
                  <a:pt x="286793" y="1837852"/>
                  <a:pt x="294454" y="1846065"/>
                  <a:pt x="300350" y="1855498"/>
                </a:cubicBezTo>
                <a:cubicBezTo>
                  <a:pt x="367720" y="1963292"/>
                  <a:pt x="245451" y="1786820"/>
                  <a:pt x="340397" y="1908894"/>
                </a:cubicBezTo>
                <a:cubicBezTo>
                  <a:pt x="348361" y="1919134"/>
                  <a:pt x="352205" y="1932226"/>
                  <a:pt x="360420" y="1942266"/>
                </a:cubicBezTo>
                <a:cubicBezTo>
                  <a:pt x="372374" y="1956877"/>
                  <a:pt x="389995" y="1966605"/>
                  <a:pt x="400467" y="1982313"/>
                </a:cubicBezTo>
                <a:cubicBezTo>
                  <a:pt x="430646" y="2027580"/>
                  <a:pt x="392950" y="1972291"/>
                  <a:pt x="440513" y="2035708"/>
                </a:cubicBezTo>
                <a:cubicBezTo>
                  <a:pt x="467639" y="2071876"/>
                  <a:pt x="449869" y="2065090"/>
                  <a:pt x="500583" y="2115802"/>
                </a:cubicBezTo>
                <a:cubicBezTo>
                  <a:pt x="511707" y="2126926"/>
                  <a:pt x="524128" y="2136889"/>
                  <a:pt x="533956" y="2149174"/>
                </a:cubicBezTo>
                <a:cubicBezTo>
                  <a:pt x="542060" y="2159304"/>
                  <a:pt x="545537" y="2172696"/>
                  <a:pt x="553979" y="2182546"/>
                </a:cubicBezTo>
                <a:cubicBezTo>
                  <a:pt x="572408" y="2204046"/>
                  <a:pt x="594026" y="2222593"/>
                  <a:pt x="614049" y="2242616"/>
                </a:cubicBezTo>
                <a:lnTo>
                  <a:pt x="634073" y="2262640"/>
                </a:lnTo>
                <a:cubicBezTo>
                  <a:pt x="642972" y="2271539"/>
                  <a:pt x="652713" y="2279669"/>
                  <a:pt x="660770" y="2289337"/>
                </a:cubicBezTo>
                <a:cubicBezTo>
                  <a:pt x="671894" y="2302686"/>
                  <a:pt x="681375" y="2317598"/>
                  <a:pt x="694143" y="2329384"/>
                </a:cubicBezTo>
                <a:cubicBezTo>
                  <a:pt x="710491" y="2344474"/>
                  <a:pt x="729904" y="2355866"/>
                  <a:pt x="747538" y="2369431"/>
                </a:cubicBezTo>
                <a:cubicBezTo>
                  <a:pt x="758829" y="2378117"/>
                  <a:pt x="770035" y="2386927"/>
                  <a:pt x="780910" y="2396129"/>
                </a:cubicBezTo>
                <a:cubicBezTo>
                  <a:pt x="798964" y="2411406"/>
                  <a:pt x="814628" y="2429731"/>
                  <a:pt x="834306" y="2442850"/>
                </a:cubicBezTo>
                <a:cubicBezTo>
                  <a:pt x="872395" y="2468243"/>
                  <a:pt x="889903" y="2478845"/>
                  <a:pt x="927748" y="2509594"/>
                </a:cubicBezTo>
                <a:cubicBezTo>
                  <a:pt x="943809" y="2522643"/>
                  <a:pt x="983723" y="2561408"/>
                  <a:pt x="1007842" y="2576339"/>
                </a:cubicBezTo>
                <a:cubicBezTo>
                  <a:pt x="1045152" y="2599436"/>
                  <a:pt x="1085601" y="2617578"/>
                  <a:pt x="1121308" y="2643083"/>
                </a:cubicBezTo>
                <a:cubicBezTo>
                  <a:pt x="1136882" y="2654207"/>
                  <a:pt x="1151412" y="2666960"/>
                  <a:pt x="1168029" y="2676456"/>
                </a:cubicBezTo>
                <a:cubicBezTo>
                  <a:pt x="1198264" y="2693734"/>
                  <a:pt x="1231236" y="2705899"/>
                  <a:pt x="1261471" y="2723177"/>
                </a:cubicBezTo>
                <a:cubicBezTo>
                  <a:pt x="1296270" y="2743062"/>
                  <a:pt x="1324543" y="2760365"/>
                  <a:pt x="1361588" y="2776572"/>
                </a:cubicBezTo>
                <a:cubicBezTo>
                  <a:pt x="1379003" y="2784191"/>
                  <a:pt x="1397981" y="2788095"/>
                  <a:pt x="1414983" y="2796596"/>
                </a:cubicBezTo>
                <a:cubicBezTo>
                  <a:pt x="1424933" y="2801571"/>
                  <a:pt x="1432023" y="2811100"/>
                  <a:pt x="1441681" y="2816619"/>
                </a:cubicBezTo>
                <a:cubicBezTo>
                  <a:pt x="1447790" y="2820110"/>
                  <a:pt x="1455238" y="2820523"/>
                  <a:pt x="1461705" y="2823294"/>
                </a:cubicBezTo>
                <a:cubicBezTo>
                  <a:pt x="1533885" y="2854228"/>
                  <a:pt x="1435694" y="2816157"/>
                  <a:pt x="1521775" y="2856666"/>
                </a:cubicBezTo>
                <a:cubicBezTo>
                  <a:pt x="1547945" y="2868981"/>
                  <a:pt x="1576348" y="2876427"/>
                  <a:pt x="1601868" y="2890038"/>
                </a:cubicBezTo>
                <a:cubicBezTo>
                  <a:pt x="1831538" y="3012529"/>
                  <a:pt x="1604200" y="2898458"/>
                  <a:pt x="1762055" y="2963457"/>
                </a:cubicBezTo>
                <a:cubicBezTo>
                  <a:pt x="1780456" y="2971034"/>
                  <a:pt x="1797652" y="2981256"/>
                  <a:pt x="1815451" y="2990155"/>
                </a:cubicBezTo>
                <a:cubicBezTo>
                  <a:pt x="1824350" y="2994605"/>
                  <a:pt x="1832910" y="2999809"/>
                  <a:pt x="1842148" y="3003504"/>
                </a:cubicBezTo>
                <a:cubicBezTo>
                  <a:pt x="1853272" y="3007954"/>
                  <a:pt x="1864045" y="3013410"/>
                  <a:pt x="1875521" y="3016853"/>
                </a:cubicBezTo>
                <a:cubicBezTo>
                  <a:pt x="1886387" y="3020113"/>
                  <a:pt x="1897769" y="3021302"/>
                  <a:pt x="1908893" y="3023527"/>
                </a:cubicBezTo>
                <a:cubicBezTo>
                  <a:pt x="1966605" y="3046612"/>
                  <a:pt x="1917147" y="3029586"/>
                  <a:pt x="1982312" y="3043550"/>
                </a:cubicBezTo>
                <a:cubicBezTo>
                  <a:pt x="2000251" y="3047394"/>
                  <a:pt x="2017831" y="3052774"/>
                  <a:pt x="2035708" y="3056899"/>
                </a:cubicBezTo>
                <a:cubicBezTo>
                  <a:pt x="2066351" y="3063971"/>
                  <a:pt x="2076976" y="3064402"/>
                  <a:pt x="2109127" y="3070248"/>
                </a:cubicBezTo>
                <a:cubicBezTo>
                  <a:pt x="2120288" y="3072277"/>
                  <a:pt x="2131287" y="3075198"/>
                  <a:pt x="2142499" y="3076923"/>
                </a:cubicBezTo>
                <a:cubicBezTo>
                  <a:pt x="2160227" y="3079650"/>
                  <a:pt x="2178156" y="3080936"/>
                  <a:pt x="2195894" y="3083597"/>
                </a:cubicBezTo>
                <a:cubicBezTo>
                  <a:pt x="2222661" y="3087612"/>
                  <a:pt x="2249290" y="3092496"/>
                  <a:pt x="2275988" y="3096946"/>
                </a:cubicBezTo>
                <a:cubicBezTo>
                  <a:pt x="2289337" y="3099171"/>
                  <a:pt x="2302765" y="3100967"/>
                  <a:pt x="2316035" y="3103621"/>
                </a:cubicBezTo>
                <a:cubicBezTo>
                  <a:pt x="2327159" y="3105846"/>
                  <a:pt x="2338140" y="3108970"/>
                  <a:pt x="2349407" y="3110295"/>
                </a:cubicBezTo>
                <a:cubicBezTo>
                  <a:pt x="2376014" y="3113425"/>
                  <a:pt x="2402802" y="3114744"/>
                  <a:pt x="2429500" y="3116969"/>
                </a:cubicBezTo>
                <a:cubicBezTo>
                  <a:pt x="2453973" y="3121419"/>
                  <a:pt x="2478073" y="3129135"/>
                  <a:pt x="2502919" y="3130318"/>
                </a:cubicBezTo>
                <a:cubicBezTo>
                  <a:pt x="2772220" y="3143142"/>
                  <a:pt x="2813749" y="3138243"/>
                  <a:pt x="3043550" y="3130318"/>
                </a:cubicBezTo>
                <a:cubicBezTo>
                  <a:pt x="3192782" y="3117883"/>
                  <a:pt x="3054617" y="3131598"/>
                  <a:pt x="3203737" y="3110295"/>
                </a:cubicBezTo>
                <a:cubicBezTo>
                  <a:pt x="3234884" y="3105845"/>
                  <a:pt x="3266271" y="3102833"/>
                  <a:pt x="3297179" y="3096946"/>
                </a:cubicBezTo>
                <a:cubicBezTo>
                  <a:pt x="3311024" y="3094309"/>
                  <a:pt x="3368850" y="3076055"/>
                  <a:pt x="3383947" y="3070248"/>
                </a:cubicBezTo>
                <a:cubicBezTo>
                  <a:pt x="3399761" y="3064166"/>
                  <a:pt x="3414594" y="3055583"/>
                  <a:pt x="3430668" y="3050225"/>
                </a:cubicBezTo>
                <a:cubicBezTo>
                  <a:pt x="3448073" y="3044423"/>
                  <a:pt x="3466786" y="3043047"/>
                  <a:pt x="3484064" y="3036876"/>
                </a:cubicBezTo>
                <a:cubicBezTo>
                  <a:pt x="3498119" y="3031856"/>
                  <a:pt x="3510523" y="3023029"/>
                  <a:pt x="3524110" y="3016853"/>
                </a:cubicBezTo>
                <a:cubicBezTo>
                  <a:pt x="3535017" y="3011895"/>
                  <a:pt x="3546911" y="3009142"/>
                  <a:pt x="3557483" y="3003504"/>
                </a:cubicBezTo>
                <a:cubicBezTo>
                  <a:pt x="3580376" y="2991294"/>
                  <a:pt x="3603967" y="2979665"/>
                  <a:pt x="3624227" y="2963457"/>
                </a:cubicBezTo>
                <a:cubicBezTo>
                  <a:pt x="3635351" y="2954558"/>
                  <a:pt x="3645467" y="2944225"/>
                  <a:pt x="3657600" y="2936759"/>
                </a:cubicBezTo>
                <a:cubicBezTo>
                  <a:pt x="3674547" y="2926330"/>
                  <a:pt x="3695075" y="2922000"/>
                  <a:pt x="3710995" y="2910061"/>
                </a:cubicBezTo>
                <a:cubicBezTo>
                  <a:pt x="3719894" y="2903387"/>
                  <a:pt x="3728260" y="2895934"/>
                  <a:pt x="3737693" y="2890038"/>
                </a:cubicBezTo>
                <a:cubicBezTo>
                  <a:pt x="3746130" y="2884765"/>
                  <a:pt x="3756210" y="2882352"/>
                  <a:pt x="3764391" y="2876689"/>
                </a:cubicBezTo>
                <a:cubicBezTo>
                  <a:pt x="3785247" y="2862250"/>
                  <a:pt x="3804515" y="2845640"/>
                  <a:pt x="3824461" y="2829968"/>
                </a:cubicBezTo>
                <a:cubicBezTo>
                  <a:pt x="3835663" y="2821167"/>
                  <a:pt x="3845091" y="2809641"/>
                  <a:pt x="3857833" y="2803270"/>
                </a:cubicBezTo>
                <a:lnTo>
                  <a:pt x="3884531" y="2789921"/>
                </a:lnTo>
                <a:cubicBezTo>
                  <a:pt x="3938527" y="2717924"/>
                  <a:pt x="3875183" y="2791831"/>
                  <a:pt x="3924578" y="2756549"/>
                </a:cubicBezTo>
                <a:cubicBezTo>
                  <a:pt x="3958829" y="2732084"/>
                  <a:pt x="3946265" y="2725748"/>
                  <a:pt x="3977973" y="2696479"/>
                </a:cubicBezTo>
                <a:cubicBezTo>
                  <a:pt x="3996613" y="2679273"/>
                  <a:pt x="4019139" y="2666672"/>
                  <a:pt x="4038043" y="2649758"/>
                </a:cubicBezTo>
                <a:cubicBezTo>
                  <a:pt x="4061491" y="2628778"/>
                  <a:pt x="4082540" y="2605261"/>
                  <a:pt x="4104788" y="2583013"/>
                </a:cubicBezTo>
                <a:cubicBezTo>
                  <a:pt x="4111462" y="2576339"/>
                  <a:pt x="4119148" y="2570541"/>
                  <a:pt x="4124811" y="2562990"/>
                </a:cubicBezTo>
                <a:cubicBezTo>
                  <a:pt x="4138160" y="2545191"/>
                  <a:pt x="4151293" y="2527229"/>
                  <a:pt x="4164858" y="2509594"/>
                </a:cubicBezTo>
                <a:cubicBezTo>
                  <a:pt x="4173544" y="2498302"/>
                  <a:pt x="4184227" y="2488438"/>
                  <a:pt x="4191556" y="2476222"/>
                </a:cubicBezTo>
                <a:cubicBezTo>
                  <a:pt x="4213094" y="2440325"/>
                  <a:pt x="4249164" y="2378567"/>
                  <a:pt x="4271649" y="2356082"/>
                </a:cubicBezTo>
                <a:cubicBezTo>
                  <a:pt x="4282773" y="2344958"/>
                  <a:pt x="4295193" y="2334994"/>
                  <a:pt x="4305021" y="2322710"/>
                </a:cubicBezTo>
                <a:cubicBezTo>
                  <a:pt x="4313125" y="2312580"/>
                  <a:pt x="4317849" y="2300131"/>
                  <a:pt x="4325045" y="2289337"/>
                </a:cubicBezTo>
                <a:cubicBezTo>
                  <a:pt x="4335661" y="2273413"/>
                  <a:pt x="4347801" y="2258540"/>
                  <a:pt x="4358417" y="2242616"/>
                </a:cubicBezTo>
                <a:cubicBezTo>
                  <a:pt x="4365613" y="2231822"/>
                  <a:pt x="4371001" y="2219872"/>
                  <a:pt x="4378440" y="2209244"/>
                </a:cubicBezTo>
                <a:cubicBezTo>
                  <a:pt x="4397452" y="2182083"/>
                  <a:pt x="4404065" y="2176945"/>
                  <a:pt x="4425162" y="2155848"/>
                </a:cubicBezTo>
                <a:cubicBezTo>
                  <a:pt x="4429611" y="2146949"/>
                  <a:pt x="4432991" y="2137429"/>
                  <a:pt x="4438510" y="2129150"/>
                </a:cubicBezTo>
                <a:cubicBezTo>
                  <a:pt x="4446412" y="2117297"/>
                  <a:pt x="4456660" y="2107175"/>
                  <a:pt x="4465208" y="2095778"/>
                </a:cubicBezTo>
                <a:cubicBezTo>
                  <a:pt x="4470021" y="2089361"/>
                  <a:pt x="4473894" y="2082282"/>
                  <a:pt x="4478557" y="2075755"/>
                </a:cubicBezTo>
                <a:cubicBezTo>
                  <a:pt x="4485023" y="2066703"/>
                  <a:pt x="4493062" y="2058716"/>
                  <a:pt x="4498581" y="2049057"/>
                </a:cubicBezTo>
                <a:cubicBezTo>
                  <a:pt x="4510922" y="2027460"/>
                  <a:pt x="4517029" y="2002212"/>
                  <a:pt x="4531953" y="1982313"/>
                </a:cubicBezTo>
                <a:cubicBezTo>
                  <a:pt x="4538627" y="1973414"/>
                  <a:pt x="4546004" y="1965000"/>
                  <a:pt x="4551976" y="1955615"/>
                </a:cubicBezTo>
                <a:cubicBezTo>
                  <a:pt x="4588932" y="1897540"/>
                  <a:pt x="4568278" y="1923602"/>
                  <a:pt x="4598697" y="1868847"/>
                </a:cubicBezTo>
                <a:cubicBezTo>
                  <a:pt x="4602593" y="1861835"/>
                  <a:pt x="4609101" y="1856285"/>
                  <a:pt x="4612046" y="1848823"/>
                </a:cubicBezTo>
                <a:cubicBezTo>
                  <a:pt x="4642545" y="1771559"/>
                  <a:pt x="4675994" y="1695088"/>
                  <a:pt x="4698814" y="1615218"/>
                </a:cubicBezTo>
                <a:cubicBezTo>
                  <a:pt x="4744881" y="1453985"/>
                  <a:pt x="4719126" y="1519457"/>
                  <a:pt x="4765559" y="1414984"/>
                </a:cubicBezTo>
                <a:cubicBezTo>
                  <a:pt x="4775888" y="1353005"/>
                  <a:pt x="4773908" y="1357041"/>
                  <a:pt x="4798931" y="1274821"/>
                </a:cubicBezTo>
                <a:cubicBezTo>
                  <a:pt x="4804466" y="1256636"/>
                  <a:pt x="4812280" y="1239224"/>
                  <a:pt x="4818954" y="1221425"/>
                </a:cubicBezTo>
                <a:cubicBezTo>
                  <a:pt x="4825629" y="1179153"/>
                  <a:pt x="4833828" y="1137094"/>
                  <a:pt x="4838978" y="1094610"/>
                </a:cubicBezTo>
                <a:cubicBezTo>
                  <a:pt x="4842736" y="1063610"/>
                  <a:pt x="4842825" y="1032266"/>
                  <a:pt x="4845652" y="1001168"/>
                </a:cubicBezTo>
                <a:cubicBezTo>
                  <a:pt x="4847276" y="983304"/>
                  <a:pt x="4850102" y="965571"/>
                  <a:pt x="4852327" y="947772"/>
                </a:cubicBezTo>
                <a:cubicBezTo>
                  <a:pt x="4850102" y="887702"/>
                  <a:pt x="4849049" y="827577"/>
                  <a:pt x="4845652" y="767562"/>
                </a:cubicBezTo>
                <a:cubicBezTo>
                  <a:pt x="4842373" y="709639"/>
                  <a:pt x="4840284" y="651491"/>
                  <a:pt x="4832303" y="594026"/>
                </a:cubicBezTo>
                <a:cubicBezTo>
                  <a:pt x="4829108" y="571019"/>
                  <a:pt x="4818191" y="549745"/>
                  <a:pt x="4812280" y="527282"/>
                </a:cubicBezTo>
                <a:cubicBezTo>
                  <a:pt x="4807060" y="507446"/>
                  <a:pt x="4807192" y="485987"/>
                  <a:pt x="4798931" y="467212"/>
                </a:cubicBezTo>
                <a:cubicBezTo>
                  <a:pt x="4735153" y="322262"/>
                  <a:pt x="4766982" y="397679"/>
                  <a:pt x="4712163" y="333723"/>
                </a:cubicBezTo>
                <a:cubicBezTo>
                  <a:pt x="4696870" y="315881"/>
                  <a:pt x="4700613" y="307563"/>
                  <a:pt x="4678791" y="293676"/>
                </a:cubicBezTo>
                <a:cubicBezTo>
                  <a:pt x="4638930" y="268310"/>
                  <a:pt x="4634679" y="269299"/>
                  <a:pt x="4598697" y="260304"/>
                </a:cubicBezTo>
                <a:cubicBezTo>
                  <a:pt x="4592023" y="255854"/>
                  <a:pt x="4586284" y="249492"/>
                  <a:pt x="4578674" y="246955"/>
                </a:cubicBezTo>
                <a:cubicBezTo>
                  <a:pt x="4552567" y="238252"/>
                  <a:pt x="4524688" y="235633"/>
                  <a:pt x="4498581" y="226931"/>
                </a:cubicBezTo>
                <a:lnTo>
                  <a:pt x="4478557" y="220257"/>
                </a:lnTo>
                <a:cubicBezTo>
                  <a:pt x="4443100" y="196618"/>
                  <a:pt x="4474145" y="215329"/>
                  <a:pt x="4425162" y="193559"/>
                </a:cubicBezTo>
                <a:cubicBezTo>
                  <a:pt x="4416070" y="189518"/>
                  <a:pt x="4407103" y="185146"/>
                  <a:pt x="4398464" y="180210"/>
                </a:cubicBezTo>
                <a:cubicBezTo>
                  <a:pt x="4391499" y="176230"/>
                  <a:pt x="4385813" y="170021"/>
                  <a:pt x="4378440" y="166861"/>
                </a:cubicBezTo>
                <a:cubicBezTo>
                  <a:pt x="4370009" y="163248"/>
                  <a:pt x="4360529" y="162823"/>
                  <a:pt x="4351743" y="160187"/>
                </a:cubicBezTo>
                <a:cubicBezTo>
                  <a:pt x="4338265" y="156144"/>
                  <a:pt x="4325174" y="150881"/>
                  <a:pt x="4311696" y="146838"/>
                </a:cubicBezTo>
                <a:cubicBezTo>
                  <a:pt x="4286011" y="139133"/>
                  <a:pt x="4279130" y="139836"/>
                  <a:pt x="4251626" y="133489"/>
                </a:cubicBezTo>
                <a:cubicBezTo>
                  <a:pt x="4129139" y="105222"/>
                  <a:pt x="4274442" y="135382"/>
                  <a:pt x="4131486" y="106791"/>
                </a:cubicBezTo>
                <a:cubicBezTo>
                  <a:pt x="4120362" y="104566"/>
                  <a:pt x="4109303" y="101982"/>
                  <a:pt x="4098113" y="100117"/>
                </a:cubicBezTo>
                <a:cubicBezTo>
                  <a:pt x="4084764" y="97892"/>
                  <a:pt x="4071196" y="96724"/>
                  <a:pt x="4058067" y="93442"/>
                </a:cubicBezTo>
                <a:cubicBezTo>
                  <a:pt x="4044416" y="90029"/>
                  <a:pt x="4031595" y="83796"/>
                  <a:pt x="4018020" y="80094"/>
                </a:cubicBezTo>
                <a:cubicBezTo>
                  <a:pt x="4007075" y="77109"/>
                  <a:pt x="3995816" y="75413"/>
                  <a:pt x="3984648" y="73419"/>
                </a:cubicBezTo>
                <a:cubicBezTo>
                  <a:pt x="3813546" y="42864"/>
                  <a:pt x="3878353" y="50656"/>
                  <a:pt x="3751042" y="40047"/>
                </a:cubicBezTo>
                <a:cubicBezTo>
                  <a:pt x="3733243" y="35597"/>
                  <a:pt x="3715636" y="30296"/>
                  <a:pt x="3697646" y="26698"/>
                </a:cubicBezTo>
                <a:cubicBezTo>
                  <a:pt x="3652022" y="17573"/>
                  <a:pt x="3593897" y="16221"/>
                  <a:pt x="3550808" y="13349"/>
                </a:cubicBezTo>
                <a:cubicBezTo>
                  <a:pt x="3477329" y="1103"/>
                  <a:pt x="3480365" y="0"/>
                  <a:pt x="3370598" y="0"/>
                </a:cubicBezTo>
                <a:cubicBezTo>
                  <a:pt x="3234866" y="0"/>
                  <a:pt x="3099170" y="4450"/>
                  <a:pt x="2963456" y="6675"/>
                </a:cubicBezTo>
                <a:cubicBezTo>
                  <a:pt x="2897492" y="17668"/>
                  <a:pt x="2931124" y="13274"/>
                  <a:pt x="2836642" y="20023"/>
                </a:cubicBezTo>
                <a:lnTo>
                  <a:pt x="2623059" y="33372"/>
                </a:lnTo>
                <a:cubicBezTo>
                  <a:pt x="2607485" y="35597"/>
                  <a:pt x="2592023" y="38840"/>
                  <a:pt x="2576338" y="40047"/>
                </a:cubicBezTo>
                <a:cubicBezTo>
                  <a:pt x="2400581" y="53567"/>
                  <a:pt x="2505751" y="39764"/>
                  <a:pt x="2369430" y="53396"/>
                </a:cubicBezTo>
                <a:cubicBezTo>
                  <a:pt x="2301998" y="60139"/>
                  <a:pt x="2248767" y="73419"/>
                  <a:pt x="2175871" y="73419"/>
                </a:cubicBezTo>
                <a:lnTo>
                  <a:pt x="1895544" y="77312"/>
                </a:lnTo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744769" y="5279499"/>
            <a:ext cx="316095" cy="1010"/>
          </a:xfrm>
          <a:prstGeom prst="straightConnector1">
            <a:avLst/>
          </a:prstGeom>
          <a:ln w="158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 rot="5617330" flipV="1">
            <a:off x="6941221" y="5089564"/>
            <a:ext cx="429961" cy="474062"/>
          </a:xfrm>
          <a:prstGeom prst="arc">
            <a:avLst/>
          </a:pr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718994" y="5040868"/>
            <a:ext cx="98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CANAL</a:t>
            </a:r>
          </a:p>
        </p:txBody>
      </p:sp>
      <p:sp>
        <p:nvSpPr>
          <p:cNvPr id="38" name="Dodecagon 37"/>
          <p:cNvSpPr/>
          <p:nvPr/>
        </p:nvSpPr>
        <p:spPr>
          <a:xfrm>
            <a:off x="5672588" y="5410200"/>
            <a:ext cx="271012" cy="250792"/>
          </a:xfrm>
          <a:prstGeom prst="dodecagon">
            <a:avLst/>
          </a:prstGeom>
          <a:solidFill>
            <a:srgbClr val="F78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20" grpId="0" animBg="1"/>
      <p:bldP spid="29" grpId="0" animBg="1"/>
      <p:bldP spid="31" grpId="0"/>
      <p:bldP spid="33" grpId="0"/>
      <p:bldP spid="46" grpId="0"/>
      <p:bldP spid="47" grpId="0"/>
      <p:bldP spid="49" grpId="0"/>
      <p:bldP spid="54" grpId="0"/>
      <p:bldP spid="55" grpId="0"/>
      <p:bldP spid="35" grpId="0" animBg="1"/>
      <p:bldP spid="37" grpId="0" animBg="1"/>
      <p:bldP spid="36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fig4-new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9628" y="2667000"/>
            <a:ext cx="3380182" cy="319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9"/>
          <p:cNvSpPr/>
          <p:nvPr/>
        </p:nvSpPr>
        <p:spPr>
          <a:xfrm>
            <a:off x="4063327" y="4194136"/>
            <a:ext cx="508673" cy="4259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Example:  Regions of Interest 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57200" y="1600200"/>
            <a:ext cx="8382000" cy="838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57200" marR="0" lvl="0" indent="-4206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3000" dirty="0"/>
              <a:t>ROI’s detected by our technique </a:t>
            </a:r>
          </a:p>
        </p:txBody>
      </p:sp>
      <p:sp>
        <p:nvSpPr>
          <p:cNvPr id="41" name="Oval 40"/>
          <p:cNvSpPr/>
          <p:nvPr/>
        </p:nvSpPr>
        <p:spPr>
          <a:xfrm>
            <a:off x="4099560" y="4419600"/>
            <a:ext cx="167640" cy="15934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Kien\Desktop\TEMP\Research\SPIE'10\Figures\Spinal Component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4267200"/>
            <a:ext cx="4679950" cy="2018968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5257800" y="6243935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C000"/>
                </a:solidFill>
              </a:rPr>
              <a:t>Six spinal components</a:t>
            </a:r>
          </a:p>
        </p:txBody>
      </p:sp>
      <p:pic>
        <p:nvPicPr>
          <p:cNvPr id="7" name="Picture 6" descr="fig4-new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04800"/>
            <a:ext cx="3380182" cy="319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953299" y="1831936"/>
            <a:ext cx="508673" cy="4259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89532" y="2057400"/>
            <a:ext cx="167640" cy="15934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343400" y="1447800"/>
            <a:ext cx="4572000" cy="2209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3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system determines the six spinal components from the four ROI’s using pixel classifiers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FAFE7"/>
                </a:solidFill>
              </a:rPr>
              <a:t>Finding 6 Spinal Components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2667000"/>
            <a:ext cx="1666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C000"/>
                </a:solidFill>
              </a:rPr>
              <a:t>Four ROI’s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09599" y="3581399"/>
            <a:ext cx="3375991" cy="3216965"/>
            <a:chOff x="609599" y="3581399"/>
            <a:chExt cx="3375991" cy="3216965"/>
          </a:xfrm>
        </p:grpSpPr>
        <p:sp>
          <p:nvSpPr>
            <p:cNvPr id="14" name="Rounded Rectangle 13"/>
            <p:cNvSpPr/>
            <p:nvPr/>
          </p:nvSpPr>
          <p:spPr>
            <a:xfrm>
              <a:off x="609599" y="3581399"/>
              <a:ext cx="3375991" cy="321696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2880" rtlCol="0" anchor="t" anchorCtr="0"/>
            <a:lstStyle/>
            <a:p>
              <a:pPr algn="ctr"/>
              <a:endParaRPr lang="en-US" sz="3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914400" y="6477000"/>
              <a:ext cx="2819400" cy="15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-381000" y="5181600"/>
              <a:ext cx="2590800" cy="15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1524000" y="3962400"/>
              <a:ext cx="457200" cy="457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409700" y="4762500"/>
              <a:ext cx="914400" cy="228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 flipV="1">
              <a:off x="990600" y="5334000"/>
              <a:ext cx="762000" cy="228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52600" y="5334000"/>
              <a:ext cx="457200" cy="381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790700" y="5981700"/>
              <a:ext cx="68580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981200" y="4419600"/>
              <a:ext cx="685800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2514600" y="3962400"/>
              <a:ext cx="762000" cy="457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 flipH="1">
              <a:off x="2476500" y="4762500"/>
              <a:ext cx="762000" cy="381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2209800" y="5334000"/>
              <a:ext cx="838200" cy="381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048000" y="5334000"/>
              <a:ext cx="609600" cy="228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1295400" y="426720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143000" y="457200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1676400" y="434340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1524000" y="464820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1219200" y="487680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524000" y="510540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066800" y="4038600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133600" y="4648200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286000" y="5029200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286000" y="5334000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438400" y="4724400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590800" y="5029200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1981200" y="4953000"/>
              <a:ext cx="152400" cy="1524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819400" y="44958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276600" y="40386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971800" y="48768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3429000" y="44958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124200" y="45720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352800" y="48768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3276600" y="51816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971800" y="4267200"/>
              <a:ext cx="152400" cy="1524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1600200" y="5486400"/>
              <a:ext cx="152400" cy="152400"/>
            </a:xfrm>
            <a:prstGeom prst="ellipse">
              <a:avLst/>
            </a:prstGeom>
            <a:solidFill>
              <a:srgbClr val="F7860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1828800" y="5715000"/>
              <a:ext cx="152400" cy="152400"/>
            </a:xfrm>
            <a:prstGeom prst="ellipse">
              <a:avLst/>
            </a:prstGeom>
            <a:solidFill>
              <a:srgbClr val="F7860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295400" y="5562600"/>
              <a:ext cx="152400" cy="152400"/>
            </a:xfrm>
            <a:prstGeom prst="ellipse">
              <a:avLst/>
            </a:prstGeom>
            <a:solidFill>
              <a:srgbClr val="F7860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1524000" y="5791200"/>
              <a:ext cx="152400" cy="152400"/>
            </a:xfrm>
            <a:prstGeom prst="ellipse">
              <a:avLst/>
            </a:prstGeom>
            <a:solidFill>
              <a:srgbClr val="F7860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752600" y="6096000"/>
              <a:ext cx="152400" cy="152400"/>
            </a:xfrm>
            <a:prstGeom prst="ellipse">
              <a:avLst/>
            </a:prstGeom>
            <a:solidFill>
              <a:srgbClr val="F7860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219200" y="5867400"/>
              <a:ext cx="152400" cy="152400"/>
            </a:xfrm>
            <a:prstGeom prst="ellipse">
              <a:avLst/>
            </a:prstGeom>
            <a:solidFill>
              <a:srgbClr val="F7860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286000" y="5943600"/>
              <a:ext cx="152400" cy="15240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895600" y="5867400"/>
              <a:ext cx="152400" cy="15240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590800" y="6096000"/>
              <a:ext cx="152400" cy="15240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971800" y="6248400"/>
              <a:ext cx="152400" cy="15240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3200400" y="5715000"/>
              <a:ext cx="152400" cy="15240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3200400" y="6019800"/>
              <a:ext cx="152400" cy="15240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2514600" y="5715000"/>
              <a:ext cx="152400" cy="15240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895600" y="5486400"/>
              <a:ext cx="152400" cy="152400"/>
            </a:xfrm>
            <a:prstGeom prst="ellipse">
              <a:avLst/>
            </a:prstGeom>
            <a:solidFill>
              <a:srgbClr val="9954C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438400" y="4267200"/>
              <a:ext cx="152400" cy="152400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2514600" y="3810000"/>
              <a:ext cx="152400" cy="152400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1981200" y="3810000"/>
              <a:ext cx="152400" cy="152400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1600200" y="3810000"/>
              <a:ext cx="152400" cy="152400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286000" y="3962400"/>
              <a:ext cx="152400" cy="152400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67000" y="4038600"/>
              <a:ext cx="152400" cy="152400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1981200" y="4114800"/>
              <a:ext cx="152400" cy="152400"/>
            </a:xfrm>
            <a:prstGeom prst="ellipse">
              <a:avLst/>
            </a:prstGeom>
            <a:solidFill>
              <a:srgbClr val="CCFFF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 rot="5400000">
            <a:off x="692658" y="3193542"/>
            <a:ext cx="1080516" cy="4846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3809999" y="5257800"/>
            <a:ext cx="1371601" cy="4846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1244531" y="64886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Pixel Classification</a:t>
            </a:r>
          </a:p>
        </p:txBody>
      </p:sp>
      <p:sp>
        <p:nvSpPr>
          <p:cNvPr id="85" name="Rounded Rectangular Callout 84"/>
          <p:cNvSpPr/>
          <p:nvPr/>
        </p:nvSpPr>
        <p:spPr>
          <a:xfrm>
            <a:off x="3581400" y="3886200"/>
            <a:ext cx="762000" cy="304800"/>
          </a:xfrm>
          <a:prstGeom prst="wedgeRoundRectCallout">
            <a:avLst>
              <a:gd name="adj1" fmla="val -60249"/>
              <a:gd name="adj2" fmla="val 178558"/>
              <a:gd name="adj3" fmla="val 16667"/>
            </a:avLst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/>
              <a:t>A pixel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3" grpId="0"/>
      <p:bldP spid="12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 descr="C:\Users\Kien\Desktop\TEMP\Research\SPIE'10\Figures\Spinal Component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8963" y="4343400"/>
            <a:ext cx="4745037" cy="2047047"/>
          </a:xfrm>
          <a:prstGeom prst="rect">
            <a:avLst/>
          </a:prstGeom>
          <a:noFill/>
        </p:spPr>
      </p:pic>
      <p:pic>
        <p:nvPicPr>
          <p:cNvPr id="16386" name="Picture 2" descr="C:\Users\Kien\Desktop\TEMP\Research\SPIE'10\Figures\pixel labeling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997" y="3810000"/>
            <a:ext cx="3752003" cy="2819400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5257800" y="6320135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C000"/>
                </a:solidFill>
              </a:rPr>
              <a:t>Six spinal components</a:t>
            </a:r>
          </a:p>
        </p:txBody>
      </p:sp>
      <p:pic>
        <p:nvPicPr>
          <p:cNvPr id="7" name="Picture 6" descr="fig4-new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04800"/>
            <a:ext cx="3380182" cy="319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953299" y="1831936"/>
            <a:ext cx="508673" cy="4259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89532" y="2057400"/>
            <a:ext cx="167640" cy="15934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343400" y="1447800"/>
            <a:ext cx="4572000" cy="25146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SzPct val="80000"/>
              <a:tabLst/>
              <a:defRPr/>
            </a:pPr>
            <a:r>
              <a:rPr lang="en-US" sz="3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Four </a:t>
            </a:r>
            <a:r>
              <a:rPr lang="en-US" sz="3000" i="1" dirty="0"/>
              <a:t>multilayer </a:t>
            </a:r>
            <a:r>
              <a:rPr lang="en-US" sz="3000" i="1" dirty="0" err="1"/>
              <a:t>perceptrons</a:t>
            </a:r>
            <a:r>
              <a:rPr lang="en-US" sz="3000" i="1" dirty="0"/>
              <a:t> </a:t>
            </a:r>
            <a:r>
              <a:rPr lang="en-US" sz="3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(MLP’s) are trained to examine pixels in the four ROI’s and assign them to one of the six segmented areas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FAFE7"/>
                </a:solidFill>
              </a:rPr>
              <a:t>Finding 6 Spinal Components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429000" y="5486400"/>
            <a:ext cx="1905000" cy="4846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>
            <a:off x="280416" y="3377184"/>
            <a:ext cx="1295400" cy="4846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600200" y="2667000"/>
            <a:ext cx="1666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rgbClr val="FFC000"/>
                </a:solidFill>
              </a:rPr>
              <a:t>Four ROI’s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Kien\Desktop\TEMP\Research\SPIE'10\Figures\Spinal Feature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429000"/>
            <a:ext cx="5054759" cy="304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Spinal Feature Extraction (1)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533400" y="1524000"/>
            <a:ext cx="3657600" cy="1752600"/>
          </a:xfrm>
          <a:prstGeom prst="wedgeRoundRectCallout">
            <a:avLst>
              <a:gd name="adj1" fmla="val 37683"/>
              <a:gd name="adj2" fmla="val 65866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Some landmarks of the spinal components are used to measure the spinal features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65737" y="3124200"/>
            <a:ext cx="3049040" cy="25908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865736" y="3124200"/>
            <a:ext cx="3049041" cy="2575560"/>
          </a:xfrm>
          <a:custGeom>
            <a:avLst/>
            <a:gdLst>
              <a:gd name="connsiteX0" fmla="*/ 2249290 w 4852327"/>
              <a:gd name="connsiteY0" fmla="*/ 126815 h 3143142"/>
              <a:gd name="connsiteX1" fmla="*/ 2155848 w 4852327"/>
              <a:gd name="connsiteY1" fmla="*/ 113466 h 3143142"/>
              <a:gd name="connsiteX2" fmla="*/ 2129150 w 4852327"/>
              <a:gd name="connsiteY2" fmla="*/ 106791 h 3143142"/>
              <a:gd name="connsiteX3" fmla="*/ 1975637 w 4852327"/>
              <a:gd name="connsiteY3" fmla="*/ 100117 h 3143142"/>
              <a:gd name="connsiteX4" fmla="*/ 1548473 w 4852327"/>
              <a:gd name="connsiteY4" fmla="*/ 106791 h 3143142"/>
              <a:gd name="connsiteX5" fmla="*/ 1455030 w 4852327"/>
              <a:gd name="connsiteY5" fmla="*/ 120140 h 3143142"/>
              <a:gd name="connsiteX6" fmla="*/ 1394960 w 4852327"/>
              <a:gd name="connsiteY6" fmla="*/ 126815 h 3143142"/>
              <a:gd name="connsiteX7" fmla="*/ 1308192 w 4852327"/>
              <a:gd name="connsiteY7" fmla="*/ 133489 h 3143142"/>
              <a:gd name="connsiteX8" fmla="*/ 1087935 w 4852327"/>
              <a:gd name="connsiteY8" fmla="*/ 146838 h 3143142"/>
              <a:gd name="connsiteX9" fmla="*/ 967795 w 4852327"/>
              <a:gd name="connsiteY9" fmla="*/ 160187 h 3143142"/>
              <a:gd name="connsiteX10" fmla="*/ 861004 w 4852327"/>
              <a:gd name="connsiteY10" fmla="*/ 173536 h 3143142"/>
              <a:gd name="connsiteX11" fmla="*/ 807608 w 4852327"/>
              <a:gd name="connsiteY11" fmla="*/ 180210 h 3143142"/>
              <a:gd name="connsiteX12" fmla="*/ 714166 w 4852327"/>
              <a:gd name="connsiteY12" fmla="*/ 193559 h 3143142"/>
              <a:gd name="connsiteX13" fmla="*/ 694143 w 4852327"/>
              <a:gd name="connsiteY13" fmla="*/ 200234 h 3143142"/>
              <a:gd name="connsiteX14" fmla="*/ 640747 w 4852327"/>
              <a:gd name="connsiteY14" fmla="*/ 213583 h 3143142"/>
              <a:gd name="connsiteX15" fmla="*/ 587351 w 4852327"/>
              <a:gd name="connsiteY15" fmla="*/ 226931 h 3143142"/>
              <a:gd name="connsiteX16" fmla="*/ 520607 w 4852327"/>
              <a:gd name="connsiteY16" fmla="*/ 240280 h 3143142"/>
              <a:gd name="connsiteX17" fmla="*/ 467211 w 4852327"/>
              <a:gd name="connsiteY17" fmla="*/ 260304 h 3143142"/>
              <a:gd name="connsiteX18" fmla="*/ 440513 w 4852327"/>
              <a:gd name="connsiteY18" fmla="*/ 266978 h 3143142"/>
              <a:gd name="connsiteX19" fmla="*/ 420490 w 4852327"/>
              <a:gd name="connsiteY19" fmla="*/ 280327 h 3143142"/>
              <a:gd name="connsiteX20" fmla="*/ 380443 w 4852327"/>
              <a:gd name="connsiteY20" fmla="*/ 300350 h 3143142"/>
              <a:gd name="connsiteX21" fmla="*/ 347071 w 4852327"/>
              <a:gd name="connsiteY21" fmla="*/ 327048 h 3143142"/>
              <a:gd name="connsiteX22" fmla="*/ 320373 w 4852327"/>
              <a:gd name="connsiteY22" fmla="*/ 340397 h 3143142"/>
              <a:gd name="connsiteX23" fmla="*/ 226931 w 4852327"/>
              <a:gd name="connsiteY23" fmla="*/ 413816 h 3143142"/>
              <a:gd name="connsiteX24" fmla="*/ 206908 w 4852327"/>
              <a:gd name="connsiteY24" fmla="*/ 433840 h 3143142"/>
              <a:gd name="connsiteX25" fmla="*/ 140163 w 4852327"/>
              <a:gd name="connsiteY25" fmla="*/ 527282 h 3143142"/>
              <a:gd name="connsiteX26" fmla="*/ 120140 w 4852327"/>
              <a:gd name="connsiteY26" fmla="*/ 553980 h 3143142"/>
              <a:gd name="connsiteX27" fmla="*/ 100116 w 4852327"/>
              <a:gd name="connsiteY27" fmla="*/ 594026 h 3143142"/>
              <a:gd name="connsiteX28" fmla="*/ 80093 w 4852327"/>
              <a:gd name="connsiteY28" fmla="*/ 627399 h 3143142"/>
              <a:gd name="connsiteX29" fmla="*/ 60070 w 4852327"/>
              <a:gd name="connsiteY29" fmla="*/ 667445 h 3143142"/>
              <a:gd name="connsiteX30" fmla="*/ 20023 w 4852327"/>
              <a:gd name="connsiteY30" fmla="*/ 727515 h 3143142"/>
              <a:gd name="connsiteX31" fmla="*/ 0 w 4852327"/>
              <a:gd name="connsiteY31" fmla="*/ 800934 h 3143142"/>
              <a:gd name="connsiteX32" fmla="*/ 6674 w 4852327"/>
              <a:gd name="connsiteY32" fmla="*/ 1228099 h 3143142"/>
              <a:gd name="connsiteX33" fmla="*/ 13348 w 4852327"/>
              <a:gd name="connsiteY33" fmla="*/ 1274821 h 3143142"/>
              <a:gd name="connsiteX34" fmla="*/ 40046 w 4852327"/>
              <a:gd name="connsiteY34" fmla="*/ 1388286 h 3143142"/>
              <a:gd name="connsiteX35" fmla="*/ 66744 w 4852327"/>
              <a:gd name="connsiteY35" fmla="*/ 1455031 h 3143142"/>
              <a:gd name="connsiteX36" fmla="*/ 73419 w 4852327"/>
              <a:gd name="connsiteY36" fmla="*/ 1475054 h 3143142"/>
              <a:gd name="connsiteX37" fmla="*/ 100116 w 4852327"/>
              <a:gd name="connsiteY37" fmla="*/ 1528450 h 3143142"/>
              <a:gd name="connsiteX38" fmla="*/ 133489 w 4852327"/>
              <a:gd name="connsiteY38" fmla="*/ 1588520 h 3143142"/>
              <a:gd name="connsiteX39" fmla="*/ 153512 w 4852327"/>
              <a:gd name="connsiteY39" fmla="*/ 1621892 h 3143142"/>
              <a:gd name="connsiteX40" fmla="*/ 173535 w 4852327"/>
              <a:gd name="connsiteY40" fmla="*/ 1641915 h 3143142"/>
              <a:gd name="connsiteX41" fmla="*/ 186884 w 4852327"/>
              <a:gd name="connsiteY41" fmla="*/ 1668613 h 3143142"/>
              <a:gd name="connsiteX42" fmla="*/ 200233 w 4852327"/>
              <a:gd name="connsiteY42" fmla="*/ 1688637 h 3143142"/>
              <a:gd name="connsiteX43" fmla="*/ 206908 w 4852327"/>
              <a:gd name="connsiteY43" fmla="*/ 1715334 h 3143142"/>
              <a:gd name="connsiteX44" fmla="*/ 226931 w 4852327"/>
              <a:gd name="connsiteY44" fmla="*/ 1735358 h 3143142"/>
              <a:gd name="connsiteX45" fmla="*/ 240280 w 4852327"/>
              <a:gd name="connsiteY45" fmla="*/ 1755381 h 3143142"/>
              <a:gd name="connsiteX46" fmla="*/ 266978 w 4852327"/>
              <a:gd name="connsiteY46" fmla="*/ 1808777 h 3143142"/>
              <a:gd name="connsiteX47" fmla="*/ 280327 w 4852327"/>
              <a:gd name="connsiteY47" fmla="*/ 1828800 h 3143142"/>
              <a:gd name="connsiteX48" fmla="*/ 300350 w 4852327"/>
              <a:gd name="connsiteY48" fmla="*/ 1855498 h 3143142"/>
              <a:gd name="connsiteX49" fmla="*/ 340397 w 4852327"/>
              <a:gd name="connsiteY49" fmla="*/ 1908894 h 3143142"/>
              <a:gd name="connsiteX50" fmla="*/ 360420 w 4852327"/>
              <a:gd name="connsiteY50" fmla="*/ 1942266 h 3143142"/>
              <a:gd name="connsiteX51" fmla="*/ 400467 w 4852327"/>
              <a:gd name="connsiteY51" fmla="*/ 1982313 h 3143142"/>
              <a:gd name="connsiteX52" fmla="*/ 440513 w 4852327"/>
              <a:gd name="connsiteY52" fmla="*/ 2035708 h 3143142"/>
              <a:gd name="connsiteX53" fmla="*/ 500583 w 4852327"/>
              <a:gd name="connsiteY53" fmla="*/ 2115802 h 3143142"/>
              <a:gd name="connsiteX54" fmla="*/ 533956 w 4852327"/>
              <a:gd name="connsiteY54" fmla="*/ 2149174 h 3143142"/>
              <a:gd name="connsiteX55" fmla="*/ 553979 w 4852327"/>
              <a:gd name="connsiteY55" fmla="*/ 2182546 h 3143142"/>
              <a:gd name="connsiteX56" fmla="*/ 614049 w 4852327"/>
              <a:gd name="connsiteY56" fmla="*/ 2242616 h 3143142"/>
              <a:gd name="connsiteX57" fmla="*/ 634073 w 4852327"/>
              <a:gd name="connsiteY57" fmla="*/ 2262640 h 3143142"/>
              <a:gd name="connsiteX58" fmla="*/ 660770 w 4852327"/>
              <a:gd name="connsiteY58" fmla="*/ 2289337 h 3143142"/>
              <a:gd name="connsiteX59" fmla="*/ 694143 w 4852327"/>
              <a:gd name="connsiteY59" fmla="*/ 2329384 h 3143142"/>
              <a:gd name="connsiteX60" fmla="*/ 747538 w 4852327"/>
              <a:gd name="connsiteY60" fmla="*/ 2369431 h 3143142"/>
              <a:gd name="connsiteX61" fmla="*/ 780910 w 4852327"/>
              <a:gd name="connsiteY61" fmla="*/ 2396129 h 3143142"/>
              <a:gd name="connsiteX62" fmla="*/ 834306 w 4852327"/>
              <a:gd name="connsiteY62" fmla="*/ 2442850 h 3143142"/>
              <a:gd name="connsiteX63" fmla="*/ 927748 w 4852327"/>
              <a:gd name="connsiteY63" fmla="*/ 2509594 h 3143142"/>
              <a:gd name="connsiteX64" fmla="*/ 1007842 w 4852327"/>
              <a:gd name="connsiteY64" fmla="*/ 2576339 h 3143142"/>
              <a:gd name="connsiteX65" fmla="*/ 1121308 w 4852327"/>
              <a:gd name="connsiteY65" fmla="*/ 2643083 h 3143142"/>
              <a:gd name="connsiteX66" fmla="*/ 1168029 w 4852327"/>
              <a:gd name="connsiteY66" fmla="*/ 2676456 h 3143142"/>
              <a:gd name="connsiteX67" fmla="*/ 1261471 w 4852327"/>
              <a:gd name="connsiteY67" fmla="*/ 2723177 h 3143142"/>
              <a:gd name="connsiteX68" fmla="*/ 1361588 w 4852327"/>
              <a:gd name="connsiteY68" fmla="*/ 2776572 h 3143142"/>
              <a:gd name="connsiteX69" fmla="*/ 1414983 w 4852327"/>
              <a:gd name="connsiteY69" fmla="*/ 2796596 h 3143142"/>
              <a:gd name="connsiteX70" fmla="*/ 1441681 w 4852327"/>
              <a:gd name="connsiteY70" fmla="*/ 2816619 h 3143142"/>
              <a:gd name="connsiteX71" fmla="*/ 1461705 w 4852327"/>
              <a:gd name="connsiteY71" fmla="*/ 2823294 h 3143142"/>
              <a:gd name="connsiteX72" fmla="*/ 1521775 w 4852327"/>
              <a:gd name="connsiteY72" fmla="*/ 2856666 h 3143142"/>
              <a:gd name="connsiteX73" fmla="*/ 1601868 w 4852327"/>
              <a:gd name="connsiteY73" fmla="*/ 2890038 h 3143142"/>
              <a:gd name="connsiteX74" fmla="*/ 1762055 w 4852327"/>
              <a:gd name="connsiteY74" fmla="*/ 2963457 h 3143142"/>
              <a:gd name="connsiteX75" fmla="*/ 1815451 w 4852327"/>
              <a:gd name="connsiteY75" fmla="*/ 2990155 h 3143142"/>
              <a:gd name="connsiteX76" fmla="*/ 1842148 w 4852327"/>
              <a:gd name="connsiteY76" fmla="*/ 3003504 h 3143142"/>
              <a:gd name="connsiteX77" fmla="*/ 1875521 w 4852327"/>
              <a:gd name="connsiteY77" fmla="*/ 3016853 h 3143142"/>
              <a:gd name="connsiteX78" fmla="*/ 1908893 w 4852327"/>
              <a:gd name="connsiteY78" fmla="*/ 3023527 h 3143142"/>
              <a:gd name="connsiteX79" fmla="*/ 1982312 w 4852327"/>
              <a:gd name="connsiteY79" fmla="*/ 3043550 h 3143142"/>
              <a:gd name="connsiteX80" fmla="*/ 2035708 w 4852327"/>
              <a:gd name="connsiteY80" fmla="*/ 3056899 h 3143142"/>
              <a:gd name="connsiteX81" fmla="*/ 2109127 w 4852327"/>
              <a:gd name="connsiteY81" fmla="*/ 3070248 h 3143142"/>
              <a:gd name="connsiteX82" fmla="*/ 2142499 w 4852327"/>
              <a:gd name="connsiteY82" fmla="*/ 3076923 h 3143142"/>
              <a:gd name="connsiteX83" fmla="*/ 2195894 w 4852327"/>
              <a:gd name="connsiteY83" fmla="*/ 3083597 h 3143142"/>
              <a:gd name="connsiteX84" fmla="*/ 2275988 w 4852327"/>
              <a:gd name="connsiteY84" fmla="*/ 3096946 h 3143142"/>
              <a:gd name="connsiteX85" fmla="*/ 2316035 w 4852327"/>
              <a:gd name="connsiteY85" fmla="*/ 3103621 h 3143142"/>
              <a:gd name="connsiteX86" fmla="*/ 2349407 w 4852327"/>
              <a:gd name="connsiteY86" fmla="*/ 3110295 h 3143142"/>
              <a:gd name="connsiteX87" fmla="*/ 2429500 w 4852327"/>
              <a:gd name="connsiteY87" fmla="*/ 3116969 h 3143142"/>
              <a:gd name="connsiteX88" fmla="*/ 2502919 w 4852327"/>
              <a:gd name="connsiteY88" fmla="*/ 3130318 h 3143142"/>
              <a:gd name="connsiteX89" fmla="*/ 3043550 w 4852327"/>
              <a:gd name="connsiteY89" fmla="*/ 3130318 h 3143142"/>
              <a:gd name="connsiteX90" fmla="*/ 3203737 w 4852327"/>
              <a:gd name="connsiteY90" fmla="*/ 3110295 h 3143142"/>
              <a:gd name="connsiteX91" fmla="*/ 3297179 w 4852327"/>
              <a:gd name="connsiteY91" fmla="*/ 3096946 h 3143142"/>
              <a:gd name="connsiteX92" fmla="*/ 3383947 w 4852327"/>
              <a:gd name="connsiteY92" fmla="*/ 3070248 h 3143142"/>
              <a:gd name="connsiteX93" fmla="*/ 3430668 w 4852327"/>
              <a:gd name="connsiteY93" fmla="*/ 3050225 h 3143142"/>
              <a:gd name="connsiteX94" fmla="*/ 3484064 w 4852327"/>
              <a:gd name="connsiteY94" fmla="*/ 3036876 h 3143142"/>
              <a:gd name="connsiteX95" fmla="*/ 3524110 w 4852327"/>
              <a:gd name="connsiteY95" fmla="*/ 3016853 h 3143142"/>
              <a:gd name="connsiteX96" fmla="*/ 3557483 w 4852327"/>
              <a:gd name="connsiteY96" fmla="*/ 3003504 h 3143142"/>
              <a:gd name="connsiteX97" fmla="*/ 3624227 w 4852327"/>
              <a:gd name="connsiteY97" fmla="*/ 2963457 h 3143142"/>
              <a:gd name="connsiteX98" fmla="*/ 3657600 w 4852327"/>
              <a:gd name="connsiteY98" fmla="*/ 2936759 h 3143142"/>
              <a:gd name="connsiteX99" fmla="*/ 3710995 w 4852327"/>
              <a:gd name="connsiteY99" fmla="*/ 2910061 h 3143142"/>
              <a:gd name="connsiteX100" fmla="*/ 3737693 w 4852327"/>
              <a:gd name="connsiteY100" fmla="*/ 2890038 h 3143142"/>
              <a:gd name="connsiteX101" fmla="*/ 3764391 w 4852327"/>
              <a:gd name="connsiteY101" fmla="*/ 2876689 h 3143142"/>
              <a:gd name="connsiteX102" fmla="*/ 3824461 w 4852327"/>
              <a:gd name="connsiteY102" fmla="*/ 2829968 h 3143142"/>
              <a:gd name="connsiteX103" fmla="*/ 3857833 w 4852327"/>
              <a:gd name="connsiteY103" fmla="*/ 2803270 h 3143142"/>
              <a:gd name="connsiteX104" fmla="*/ 3884531 w 4852327"/>
              <a:gd name="connsiteY104" fmla="*/ 2789921 h 3143142"/>
              <a:gd name="connsiteX105" fmla="*/ 3924578 w 4852327"/>
              <a:gd name="connsiteY105" fmla="*/ 2756549 h 3143142"/>
              <a:gd name="connsiteX106" fmla="*/ 3977973 w 4852327"/>
              <a:gd name="connsiteY106" fmla="*/ 2696479 h 3143142"/>
              <a:gd name="connsiteX107" fmla="*/ 4038043 w 4852327"/>
              <a:gd name="connsiteY107" fmla="*/ 2649758 h 3143142"/>
              <a:gd name="connsiteX108" fmla="*/ 4104788 w 4852327"/>
              <a:gd name="connsiteY108" fmla="*/ 2583013 h 3143142"/>
              <a:gd name="connsiteX109" fmla="*/ 4124811 w 4852327"/>
              <a:gd name="connsiteY109" fmla="*/ 2562990 h 3143142"/>
              <a:gd name="connsiteX110" fmla="*/ 4164858 w 4852327"/>
              <a:gd name="connsiteY110" fmla="*/ 2509594 h 3143142"/>
              <a:gd name="connsiteX111" fmla="*/ 4191556 w 4852327"/>
              <a:gd name="connsiteY111" fmla="*/ 2476222 h 3143142"/>
              <a:gd name="connsiteX112" fmla="*/ 4271649 w 4852327"/>
              <a:gd name="connsiteY112" fmla="*/ 2356082 h 3143142"/>
              <a:gd name="connsiteX113" fmla="*/ 4305021 w 4852327"/>
              <a:gd name="connsiteY113" fmla="*/ 2322710 h 3143142"/>
              <a:gd name="connsiteX114" fmla="*/ 4325045 w 4852327"/>
              <a:gd name="connsiteY114" fmla="*/ 2289337 h 3143142"/>
              <a:gd name="connsiteX115" fmla="*/ 4358417 w 4852327"/>
              <a:gd name="connsiteY115" fmla="*/ 2242616 h 3143142"/>
              <a:gd name="connsiteX116" fmla="*/ 4378440 w 4852327"/>
              <a:gd name="connsiteY116" fmla="*/ 2209244 h 3143142"/>
              <a:gd name="connsiteX117" fmla="*/ 4425162 w 4852327"/>
              <a:gd name="connsiteY117" fmla="*/ 2155848 h 3143142"/>
              <a:gd name="connsiteX118" fmla="*/ 4438510 w 4852327"/>
              <a:gd name="connsiteY118" fmla="*/ 2129150 h 3143142"/>
              <a:gd name="connsiteX119" fmla="*/ 4465208 w 4852327"/>
              <a:gd name="connsiteY119" fmla="*/ 2095778 h 3143142"/>
              <a:gd name="connsiteX120" fmla="*/ 4478557 w 4852327"/>
              <a:gd name="connsiteY120" fmla="*/ 2075755 h 3143142"/>
              <a:gd name="connsiteX121" fmla="*/ 4498581 w 4852327"/>
              <a:gd name="connsiteY121" fmla="*/ 2049057 h 3143142"/>
              <a:gd name="connsiteX122" fmla="*/ 4531953 w 4852327"/>
              <a:gd name="connsiteY122" fmla="*/ 1982313 h 3143142"/>
              <a:gd name="connsiteX123" fmla="*/ 4551976 w 4852327"/>
              <a:gd name="connsiteY123" fmla="*/ 1955615 h 3143142"/>
              <a:gd name="connsiteX124" fmla="*/ 4598697 w 4852327"/>
              <a:gd name="connsiteY124" fmla="*/ 1868847 h 3143142"/>
              <a:gd name="connsiteX125" fmla="*/ 4612046 w 4852327"/>
              <a:gd name="connsiteY125" fmla="*/ 1848823 h 3143142"/>
              <a:gd name="connsiteX126" fmla="*/ 4698814 w 4852327"/>
              <a:gd name="connsiteY126" fmla="*/ 1615218 h 3143142"/>
              <a:gd name="connsiteX127" fmla="*/ 4765559 w 4852327"/>
              <a:gd name="connsiteY127" fmla="*/ 1414984 h 3143142"/>
              <a:gd name="connsiteX128" fmla="*/ 4798931 w 4852327"/>
              <a:gd name="connsiteY128" fmla="*/ 1274821 h 3143142"/>
              <a:gd name="connsiteX129" fmla="*/ 4818954 w 4852327"/>
              <a:gd name="connsiteY129" fmla="*/ 1221425 h 3143142"/>
              <a:gd name="connsiteX130" fmla="*/ 4838978 w 4852327"/>
              <a:gd name="connsiteY130" fmla="*/ 1094610 h 3143142"/>
              <a:gd name="connsiteX131" fmla="*/ 4845652 w 4852327"/>
              <a:gd name="connsiteY131" fmla="*/ 1001168 h 3143142"/>
              <a:gd name="connsiteX132" fmla="*/ 4852327 w 4852327"/>
              <a:gd name="connsiteY132" fmla="*/ 947772 h 3143142"/>
              <a:gd name="connsiteX133" fmla="*/ 4845652 w 4852327"/>
              <a:gd name="connsiteY133" fmla="*/ 767562 h 3143142"/>
              <a:gd name="connsiteX134" fmla="*/ 4832303 w 4852327"/>
              <a:gd name="connsiteY134" fmla="*/ 594026 h 3143142"/>
              <a:gd name="connsiteX135" fmla="*/ 4812280 w 4852327"/>
              <a:gd name="connsiteY135" fmla="*/ 527282 h 3143142"/>
              <a:gd name="connsiteX136" fmla="*/ 4798931 w 4852327"/>
              <a:gd name="connsiteY136" fmla="*/ 467212 h 3143142"/>
              <a:gd name="connsiteX137" fmla="*/ 4712163 w 4852327"/>
              <a:gd name="connsiteY137" fmla="*/ 333723 h 3143142"/>
              <a:gd name="connsiteX138" fmla="*/ 4678791 w 4852327"/>
              <a:gd name="connsiteY138" fmla="*/ 293676 h 3143142"/>
              <a:gd name="connsiteX139" fmla="*/ 4598697 w 4852327"/>
              <a:gd name="connsiteY139" fmla="*/ 260304 h 3143142"/>
              <a:gd name="connsiteX140" fmla="*/ 4578674 w 4852327"/>
              <a:gd name="connsiteY140" fmla="*/ 246955 h 3143142"/>
              <a:gd name="connsiteX141" fmla="*/ 4498581 w 4852327"/>
              <a:gd name="connsiteY141" fmla="*/ 226931 h 3143142"/>
              <a:gd name="connsiteX142" fmla="*/ 4478557 w 4852327"/>
              <a:gd name="connsiteY142" fmla="*/ 220257 h 3143142"/>
              <a:gd name="connsiteX143" fmla="*/ 4425162 w 4852327"/>
              <a:gd name="connsiteY143" fmla="*/ 193559 h 3143142"/>
              <a:gd name="connsiteX144" fmla="*/ 4398464 w 4852327"/>
              <a:gd name="connsiteY144" fmla="*/ 180210 h 3143142"/>
              <a:gd name="connsiteX145" fmla="*/ 4378440 w 4852327"/>
              <a:gd name="connsiteY145" fmla="*/ 166861 h 3143142"/>
              <a:gd name="connsiteX146" fmla="*/ 4351743 w 4852327"/>
              <a:gd name="connsiteY146" fmla="*/ 160187 h 3143142"/>
              <a:gd name="connsiteX147" fmla="*/ 4311696 w 4852327"/>
              <a:gd name="connsiteY147" fmla="*/ 146838 h 3143142"/>
              <a:gd name="connsiteX148" fmla="*/ 4251626 w 4852327"/>
              <a:gd name="connsiteY148" fmla="*/ 133489 h 3143142"/>
              <a:gd name="connsiteX149" fmla="*/ 4131486 w 4852327"/>
              <a:gd name="connsiteY149" fmla="*/ 106791 h 3143142"/>
              <a:gd name="connsiteX150" fmla="*/ 4098113 w 4852327"/>
              <a:gd name="connsiteY150" fmla="*/ 100117 h 3143142"/>
              <a:gd name="connsiteX151" fmla="*/ 4058067 w 4852327"/>
              <a:gd name="connsiteY151" fmla="*/ 93442 h 3143142"/>
              <a:gd name="connsiteX152" fmla="*/ 4018020 w 4852327"/>
              <a:gd name="connsiteY152" fmla="*/ 80094 h 3143142"/>
              <a:gd name="connsiteX153" fmla="*/ 3984648 w 4852327"/>
              <a:gd name="connsiteY153" fmla="*/ 73419 h 3143142"/>
              <a:gd name="connsiteX154" fmla="*/ 3751042 w 4852327"/>
              <a:gd name="connsiteY154" fmla="*/ 40047 h 3143142"/>
              <a:gd name="connsiteX155" fmla="*/ 3697646 w 4852327"/>
              <a:gd name="connsiteY155" fmla="*/ 26698 h 3143142"/>
              <a:gd name="connsiteX156" fmla="*/ 3550808 w 4852327"/>
              <a:gd name="connsiteY156" fmla="*/ 13349 h 3143142"/>
              <a:gd name="connsiteX157" fmla="*/ 3370598 w 4852327"/>
              <a:gd name="connsiteY157" fmla="*/ 0 h 3143142"/>
              <a:gd name="connsiteX158" fmla="*/ 2963456 w 4852327"/>
              <a:gd name="connsiteY158" fmla="*/ 6675 h 3143142"/>
              <a:gd name="connsiteX159" fmla="*/ 2836642 w 4852327"/>
              <a:gd name="connsiteY159" fmla="*/ 20023 h 3143142"/>
              <a:gd name="connsiteX160" fmla="*/ 2623059 w 4852327"/>
              <a:gd name="connsiteY160" fmla="*/ 33372 h 3143142"/>
              <a:gd name="connsiteX161" fmla="*/ 2576338 w 4852327"/>
              <a:gd name="connsiteY161" fmla="*/ 40047 h 3143142"/>
              <a:gd name="connsiteX162" fmla="*/ 2369430 w 4852327"/>
              <a:gd name="connsiteY162" fmla="*/ 53396 h 3143142"/>
              <a:gd name="connsiteX163" fmla="*/ 2175871 w 4852327"/>
              <a:gd name="connsiteY163" fmla="*/ 73419 h 3143142"/>
              <a:gd name="connsiteX164" fmla="*/ 2102452 w 4852327"/>
              <a:gd name="connsiteY164" fmla="*/ 73419 h 3143142"/>
              <a:gd name="connsiteX165" fmla="*/ 2109127 w 4852327"/>
              <a:gd name="connsiteY165" fmla="*/ 73419 h 3143142"/>
              <a:gd name="connsiteX0" fmla="*/ 2155848 w 4852327"/>
              <a:gd name="connsiteY0" fmla="*/ 113466 h 3143142"/>
              <a:gd name="connsiteX1" fmla="*/ 2129150 w 4852327"/>
              <a:gd name="connsiteY1" fmla="*/ 106791 h 3143142"/>
              <a:gd name="connsiteX2" fmla="*/ 1975637 w 4852327"/>
              <a:gd name="connsiteY2" fmla="*/ 100117 h 3143142"/>
              <a:gd name="connsiteX3" fmla="*/ 1548473 w 4852327"/>
              <a:gd name="connsiteY3" fmla="*/ 106791 h 3143142"/>
              <a:gd name="connsiteX4" fmla="*/ 1455030 w 4852327"/>
              <a:gd name="connsiteY4" fmla="*/ 120140 h 3143142"/>
              <a:gd name="connsiteX5" fmla="*/ 1394960 w 4852327"/>
              <a:gd name="connsiteY5" fmla="*/ 126815 h 3143142"/>
              <a:gd name="connsiteX6" fmla="*/ 1308192 w 4852327"/>
              <a:gd name="connsiteY6" fmla="*/ 133489 h 3143142"/>
              <a:gd name="connsiteX7" fmla="*/ 1087935 w 4852327"/>
              <a:gd name="connsiteY7" fmla="*/ 146838 h 3143142"/>
              <a:gd name="connsiteX8" fmla="*/ 967795 w 4852327"/>
              <a:gd name="connsiteY8" fmla="*/ 160187 h 3143142"/>
              <a:gd name="connsiteX9" fmla="*/ 861004 w 4852327"/>
              <a:gd name="connsiteY9" fmla="*/ 173536 h 3143142"/>
              <a:gd name="connsiteX10" fmla="*/ 807608 w 4852327"/>
              <a:gd name="connsiteY10" fmla="*/ 180210 h 3143142"/>
              <a:gd name="connsiteX11" fmla="*/ 714166 w 4852327"/>
              <a:gd name="connsiteY11" fmla="*/ 193559 h 3143142"/>
              <a:gd name="connsiteX12" fmla="*/ 694143 w 4852327"/>
              <a:gd name="connsiteY12" fmla="*/ 200234 h 3143142"/>
              <a:gd name="connsiteX13" fmla="*/ 640747 w 4852327"/>
              <a:gd name="connsiteY13" fmla="*/ 213583 h 3143142"/>
              <a:gd name="connsiteX14" fmla="*/ 587351 w 4852327"/>
              <a:gd name="connsiteY14" fmla="*/ 226931 h 3143142"/>
              <a:gd name="connsiteX15" fmla="*/ 520607 w 4852327"/>
              <a:gd name="connsiteY15" fmla="*/ 240280 h 3143142"/>
              <a:gd name="connsiteX16" fmla="*/ 467211 w 4852327"/>
              <a:gd name="connsiteY16" fmla="*/ 260304 h 3143142"/>
              <a:gd name="connsiteX17" fmla="*/ 440513 w 4852327"/>
              <a:gd name="connsiteY17" fmla="*/ 266978 h 3143142"/>
              <a:gd name="connsiteX18" fmla="*/ 420490 w 4852327"/>
              <a:gd name="connsiteY18" fmla="*/ 280327 h 3143142"/>
              <a:gd name="connsiteX19" fmla="*/ 380443 w 4852327"/>
              <a:gd name="connsiteY19" fmla="*/ 300350 h 3143142"/>
              <a:gd name="connsiteX20" fmla="*/ 347071 w 4852327"/>
              <a:gd name="connsiteY20" fmla="*/ 327048 h 3143142"/>
              <a:gd name="connsiteX21" fmla="*/ 320373 w 4852327"/>
              <a:gd name="connsiteY21" fmla="*/ 340397 h 3143142"/>
              <a:gd name="connsiteX22" fmla="*/ 226931 w 4852327"/>
              <a:gd name="connsiteY22" fmla="*/ 413816 h 3143142"/>
              <a:gd name="connsiteX23" fmla="*/ 206908 w 4852327"/>
              <a:gd name="connsiteY23" fmla="*/ 433840 h 3143142"/>
              <a:gd name="connsiteX24" fmla="*/ 140163 w 4852327"/>
              <a:gd name="connsiteY24" fmla="*/ 527282 h 3143142"/>
              <a:gd name="connsiteX25" fmla="*/ 120140 w 4852327"/>
              <a:gd name="connsiteY25" fmla="*/ 553980 h 3143142"/>
              <a:gd name="connsiteX26" fmla="*/ 100116 w 4852327"/>
              <a:gd name="connsiteY26" fmla="*/ 594026 h 3143142"/>
              <a:gd name="connsiteX27" fmla="*/ 80093 w 4852327"/>
              <a:gd name="connsiteY27" fmla="*/ 627399 h 3143142"/>
              <a:gd name="connsiteX28" fmla="*/ 60070 w 4852327"/>
              <a:gd name="connsiteY28" fmla="*/ 667445 h 3143142"/>
              <a:gd name="connsiteX29" fmla="*/ 20023 w 4852327"/>
              <a:gd name="connsiteY29" fmla="*/ 727515 h 3143142"/>
              <a:gd name="connsiteX30" fmla="*/ 0 w 4852327"/>
              <a:gd name="connsiteY30" fmla="*/ 800934 h 3143142"/>
              <a:gd name="connsiteX31" fmla="*/ 6674 w 4852327"/>
              <a:gd name="connsiteY31" fmla="*/ 1228099 h 3143142"/>
              <a:gd name="connsiteX32" fmla="*/ 13348 w 4852327"/>
              <a:gd name="connsiteY32" fmla="*/ 1274821 h 3143142"/>
              <a:gd name="connsiteX33" fmla="*/ 40046 w 4852327"/>
              <a:gd name="connsiteY33" fmla="*/ 1388286 h 3143142"/>
              <a:gd name="connsiteX34" fmla="*/ 66744 w 4852327"/>
              <a:gd name="connsiteY34" fmla="*/ 1455031 h 3143142"/>
              <a:gd name="connsiteX35" fmla="*/ 73419 w 4852327"/>
              <a:gd name="connsiteY35" fmla="*/ 1475054 h 3143142"/>
              <a:gd name="connsiteX36" fmla="*/ 100116 w 4852327"/>
              <a:gd name="connsiteY36" fmla="*/ 1528450 h 3143142"/>
              <a:gd name="connsiteX37" fmla="*/ 133489 w 4852327"/>
              <a:gd name="connsiteY37" fmla="*/ 1588520 h 3143142"/>
              <a:gd name="connsiteX38" fmla="*/ 153512 w 4852327"/>
              <a:gd name="connsiteY38" fmla="*/ 1621892 h 3143142"/>
              <a:gd name="connsiteX39" fmla="*/ 173535 w 4852327"/>
              <a:gd name="connsiteY39" fmla="*/ 1641915 h 3143142"/>
              <a:gd name="connsiteX40" fmla="*/ 186884 w 4852327"/>
              <a:gd name="connsiteY40" fmla="*/ 1668613 h 3143142"/>
              <a:gd name="connsiteX41" fmla="*/ 200233 w 4852327"/>
              <a:gd name="connsiteY41" fmla="*/ 1688637 h 3143142"/>
              <a:gd name="connsiteX42" fmla="*/ 206908 w 4852327"/>
              <a:gd name="connsiteY42" fmla="*/ 1715334 h 3143142"/>
              <a:gd name="connsiteX43" fmla="*/ 226931 w 4852327"/>
              <a:gd name="connsiteY43" fmla="*/ 1735358 h 3143142"/>
              <a:gd name="connsiteX44" fmla="*/ 240280 w 4852327"/>
              <a:gd name="connsiteY44" fmla="*/ 1755381 h 3143142"/>
              <a:gd name="connsiteX45" fmla="*/ 266978 w 4852327"/>
              <a:gd name="connsiteY45" fmla="*/ 1808777 h 3143142"/>
              <a:gd name="connsiteX46" fmla="*/ 280327 w 4852327"/>
              <a:gd name="connsiteY46" fmla="*/ 1828800 h 3143142"/>
              <a:gd name="connsiteX47" fmla="*/ 300350 w 4852327"/>
              <a:gd name="connsiteY47" fmla="*/ 1855498 h 3143142"/>
              <a:gd name="connsiteX48" fmla="*/ 340397 w 4852327"/>
              <a:gd name="connsiteY48" fmla="*/ 1908894 h 3143142"/>
              <a:gd name="connsiteX49" fmla="*/ 360420 w 4852327"/>
              <a:gd name="connsiteY49" fmla="*/ 1942266 h 3143142"/>
              <a:gd name="connsiteX50" fmla="*/ 400467 w 4852327"/>
              <a:gd name="connsiteY50" fmla="*/ 1982313 h 3143142"/>
              <a:gd name="connsiteX51" fmla="*/ 440513 w 4852327"/>
              <a:gd name="connsiteY51" fmla="*/ 2035708 h 3143142"/>
              <a:gd name="connsiteX52" fmla="*/ 500583 w 4852327"/>
              <a:gd name="connsiteY52" fmla="*/ 2115802 h 3143142"/>
              <a:gd name="connsiteX53" fmla="*/ 533956 w 4852327"/>
              <a:gd name="connsiteY53" fmla="*/ 2149174 h 3143142"/>
              <a:gd name="connsiteX54" fmla="*/ 553979 w 4852327"/>
              <a:gd name="connsiteY54" fmla="*/ 2182546 h 3143142"/>
              <a:gd name="connsiteX55" fmla="*/ 614049 w 4852327"/>
              <a:gd name="connsiteY55" fmla="*/ 2242616 h 3143142"/>
              <a:gd name="connsiteX56" fmla="*/ 634073 w 4852327"/>
              <a:gd name="connsiteY56" fmla="*/ 2262640 h 3143142"/>
              <a:gd name="connsiteX57" fmla="*/ 660770 w 4852327"/>
              <a:gd name="connsiteY57" fmla="*/ 2289337 h 3143142"/>
              <a:gd name="connsiteX58" fmla="*/ 694143 w 4852327"/>
              <a:gd name="connsiteY58" fmla="*/ 2329384 h 3143142"/>
              <a:gd name="connsiteX59" fmla="*/ 747538 w 4852327"/>
              <a:gd name="connsiteY59" fmla="*/ 2369431 h 3143142"/>
              <a:gd name="connsiteX60" fmla="*/ 780910 w 4852327"/>
              <a:gd name="connsiteY60" fmla="*/ 2396129 h 3143142"/>
              <a:gd name="connsiteX61" fmla="*/ 834306 w 4852327"/>
              <a:gd name="connsiteY61" fmla="*/ 2442850 h 3143142"/>
              <a:gd name="connsiteX62" fmla="*/ 927748 w 4852327"/>
              <a:gd name="connsiteY62" fmla="*/ 2509594 h 3143142"/>
              <a:gd name="connsiteX63" fmla="*/ 1007842 w 4852327"/>
              <a:gd name="connsiteY63" fmla="*/ 2576339 h 3143142"/>
              <a:gd name="connsiteX64" fmla="*/ 1121308 w 4852327"/>
              <a:gd name="connsiteY64" fmla="*/ 2643083 h 3143142"/>
              <a:gd name="connsiteX65" fmla="*/ 1168029 w 4852327"/>
              <a:gd name="connsiteY65" fmla="*/ 2676456 h 3143142"/>
              <a:gd name="connsiteX66" fmla="*/ 1261471 w 4852327"/>
              <a:gd name="connsiteY66" fmla="*/ 2723177 h 3143142"/>
              <a:gd name="connsiteX67" fmla="*/ 1361588 w 4852327"/>
              <a:gd name="connsiteY67" fmla="*/ 2776572 h 3143142"/>
              <a:gd name="connsiteX68" fmla="*/ 1414983 w 4852327"/>
              <a:gd name="connsiteY68" fmla="*/ 2796596 h 3143142"/>
              <a:gd name="connsiteX69" fmla="*/ 1441681 w 4852327"/>
              <a:gd name="connsiteY69" fmla="*/ 2816619 h 3143142"/>
              <a:gd name="connsiteX70" fmla="*/ 1461705 w 4852327"/>
              <a:gd name="connsiteY70" fmla="*/ 2823294 h 3143142"/>
              <a:gd name="connsiteX71" fmla="*/ 1521775 w 4852327"/>
              <a:gd name="connsiteY71" fmla="*/ 2856666 h 3143142"/>
              <a:gd name="connsiteX72" fmla="*/ 1601868 w 4852327"/>
              <a:gd name="connsiteY72" fmla="*/ 2890038 h 3143142"/>
              <a:gd name="connsiteX73" fmla="*/ 1762055 w 4852327"/>
              <a:gd name="connsiteY73" fmla="*/ 2963457 h 3143142"/>
              <a:gd name="connsiteX74" fmla="*/ 1815451 w 4852327"/>
              <a:gd name="connsiteY74" fmla="*/ 2990155 h 3143142"/>
              <a:gd name="connsiteX75" fmla="*/ 1842148 w 4852327"/>
              <a:gd name="connsiteY75" fmla="*/ 3003504 h 3143142"/>
              <a:gd name="connsiteX76" fmla="*/ 1875521 w 4852327"/>
              <a:gd name="connsiteY76" fmla="*/ 3016853 h 3143142"/>
              <a:gd name="connsiteX77" fmla="*/ 1908893 w 4852327"/>
              <a:gd name="connsiteY77" fmla="*/ 3023527 h 3143142"/>
              <a:gd name="connsiteX78" fmla="*/ 1982312 w 4852327"/>
              <a:gd name="connsiteY78" fmla="*/ 3043550 h 3143142"/>
              <a:gd name="connsiteX79" fmla="*/ 2035708 w 4852327"/>
              <a:gd name="connsiteY79" fmla="*/ 3056899 h 3143142"/>
              <a:gd name="connsiteX80" fmla="*/ 2109127 w 4852327"/>
              <a:gd name="connsiteY80" fmla="*/ 3070248 h 3143142"/>
              <a:gd name="connsiteX81" fmla="*/ 2142499 w 4852327"/>
              <a:gd name="connsiteY81" fmla="*/ 3076923 h 3143142"/>
              <a:gd name="connsiteX82" fmla="*/ 2195894 w 4852327"/>
              <a:gd name="connsiteY82" fmla="*/ 3083597 h 3143142"/>
              <a:gd name="connsiteX83" fmla="*/ 2275988 w 4852327"/>
              <a:gd name="connsiteY83" fmla="*/ 3096946 h 3143142"/>
              <a:gd name="connsiteX84" fmla="*/ 2316035 w 4852327"/>
              <a:gd name="connsiteY84" fmla="*/ 3103621 h 3143142"/>
              <a:gd name="connsiteX85" fmla="*/ 2349407 w 4852327"/>
              <a:gd name="connsiteY85" fmla="*/ 3110295 h 3143142"/>
              <a:gd name="connsiteX86" fmla="*/ 2429500 w 4852327"/>
              <a:gd name="connsiteY86" fmla="*/ 3116969 h 3143142"/>
              <a:gd name="connsiteX87" fmla="*/ 2502919 w 4852327"/>
              <a:gd name="connsiteY87" fmla="*/ 3130318 h 3143142"/>
              <a:gd name="connsiteX88" fmla="*/ 3043550 w 4852327"/>
              <a:gd name="connsiteY88" fmla="*/ 3130318 h 3143142"/>
              <a:gd name="connsiteX89" fmla="*/ 3203737 w 4852327"/>
              <a:gd name="connsiteY89" fmla="*/ 3110295 h 3143142"/>
              <a:gd name="connsiteX90" fmla="*/ 3297179 w 4852327"/>
              <a:gd name="connsiteY90" fmla="*/ 3096946 h 3143142"/>
              <a:gd name="connsiteX91" fmla="*/ 3383947 w 4852327"/>
              <a:gd name="connsiteY91" fmla="*/ 3070248 h 3143142"/>
              <a:gd name="connsiteX92" fmla="*/ 3430668 w 4852327"/>
              <a:gd name="connsiteY92" fmla="*/ 3050225 h 3143142"/>
              <a:gd name="connsiteX93" fmla="*/ 3484064 w 4852327"/>
              <a:gd name="connsiteY93" fmla="*/ 3036876 h 3143142"/>
              <a:gd name="connsiteX94" fmla="*/ 3524110 w 4852327"/>
              <a:gd name="connsiteY94" fmla="*/ 3016853 h 3143142"/>
              <a:gd name="connsiteX95" fmla="*/ 3557483 w 4852327"/>
              <a:gd name="connsiteY95" fmla="*/ 3003504 h 3143142"/>
              <a:gd name="connsiteX96" fmla="*/ 3624227 w 4852327"/>
              <a:gd name="connsiteY96" fmla="*/ 2963457 h 3143142"/>
              <a:gd name="connsiteX97" fmla="*/ 3657600 w 4852327"/>
              <a:gd name="connsiteY97" fmla="*/ 2936759 h 3143142"/>
              <a:gd name="connsiteX98" fmla="*/ 3710995 w 4852327"/>
              <a:gd name="connsiteY98" fmla="*/ 2910061 h 3143142"/>
              <a:gd name="connsiteX99" fmla="*/ 3737693 w 4852327"/>
              <a:gd name="connsiteY99" fmla="*/ 2890038 h 3143142"/>
              <a:gd name="connsiteX100" fmla="*/ 3764391 w 4852327"/>
              <a:gd name="connsiteY100" fmla="*/ 2876689 h 3143142"/>
              <a:gd name="connsiteX101" fmla="*/ 3824461 w 4852327"/>
              <a:gd name="connsiteY101" fmla="*/ 2829968 h 3143142"/>
              <a:gd name="connsiteX102" fmla="*/ 3857833 w 4852327"/>
              <a:gd name="connsiteY102" fmla="*/ 2803270 h 3143142"/>
              <a:gd name="connsiteX103" fmla="*/ 3884531 w 4852327"/>
              <a:gd name="connsiteY103" fmla="*/ 2789921 h 3143142"/>
              <a:gd name="connsiteX104" fmla="*/ 3924578 w 4852327"/>
              <a:gd name="connsiteY104" fmla="*/ 2756549 h 3143142"/>
              <a:gd name="connsiteX105" fmla="*/ 3977973 w 4852327"/>
              <a:gd name="connsiteY105" fmla="*/ 2696479 h 3143142"/>
              <a:gd name="connsiteX106" fmla="*/ 4038043 w 4852327"/>
              <a:gd name="connsiteY106" fmla="*/ 2649758 h 3143142"/>
              <a:gd name="connsiteX107" fmla="*/ 4104788 w 4852327"/>
              <a:gd name="connsiteY107" fmla="*/ 2583013 h 3143142"/>
              <a:gd name="connsiteX108" fmla="*/ 4124811 w 4852327"/>
              <a:gd name="connsiteY108" fmla="*/ 2562990 h 3143142"/>
              <a:gd name="connsiteX109" fmla="*/ 4164858 w 4852327"/>
              <a:gd name="connsiteY109" fmla="*/ 2509594 h 3143142"/>
              <a:gd name="connsiteX110" fmla="*/ 4191556 w 4852327"/>
              <a:gd name="connsiteY110" fmla="*/ 2476222 h 3143142"/>
              <a:gd name="connsiteX111" fmla="*/ 4271649 w 4852327"/>
              <a:gd name="connsiteY111" fmla="*/ 2356082 h 3143142"/>
              <a:gd name="connsiteX112" fmla="*/ 4305021 w 4852327"/>
              <a:gd name="connsiteY112" fmla="*/ 2322710 h 3143142"/>
              <a:gd name="connsiteX113" fmla="*/ 4325045 w 4852327"/>
              <a:gd name="connsiteY113" fmla="*/ 2289337 h 3143142"/>
              <a:gd name="connsiteX114" fmla="*/ 4358417 w 4852327"/>
              <a:gd name="connsiteY114" fmla="*/ 2242616 h 3143142"/>
              <a:gd name="connsiteX115" fmla="*/ 4378440 w 4852327"/>
              <a:gd name="connsiteY115" fmla="*/ 2209244 h 3143142"/>
              <a:gd name="connsiteX116" fmla="*/ 4425162 w 4852327"/>
              <a:gd name="connsiteY116" fmla="*/ 2155848 h 3143142"/>
              <a:gd name="connsiteX117" fmla="*/ 4438510 w 4852327"/>
              <a:gd name="connsiteY117" fmla="*/ 2129150 h 3143142"/>
              <a:gd name="connsiteX118" fmla="*/ 4465208 w 4852327"/>
              <a:gd name="connsiteY118" fmla="*/ 2095778 h 3143142"/>
              <a:gd name="connsiteX119" fmla="*/ 4478557 w 4852327"/>
              <a:gd name="connsiteY119" fmla="*/ 2075755 h 3143142"/>
              <a:gd name="connsiteX120" fmla="*/ 4498581 w 4852327"/>
              <a:gd name="connsiteY120" fmla="*/ 2049057 h 3143142"/>
              <a:gd name="connsiteX121" fmla="*/ 4531953 w 4852327"/>
              <a:gd name="connsiteY121" fmla="*/ 1982313 h 3143142"/>
              <a:gd name="connsiteX122" fmla="*/ 4551976 w 4852327"/>
              <a:gd name="connsiteY122" fmla="*/ 1955615 h 3143142"/>
              <a:gd name="connsiteX123" fmla="*/ 4598697 w 4852327"/>
              <a:gd name="connsiteY123" fmla="*/ 1868847 h 3143142"/>
              <a:gd name="connsiteX124" fmla="*/ 4612046 w 4852327"/>
              <a:gd name="connsiteY124" fmla="*/ 1848823 h 3143142"/>
              <a:gd name="connsiteX125" fmla="*/ 4698814 w 4852327"/>
              <a:gd name="connsiteY125" fmla="*/ 1615218 h 3143142"/>
              <a:gd name="connsiteX126" fmla="*/ 4765559 w 4852327"/>
              <a:gd name="connsiteY126" fmla="*/ 1414984 h 3143142"/>
              <a:gd name="connsiteX127" fmla="*/ 4798931 w 4852327"/>
              <a:gd name="connsiteY127" fmla="*/ 1274821 h 3143142"/>
              <a:gd name="connsiteX128" fmla="*/ 4818954 w 4852327"/>
              <a:gd name="connsiteY128" fmla="*/ 1221425 h 3143142"/>
              <a:gd name="connsiteX129" fmla="*/ 4838978 w 4852327"/>
              <a:gd name="connsiteY129" fmla="*/ 1094610 h 3143142"/>
              <a:gd name="connsiteX130" fmla="*/ 4845652 w 4852327"/>
              <a:gd name="connsiteY130" fmla="*/ 1001168 h 3143142"/>
              <a:gd name="connsiteX131" fmla="*/ 4852327 w 4852327"/>
              <a:gd name="connsiteY131" fmla="*/ 947772 h 3143142"/>
              <a:gd name="connsiteX132" fmla="*/ 4845652 w 4852327"/>
              <a:gd name="connsiteY132" fmla="*/ 767562 h 3143142"/>
              <a:gd name="connsiteX133" fmla="*/ 4832303 w 4852327"/>
              <a:gd name="connsiteY133" fmla="*/ 594026 h 3143142"/>
              <a:gd name="connsiteX134" fmla="*/ 4812280 w 4852327"/>
              <a:gd name="connsiteY134" fmla="*/ 527282 h 3143142"/>
              <a:gd name="connsiteX135" fmla="*/ 4798931 w 4852327"/>
              <a:gd name="connsiteY135" fmla="*/ 467212 h 3143142"/>
              <a:gd name="connsiteX136" fmla="*/ 4712163 w 4852327"/>
              <a:gd name="connsiteY136" fmla="*/ 333723 h 3143142"/>
              <a:gd name="connsiteX137" fmla="*/ 4678791 w 4852327"/>
              <a:gd name="connsiteY137" fmla="*/ 293676 h 3143142"/>
              <a:gd name="connsiteX138" fmla="*/ 4598697 w 4852327"/>
              <a:gd name="connsiteY138" fmla="*/ 260304 h 3143142"/>
              <a:gd name="connsiteX139" fmla="*/ 4578674 w 4852327"/>
              <a:gd name="connsiteY139" fmla="*/ 246955 h 3143142"/>
              <a:gd name="connsiteX140" fmla="*/ 4498581 w 4852327"/>
              <a:gd name="connsiteY140" fmla="*/ 226931 h 3143142"/>
              <a:gd name="connsiteX141" fmla="*/ 4478557 w 4852327"/>
              <a:gd name="connsiteY141" fmla="*/ 220257 h 3143142"/>
              <a:gd name="connsiteX142" fmla="*/ 4425162 w 4852327"/>
              <a:gd name="connsiteY142" fmla="*/ 193559 h 3143142"/>
              <a:gd name="connsiteX143" fmla="*/ 4398464 w 4852327"/>
              <a:gd name="connsiteY143" fmla="*/ 180210 h 3143142"/>
              <a:gd name="connsiteX144" fmla="*/ 4378440 w 4852327"/>
              <a:gd name="connsiteY144" fmla="*/ 166861 h 3143142"/>
              <a:gd name="connsiteX145" fmla="*/ 4351743 w 4852327"/>
              <a:gd name="connsiteY145" fmla="*/ 160187 h 3143142"/>
              <a:gd name="connsiteX146" fmla="*/ 4311696 w 4852327"/>
              <a:gd name="connsiteY146" fmla="*/ 146838 h 3143142"/>
              <a:gd name="connsiteX147" fmla="*/ 4251626 w 4852327"/>
              <a:gd name="connsiteY147" fmla="*/ 133489 h 3143142"/>
              <a:gd name="connsiteX148" fmla="*/ 4131486 w 4852327"/>
              <a:gd name="connsiteY148" fmla="*/ 106791 h 3143142"/>
              <a:gd name="connsiteX149" fmla="*/ 4098113 w 4852327"/>
              <a:gd name="connsiteY149" fmla="*/ 100117 h 3143142"/>
              <a:gd name="connsiteX150" fmla="*/ 4058067 w 4852327"/>
              <a:gd name="connsiteY150" fmla="*/ 93442 h 3143142"/>
              <a:gd name="connsiteX151" fmla="*/ 4018020 w 4852327"/>
              <a:gd name="connsiteY151" fmla="*/ 80094 h 3143142"/>
              <a:gd name="connsiteX152" fmla="*/ 3984648 w 4852327"/>
              <a:gd name="connsiteY152" fmla="*/ 73419 h 3143142"/>
              <a:gd name="connsiteX153" fmla="*/ 3751042 w 4852327"/>
              <a:gd name="connsiteY153" fmla="*/ 40047 h 3143142"/>
              <a:gd name="connsiteX154" fmla="*/ 3697646 w 4852327"/>
              <a:gd name="connsiteY154" fmla="*/ 26698 h 3143142"/>
              <a:gd name="connsiteX155" fmla="*/ 3550808 w 4852327"/>
              <a:gd name="connsiteY155" fmla="*/ 13349 h 3143142"/>
              <a:gd name="connsiteX156" fmla="*/ 3370598 w 4852327"/>
              <a:gd name="connsiteY156" fmla="*/ 0 h 3143142"/>
              <a:gd name="connsiteX157" fmla="*/ 2963456 w 4852327"/>
              <a:gd name="connsiteY157" fmla="*/ 6675 h 3143142"/>
              <a:gd name="connsiteX158" fmla="*/ 2836642 w 4852327"/>
              <a:gd name="connsiteY158" fmla="*/ 20023 h 3143142"/>
              <a:gd name="connsiteX159" fmla="*/ 2623059 w 4852327"/>
              <a:gd name="connsiteY159" fmla="*/ 33372 h 3143142"/>
              <a:gd name="connsiteX160" fmla="*/ 2576338 w 4852327"/>
              <a:gd name="connsiteY160" fmla="*/ 40047 h 3143142"/>
              <a:gd name="connsiteX161" fmla="*/ 2369430 w 4852327"/>
              <a:gd name="connsiteY161" fmla="*/ 53396 h 3143142"/>
              <a:gd name="connsiteX162" fmla="*/ 2175871 w 4852327"/>
              <a:gd name="connsiteY162" fmla="*/ 73419 h 3143142"/>
              <a:gd name="connsiteX163" fmla="*/ 2102452 w 4852327"/>
              <a:gd name="connsiteY163" fmla="*/ 73419 h 3143142"/>
              <a:gd name="connsiteX164" fmla="*/ 2109127 w 4852327"/>
              <a:gd name="connsiteY164" fmla="*/ 73419 h 3143142"/>
              <a:gd name="connsiteX0" fmla="*/ 2155848 w 4852327"/>
              <a:gd name="connsiteY0" fmla="*/ 113466 h 3143142"/>
              <a:gd name="connsiteX1" fmla="*/ 1975637 w 4852327"/>
              <a:gd name="connsiteY1" fmla="*/ 100117 h 3143142"/>
              <a:gd name="connsiteX2" fmla="*/ 1548473 w 4852327"/>
              <a:gd name="connsiteY2" fmla="*/ 106791 h 3143142"/>
              <a:gd name="connsiteX3" fmla="*/ 1455030 w 4852327"/>
              <a:gd name="connsiteY3" fmla="*/ 120140 h 3143142"/>
              <a:gd name="connsiteX4" fmla="*/ 1394960 w 4852327"/>
              <a:gd name="connsiteY4" fmla="*/ 126815 h 3143142"/>
              <a:gd name="connsiteX5" fmla="*/ 1308192 w 4852327"/>
              <a:gd name="connsiteY5" fmla="*/ 133489 h 3143142"/>
              <a:gd name="connsiteX6" fmla="*/ 1087935 w 4852327"/>
              <a:gd name="connsiteY6" fmla="*/ 146838 h 3143142"/>
              <a:gd name="connsiteX7" fmla="*/ 967795 w 4852327"/>
              <a:gd name="connsiteY7" fmla="*/ 160187 h 3143142"/>
              <a:gd name="connsiteX8" fmla="*/ 861004 w 4852327"/>
              <a:gd name="connsiteY8" fmla="*/ 173536 h 3143142"/>
              <a:gd name="connsiteX9" fmla="*/ 807608 w 4852327"/>
              <a:gd name="connsiteY9" fmla="*/ 180210 h 3143142"/>
              <a:gd name="connsiteX10" fmla="*/ 714166 w 4852327"/>
              <a:gd name="connsiteY10" fmla="*/ 193559 h 3143142"/>
              <a:gd name="connsiteX11" fmla="*/ 694143 w 4852327"/>
              <a:gd name="connsiteY11" fmla="*/ 200234 h 3143142"/>
              <a:gd name="connsiteX12" fmla="*/ 640747 w 4852327"/>
              <a:gd name="connsiteY12" fmla="*/ 213583 h 3143142"/>
              <a:gd name="connsiteX13" fmla="*/ 587351 w 4852327"/>
              <a:gd name="connsiteY13" fmla="*/ 226931 h 3143142"/>
              <a:gd name="connsiteX14" fmla="*/ 520607 w 4852327"/>
              <a:gd name="connsiteY14" fmla="*/ 240280 h 3143142"/>
              <a:gd name="connsiteX15" fmla="*/ 467211 w 4852327"/>
              <a:gd name="connsiteY15" fmla="*/ 260304 h 3143142"/>
              <a:gd name="connsiteX16" fmla="*/ 440513 w 4852327"/>
              <a:gd name="connsiteY16" fmla="*/ 266978 h 3143142"/>
              <a:gd name="connsiteX17" fmla="*/ 420490 w 4852327"/>
              <a:gd name="connsiteY17" fmla="*/ 280327 h 3143142"/>
              <a:gd name="connsiteX18" fmla="*/ 380443 w 4852327"/>
              <a:gd name="connsiteY18" fmla="*/ 300350 h 3143142"/>
              <a:gd name="connsiteX19" fmla="*/ 347071 w 4852327"/>
              <a:gd name="connsiteY19" fmla="*/ 327048 h 3143142"/>
              <a:gd name="connsiteX20" fmla="*/ 320373 w 4852327"/>
              <a:gd name="connsiteY20" fmla="*/ 340397 h 3143142"/>
              <a:gd name="connsiteX21" fmla="*/ 226931 w 4852327"/>
              <a:gd name="connsiteY21" fmla="*/ 413816 h 3143142"/>
              <a:gd name="connsiteX22" fmla="*/ 206908 w 4852327"/>
              <a:gd name="connsiteY22" fmla="*/ 433840 h 3143142"/>
              <a:gd name="connsiteX23" fmla="*/ 140163 w 4852327"/>
              <a:gd name="connsiteY23" fmla="*/ 527282 h 3143142"/>
              <a:gd name="connsiteX24" fmla="*/ 120140 w 4852327"/>
              <a:gd name="connsiteY24" fmla="*/ 553980 h 3143142"/>
              <a:gd name="connsiteX25" fmla="*/ 100116 w 4852327"/>
              <a:gd name="connsiteY25" fmla="*/ 594026 h 3143142"/>
              <a:gd name="connsiteX26" fmla="*/ 80093 w 4852327"/>
              <a:gd name="connsiteY26" fmla="*/ 627399 h 3143142"/>
              <a:gd name="connsiteX27" fmla="*/ 60070 w 4852327"/>
              <a:gd name="connsiteY27" fmla="*/ 667445 h 3143142"/>
              <a:gd name="connsiteX28" fmla="*/ 20023 w 4852327"/>
              <a:gd name="connsiteY28" fmla="*/ 727515 h 3143142"/>
              <a:gd name="connsiteX29" fmla="*/ 0 w 4852327"/>
              <a:gd name="connsiteY29" fmla="*/ 800934 h 3143142"/>
              <a:gd name="connsiteX30" fmla="*/ 6674 w 4852327"/>
              <a:gd name="connsiteY30" fmla="*/ 1228099 h 3143142"/>
              <a:gd name="connsiteX31" fmla="*/ 13348 w 4852327"/>
              <a:gd name="connsiteY31" fmla="*/ 1274821 h 3143142"/>
              <a:gd name="connsiteX32" fmla="*/ 40046 w 4852327"/>
              <a:gd name="connsiteY32" fmla="*/ 1388286 h 3143142"/>
              <a:gd name="connsiteX33" fmla="*/ 66744 w 4852327"/>
              <a:gd name="connsiteY33" fmla="*/ 1455031 h 3143142"/>
              <a:gd name="connsiteX34" fmla="*/ 73419 w 4852327"/>
              <a:gd name="connsiteY34" fmla="*/ 1475054 h 3143142"/>
              <a:gd name="connsiteX35" fmla="*/ 100116 w 4852327"/>
              <a:gd name="connsiteY35" fmla="*/ 1528450 h 3143142"/>
              <a:gd name="connsiteX36" fmla="*/ 133489 w 4852327"/>
              <a:gd name="connsiteY36" fmla="*/ 1588520 h 3143142"/>
              <a:gd name="connsiteX37" fmla="*/ 153512 w 4852327"/>
              <a:gd name="connsiteY37" fmla="*/ 1621892 h 3143142"/>
              <a:gd name="connsiteX38" fmla="*/ 173535 w 4852327"/>
              <a:gd name="connsiteY38" fmla="*/ 1641915 h 3143142"/>
              <a:gd name="connsiteX39" fmla="*/ 186884 w 4852327"/>
              <a:gd name="connsiteY39" fmla="*/ 1668613 h 3143142"/>
              <a:gd name="connsiteX40" fmla="*/ 200233 w 4852327"/>
              <a:gd name="connsiteY40" fmla="*/ 1688637 h 3143142"/>
              <a:gd name="connsiteX41" fmla="*/ 206908 w 4852327"/>
              <a:gd name="connsiteY41" fmla="*/ 1715334 h 3143142"/>
              <a:gd name="connsiteX42" fmla="*/ 226931 w 4852327"/>
              <a:gd name="connsiteY42" fmla="*/ 1735358 h 3143142"/>
              <a:gd name="connsiteX43" fmla="*/ 240280 w 4852327"/>
              <a:gd name="connsiteY43" fmla="*/ 1755381 h 3143142"/>
              <a:gd name="connsiteX44" fmla="*/ 266978 w 4852327"/>
              <a:gd name="connsiteY44" fmla="*/ 1808777 h 3143142"/>
              <a:gd name="connsiteX45" fmla="*/ 280327 w 4852327"/>
              <a:gd name="connsiteY45" fmla="*/ 1828800 h 3143142"/>
              <a:gd name="connsiteX46" fmla="*/ 300350 w 4852327"/>
              <a:gd name="connsiteY46" fmla="*/ 1855498 h 3143142"/>
              <a:gd name="connsiteX47" fmla="*/ 340397 w 4852327"/>
              <a:gd name="connsiteY47" fmla="*/ 1908894 h 3143142"/>
              <a:gd name="connsiteX48" fmla="*/ 360420 w 4852327"/>
              <a:gd name="connsiteY48" fmla="*/ 1942266 h 3143142"/>
              <a:gd name="connsiteX49" fmla="*/ 400467 w 4852327"/>
              <a:gd name="connsiteY49" fmla="*/ 1982313 h 3143142"/>
              <a:gd name="connsiteX50" fmla="*/ 440513 w 4852327"/>
              <a:gd name="connsiteY50" fmla="*/ 2035708 h 3143142"/>
              <a:gd name="connsiteX51" fmla="*/ 500583 w 4852327"/>
              <a:gd name="connsiteY51" fmla="*/ 2115802 h 3143142"/>
              <a:gd name="connsiteX52" fmla="*/ 533956 w 4852327"/>
              <a:gd name="connsiteY52" fmla="*/ 2149174 h 3143142"/>
              <a:gd name="connsiteX53" fmla="*/ 553979 w 4852327"/>
              <a:gd name="connsiteY53" fmla="*/ 2182546 h 3143142"/>
              <a:gd name="connsiteX54" fmla="*/ 614049 w 4852327"/>
              <a:gd name="connsiteY54" fmla="*/ 2242616 h 3143142"/>
              <a:gd name="connsiteX55" fmla="*/ 634073 w 4852327"/>
              <a:gd name="connsiteY55" fmla="*/ 2262640 h 3143142"/>
              <a:gd name="connsiteX56" fmla="*/ 660770 w 4852327"/>
              <a:gd name="connsiteY56" fmla="*/ 2289337 h 3143142"/>
              <a:gd name="connsiteX57" fmla="*/ 694143 w 4852327"/>
              <a:gd name="connsiteY57" fmla="*/ 2329384 h 3143142"/>
              <a:gd name="connsiteX58" fmla="*/ 747538 w 4852327"/>
              <a:gd name="connsiteY58" fmla="*/ 2369431 h 3143142"/>
              <a:gd name="connsiteX59" fmla="*/ 780910 w 4852327"/>
              <a:gd name="connsiteY59" fmla="*/ 2396129 h 3143142"/>
              <a:gd name="connsiteX60" fmla="*/ 834306 w 4852327"/>
              <a:gd name="connsiteY60" fmla="*/ 2442850 h 3143142"/>
              <a:gd name="connsiteX61" fmla="*/ 927748 w 4852327"/>
              <a:gd name="connsiteY61" fmla="*/ 2509594 h 3143142"/>
              <a:gd name="connsiteX62" fmla="*/ 1007842 w 4852327"/>
              <a:gd name="connsiteY62" fmla="*/ 2576339 h 3143142"/>
              <a:gd name="connsiteX63" fmla="*/ 1121308 w 4852327"/>
              <a:gd name="connsiteY63" fmla="*/ 2643083 h 3143142"/>
              <a:gd name="connsiteX64" fmla="*/ 1168029 w 4852327"/>
              <a:gd name="connsiteY64" fmla="*/ 2676456 h 3143142"/>
              <a:gd name="connsiteX65" fmla="*/ 1261471 w 4852327"/>
              <a:gd name="connsiteY65" fmla="*/ 2723177 h 3143142"/>
              <a:gd name="connsiteX66" fmla="*/ 1361588 w 4852327"/>
              <a:gd name="connsiteY66" fmla="*/ 2776572 h 3143142"/>
              <a:gd name="connsiteX67" fmla="*/ 1414983 w 4852327"/>
              <a:gd name="connsiteY67" fmla="*/ 2796596 h 3143142"/>
              <a:gd name="connsiteX68" fmla="*/ 1441681 w 4852327"/>
              <a:gd name="connsiteY68" fmla="*/ 2816619 h 3143142"/>
              <a:gd name="connsiteX69" fmla="*/ 1461705 w 4852327"/>
              <a:gd name="connsiteY69" fmla="*/ 2823294 h 3143142"/>
              <a:gd name="connsiteX70" fmla="*/ 1521775 w 4852327"/>
              <a:gd name="connsiteY70" fmla="*/ 2856666 h 3143142"/>
              <a:gd name="connsiteX71" fmla="*/ 1601868 w 4852327"/>
              <a:gd name="connsiteY71" fmla="*/ 2890038 h 3143142"/>
              <a:gd name="connsiteX72" fmla="*/ 1762055 w 4852327"/>
              <a:gd name="connsiteY72" fmla="*/ 2963457 h 3143142"/>
              <a:gd name="connsiteX73" fmla="*/ 1815451 w 4852327"/>
              <a:gd name="connsiteY73" fmla="*/ 2990155 h 3143142"/>
              <a:gd name="connsiteX74" fmla="*/ 1842148 w 4852327"/>
              <a:gd name="connsiteY74" fmla="*/ 3003504 h 3143142"/>
              <a:gd name="connsiteX75" fmla="*/ 1875521 w 4852327"/>
              <a:gd name="connsiteY75" fmla="*/ 3016853 h 3143142"/>
              <a:gd name="connsiteX76" fmla="*/ 1908893 w 4852327"/>
              <a:gd name="connsiteY76" fmla="*/ 3023527 h 3143142"/>
              <a:gd name="connsiteX77" fmla="*/ 1982312 w 4852327"/>
              <a:gd name="connsiteY77" fmla="*/ 3043550 h 3143142"/>
              <a:gd name="connsiteX78" fmla="*/ 2035708 w 4852327"/>
              <a:gd name="connsiteY78" fmla="*/ 3056899 h 3143142"/>
              <a:gd name="connsiteX79" fmla="*/ 2109127 w 4852327"/>
              <a:gd name="connsiteY79" fmla="*/ 3070248 h 3143142"/>
              <a:gd name="connsiteX80" fmla="*/ 2142499 w 4852327"/>
              <a:gd name="connsiteY80" fmla="*/ 3076923 h 3143142"/>
              <a:gd name="connsiteX81" fmla="*/ 2195894 w 4852327"/>
              <a:gd name="connsiteY81" fmla="*/ 3083597 h 3143142"/>
              <a:gd name="connsiteX82" fmla="*/ 2275988 w 4852327"/>
              <a:gd name="connsiteY82" fmla="*/ 3096946 h 3143142"/>
              <a:gd name="connsiteX83" fmla="*/ 2316035 w 4852327"/>
              <a:gd name="connsiteY83" fmla="*/ 3103621 h 3143142"/>
              <a:gd name="connsiteX84" fmla="*/ 2349407 w 4852327"/>
              <a:gd name="connsiteY84" fmla="*/ 3110295 h 3143142"/>
              <a:gd name="connsiteX85" fmla="*/ 2429500 w 4852327"/>
              <a:gd name="connsiteY85" fmla="*/ 3116969 h 3143142"/>
              <a:gd name="connsiteX86" fmla="*/ 2502919 w 4852327"/>
              <a:gd name="connsiteY86" fmla="*/ 3130318 h 3143142"/>
              <a:gd name="connsiteX87" fmla="*/ 3043550 w 4852327"/>
              <a:gd name="connsiteY87" fmla="*/ 3130318 h 3143142"/>
              <a:gd name="connsiteX88" fmla="*/ 3203737 w 4852327"/>
              <a:gd name="connsiteY88" fmla="*/ 3110295 h 3143142"/>
              <a:gd name="connsiteX89" fmla="*/ 3297179 w 4852327"/>
              <a:gd name="connsiteY89" fmla="*/ 3096946 h 3143142"/>
              <a:gd name="connsiteX90" fmla="*/ 3383947 w 4852327"/>
              <a:gd name="connsiteY90" fmla="*/ 3070248 h 3143142"/>
              <a:gd name="connsiteX91" fmla="*/ 3430668 w 4852327"/>
              <a:gd name="connsiteY91" fmla="*/ 3050225 h 3143142"/>
              <a:gd name="connsiteX92" fmla="*/ 3484064 w 4852327"/>
              <a:gd name="connsiteY92" fmla="*/ 3036876 h 3143142"/>
              <a:gd name="connsiteX93" fmla="*/ 3524110 w 4852327"/>
              <a:gd name="connsiteY93" fmla="*/ 3016853 h 3143142"/>
              <a:gd name="connsiteX94" fmla="*/ 3557483 w 4852327"/>
              <a:gd name="connsiteY94" fmla="*/ 3003504 h 3143142"/>
              <a:gd name="connsiteX95" fmla="*/ 3624227 w 4852327"/>
              <a:gd name="connsiteY95" fmla="*/ 2963457 h 3143142"/>
              <a:gd name="connsiteX96" fmla="*/ 3657600 w 4852327"/>
              <a:gd name="connsiteY96" fmla="*/ 2936759 h 3143142"/>
              <a:gd name="connsiteX97" fmla="*/ 3710995 w 4852327"/>
              <a:gd name="connsiteY97" fmla="*/ 2910061 h 3143142"/>
              <a:gd name="connsiteX98" fmla="*/ 3737693 w 4852327"/>
              <a:gd name="connsiteY98" fmla="*/ 2890038 h 3143142"/>
              <a:gd name="connsiteX99" fmla="*/ 3764391 w 4852327"/>
              <a:gd name="connsiteY99" fmla="*/ 2876689 h 3143142"/>
              <a:gd name="connsiteX100" fmla="*/ 3824461 w 4852327"/>
              <a:gd name="connsiteY100" fmla="*/ 2829968 h 3143142"/>
              <a:gd name="connsiteX101" fmla="*/ 3857833 w 4852327"/>
              <a:gd name="connsiteY101" fmla="*/ 2803270 h 3143142"/>
              <a:gd name="connsiteX102" fmla="*/ 3884531 w 4852327"/>
              <a:gd name="connsiteY102" fmla="*/ 2789921 h 3143142"/>
              <a:gd name="connsiteX103" fmla="*/ 3924578 w 4852327"/>
              <a:gd name="connsiteY103" fmla="*/ 2756549 h 3143142"/>
              <a:gd name="connsiteX104" fmla="*/ 3977973 w 4852327"/>
              <a:gd name="connsiteY104" fmla="*/ 2696479 h 3143142"/>
              <a:gd name="connsiteX105" fmla="*/ 4038043 w 4852327"/>
              <a:gd name="connsiteY105" fmla="*/ 2649758 h 3143142"/>
              <a:gd name="connsiteX106" fmla="*/ 4104788 w 4852327"/>
              <a:gd name="connsiteY106" fmla="*/ 2583013 h 3143142"/>
              <a:gd name="connsiteX107" fmla="*/ 4124811 w 4852327"/>
              <a:gd name="connsiteY107" fmla="*/ 2562990 h 3143142"/>
              <a:gd name="connsiteX108" fmla="*/ 4164858 w 4852327"/>
              <a:gd name="connsiteY108" fmla="*/ 2509594 h 3143142"/>
              <a:gd name="connsiteX109" fmla="*/ 4191556 w 4852327"/>
              <a:gd name="connsiteY109" fmla="*/ 2476222 h 3143142"/>
              <a:gd name="connsiteX110" fmla="*/ 4271649 w 4852327"/>
              <a:gd name="connsiteY110" fmla="*/ 2356082 h 3143142"/>
              <a:gd name="connsiteX111" fmla="*/ 4305021 w 4852327"/>
              <a:gd name="connsiteY111" fmla="*/ 2322710 h 3143142"/>
              <a:gd name="connsiteX112" fmla="*/ 4325045 w 4852327"/>
              <a:gd name="connsiteY112" fmla="*/ 2289337 h 3143142"/>
              <a:gd name="connsiteX113" fmla="*/ 4358417 w 4852327"/>
              <a:gd name="connsiteY113" fmla="*/ 2242616 h 3143142"/>
              <a:gd name="connsiteX114" fmla="*/ 4378440 w 4852327"/>
              <a:gd name="connsiteY114" fmla="*/ 2209244 h 3143142"/>
              <a:gd name="connsiteX115" fmla="*/ 4425162 w 4852327"/>
              <a:gd name="connsiteY115" fmla="*/ 2155848 h 3143142"/>
              <a:gd name="connsiteX116" fmla="*/ 4438510 w 4852327"/>
              <a:gd name="connsiteY116" fmla="*/ 2129150 h 3143142"/>
              <a:gd name="connsiteX117" fmla="*/ 4465208 w 4852327"/>
              <a:gd name="connsiteY117" fmla="*/ 2095778 h 3143142"/>
              <a:gd name="connsiteX118" fmla="*/ 4478557 w 4852327"/>
              <a:gd name="connsiteY118" fmla="*/ 2075755 h 3143142"/>
              <a:gd name="connsiteX119" fmla="*/ 4498581 w 4852327"/>
              <a:gd name="connsiteY119" fmla="*/ 2049057 h 3143142"/>
              <a:gd name="connsiteX120" fmla="*/ 4531953 w 4852327"/>
              <a:gd name="connsiteY120" fmla="*/ 1982313 h 3143142"/>
              <a:gd name="connsiteX121" fmla="*/ 4551976 w 4852327"/>
              <a:gd name="connsiteY121" fmla="*/ 1955615 h 3143142"/>
              <a:gd name="connsiteX122" fmla="*/ 4598697 w 4852327"/>
              <a:gd name="connsiteY122" fmla="*/ 1868847 h 3143142"/>
              <a:gd name="connsiteX123" fmla="*/ 4612046 w 4852327"/>
              <a:gd name="connsiteY123" fmla="*/ 1848823 h 3143142"/>
              <a:gd name="connsiteX124" fmla="*/ 4698814 w 4852327"/>
              <a:gd name="connsiteY124" fmla="*/ 1615218 h 3143142"/>
              <a:gd name="connsiteX125" fmla="*/ 4765559 w 4852327"/>
              <a:gd name="connsiteY125" fmla="*/ 1414984 h 3143142"/>
              <a:gd name="connsiteX126" fmla="*/ 4798931 w 4852327"/>
              <a:gd name="connsiteY126" fmla="*/ 1274821 h 3143142"/>
              <a:gd name="connsiteX127" fmla="*/ 4818954 w 4852327"/>
              <a:gd name="connsiteY127" fmla="*/ 1221425 h 3143142"/>
              <a:gd name="connsiteX128" fmla="*/ 4838978 w 4852327"/>
              <a:gd name="connsiteY128" fmla="*/ 1094610 h 3143142"/>
              <a:gd name="connsiteX129" fmla="*/ 4845652 w 4852327"/>
              <a:gd name="connsiteY129" fmla="*/ 1001168 h 3143142"/>
              <a:gd name="connsiteX130" fmla="*/ 4852327 w 4852327"/>
              <a:gd name="connsiteY130" fmla="*/ 947772 h 3143142"/>
              <a:gd name="connsiteX131" fmla="*/ 4845652 w 4852327"/>
              <a:gd name="connsiteY131" fmla="*/ 767562 h 3143142"/>
              <a:gd name="connsiteX132" fmla="*/ 4832303 w 4852327"/>
              <a:gd name="connsiteY132" fmla="*/ 594026 h 3143142"/>
              <a:gd name="connsiteX133" fmla="*/ 4812280 w 4852327"/>
              <a:gd name="connsiteY133" fmla="*/ 527282 h 3143142"/>
              <a:gd name="connsiteX134" fmla="*/ 4798931 w 4852327"/>
              <a:gd name="connsiteY134" fmla="*/ 467212 h 3143142"/>
              <a:gd name="connsiteX135" fmla="*/ 4712163 w 4852327"/>
              <a:gd name="connsiteY135" fmla="*/ 333723 h 3143142"/>
              <a:gd name="connsiteX136" fmla="*/ 4678791 w 4852327"/>
              <a:gd name="connsiteY136" fmla="*/ 293676 h 3143142"/>
              <a:gd name="connsiteX137" fmla="*/ 4598697 w 4852327"/>
              <a:gd name="connsiteY137" fmla="*/ 260304 h 3143142"/>
              <a:gd name="connsiteX138" fmla="*/ 4578674 w 4852327"/>
              <a:gd name="connsiteY138" fmla="*/ 246955 h 3143142"/>
              <a:gd name="connsiteX139" fmla="*/ 4498581 w 4852327"/>
              <a:gd name="connsiteY139" fmla="*/ 226931 h 3143142"/>
              <a:gd name="connsiteX140" fmla="*/ 4478557 w 4852327"/>
              <a:gd name="connsiteY140" fmla="*/ 220257 h 3143142"/>
              <a:gd name="connsiteX141" fmla="*/ 4425162 w 4852327"/>
              <a:gd name="connsiteY141" fmla="*/ 193559 h 3143142"/>
              <a:gd name="connsiteX142" fmla="*/ 4398464 w 4852327"/>
              <a:gd name="connsiteY142" fmla="*/ 180210 h 3143142"/>
              <a:gd name="connsiteX143" fmla="*/ 4378440 w 4852327"/>
              <a:gd name="connsiteY143" fmla="*/ 166861 h 3143142"/>
              <a:gd name="connsiteX144" fmla="*/ 4351743 w 4852327"/>
              <a:gd name="connsiteY144" fmla="*/ 160187 h 3143142"/>
              <a:gd name="connsiteX145" fmla="*/ 4311696 w 4852327"/>
              <a:gd name="connsiteY145" fmla="*/ 146838 h 3143142"/>
              <a:gd name="connsiteX146" fmla="*/ 4251626 w 4852327"/>
              <a:gd name="connsiteY146" fmla="*/ 133489 h 3143142"/>
              <a:gd name="connsiteX147" fmla="*/ 4131486 w 4852327"/>
              <a:gd name="connsiteY147" fmla="*/ 106791 h 3143142"/>
              <a:gd name="connsiteX148" fmla="*/ 4098113 w 4852327"/>
              <a:gd name="connsiteY148" fmla="*/ 100117 h 3143142"/>
              <a:gd name="connsiteX149" fmla="*/ 4058067 w 4852327"/>
              <a:gd name="connsiteY149" fmla="*/ 93442 h 3143142"/>
              <a:gd name="connsiteX150" fmla="*/ 4018020 w 4852327"/>
              <a:gd name="connsiteY150" fmla="*/ 80094 h 3143142"/>
              <a:gd name="connsiteX151" fmla="*/ 3984648 w 4852327"/>
              <a:gd name="connsiteY151" fmla="*/ 73419 h 3143142"/>
              <a:gd name="connsiteX152" fmla="*/ 3751042 w 4852327"/>
              <a:gd name="connsiteY152" fmla="*/ 40047 h 3143142"/>
              <a:gd name="connsiteX153" fmla="*/ 3697646 w 4852327"/>
              <a:gd name="connsiteY153" fmla="*/ 26698 h 3143142"/>
              <a:gd name="connsiteX154" fmla="*/ 3550808 w 4852327"/>
              <a:gd name="connsiteY154" fmla="*/ 13349 h 3143142"/>
              <a:gd name="connsiteX155" fmla="*/ 3370598 w 4852327"/>
              <a:gd name="connsiteY155" fmla="*/ 0 h 3143142"/>
              <a:gd name="connsiteX156" fmla="*/ 2963456 w 4852327"/>
              <a:gd name="connsiteY156" fmla="*/ 6675 h 3143142"/>
              <a:gd name="connsiteX157" fmla="*/ 2836642 w 4852327"/>
              <a:gd name="connsiteY157" fmla="*/ 20023 h 3143142"/>
              <a:gd name="connsiteX158" fmla="*/ 2623059 w 4852327"/>
              <a:gd name="connsiteY158" fmla="*/ 33372 h 3143142"/>
              <a:gd name="connsiteX159" fmla="*/ 2576338 w 4852327"/>
              <a:gd name="connsiteY159" fmla="*/ 40047 h 3143142"/>
              <a:gd name="connsiteX160" fmla="*/ 2369430 w 4852327"/>
              <a:gd name="connsiteY160" fmla="*/ 53396 h 3143142"/>
              <a:gd name="connsiteX161" fmla="*/ 2175871 w 4852327"/>
              <a:gd name="connsiteY161" fmla="*/ 73419 h 3143142"/>
              <a:gd name="connsiteX162" fmla="*/ 2102452 w 4852327"/>
              <a:gd name="connsiteY162" fmla="*/ 73419 h 3143142"/>
              <a:gd name="connsiteX163" fmla="*/ 2109127 w 4852327"/>
              <a:gd name="connsiteY163" fmla="*/ 73419 h 3143142"/>
              <a:gd name="connsiteX0" fmla="*/ 19756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1895544 w 4852327"/>
              <a:gd name="connsiteY161" fmla="*/ 77312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1895544 w 4852327"/>
              <a:gd name="connsiteY161" fmla="*/ 77312 h 314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852327" h="3143142">
                <a:moveTo>
                  <a:pt x="1899437" y="100117"/>
                </a:moveTo>
                <a:lnTo>
                  <a:pt x="1700873" y="106791"/>
                </a:lnTo>
                <a:cubicBezTo>
                  <a:pt x="1579253" y="110078"/>
                  <a:pt x="1522188" y="109808"/>
                  <a:pt x="1455030" y="120140"/>
                </a:cubicBezTo>
                <a:cubicBezTo>
                  <a:pt x="1435118" y="123203"/>
                  <a:pt x="1415024" y="124991"/>
                  <a:pt x="1394960" y="126815"/>
                </a:cubicBezTo>
                <a:cubicBezTo>
                  <a:pt x="1366071" y="129441"/>
                  <a:pt x="1337139" y="131601"/>
                  <a:pt x="1308192" y="133489"/>
                </a:cubicBezTo>
                <a:lnTo>
                  <a:pt x="1087935" y="146838"/>
                </a:lnTo>
                <a:cubicBezTo>
                  <a:pt x="1002557" y="161069"/>
                  <a:pt x="1098802" y="146151"/>
                  <a:pt x="967795" y="160187"/>
                </a:cubicBezTo>
                <a:cubicBezTo>
                  <a:pt x="932125" y="164009"/>
                  <a:pt x="896601" y="169086"/>
                  <a:pt x="861004" y="173536"/>
                </a:cubicBezTo>
                <a:lnTo>
                  <a:pt x="807608" y="180210"/>
                </a:lnTo>
                <a:lnTo>
                  <a:pt x="714166" y="193559"/>
                </a:lnTo>
                <a:cubicBezTo>
                  <a:pt x="707492" y="195784"/>
                  <a:pt x="700931" y="198383"/>
                  <a:pt x="694143" y="200234"/>
                </a:cubicBezTo>
                <a:cubicBezTo>
                  <a:pt x="676443" y="205061"/>
                  <a:pt x="658152" y="207782"/>
                  <a:pt x="640747" y="213583"/>
                </a:cubicBezTo>
                <a:cubicBezTo>
                  <a:pt x="604961" y="225511"/>
                  <a:pt x="635686" y="216190"/>
                  <a:pt x="587351" y="226931"/>
                </a:cubicBezTo>
                <a:cubicBezTo>
                  <a:pt x="527598" y="240209"/>
                  <a:pt x="599101" y="227199"/>
                  <a:pt x="520607" y="240280"/>
                </a:cubicBezTo>
                <a:cubicBezTo>
                  <a:pt x="502982" y="247330"/>
                  <a:pt x="485517" y="255074"/>
                  <a:pt x="467211" y="260304"/>
                </a:cubicBezTo>
                <a:cubicBezTo>
                  <a:pt x="458391" y="262824"/>
                  <a:pt x="449412" y="264753"/>
                  <a:pt x="440513" y="266978"/>
                </a:cubicBezTo>
                <a:cubicBezTo>
                  <a:pt x="433839" y="271428"/>
                  <a:pt x="427502" y="276431"/>
                  <a:pt x="420490" y="280327"/>
                </a:cubicBezTo>
                <a:cubicBezTo>
                  <a:pt x="407444" y="287575"/>
                  <a:pt x="393034" y="292337"/>
                  <a:pt x="380443" y="300350"/>
                </a:cubicBezTo>
                <a:cubicBezTo>
                  <a:pt x="368424" y="307998"/>
                  <a:pt x="358924" y="319146"/>
                  <a:pt x="347071" y="327048"/>
                </a:cubicBezTo>
                <a:cubicBezTo>
                  <a:pt x="338792" y="332567"/>
                  <a:pt x="329012" y="335460"/>
                  <a:pt x="320373" y="340397"/>
                </a:cubicBezTo>
                <a:cubicBezTo>
                  <a:pt x="292908" y="356092"/>
                  <a:pt x="232184" y="408563"/>
                  <a:pt x="226931" y="413816"/>
                </a:cubicBezTo>
                <a:cubicBezTo>
                  <a:pt x="220257" y="420491"/>
                  <a:pt x="213124" y="426736"/>
                  <a:pt x="206908" y="433840"/>
                </a:cubicBezTo>
                <a:cubicBezTo>
                  <a:pt x="163814" y="483090"/>
                  <a:pt x="190413" y="460280"/>
                  <a:pt x="140163" y="527282"/>
                </a:cubicBezTo>
                <a:cubicBezTo>
                  <a:pt x="133489" y="536181"/>
                  <a:pt x="125863" y="544441"/>
                  <a:pt x="120140" y="553980"/>
                </a:cubicBezTo>
                <a:cubicBezTo>
                  <a:pt x="112461" y="566778"/>
                  <a:pt x="107263" y="580924"/>
                  <a:pt x="100116" y="594026"/>
                </a:cubicBezTo>
                <a:cubicBezTo>
                  <a:pt x="93904" y="605415"/>
                  <a:pt x="86305" y="616010"/>
                  <a:pt x="80093" y="627399"/>
                </a:cubicBezTo>
                <a:cubicBezTo>
                  <a:pt x="72947" y="640501"/>
                  <a:pt x="67749" y="654648"/>
                  <a:pt x="60070" y="667445"/>
                </a:cubicBezTo>
                <a:cubicBezTo>
                  <a:pt x="47689" y="688081"/>
                  <a:pt x="27633" y="704685"/>
                  <a:pt x="20023" y="727515"/>
                </a:cubicBezTo>
                <a:cubicBezTo>
                  <a:pt x="3087" y="778324"/>
                  <a:pt x="9433" y="753764"/>
                  <a:pt x="0" y="800934"/>
                </a:cubicBezTo>
                <a:cubicBezTo>
                  <a:pt x="2225" y="943322"/>
                  <a:pt x="2664" y="1085750"/>
                  <a:pt x="6674" y="1228099"/>
                </a:cubicBezTo>
                <a:cubicBezTo>
                  <a:pt x="7117" y="1243825"/>
                  <a:pt x="10139" y="1259420"/>
                  <a:pt x="13348" y="1274821"/>
                </a:cubicBezTo>
                <a:cubicBezTo>
                  <a:pt x="21272" y="1312859"/>
                  <a:pt x="33658" y="1349960"/>
                  <a:pt x="40046" y="1388286"/>
                </a:cubicBezTo>
                <a:cubicBezTo>
                  <a:pt x="48550" y="1439306"/>
                  <a:pt x="38601" y="1417506"/>
                  <a:pt x="66744" y="1455031"/>
                </a:cubicBezTo>
                <a:cubicBezTo>
                  <a:pt x="68969" y="1461705"/>
                  <a:pt x="70508" y="1468649"/>
                  <a:pt x="73419" y="1475054"/>
                </a:cubicBezTo>
                <a:cubicBezTo>
                  <a:pt x="81653" y="1493170"/>
                  <a:pt x="92725" y="1509974"/>
                  <a:pt x="100116" y="1528450"/>
                </a:cubicBezTo>
                <a:cubicBezTo>
                  <a:pt x="122482" y="1584364"/>
                  <a:pt x="101740" y="1540897"/>
                  <a:pt x="133489" y="1588520"/>
                </a:cubicBezTo>
                <a:cubicBezTo>
                  <a:pt x="140685" y="1599314"/>
                  <a:pt x="145728" y="1611514"/>
                  <a:pt x="153512" y="1621892"/>
                </a:cubicBezTo>
                <a:cubicBezTo>
                  <a:pt x="159175" y="1629443"/>
                  <a:pt x="168049" y="1634234"/>
                  <a:pt x="173535" y="1641915"/>
                </a:cubicBezTo>
                <a:cubicBezTo>
                  <a:pt x="179318" y="1650011"/>
                  <a:pt x="181948" y="1659974"/>
                  <a:pt x="186884" y="1668613"/>
                </a:cubicBezTo>
                <a:cubicBezTo>
                  <a:pt x="190864" y="1675578"/>
                  <a:pt x="195783" y="1681962"/>
                  <a:pt x="200233" y="1688637"/>
                </a:cubicBezTo>
                <a:cubicBezTo>
                  <a:pt x="202458" y="1697536"/>
                  <a:pt x="202357" y="1707370"/>
                  <a:pt x="206908" y="1715334"/>
                </a:cubicBezTo>
                <a:cubicBezTo>
                  <a:pt x="211591" y="1723529"/>
                  <a:pt x="220888" y="1728107"/>
                  <a:pt x="226931" y="1735358"/>
                </a:cubicBezTo>
                <a:cubicBezTo>
                  <a:pt x="232066" y="1741520"/>
                  <a:pt x="236439" y="1748339"/>
                  <a:pt x="240280" y="1755381"/>
                </a:cubicBezTo>
                <a:cubicBezTo>
                  <a:pt x="249809" y="1772851"/>
                  <a:pt x="255940" y="1792220"/>
                  <a:pt x="266978" y="1808777"/>
                </a:cubicBezTo>
                <a:cubicBezTo>
                  <a:pt x="271428" y="1815451"/>
                  <a:pt x="275665" y="1822273"/>
                  <a:pt x="280327" y="1828800"/>
                </a:cubicBezTo>
                <a:cubicBezTo>
                  <a:pt x="286793" y="1837852"/>
                  <a:pt x="294454" y="1846065"/>
                  <a:pt x="300350" y="1855498"/>
                </a:cubicBezTo>
                <a:cubicBezTo>
                  <a:pt x="367720" y="1963292"/>
                  <a:pt x="245451" y="1786820"/>
                  <a:pt x="340397" y="1908894"/>
                </a:cubicBezTo>
                <a:cubicBezTo>
                  <a:pt x="348361" y="1919134"/>
                  <a:pt x="352205" y="1932226"/>
                  <a:pt x="360420" y="1942266"/>
                </a:cubicBezTo>
                <a:cubicBezTo>
                  <a:pt x="372374" y="1956877"/>
                  <a:pt x="389995" y="1966605"/>
                  <a:pt x="400467" y="1982313"/>
                </a:cubicBezTo>
                <a:cubicBezTo>
                  <a:pt x="430646" y="2027580"/>
                  <a:pt x="392950" y="1972291"/>
                  <a:pt x="440513" y="2035708"/>
                </a:cubicBezTo>
                <a:cubicBezTo>
                  <a:pt x="467639" y="2071876"/>
                  <a:pt x="449869" y="2065090"/>
                  <a:pt x="500583" y="2115802"/>
                </a:cubicBezTo>
                <a:cubicBezTo>
                  <a:pt x="511707" y="2126926"/>
                  <a:pt x="524128" y="2136889"/>
                  <a:pt x="533956" y="2149174"/>
                </a:cubicBezTo>
                <a:cubicBezTo>
                  <a:pt x="542060" y="2159304"/>
                  <a:pt x="545537" y="2172696"/>
                  <a:pt x="553979" y="2182546"/>
                </a:cubicBezTo>
                <a:cubicBezTo>
                  <a:pt x="572408" y="2204046"/>
                  <a:pt x="594026" y="2222593"/>
                  <a:pt x="614049" y="2242616"/>
                </a:cubicBezTo>
                <a:lnTo>
                  <a:pt x="634073" y="2262640"/>
                </a:lnTo>
                <a:cubicBezTo>
                  <a:pt x="642972" y="2271539"/>
                  <a:pt x="652713" y="2279669"/>
                  <a:pt x="660770" y="2289337"/>
                </a:cubicBezTo>
                <a:cubicBezTo>
                  <a:pt x="671894" y="2302686"/>
                  <a:pt x="681375" y="2317598"/>
                  <a:pt x="694143" y="2329384"/>
                </a:cubicBezTo>
                <a:cubicBezTo>
                  <a:pt x="710491" y="2344474"/>
                  <a:pt x="729904" y="2355866"/>
                  <a:pt x="747538" y="2369431"/>
                </a:cubicBezTo>
                <a:cubicBezTo>
                  <a:pt x="758829" y="2378117"/>
                  <a:pt x="770035" y="2386927"/>
                  <a:pt x="780910" y="2396129"/>
                </a:cubicBezTo>
                <a:cubicBezTo>
                  <a:pt x="798964" y="2411406"/>
                  <a:pt x="814628" y="2429731"/>
                  <a:pt x="834306" y="2442850"/>
                </a:cubicBezTo>
                <a:cubicBezTo>
                  <a:pt x="872395" y="2468243"/>
                  <a:pt x="889903" y="2478845"/>
                  <a:pt x="927748" y="2509594"/>
                </a:cubicBezTo>
                <a:cubicBezTo>
                  <a:pt x="943809" y="2522643"/>
                  <a:pt x="983723" y="2561408"/>
                  <a:pt x="1007842" y="2576339"/>
                </a:cubicBezTo>
                <a:cubicBezTo>
                  <a:pt x="1045152" y="2599436"/>
                  <a:pt x="1085601" y="2617578"/>
                  <a:pt x="1121308" y="2643083"/>
                </a:cubicBezTo>
                <a:cubicBezTo>
                  <a:pt x="1136882" y="2654207"/>
                  <a:pt x="1151412" y="2666960"/>
                  <a:pt x="1168029" y="2676456"/>
                </a:cubicBezTo>
                <a:cubicBezTo>
                  <a:pt x="1198264" y="2693734"/>
                  <a:pt x="1231236" y="2705899"/>
                  <a:pt x="1261471" y="2723177"/>
                </a:cubicBezTo>
                <a:cubicBezTo>
                  <a:pt x="1296270" y="2743062"/>
                  <a:pt x="1324543" y="2760365"/>
                  <a:pt x="1361588" y="2776572"/>
                </a:cubicBezTo>
                <a:cubicBezTo>
                  <a:pt x="1379003" y="2784191"/>
                  <a:pt x="1397981" y="2788095"/>
                  <a:pt x="1414983" y="2796596"/>
                </a:cubicBezTo>
                <a:cubicBezTo>
                  <a:pt x="1424933" y="2801571"/>
                  <a:pt x="1432023" y="2811100"/>
                  <a:pt x="1441681" y="2816619"/>
                </a:cubicBezTo>
                <a:cubicBezTo>
                  <a:pt x="1447790" y="2820110"/>
                  <a:pt x="1455238" y="2820523"/>
                  <a:pt x="1461705" y="2823294"/>
                </a:cubicBezTo>
                <a:cubicBezTo>
                  <a:pt x="1533885" y="2854228"/>
                  <a:pt x="1435694" y="2816157"/>
                  <a:pt x="1521775" y="2856666"/>
                </a:cubicBezTo>
                <a:cubicBezTo>
                  <a:pt x="1547945" y="2868981"/>
                  <a:pt x="1576348" y="2876427"/>
                  <a:pt x="1601868" y="2890038"/>
                </a:cubicBezTo>
                <a:cubicBezTo>
                  <a:pt x="1831538" y="3012529"/>
                  <a:pt x="1604200" y="2898458"/>
                  <a:pt x="1762055" y="2963457"/>
                </a:cubicBezTo>
                <a:cubicBezTo>
                  <a:pt x="1780456" y="2971034"/>
                  <a:pt x="1797652" y="2981256"/>
                  <a:pt x="1815451" y="2990155"/>
                </a:cubicBezTo>
                <a:cubicBezTo>
                  <a:pt x="1824350" y="2994605"/>
                  <a:pt x="1832910" y="2999809"/>
                  <a:pt x="1842148" y="3003504"/>
                </a:cubicBezTo>
                <a:cubicBezTo>
                  <a:pt x="1853272" y="3007954"/>
                  <a:pt x="1864045" y="3013410"/>
                  <a:pt x="1875521" y="3016853"/>
                </a:cubicBezTo>
                <a:cubicBezTo>
                  <a:pt x="1886387" y="3020113"/>
                  <a:pt x="1897769" y="3021302"/>
                  <a:pt x="1908893" y="3023527"/>
                </a:cubicBezTo>
                <a:cubicBezTo>
                  <a:pt x="1966605" y="3046612"/>
                  <a:pt x="1917147" y="3029586"/>
                  <a:pt x="1982312" y="3043550"/>
                </a:cubicBezTo>
                <a:cubicBezTo>
                  <a:pt x="2000251" y="3047394"/>
                  <a:pt x="2017831" y="3052774"/>
                  <a:pt x="2035708" y="3056899"/>
                </a:cubicBezTo>
                <a:cubicBezTo>
                  <a:pt x="2066351" y="3063971"/>
                  <a:pt x="2076976" y="3064402"/>
                  <a:pt x="2109127" y="3070248"/>
                </a:cubicBezTo>
                <a:cubicBezTo>
                  <a:pt x="2120288" y="3072277"/>
                  <a:pt x="2131287" y="3075198"/>
                  <a:pt x="2142499" y="3076923"/>
                </a:cubicBezTo>
                <a:cubicBezTo>
                  <a:pt x="2160227" y="3079650"/>
                  <a:pt x="2178156" y="3080936"/>
                  <a:pt x="2195894" y="3083597"/>
                </a:cubicBezTo>
                <a:cubicBezTo>
                  <a:pt x="2222661" y="3087612"/>
                  <a:pt x="2249290" y="3092496"/>
                  <a:pt x="2275988" y="3096946"/>
                </a:cubicBezTo>
                <a:cubicBezTo>
                  <a:pt x="2289337" y="3099171"/>
                  <a:pt x="2302765" y="3100967"/>
                  <a:pt x="2316035" y="3103621"/>
                </a:cubicBezTo>
                <a:cubicBezTo>
                  <a:pt x="2327159" y="3105846"/>
                  <a:pt x="2338140" y="3108970"/>
                  <a:pt x="2349407" y="3110295"/>
                </a:cubicBezTo>
                <a:cubicBezTo>
                  <a:pt x="2376014" y="3113425"/>
                  <a:pt x="2402802" y="3114744"/>
                  <a:pt x="2429500" y="3116969"/>
                </a:cubicBezTo>
                <a:cubicBezTo>
                  <a:pt x="2453973" y="3121419"/>
                  <a:pt x="2478073" y="3129135"/>
                  <a:pt x="2502919" y="3130318"/>
                </a:cubicBezTo>
                <a:cubicBezTo>
                  <a:pt x="2772220" y="3143142"/>
                  <a:pt x="2813749" y="3138243"/>
                  <a:pt x="3043550" y="3130318"/>
                </a:cubicBezTo>
                <a:cubicBezTo>
                  <a:pt x="3192782" y="3117883"/>
                  <a:pt x="3054617" y="3131598"/>
                  <a:pt x="3203737" y="3110295"/>
                </a:cubicBezTo>
                <a:cubicBezTo>
                  <a:pt x="3234884" y="3105845"/>
                  <a:pt x="3266271" y="3102833"/>
                  <a:pt x="3297179" y="3096946"/>
                </a:cubicBezTo>
                <a:cubicBezTo>
                  <a:pt x="3311024" y="3094309"/>
                  <a:pt x="3368850" y="3076055"/>
                  <a:pt x="3383947" y="3070248"/>
                </a:cubicBezTo>
                <a:cubicBezTo>
                  <a:pt x="3399761" y="3064166"/>
                  <a:pt x="3414594" y="3055583"/>
                  <a:pt x="3430668" y="3050225"/>
                </a:cubicBezTo>
                <a:cubicBezTo>
                  <a:pt x="3448073" y="3044423"/>
                  <a:pt x="3466786" y="3043047"/>
                  <a:pt x="3484064" y="3036876"/>
                </a:cubicBezTo>
                <a:cubicBezTo>
                  <a:pt x="3498119" y="3031856"/>
                  <a:pt x="3510523" y="3023029"/>
                  <a:pt x="3524110" y="3016853"/>
                </a:cubicBezTo>
                <a:cubicBezTo>
                  <a:pt x="3535017" y="3011895"/>
                  <a:pt x="3546911" y="3009142"/>
                  <a:pt x="3557483" y="3003504"/>
                </a:cubicBezTo>
                <a:cubicBezTo>
                  <a:pt x="3580376" y="2991294"/>
                  <a:pt x="3603967" y="2979665"/>
                  <a:pt x="3624227" y="2963457"/>
                </a:cubicBezTo>
                <a:cubicBezTo>
                  <a:pt x="3635351" y="2954558"/>
                  <a:pt x="3645467" y="2944225"/>
                  <a:pt x="3657600" y="2936759"/>
                </a:cubicBezTo>
                <a:cubicBezTo>
                  <a:pt x="3674547" y="2926330"/>
                  <a:pt x="3695075" y="2922000"/>
                  <a:pt x="3710995" y="2910061"/>
                </a:cubicBezTo>
                <a:cubicBezTo>
                  <a:pt x="3719894" y="2903387"/>
                  <a:pt x="3728260" y="2895934"/>
                  <a:pt x="3737693" y="2890038"/>
                </a:cubicBezTo>
                <a:cubicBezTo>
                  <a:pt x="3746130" y="2884765"/>
                  <a:pt x="3756210" y="2882352"/>
                  <a:pt x="3764391" y="2876689"/>
                </a:cubicBezTo>
                <a:cubicBezTo>
                  <a:pt x="3785247" y="2862250"/>
                  <a:pt x="3804515" y="2845640"/>
                  <a:pt x="3824461" y="2829968"/>
                </a:cubicBezTo>
                <a:cubicBezTo>
                  <a:pt x="3835663" y="2821167"/>
                  <a:pt x="3845091" y="2809641"/>
                  <a:pt x="3857833" y="2803270"/>
                </a:cubicBezTo>
                <a:lnTo>
                  <a:pt x="3884531" y="2789921"/>
                </a:lnTo>
                <a:cubicBezTo>
                  <a:pt x="3938527" y="2717924"/>
                  <a:pt x="3875183" y="2791831"/>
                  <a:pt x="3924578" y="2756549"/>
                </a:cubicBezTo>
                <a:cubicBezTo>
                  <a:pt x="3958829" y="2732084"/>
                  <a:pt x="3946265" y="2725748"/>
                  <a:pt x="3977973" y="2696479"/>
                </a:cubicBezTo>
                <a:cubicBezTo>
                  <a:pt x="3996613" y="2679273"/>
                  <a:pt x="4019139" y="2666672"/>
                  <a:pt x="4038043" y="2649758"/>
                </a:cubicBezTo>
                <a:cubicBezTo>
                  <a:pt x="4061491" y="2628778"/>
                  <a:pt x="4082540" y="2605261"/>
                  <a:pt x="4104788" y="2583013"/>
                </a:cubicBezTo>
                <a:cubicBezTo>
                  <a:pt x="4111462" y="2576339"/>
                  <a:pt x="4119148" y="2570541"/>
                  <a:pt x="4124811" y="2562990"/>
                </a:cubicBezTo>
                <a:cubicBezTo>
                  <a:pt x="4138160" y="2545191"/>
                  <a:pt x="4151293" y="2527229"/>
                  <a:pt x="4164858" y="2509594"/>
                </a:cubicBezTo>
                <a:cubicBezTo>
                  <a:pt x="4173544" y="2498302"/>
                  <a:pt x="4184227" y="2488438"/>
                  <a:pt x="4191556" y="2476222"/>
                </a:cubicBezTo>
                <a:cubicBezTo>
                  <a:pt x="4213094" y="2440325"/>
                  <a:pt x="4249164" y="2378567"/>
                  <a:pt x="4271649" y="2356082"/>
                </a:cubicBezTo>
                <a:cubicBezTo>
                  <a:pt x="4282773" y="2344958"/>
                  <a:pt x="4295193" y="2334994"/>
                  <a:pt x="4305021" y="2322710"/>
                </a:cubicBezTo>
                <a:cubicBezTo>
                  <a:pt x="4313125" y="2312580"/>
                  <a:pt x="4317849" y="2300131"/>
                  <a:pt x="4325045" y="2289337"/>
                </a:cubicBezTo>
                <a:cubicBezTo>
                  <a:pt x="4335661" y="2273413"/>
                  <a:pt x="4347801" y="2258540"/>
                  <a:pt x="4358417" y="2242616"/>
                </a:cubicBezTo>
                <a:cubicBezTo>
                  <a:pt x="4365613" y="2231822"/>
                  <a:pt x="4371001" y="2219872"/>
                  <a:pt x="4378440" y="2209244"/>
                </a:cubicBezTo>
                <a:cubicBezTo>
                  <a:pt x="4397452" y="2182083"/>
                  <a:pt x="4404065" y="2176945"/>
                  <a:pt x="4425162" y="2155848"/>
                </a:cubicBezTo>
                <a:cubicBezTo>
                  <a:pt x="4429611" y="2146949"/>
                  <a:pt x="4432991" y="2137429"/>
                  <a:pt x="4438510" y="2129150"/>
                </a:cubicBezTo>
                <a:cubicBezTo>
                  <a:pt x="4446412" y="2117297"/>
                  <a:pt x="4456660" y="2107175"/>
                  <a:pt x="4465208" y="2095778"/>
                </a:cubicBezTo>
                <a:cubicBezTo>
                  <a:pt x="4470021" y="2089361"/>
                  <a:pt x="4473894" y="2082282"/>
                  <a:pt x="4478557" y="2075755"/>
                </a:cubicBezTo>
                <a:cubicBezTo>
                  <a:pt x="4485023" y="2066703"/>
                  <a:pt x="4493062" y="2058716"/>
                  <a:pt x="4498581" y="2049057"/>
                </a:cubicBezTo>
                <a:cubicBezTo>
                  <a:pt x="4510922" y="2027460"/>
                  <a:pt x="4517029" y="2002212"/>
                  <a:pt x="4531953" y="1982313"/>
                </a:cubicBezTo>
                <a:cubicBezTo>
                  <a:pt x="4538627" y="1973414"/>
                  <a:pt x="4546004" y="1965000"/>
                  <a:pt x="4551976" y="1955615"/>
                </a:cubicBezTo>
                <a:cubicBezTo>
                  <a:pt x="4588932" y="1897540"/>
                  <a:pt x="4568278" y="1923602"/>
                  <a:pt x="4598697" y="1868847"/>
                </a:cubicBezTo>
                <a:cubicBezTo>
                  <a:pt x="4602593" y="1861835"/>
                  <a:pt x="4609101" y="1856285"/>
                  <a:pt x="4612046" y="1848823"/>
                </a:cubicBezTo>
                <a:cubicBezTo>
                  <a:pt x="4642545" y="1771559"/>
                  <a:pt x="4675994" y="1695088"/>
                  <a:pt x="4698814" y="1615218"/>
                </a:cubicBezTo>
                <a:cubicBezTo>
                  <a:pt x="4744881" y="1453985"/>
                  <a:pt x="4719126" y="1519457"/>
                  <a:pt x="4765559" y="1414984"/>
                </a:cubicBezTo>
                <a:cubicBezTo>
                  <a:pt x="4775888" y="1353005"/>
                  <a:pt x="4773908" y="1357041"/>
                  <a:pt x="4798931" y="1274821"/>
                </a:cubicBezTo>
                <a:cubicBezTo>
                  <a:pt x="4804466" y="1256636"/>
                  <a:pt x="4812280" y="1239224"/>
                  <a:pt x="4818954" y="1221425"/>
                </a:cubicBezTo>
                <a:cubicBezTo>
                  <a:pt x="4825629" y="1179153"/>
                  <a:pt x="4833828" y="1137094"/>
                  <a:pt x="4838978" y="1094610"/>
                </a:cubicBezTo>
                <a:cubicBezTo>
                  <a:pt x="4842736" y="1063610"/>
                  <a:pt x="4842825" y="1032266"/>
                  <a:pt x="4845652" y="1001168"/>
                </a:cubicBezTo>
                <a:cubicBezTo>
                  <a:pt x="4847276" y="983304"/>
                  <a:pt x="4850102" y="965571"/>
                  <a:pt x="4852327" y="947772"/>
                </a:cubicBezTo>
                <a:cubicBezTo>
                  <a:pt x="4850102" y="887702"/>
                  <a:pt x="4849049" y="827577"/>
                  <a:pt x="4845652" y="767562"/>
                </a:cubicBezTo>
                <a:cubicBezTo>
                  <a:pt x="4842373" y="709639"/>
                  <a:pt x="4840284" y="651491"/>
                  <a:pt x="4832303" y="594026"/>
                </a:cubicBezTo>
                <a:cubicBezTo>
                  <a:pt x="4829108" y="571019"/>
                  <a:pt x="4818191" y="549745"/>
                  <a:pt x="4812280" y="527282"/>
                </a:cubicBezTo>
                <a:cubicBezTo>
                  <a:pt x="4807060" y="507446"/>
                  <a:pt x="4807192" y="485987"/>
                  <a:pt x="4798931" y="467212"/>
                </a:cubicBezTo>
                <a:cubicBezTo>
                  <a:pt x="4735153" y="322262"/>
                  <a:pt x="4766982" y="397679"/>
                  <a:pt x="4712163" y="333723"/>
                </a:cubicBezTo>
                <a:cubicBezTo>
                  <a:pt x="4696870" y="315881"/>
                  <a:pt x="4700613" y="307563"/>
                  <a:pt x="4678791" y="293676"/>
                </a:cubicBezTo>
                <a:cubicBezTo>
                  <a:pt x="4638930" y="268310"/>
                  <a:pt x="4634679" y="269299"/>
                  <a:pt x="4598697" y="260304"/>
                </a:cubicBezTo>
                <a:cubicBezTo>
                  <a:pt x="4592023" y="255854"/>
                  <a:pt x="4586284" y="249492"/>
                  <a:pt x="4578674" y="246955"/>
                </a:cubicBezTo>
                <a:cubicBezTo>
                  <a:pt x="4552567" y="238252"/>
                  <a:pt x="4524688" y="235633"/>
                  <a:pt x="4498581" y="226931"/>
                </a:cubicBezTo>
                <a:lnTo>
                  <a:pt x="4478557" y="220257"/>
                </a:lnTo>
                <a:cubicBezTo>
                  <a:pt x="4443100" y="196618"/>
                  <a:pt x="4474145" y="215329"/>
                  <a:pt x="4425162" y="193559"/>
                </a:cubicBezTo>
                <a:cubicBezTo>
                  <a:pt x="4416070" y="189518"/>
                  <a:pt x="4407103" y="185146"/>
                  <a:pt x="4398464" y="180210"/>
                </a:cubicBezTo>
                <a:cubicBezTo>
                  <a:pt x="4391499" y="176230"/>
                  <a:pt x="4385813" y="170021"/>
                  <a:pt x="4378440" y="166861"/>
                </a:cubicBezTo>
                <a:cubicBezTo>
                  <a:pt x="4370009" y="163248"/>
                  <a:pt x="4360529" y="162823"/>
                  <a:pt x="4351743" y="160187"/>
                </a:cubicBezTo>
                <a:cubicBezTo>
                  <a:pt x="4338265" y="156144"/>
                  <a:pt x="4325174" y="150881"/>
                  <a:pt x="4311696" y="146838"/>
                </a:cubicBezTo>
                <a:cubicBezTo>
                  <a:pt x="4286011" y="139133"/>
                  <a:pt x="4279130" y="139836"/>
                  <a:pt x="4251626" y="133489"/>
                </a:cubicBezTo>
                <a:cubicBezTo>
                  <a:pt x="4129139" y="105222"/>
                  <a:pt x="4274442" y="135382"/>
                  <a:pt x="4131486" y="106791"/>
                </a:cubicBezTo>
                <a:cubicBezTo>
                  <a:pt x="4120362" y="104566"/>
                  <a:pt x="4109303" y="101982"/>
                  <a:pt x="4098113" y="100117"/>
                </a:cubicBezTo>
                <a:cubicBezTo>
                  <a:pt x="4084764" y="97892"/>
                  <a:pt x="4071196" y="96724"/>
                  <a:pt x="4058067" y="93442"/>
                </a:cubicBezTo>
                <a:cubicBezTo>
                  <a:pt x="4044416" y="90029"/>
                  <a:pt x="4031595" y="83796"/>
                  <a:pt x="4018020" y="80094"/>
                </a:cubicBezTo>
                <a:cubicBezTo>
                  <a:pt x="4007075" y="77109"/>
                  <a:pt x="3995816" y="75413"/>
                  <a:pt x="3984648" y="73419"/>
                </a:cubicBezTo>
                <a:cubicBezTo>
                  <a:pt x="3813546" y="42864"/>
                  <a:pt x="3878353" y="50656"/>
                  <a:pt x="3751042" y="40047"/>
                </a:cubicBezTo>
                <a:cubicBezTo>
                  <a:pt x="3733243" y="35597"/>
                  <a:pt x="3715636" y="30296"/>
                  <a:pt x="3697646" y="26698"/>
                </a:cubicBezTo>
                <a:cubicBezTo>
                  <a:pt x="3652022" y="17573"/>
                  <a:pt x="3593897" y="16221"/>
                  <a:pt x="3550808" y="13349"/>
                </a:cubicBezTo>
                <a:cubicBezTo>
                  <a:pt x="3477329" y="1103"/>
                  <a:pt x="3480365" y="0"/>
                  <a:pt x="3370598" y="0"/>
                </a:cubicBezTo>
                <a:cubicBezTo>
                  <a:pt x="3234866" y="0"/>
                  <a:pt x="3099170" y="4450"/>
                  <a:pt x="2963456" y="6675"/>
                </a:cubicBezTo>
                <a:cubicBezTo>
                  <a:pt x="2897492" y="17668"/>
                  <a:pt x="2931124" y="13274"/>
                  <a:pt x="2836642" y="20023"/>
                </a:cubicBezTo>
                <a:lnTo>
                  <a:pt x="2623059" y="33372"/>
                </a:lnTo>
                <a:cubicBezTo>
                  <a:pt x="2607485" y="35597"/>
                  <a:pt x="2592023" y="38840"/>
                  <a:pt x="2576338" y="40047"/>
                </a:cubicBezTo>
                <a:cubicBezTo>
                  <a:pt x="2400581" y="53567"/>
                  <a:pt x="2505751" y="39764"/>
                  <a:pt x="2369430" y="53396"/>
                </a:cubicBezTo>
                <a:cubicBezTo>
                  <a:pt x="2301998" y="60139"/>
                  <a:pt x="2248767" y="73419"/>
                  <a:pt x="2175871" y="73419"/>
                </a:cubicBezTo>
                <a:lnTo>
                  <a:pt x="1895544" y="77312"/>
                </a:lnTo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418977" y="2362200"/>
            <a:ext cx="5659749" cy="735495"/>
          </a:xfrm>
          <a:custGeom>
            <a:avLst/>
            <a:gdLst>
              <a:gd name="connsiteX0" fmla="*/ 0 w 5659749"/>
              <a:gd name="connsiteY0" fmla="*/ 245165 h 735495"/>
              <a:gd name="connsiteX1" fmla="*/ 92765 w 5659749"/>
              <a:gd name="connsiteY1" fmla="*/ 265043 h 735495"/>
              <a:gd name="connsiteX2" fmla="*/ 112643 w 5659749"/>
              <a:gd name="connsiteY2" fmla="*/ 284921 h 735495"/>
              <a:gd name="connsiteX3" fmla="*/ 152400 w 5659749"/>
              <a:gd name="connsiteY3" fmla="*/ 298173 h 735495"/>
              <a:gd name="connsiteX4" fmla="*/ 198783 w 5659749"/>
              <a:gd name="connsiteY4" fmla="*/ 311426 h 735495"/>
              <a:gd name="connsiteX5" fmla="*/ 258417 w 5659749"/>
              <a:gd name="connsiteY5" fmla="*/ 337930 h 735495"/>
              <a:gd name="connsiteX6" fmla="*/ 304800 w 5659749"/>
              <a:gd name="connsiteY6" fmla="*/ 351182 h 735495"/>
              <a:gd name="connsiteX7" fmla="*/ 344557 w 5659749"/>
              <a:gd name="connsiteY7" fmla="*/ 364434 h 735495"/>
              <a:gd name="connsiteX8" fmla="*/ 364435 w 5659749"/>
              <a:gd name="connsiteY8" fmla="*/ 371060 h 735495"/>
              <a:gd name="connsiteX9" fmla="*/ 384313 w 5659749"/>
              <a:gd name="connsiteY9" fmla="*/ 377686 h 735495"/>
              <a:gd name="connsiteX10" fmla="*/ 404191 w 5659749"/>
              <a:gd name="connsiteY10" fmla="*/ 390939 h 735495"/>
              <a:gd name="connsiteX11" fmla="*/ 443948 w 5659749"/>
              <a:gd name="connsiteY11" fmla="*/ 404191 h 735495"/>
              <a:gd name="connsiteX12" fmla="*/ 463826 w 5659749"/>
              <a:gd name="connsiteY12" fmla="*/ 417443 h 735495"/>
              <a:gd name="connsiteX13" fmla="*/ 510209 w 5659749"/>
              <a:gd name="connsiteY13" fmla="*/ 430695 h 735495"/>
              <a:gd name="connsiteX14" fmla="*/ 549965 w 5659749"/>
              <a:gd name="connsiteY14" fmla="*/ 443947 h 735495"/>
              <a:gd name="connsiteX15" fmla="*/ 569843 w 5659749"/>
              <a:gd name="connsiteY15" fmla="*/ 450573 h 735495"/>
              <a:gd name="connsiteX16" fmla="*/ 589722 w 5659749"/>
              <a:gd name="connsiteY16" fmla="*/ 457200 h 735495"/>
              <a:gd name="connsiteX17" fmla="*/ 616226 w 5659749"/>
              <a:gd name="connsiteY17" fmla="*/ 463826 h 735495"/>
              <a:gd name="connsiteX18" fmla="*/ 675861 w 5659749"/>
              <a:gd name="connsiteY18" fmla="*/ 483704 h 735495"/>
              <a:gd name="connsiteX19" fmla="*/ 695739 w 5659749"/>
              <a:gd name="connsiteY19" fmla="*/ 490330 h 735495"/>
              <a:gd name="connsiteX20" fmla="*/ 735496 w 5659749"/>
              <a:gd name="connsiteY20" fmla="*/ 496956 h 735495"/>
              <a:gd name="connsiteX21" fmla="*/ 934278 w 5659749"/>
              <a:gd name="connsiteY21" fmla="*/ 563217 h 735495"/>
              <a:gd name="connsiteX22" fmla="*/ 974035 w 5659749"/>
              <a:gd name="connsiteY22" fmla="*/ 576469 h 735495"/>
              <a:gd name="connsiteX23" fmla="*/ 993913 w 5659749"/>
              <a:gd name="connsiteY23" fmla="*/ 583095 h 735495"/>
              <a:gd name="connsiteX24" fmla="*/ 1020417 w 5659749"/>
              <a:gd name="connsiteY24" fmla="*/ 589721 h 735495"/>
              <a:gd name="connsiteX25" fmla="*/ 1060174 w 5659749"/>
              <a:gd name="connsiteY25" fmla="*/ 602973 h 735495"/>
              <a:gd name="connsiteX26" fmla="*/ 1126435 w 5659749"/>
              <a:gd name="connsiteY26" fmla="*/ 616226 h 735495"/>
              <a:gd name="connsiteX27" fmla="*/ 1172817 w 5659749"/>
              <a:gd name="connsiteY27" fmla="*/ 622852 h 735495"/>
              <a:gd name="connsiteX28" fmla="*/ 1239078 w 5659749"/>
              <a:gd name="connsiteY28" fmla="*/ 636104 h 735495"/>
              <a:gd name="connsiteX29" fmla="*/ 1325217 w 5659749"/>
              <a:gd name="connsiteY29" fmla="*/ 642730 h 735495"/>
              <a:gd name="connsiteX30" fmla="*/ 1364974 w 5659749"/>
              <a:gd name="connsiteY30" fmla="*/ 649356 h 735495"/>
              <a:gd name="connsiteX31" fmla="*/ 1391478 w 5659749"/>
              <a:gd name="connsiteY31" fmla="*/ 655982 h 735495"/>
              <a:gd name="connsiteX32" fmla="*/ 1464365 w 5659749"/>
              <a:gd name="connsiteY32" fmla="*/ 662608 h 735495"/>
              <a:gd name="connsiteX33" fmla="*/ 1497496 w 5659749"/>
              <a:gd name="connsiteY33" fmla="*/ 669234 h 735495"/>
              <a:gd name="connsiteX34" fmla="*/ 1623391 w 5659749"/>
              <a:gd name="connsiteY34" fmla="*/ 682486 h 735495"/>
              <a:gd name="connsiteX35" fmla="*/ 1683026 w 5659749"/>
              <a:gd name="connsiteY35" fmla="*/ 689113 h 735495"/>
              <a:gd name="connsiteX36" fmla="*/ 1736035 w 5659749"/>
              <a:gd name="connsiteY36" fmla="*/ 695739 h 735495"/>
              <a:gd name="connsiteX37" fmla="*/ 2405270 w 5659749"/>
              <a:gd name="connsiteY37" fmla="*/ 702365 h 735495"/>
              <a:gd name="connsiteX38" fmla="*/ 3160643 w 5659749"/>
              <a:gd name="connsiteY38" fmla="*/ 715617 h 735495"/>
              <a:gd name="connsiteX39" fmla="*/ 3260035 w 5659749"/>
              <a:gd name="connsiteY39" fmla="*/ 722243 h 735495"/>
              <a:gd name="connsiteX40" fmla="*/ 3419061 w 5659749"/>
              <a:gd name="connsiteY40" fmla="*/ 728869 h 735495"/>
              <a:gd name="connsiteX41" fmla="*/ 3558209 w 5659749"/>
              <a:gd name="connsiteY41" fmla="*/ 735495 h 735495"/>
              <a:gd name="connsiteX42" fmla="*/ 4207565 w 5659749"/>
              <a:gd name="connsiteY42" fmla="*/ 728869 h 735495"/>
              <a:gd name="connsiteX43" fmla="*/ 4287078 w 5659749"/>
              <a:gd name="connsiteY43" fmla="*/ 715617 h 735495"/>
              <a:gd name="connsiteX44" fmla="*/ 4373217 w 5659749"/>
              <a:gd name="connsiteY44" fmla="*/ 708991 h 735495"/>
              <a:gd name="connsiteX45" fmla="*/ 4399722 w 5659749"/>
              <a:gd name="connsiteY45" fmla="*/ 702365 h 735495"/>
              <a:gd name="connsiteX46" fmla="*/ 4538870 w 5659749"/>
              <a:gd name="connsiteY46" fmla="*/ 682486 h 735495"/>
              <a:gd name="connsiteX47" fmla="*/ 4611757 w 5659749"/>
              <a:gd name="connsiteY47" fmla="*/ 662608 h 735495"/>
              <a:gd name="connsiteX48" fmla="*/ 4658139 w 5659749"/>
              <a:gd name="connsiteY48" fmla="*/ 649356 h 735495"/>
              <a:gd name="connsiteX49" fmla="*/ 4724400 w 5659749"/>
              <a:gd name="connsiteY49" fmla="*/ 636104 h 735495"/>
              <a:gd name="connsiteX50" fmla="*/ 4744278 w 5659749"/>
              <a:gd name="connsiteY50" fmla="*/ 629478 h 735495"/>
              <a:gd name="connsiteX51" fmla="*/ 4764157 w 5659749"/>
              <a:gd name="connsiteY51" fmla="*/ 616226 h 735495"/>
              <a:gd name="connsiteX52" fmla="*/ 4803913 w 5659749"/>
              <a:gd name="connsiteY52" fmla="*/ 602973 h 735495"/>
              <a:gd name="connsiteX53" fmla="*/ 4823791 w 5659749"/>
              <a:gd name="connsiteY53" fmla="*/ 589721 h 735495"/>
              <a:gd name="connsiteX54" fmla="*/ 4863548 w 5659749"/>
              <a:gd name="connsiteY54" fmla="*/ 576469 h 735495"/>
              <a:gd name="connsiteX55" fmla="*/ 4883426 w 5659749"/>
              <a:gd name="connsiteY55" fmla="*/ 569843 h 735495"/>
              <a:gd name="connsiteX56" fmla="*/ 4903304 w 5659749"/>
              <a:gd name="connsiteY56" fmla="*/ 556591 h 735495"/>
              <a:gd name="connsiteX57" fmla="*/ 4923183 w 5659749"/>
              <a:gd name="connsiteY57" fmla="*/ 549965 h 735495"/>
              <a:gd name="connsiteX58" fmla="*/ 4949687 w 5659749"/>
              <a:gd name="connsiteY58" fmla="*/ 536713 h 735495"/>
              <a:gd name="connsiteX59" fmla="*/ 4969565 w 5659749"/>
              <a:gd name="connsiteY59" fmla="*/ 530086 h 735495"/>
              <a:gd name="connsiteX60" fmla="*/ 4996070 w 5659749"/>
              <a:gd name="connsiteY60" fmla="*/ 516834 h 735495"/>
              <a:gd name="connsiteX61" fmla="*/ 5049078 w 5659749"/>
              <a:gd name="connsiteY61" fmla="*/ 496956 h 735495"/>
              <a:gd name="connsiteX62" fmla="*/ 5102087 w 5659749"/>
              <a:gd name="connsiteY62" fmla="*/ 470452 h 735495"/>
              <a:gd name="connsiteX63" fmla="*/ 5121965 w 5659749"/>
              <a:gd name="connsiteY63" fmla="*/ 457200 h 735495"/>
              <a:gd name="connsiteX64" fmla="*/ 5168348 w 5659749"/>
              <a:gd name="connsiteY64" fmla="*/ 437321 h 735495"/>
              <a:gd name="connsiteX65" fmla="*/ 5214730 w 5659749"/>
              <a:gd name="connsiteY65" fmla="*/ 417443 h 735495"/>
              <a:gd name="connsiteX66" fmla="*/ 5254487 w 5659749"/>
              <a:gd name="connsiteY66" fmla="*/ 384313 h 735495"/>
              <a:gd name="connsiteX67" fmla="*/ 5267739 w 5659749"/>
              <a:gd name="connsiteY67" fmla="*/ 371060 h 735495"/>
              <a:gd name="connsiteX68" fmla="*/ 5307496 w 5659749"/>
              <a:gd name="connsiteY68" fmla="*/ 344556 h 735495"/>
              <a:gd name="connsiteX69" fmla="*/ 5334000 w 5659749"/>
              <a:gd name="connsiteY69" fmla="*/ 324678 h 735495"/>
              <a:gd name="connsiteX70" fmla="*/ 5360504 w 5659749"/>
              <a:gd name="connsiteY70" fmla="*/ 311426 h 735495"/>
              <a:gd name="connsiteX71" fmla="*/ 5387009 w 5659749"/>
              <a:gd name="connsiteY71" fmla="*/ 291547 h 735495"/>
              <a:gd name="connsiteX72" fmla="*/ 5440017 w 5659749"/>
              <a:gd name="connsiteY72" fmla="*/ 258417 h 735495"/>
              <a:gd name="connsiteX73" fmla="*/ 5479774 w 5659749"/>
              <a:gd name="connsiteY73" fmla="*/ 225286 h 735495"/>
              <a:gd name="connsiteX74" fmla="*/ 5512904 w 5659749"/>
              <a:gd name="connsiteY74" fmla="*/ 198782 h 735495"/>
              <a:gd name="connsiteX75" fmla="*/ 5532783 w 5659749"/>
              <a:gd name="connsiteY75" fmla="*/ 178904 h 735495"/>
              <a:gd name="connsiteX76" fmla="*/ 5552661 w 5659749"/>
              <a:gd name="connsiteY76" fmla="*/ 165652 h 735495"/>
              <a:gd name="connsiteX77" fmla="*/ 5599043 w 5659749"/>
              <a:gd name="connsiteY77" fmla="*/ 132521 h 735495"/>
              <a:gd name="connsiteX78" fmla="*/ 5632174 w 5659749"/>
              <a:gd name="connsiteY78" fmla="*/ 92765 h 735495"/>
              <a:gd name="connsiteX79" fmla="*/ 5645426 w 5659749"/>
              <a:gd name="connsiteY79" fmla="*/ 72886 h 735495"/>
              <a:gd name="connsiteX80" fmla="*/ 5652052 w 5659749"/>
              <a:gd name="connsiteY80" fmla="*/ 39756 h 735495"/>
              <a:gd name="connsiteX81" fmla="*/ 5658678 w 5659749"/>
              <a:gd name="connsiteY81" fmla="*/ 0 h 73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659749" h="735495">
                <a:moveTo>
                  <a:pt x="0" y="245165"/>
                </a:moveTo>
                <a:cubicBezTo>
                  <a:pt x="39748" y="249140"/>
                  <a:pt x="62579" y="243481"/>
                  <a:pt x="92765" y="265043"/>
                </a:cubicBezTo>
                <a:cubicBezTo>
                  <a:pt x="100390" y="270490"/>
                  <a:pt x="104452" y="280370"/>
                  <a:pt x="112643" y="284921"/>
                </a:cubicBezTo>
                <a:cubicBezTo>
                  <a:pt x="124854" y="291705"/>
                  <a:pt x="139148" y="293755"/>
                  <a:pt x="152400" y="298173"/>
                </a:cubicBezTo>
                <a:cubicBezTo>
                  <a:pt x="219224" y="320448"/>
                  <a:pt x="115555" y="286458"/>
                  <a:pt x="198783" y="311426"/>
                </a:cubicBezTo>
                <a:cubicBezTo>
                  <a:pt x="284259" y="337068"/>
                  <a:pt x="205159" y="311301"/>
                  <a:pt x="258417" y="337930"/>
                </a:cubicBezTo>
                <a:cubicBezTo>
                  <a:pt x="269550" y="343496"/>
                  <a:pt x="294187" y="347998"/>
                  <a:pt x="304800" y="351182"/>
                </a:cubicBezTo>
                <a:cubicBezTo>
                  <a:pt x="318180" y="355196"/>
                  <a:pt x="331305" y="360017"/>
                  <a:pt x="344557" y="364434"/>
                </a:cubicBezTo>
                <a:lnTo>
                  <a:pt x="364435" y="371060"/>
                </a:lnTo>
                <a:lnTo>
                  <a:pt x="384313" y="377686"/>
                </a:lnTo>
                <a:cubicBezTo>
                  <a:pt x="390939" y="382104"/>
                  <a:pt x="396914" y="387705"/>
                  <a:pt x="404191" y="390939"/>
                </a:cubicBezTo>
                <a:cubicBezTo>
                  <a:pt x="416956" y="396613"/>
                  <a:pt x="432325" y="396442"/>
                  <a:pt x="443948" y="404191"/>
                </a:cubicBezTo>
                <a:cubicBezTo>
                  <a:pt x="450574" y="408608"/>
                  <a:pt x="456703" y="413882"/>
                  <a:pt x="463826" y="417443"/>
                </a:cubicBezTo>
                <a:cubicBezTo>
                  <a:pt x="474961" y="423011"/>
                  <a:pt x="499593" y="427510"/>
                  <a:pt x="510209" y="430695"/>
                </a:cubicBezTo>
                <a:cubicBezTo>
                  <a:pt x="523589" y="434709"/>
                  <a:pt x="536713" y="439530"/>
                  <a:pt x="549965" y="443947"/>
                </a:cubicBezTo>
                <a:lnTo>
                  <a:pt x="569843" y="450573"/>
                </a:lnTo>
                <a:cubicBezTo>
                  <a:pt x="576469" y="452782"/>
                  <a:pt x="582946" y="455506"/>
                  <a:pt x="589722" y="457200"/>
                </a:cubicBezTo>
                <a:cubicBezTo>
                  <a:pt x="598557" y="459409"/>
                  <a:pt x="607503" y="461209"/>
                  <a:pt x="616226" y="463826"/>
                </a:cubicBezTo>
                <a:cubicBezTo>
                  <a:pt x="616238" y="463829"/>
                  <a:pt x="665916" y="480389"/>
                  <a:pt x="675861" y="483704"/>
                </a:cubicBezTo>
                <a:cubicBezTo>
                  <a:pt x="682487" y="485913"/>
                  <a:pt x="688850" y="489182"/>
                  <a:pt x="695739" y="490330"/>
                </a:cubicBezTo>
                <a:lnTo>
                  <a:pt x="735496" y="496956"/>
                </a:lnTo>
                <a:lnTo>
                  <a:pt x="934278" y="563217"/>
                </a:lnTo>
                <a:lnTo>
                  <a:pt x="974035" y="576469"/>
                </a:lnTo>
                <a:cubicBezTo>
                  <a:pt x="980661" y="578678"/>
                  <a:pt x="987137" y="581401"/>
                  <a:pt x="993913" y="583095"/>
                </a:cubicBezTo>
                <a:cubicBezTo>
                  <a:pt x="1002748" y="585304"/>
                  <a:pt x="1011694" y="587104"/>
                  <a:pt x="1020417" y="589721"/>
                </a:cubicBezTo>
                <a:cubicBezTo>
                  <a:pt x="1033797" y="593735"/>
                  <a:pt x="1046476" y="600233"/>
                  <a:pt x="1060174" y="602973"/>
                </a:cubicBezTo>
                <a:cubicBezTo>
                  <a:pt x="1082261" y="607391"/>
                  <a:pt x="1104137" y="613041"/>
                  <a:pt x="1126435" y="616226"/>
                </a:cubicBezTo>
                <a:cubicBezTo>
                  <a:pt x="1141896" y="618435"/>
                  <a:pt x="1157451" y="620058"/>
                  <a:pt x="1172817" y="622852"/>
                </a:cubicBezTo>
                <a:cubicBezTo>
                  <a:pt x="1221067" y="631625"/>
                  <a:pt x="1177488" y="629621"/>
                  <a:pt x="1239078" y="636104"/>
                </a:cubicBezTo>
                <a:cubicBezTo>
                  <a:pt x="1267718" y="639119"/>
                  <a:pt x="1296504" y="640521"/>
                  <a:pt x="1325217" y="642730"/>
                </a:cubicBezTo>
                <a:cubicBezTo>
                  <a:pt x="1338469" y="644939"/>
                  <a:pt x="1351800" y="646721"/>
                  <a:pt x="1364974" y="649356"/>
                </a:cubicBezTo>
                <a:cubicBezTo>
                  <a:pt x="1373904" y="651142"/>
                  <a:pt x="1382451" y="654778"/>
                  <a:pt x="1391478" y="655982"/>
                </a:cubicBezTo>
                <a:cubicBezTo>
                  <a:pt x="1415660" y="659206"/>
                  <a:pt x="1440069" y="660399"/>
                  <a:pt x="1464365" y="662608"/>
                </a:cubicBezTo>
                <a:cubicBezTo>
                  <a:pt x="1475409" y="664817"/>
                  <a:pt x="1486347" y="667641"/>
                  <a:pt x="1497496" y="669234"/>
                </a:cubicBezTo>
                <a:cubicBezTo>
                  <a:pt x="1521080" y="672603"/>
                  <a:pt x="1601723" y="680205"/>
                  <a:pt x="1623391" y="682486"/>
                </a:cubicBezTo>
                <a:lnTo>
                  <a:pt x="1683026" y="689113"/>
                </a:lnTo>
                <a:cubicBezTo>
                  <a:pt x="1700711" y="691194"/>
                  <a:pt x="1718231" y="695412"/>
                  <a:pt x="1736035" y="695739"/>
                </a:cubicBezTo>
                <a:lnTo>
                  <a:pt x="2405270" y="702365"/>
                </a:lnTo>
                <a:cubicBezTo>
                  <a:pt x="2956951" y="720161"/>
                  <a:pt x="2105864" y="694091"/>
                  <a:pt x="3160643" y="715617"/>
                </a:cubicBezTo>
                <a:cubicBezTo>
                  <a:pt x="3193840" y="716294"/>
                  <a:pt x="3226874" y="720542"/>
                  <a:pt x="3260035" y="722243"/>
                </a:cubicBezTo>
                <a:lnTo>
                  <a:pt x="3419061" y="728869"/>
                </a:lnTo>
                <a:lnTo>
                  <a:pt x="3558209" y="735495"/>
                </a:lnTo>
                <a:lnTo>
                  <a:pt x="4207565" y="728869"/>
                </a:lnTo>
                <a:cubicBezTo>
                  <a:pt x="4252594" y="728011"/>
                  <a:pt x="4247649" y="719998"/>
                  <a:pt x="4287078" y="715617"/>
                </a:cubicBezTo>
                <a:cubicBezTo>
                  <a:pt x="4315700" y="712437"/>
                  <a:pt x="4344504" y="711200"/>
                  <a:pt x="4373217" y="708991"/>
                </a:cubicBezTo>
                <a:cubicBezTo>
                  <a:pt x="4382052" y="706782"/>
                  <a:pt x="4390771" y="704043"/>
                  <a:pt x="4399722" y="702365"/>
                </a:cubicBezTo>
                <a:cubicBezTo>
                  <a:pt x="4471893" y="688833"/>
                  <a:pt x="4472680" y="689841"/>
                  <a:pt x="4538870" y="682486"/>
                </a:cubicBezTo>
                <a:cubicBezTo>
                  <a:pt x="4624159" y="654056"/>
                  <a:pt x="4536832" y="681339"/>
                  <a:pt x="4611757" y="662608"/>
                </a:cubicBezTo>
                <a:cubicBezTo>
                  <a:pt x="4662280" y="649977"/>
                  <a:pt x="4596167" y="661750"/>
                  <a:pt x="4658139" y="649356"/>
                </a:cubicBezTo>
                <a:cubicBezTo>
                  <a:pt x="4701529" y="640678"/>
                  <a:pt x="4688488" y="646365"/>
                  <a:pt x="4724400" y="636104"/>
                </a:cubicBezTo>
                <a:cubicBezTo>
                  <a:pt x="4731116" y="634185"/>
                  <a:pt x="4738031" y="632601"/>
                  <a:pt x="4744278" y="629478"/>
                </a:cubicBezTo>
                <a:cubicBezTo>
                  <a:pt x="4751401" y="625917"/>
                  <a:pt x="4756880" y="619460"/>
                  <a:pt x="4764157" y="616226"/>
                </a:cubicBezTo>
                <a:cubicBezTo>
                  <a:pt x="4776922" y="610553"/>
                  <a:pt x="4792290" y="610722"/>
                  <a:pt x="4803913" y="602973"/>
                </a:cubicBezTo>
                <a:cubicBezTo>
                  <a:pt x="4810539" y="598556"/>
                  <a:pt x="4816514" y="592955"/>
                  <a:pt x="4823791" y="589721"/>
                </a:cubicBezTo>
                <a:cubicBezTo>
                  <a:pt x="4836556" y="584048"/>
                  <a:pt x="4850296" y="580886"/>
                  <a:pt x="4863548" y="576469"/>
                </a:cubicBezTo>
                <a:cubicBezTo>
                  <a:pt x="4870174" y="574260"/>
                  <a:pt x="4877615" y="573717"/>
                  <a:pt x="4883426" y="569843"/>
                </a:cubicBezTo>
                <a:cubicBezTo>
                  <a:pt x="4890052" y="565426"/>
                  <a:pt x="4896181" y="560152"/>
                  <a:pt x="4903304" y="556591"/>
                </a:cubicBezTo>
                <a:cubicBezTo>
                  <a:pt x="4909551" y="553467"/>
                  <a:pt x="4916763" y="552716"/>
                  <a:pt x="4923183" y="549965"/>
                </a:cubicBezTo>
                <a:cubicBezTo>
                  <a:pt x="4932262" y="546074"/>
                  <a:pt x="4940608" y="540604"/>
                  <a:pt x="4949687" y="536713"/>
                </a:cubicBezTo>
                <a:cubicBezTo>
                  <a:pt x="4956107" y="533962"/>
                  <a:pt x="4963145" y="532837"/>
                  <a:pt x="4969565" y="530086"/>
                </a:cubicBezTo>
                <a:cubicBezTo>
                  <a:pt x="4978644" y="526195"/>
                  <a:pt x="4987044" y="520846"/>
                  <a:pt x="4996070" y="516834"/>
                </a:cubicBezTo>
                <a:cubicBezTo>
                  <a:pt x="5019841" y="506270"/>
                  <a:pt x="5027220" y="504242"/>
                  <a:pt x="5049078" y="496956"/>
                </a:cubicBezTo>
                <a:cubicBezTo>
                  <a:pt x="5107945" y="452807"/>
                  <a:pt x="5044191" y="495265"/>
                  <a:pt x="5102087" y="470452"/>
                </a:cubicBezTo>
                <a:cubicBezTo>
                  <a:pt x="5109407" y="467315"/>
                  <a:pt x="5115051" y="461151"/>
                  <a:pt x="5121965" y="457200"/>
                </a:cubicBezTo>
                <a:cubicBezTo>
                  <a:pt x="5165920" y="432082"/>
                  <a:pt x="5131178" y="453251"/>
                  <a:pt x="5168348" y="437321"/>
                </a:cubicBezTo>
                <a:cubicBezTo>
                  <a:pt x="5225662" y="412758"/>
                  <a:pt x="5168113" y="432982"/>
                  <a:pt x="5214730" y="417443"/>
                </a:cubicBezTo>
                <a:cubicBezTo>
                  <a:pt x="5244711" y="387465"/>
                  <a:pt x="5207220" y="423703"/>
                  <a:pt x="5254487" y="384313"/>
                </a:cubicBezTo>
                <a:cubicBezTo>
                  <a:pt x="5259286" y="380314"/>
                  <a:pt x="5262741" y="374808"/>
                  <a:pt x="5267739" y="371060"/>
                </a:cubicBezTo>
                <a:cubicBezTo>
                  <a:pt x="5280481" y="361504"/>
                  <a:pt x="5294754" y="354112"/>
                  <a:pt x="5307496" y="344556"/>
                </a:cubicBezTo>
                <a:cubicBezTo>
                  <a:pt x="5316331" y="337930"/>
                  <a:pt x="5324635" y="330531"/>
                  <a:pt x="5334000" y="324678"/>
                </a:cubicBezTo>
                <a:cubicBezTo>
                  <a:pt x="5342376" y="319443"/>
                  <a:pt x="5352128" y="316661"/>
                  <a:pt x="5360504" y="311426"/>
                </a:cubicBezTo>
                <a:cubicBezTo>
                  <a:pt x="5369869" y="305573"/>
                  <a:pt x="5377820" y="297673"/>
                  <a:pt x="5387009" y="291547"/>
                </a:cubicBezTo>
                <a:cubicBezTo>
                  <a:pt x="5404346" y="279989"/>
                  <a:pt x="5423348" y="270919"/>
                  <a:pt x="5440017" y="258417"/>
                </a:cubicBezTo>
                <a:cubicBezTo>
                  <a:pt x="5521155" y="197565"/>
                  <a:pt x="5430635" y="267406"/>
                  <a:pt x="5479774" y="225286"/>
                </a:cubicBezTo>
                <a:cubicBezTo>
                  <a:pt x="5490512" y="216082"/>
                  <a:pt x="5502261" y="208095"/>
                  <a:pt x="5512904" y="198782"/>
                </a:cubicBezTo>
                <a:cubicBezTo>
                  <a:pt x="5519956" y="192611"/>
                  <a:pt x="5525584" y="184903"/>
                  <a:pt x="5532783" y="178904"/>
                </a:cubicBezTo>
                <a:cubicBezTo>
                  <a:pt x="5538901" y="173806"/>
                  <a:pt x="5546543" y="170750"/>
                  <a:pt x="5552661" y="165652"/>
                </a:cubicBezTo>
                <a:cubicBezTo>
                  <a:pt x="5592955" y="132072"/>
                  <a:pt x="5549999" y="157043"/>
                  <a:pt x="5599043" y="132521"/>
                </a:cubicBezTo>
                <a:cubicBezTo>
                  <a:pt x="5631956" y="83155"/>
                  <a:pt x="5589648" y="143797"/>
                  <a:pt x="5632174" y="92765"/>
                </a:cubicBezTo>
                <a:cubicBezTo>
                  <a:pt x="5637272" y="86647"/>
                  <a:pt x="5641009" y="79512"/>
                  <a:pt x="5645426" y="72886"/>
                </a:cubicBezTo>
                <a:cubicBezTo>
                  <a:pt x="5647635" y="61843"/>
                  <a:pt x="5649609" y="50750"/>
                  <a:pt x="5652052" y="39756"/>
                </a:cubicBezTo>
                <a:cubicBezTo>
                  <a:pt x="5659749" y="5118"/>
                  <a:pt x="5658678" y="24225"/>
                  <a:pt x="565867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2942977" y="4419600"/>
            <a:ext cx="2875722" cy="9939"/>
          </a:xfrm>
          <a:prstGeom prst="line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/>
          <p:cNvGrpSpPr/>
          <p:nvPr/>
        </p:nvGrpSpPr>
        <p:grpSpPr>
          <a:xfrm>
            <a:off x="2878318" y="3720342"/>
            <a:ext cx="3039772" cy="1391684"/>
            <a:chOff x="2878318" y="3720342"/>
            <a:chExt cx="3039772" cy="1391684"/>
          </a:xfrm>
        </p:grpSpPr>
        <p:cxnSp>
          <p:nvCxnSpPr>
            <p:cNvPr id="49" name="Straight Connector 48"/>
            <p:cNvCxnSpPr>
              <a:stCxn id="4" idx="27"/>
            </p:cNvCxnSpPr>
            <p:nvPr/>
          </p:nvCxnSpPr>
          <p:spPr>
            <a:xfrm>
              <a:off x="2878318" y="3720342"/>
              <a:ext cx="3039772" cy="26710"/>
            </a:xfrm>
            <a:prstGeom prst="line">
              <a:avLst/>
            </a:prstGeom>
            <a:ln w="444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367047" y="5105400"/>
              <a:ext cx="2140226" cy="6626"/>
            </a:xfrm>
            <a:prstGeom prst="line">
              <a:avLst/>
            </a:prstGeom>
            <a:ln w="444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 rot="5400000" flipH="1" flipV="1">
            <a:off x="3121883" y="4429541"/>
            <a:ext cx="2531163" cy="1"/>
          </a:xfrm>
          <a:prstGeom prst="line">
            <a:avLst/>
          </a:prstGeom>
          <a:ln w="44450">
            <a:solidFill>
              <a:srgbClr val="A864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3323978" y="3200401"/>
            <a:ext cx="2133600" cy="2040376"/>
            <a:chOff x="3323978" y="3200401"/>
            <a:chExt cx="2133600" cy="2040376"/>
          </a:xfrm>
        </p:grpSpPr>
        <p:cxnSp>
          <p:nvCxnSpPr>
            <p:cNvPr id="64" name="Straight Connector 63"/>
            <p:cNvCxnSpPr>
              <a:stCxn id="4" idx="57"/>
            </p:cNvCxnSpPr>
            <p:nvPr/>
          </p:nvCxnSpPr>
          <p:spPr>
            <a:xfrm flipH="1" flipV="1">
              <a:off x="3323978" y="3276601"/>
              <a:ext cx="11486" cy="1789162"/>
            </a:xfrm>
            <a:prstGeom prst="line">
              <a:avLst/>
            </a:prstGeom>
            <a:ln w="44450">
              <a:solidFill>
                <a:srgbClr val="A864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4" idx="105"/>
            </p:cNvCxnSpPr>
            <p:nvPr/>
          </p:nvCxnSpPr>
          <p:spPr>
            <a:xfrm flipV="1">
              <a:off x="5445049" y="3200401"/>
              <a:ext cx="12529" cy="2040376"/>
            </a:xfrm>
            <a:prstGeom prst="line">
              <a:avLst/>
            </a:prstGeom>
            <a:ln w="44450">
              <a:solidFill>
                <a:srgbClr val="A864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1342777" y="1524000"/>
            <a:ext cx="3747373" cy="608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/>
              <a:t>Posterior border of vertebral body</a:t>
            </a:r>
          </a:p>
          <a:p>
            <a:pPr>
              <a:lnSpc>
                <a:spcPts val="2000"/>
              </a:lnSpc>
            </a:pPr>
            <a:r>
              <a:rPr lang="en-US" sz="2000" dirty="0"/>
              <a:t>(or Intervertebral disc) 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rot="5400000">
            <a:off x="1589599" y="2247902"/>
            <a:ext cx="553280" cy="32467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oup 100"/>
          <p:cNvGrpSpPr/>
          <p:nvPr/>
        </p:nvGrpSpPr>
        <p:grpSpPr>
          <a:xfrm>
            <a:off x="6096000" y="2362200"/>
            <a:ext cx="590226" cy="500270"/>
            <a:chOff x="6096000" y="2362200"/>
            <a:chExt cx="590226" cy="500270"/>
          </a:xfrm>
        </p:grpSpPr>
        <p:sp>
          <p:nvSpPr>
            <p:cNvPr id="38" name="Oval 37"/>
            <p:cNvSpPr/>
            <p:nvPr/>
          </p:nvSpPr>
          <p:spPr>
            <a:xfrm>
              <a:off x="6511125" y="271007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96000" y="2362200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743200" y="2653748"/>
            <a:ext cx="3264846" cy="506895"/>
            <a:chOff x="2743200" y="2653748"/>
            <a:chExt cx="3264846" cy="506895"/>
          </a:xfrm>
        </p:grpSpPr>
        <p:sp>
          <p:nvSpPr>
            <p:cNvPr id="39" name="Oval 38"/>
            <p:cNvSpPr/>
            <p:nvPr/>
          </p:nvSpPr>
          <p:spPr>
            <a:xfrm>
              <a:off x="3251090" y="2975113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378064" y="3008243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311264" y="2988365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21708" y="2703153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417820" y="2706757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743200" y="2653748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959003" y="2514600"/>
            <a:ext cx="659800" cy="387626"/>
            <a:chOff x="1959003" y="2514600"/>
            <a:chExt cx="659800" cy="387626"/>
          </a:xfrm>
        </p:grpSpPr>
        <p:sp>
          <p:nvSpPr>
            <p:cNvPr id="37" name="Oval 36"/>
            <p:cNvSpPr/>
            <p:nvPr/>
          </p:nvSpPr>
          <p:spPr>
            <a:xfrm>
              <a:off x="1959003" y="2749826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28577" y="2514600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5076577" y="3243470"/>
            <a:ext cx="3683340" cy="1859721"/>
            <a:chOff x="5076577" y="3243470"/>
            <a:chExt cx="3683340" cy="1859721"/>
          </a:xfrm>
        </p:grpSpPr>
        <p:sp>
          <p:nvSpPr>
            <p:cNvPr id="78" name="Freeform 77"/>
            <p:cNvSpPr/>
            <p:nvPr/>
          </p:nvSpPr>
          <p:spPr>
            <a:xfrm>
              <a:off x="5633168" y="3424583"/>
              <a:ext cx="881270" cy="302591"/>
            </a:xfrm>
            <a:custGeom>
              <a:avLst/>
              <a:gdLst>
                <a:gd name="connsiteX0" fmla="*/ 881270 w 881270"/>
                <a:gd name="connsiteY0" fmla="*/ 4417 h 302591"/>
                <a:gd name="connsiteX1" fmla="*/ 536713 w 881270"/>
                <a:gd name="connsiteY1" fmla="*/ 4417 h 302591"/>
                <a:gd name="connsiteX2" fmla="*/ 337931 w 881270"/>
                <a:gd name="connsiteY2" fmla="*/ 30921 h 302591"/>
                <a:gd name="connsiteX3" fmla="*/ 132522 w 881270"/>
                <a:gd name="connsiteY3" fmla="*/ 103808 h 302591"/>
                <a:gd name="connsiteX4" fmla="*/ 59635 w 881270"/>
                <a:gd name="connsiteY4" fmla="*/ 163443 h 302591"/>
                <a:gd name="connsiteX5" fmla="*/ 0 w 881270"/>
                <a:gd name="connsiteY5" fmla="*/ 302591 h 30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1270" h="302591">
                  <a:moveTo>
                    <a:pt x="881270" y="4417"/>
                  </a:moveTo>
                  <a:cubicBezTo>
                    <a:pt x="754269" y="2208"/>
                    <a:pt x="627269" y="0"/>
                    <a:pt x="536713" y="4417"/>
                  </a:cubicBezTo>
                  <a:cubicBezTo>
                    <a:pt x="446157" y="8834"/>
                    <a:pt x="405296" y="14356"/>
                    <a:pt x="337931" y="30921"/>
                  </a:cubicBezTo>
                  <a:cubicBezTo>
                    <a:pt x="270566" y="47486"/>
                    <a:pt x="178905" y="81721"/>
                    <a:pt x="132522" y="103808"/>
                  </a:cubicBezTo>
                  <a:cubicBezTo>
                    <a:pt x="86139" y="125895"/>
                    <a:pt x="81722" y="130313"/>
                    <a:pt x="59635" y="163443"/>
                  </a:cubicBezTo>
                  <a:cubicBezTo>
                    <a:pt x="37548" y="196573"/>
                    <a:pt x="18774" y="249582"/>
                    <a:pt x="0" y="302591"/>
                  </a:cubicBezTo>
                </a:path>
              </a:pathLst>
            </a:cu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458116" y="3243470"/>
              <a:ext cx="22381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Upper canal width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076577" y="4648200"/>
              <a:ext cx="1504122" cy="454991"/>
            </a:xfrm>
            <a:custGeom>
              <a:avLst/>
              <a:gdLst>
                <a:gd name="connsiteX0" fmla="*/ 881270 w 881270"/>
                <a:gd name="connsiteY0" fmla="*/ 4417 h 302591"/>
                <a:gd name="connsiteX1" fmla="*/ 536713 w 881270"/>
                <a:gd name="connsiteY1" fmla="*/ 4417 h 302591"/>
                <a:gd name="connsiteX2" fmla="*/ 337931 w 881270"/>
                <a:gd name="connsiteY2" fmla="*/ 30921 h 302591"/>
                <a:gd name="connsiteX3" fmla="*/ 132522 w 881270"/>
                <a:gd name="connsiteY3" fmla="*/ 103808 h 302591"/>
                <a:gd name="connsiteX4" fmla="*/ 59635 w 881270"/>
                <a:gd name="connsiteY4" fmla="*/ 163443 h 302591"/>
                <a:gd name="connsiteX5" fmla="*/ 0 w 881270"/>
                <a:gd name="connsiteY5" fmla="*/ 302591 h 30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1270" h="302591">
                  <a:moveTo>
                    <a:pt x="881270" y="4417"/>
                  </a:moveTo>
                  <a:cubicBezTo>
                    <a:pt x="754269" y="2208"/>
                    <a:pt x="627269" y="0"/>
                    <a:pt x="536713" y="4417"/>
                  </a:cubicBezTo>
                  <a:cubicBezTo>
                    <a:pt x="446157" y="8834"/>
                    <a:pt x="405296" y="14356"/>
                    <a:pt x="337931" y="30921"/>
                  </a:cubicBezTo>
                  <a:cubicBezTo>
                    <a:pt x="270566" y="47486"/>
                    <a:pt x="178905" y="81721"/>
                    <a:pt x="132522" y="103808"/>
                  </a:cubicBezTo>
                  <a:cubicBezTo>
                    <a:pt x="86139" y="125895"/>
                    <a:pt x="81722" y="130313"/>
                    <a:pt x="59635" y="163443"/>
                  </a:cubicBezTo>
                  <a:cubicBezTo>
                    <a:pt x="37548" y="196573"/>
                    <a:pt x="18774" y="249582"/>
                    <a:pt x="0" y="302591"/>
                  </a:cubicBezTo>
                </a:path>
              </a:pathLst>
            </a:cu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521804" y="4495800"/>
              <a:ext cx="22381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Lower canal width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566907" y="3810000"/>
            <a:ext cx="3346813" cy="599661"/>
            <a:chOff x="5566907" y="3810000"/>
            <a:chExt cx="3346813" cy="599661"/>
          </a:xfrm>
        </p:grpSpPr>
        <p:sp>
          <p:nvSpPr>
            <p:cNvPr id="82" name="Freeform 81"/>
            <p:cNvSpPr/>
            <p:nvPr/>
          </p:nvSpPr>
          <p:spPr>
            <a:xfrm>
              <a:off x="5566907" y="3964609"/>
              <a:ext cx="841513" cy="445052"/>
            </a:xfrm>
            <a:custGeom>
              <a:avLst/>
              <a:gdLst>
                <a:gd name="connsiteX0" fmla="*/ 881270 w 881270"/>
                <a:gd name="connsiteY0" fmla="*/ 4417 h 302591"/>
                <a:gd name="connsiteX1" fmla="*/ 536713 w 881270"/>
                <a:gd name="connsiteY1" fmla="*/ 4417 h 302591"/>
                <a:gd name="connsiteX2" fmla="*/ 337931 w 881270"/>
                <a:gd name="connsiteY2" fmla="*/ 30921 h 302591"/>
                <a:gd name="connsiteX3" fmla="*/ 132522 w 881270"/>
                <a:gd name="connsiteY3" fmla="*/ 103808 h 302591"/>
                <a:gd name="connsiteX4" fmla="*/ 59635 w 881270"/>
                <a:gd name="connsiteY4" fmla="*/ 163443 h 302591"/>
                <a:gd name="connsiteX5" fmla="*/ 0 w 881270"/>
                <a:gd name="connsiteY5" fmla="*/ 302591 h 30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1270" h="302591">
                  <a:moveTo>
                    <a:pt x="881270" y="4417"/>
                  </a:moveTo>
                  <a:cubicBezTo>
                    <a:pt x="754269" y="2208"/>
                    <a:pt x="627269" y="0"/>
                    <a:pt x="536713" y="4417"/>
                  </a:cubicBezTo>
                  <a:cubicBezTo>
                    <a:pt x="446157" y="8834"/>
                    <a:pt x="405296" y="14356"/>
                    <a:pt x="337931" y="30921"/>
                  </a:cubicBezTo>
                  <a:cubicBezTo>
                    <a:pt x="270566" y="47486"/>
                    <a:pt x="178905" y="81721"/>
                    <a:pt x="132522" y="103808"/>
                  </a:cubicBezTo>
                  <a:cubicBezTo>
                    <a:pt x="86139" y="125895"/>
                    <a:pt x="81722" y="130313"/>
                    <a:pt x="59635" y="163443"/>
                  </a:cubicBezTo>
                  <a:cubicBezTo>
                    <a:pt x="37548" y="196573"/>
                    <a:pt x="18774" y="249582"/>
                    <a:pt x="0" y="302591"/>
                  </a:cubicBezTo>
                </a:path>
              </a:pathLst>
            </a:cu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88542" y="3810000"/>
              <a:ext cx="252517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Transverse diameter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315293" y="4495800"/>
            <a:ext cx="3008684" cy="348813"/>
            <a:chOff x="315293" y="4495800"/>
            <a:chExt cx="3008684" cy="348813"/>
          </a:xfrm>
        </p:grpSpPr>
        <p:sp>
          <p:nvSpPr>
            <p:cNvPr id="84" name="TextBox 83"/>
            <p:cNvSpPr txBox="1"/>
            <p:nvPr/>
          </p:nvSpPr>
          <p:spPr>
            <a:xfrm>
              <a:off x="315293" y="4495800"/>
              <a:ext cx="22381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Right canal height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2512281" y="4572002"/>
              <a:ext cx="811696" cy="10270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/>
          <p:cNvGrpSpPr/>
          <p:nvPr/>
        </p:nvGrpSpPr>
        <p:grpSpPr>
          <a:xfrm>
            <a:off x="5474143" y="4903304"/>
            <a:ext cx="3018486" cy="348813"/>
            <a:chOff x="5474143" y="4903304"/>
            <a:chExt cx="3018486" cy="348813"/>
          </a:xfrm>
        </p:grpSpPr>
        <p:sp>
          <p:nvSpPr>
            <p:cNvPr id="87" name="TextBox 86"/>
            <p:cNvSpPr txBox="1"/>
            <p:nvPr/>
          </p:nvSpPr>
          <p:spPr>
            <a:xfrm>
              <a:off x="6427640" y="4903304"/>
              <a:ext cx="206498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Left canal height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rot="10800000">
              <a:off x="5474143" y="4919871"/>
              <a:ext cx="993915" cy="10933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587059" y="5257800"/>
            <a:ext cx="3780527" cy="605294"/>
            <a:chOff x="587059" y="5257800"/>
            <a:chExt cx="3780527" cy="605294"/>
          </a:xfrm>
        </p:grpSpPr>
        <p:sp>
          <p:nvSpPr>
            <p:cNvPr id="91" name="TextBox 90"/>
            <p:cNvSpPr txBox="1"/>
            <p:nvPr/>
          </p:nvSpPr>
          <p:spPr>
            <a:xfrm>
              <a:off x="587059" y="5257800"/>
              <a:ext cx="1936749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 err="1">
                  <a:solidFill>
                    <a:srgbClr val="FFFF00"/>
                  </a:solidFill>
                </a:rPr>
                <a:t>Anteroposterior</a:t>
              </a:r>
              <a:endParaRPr lang="en-US" sz="2000" dirty="0">
                <a:solidFill>
                  <a:srgbClr val="FFFF00"/>
                </a:solidFill>
              </a:endParaRPr>
            </a:p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diameter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2485777" y="5343939"/>
              <a:ext cx="1881809" cy="14246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914400" y="3107635"/>
            <a:ext cx="1935812" cy="365934"/>
            <a:chOff x="914400" y="3107635"/>
            <a:chExt cx="1935812" cy="365934"/>
          </a:xfrm>
        </p:grpSpPr>
        <p:sp>
          <p:nvSpPr>
            <p:cNvPr id="95" name="TextBox 94"/>
            <p:cNvSpPr txBox="1"/>
            <p:nvPr/>
          </p:nvSpPr>
          <p:spPr>
            <a:xfrm>
              <a:off x="914400" y="3107635"/>
              <a:ext cx="1000082" cy="365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400" dirty="0"/>
                <a:t>1</a:t>
              </a:r>
              <a:r>
                <a:rPr lang="en-US" sz="2400" baseline="30000" dirty="0"/>
                <a:t>st</a:t>
              </a:r>
              <a:r>
                <a:rPr lang="en-US" sz="2400" dirty="0"/>
                <a:t> ROI</a:t>
              </a: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>
              <a:off x="2048456" y="3276601"/>
              <a:ext cx="801756" cy="17227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/>
          <p:cNvSpPr txBox="1"/>
          <p:nvPr/>
        </p:nvSpPr>
        <p:spPr>
          <a:xfrm>
            <a:off x="961777" y="3733800"/>
            <a:ext cx="938077" cy="622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400" dirty="0"/>
              <a:t>Spinal</a:t>
            </a:r>
          </a:p>
          <a:p>
            <a:pPr>
              <a:lnSpc>
                <a:spcPts val="2000"/>
              </a:lnSpc>
            </a:pPr>
            <a:r>
              <a:rPr lang="en-US" sz="2400" dirty="0"/>
              <a:t>canal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1876177" y="4038600"/>
            <a:ext cx="12192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6067177" y="1676400"/>
            <a:ext cx="1909497" cy="1030359"/>
            <a:chOff x="6067177" y="1676400"/>
            <a:chExt cx="1909497" cy="1030359"/>
          </a:xfrm>
        </p:grpSpPr>
        <p:sp>
          <p:nvSpPr>
            <p:cNvPr id="102" name="TextBox 101"/>
            <p:cNvSpPr txBox="1"/>
            <p:nvPr/>
          </p:nvSpPr>
          <p:spPr>
            <a:xfrm>
              <a:off x="6067177" y="1676400"/>
              <a:ext cx="190949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Boundary point</a:t>
              </a: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5400000">
              <a:off x="6413390" y="2194892"/>
              <a:ext cx="725559" cy="29817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2028577" y="3505200"/>
            <a:ext cx="4191000" cy="1747558"/>
            <a:chOff x="2028577" y="3505200"/>
            <a:chExt cx="4191000" cy="1747558"/>
          </a:xfrm>
        </p:grpSpPr>
        <p:cxnSp>
          <p:nvCxnSpPr>
            <p:cNvPr id="42" name="Straight Connector 41"/>
            <p:cNvCxnSpPr/>
            <p:nvPr/>
          </p:nvCxnSpPr>
          <p:spPr>
            <a:xfrm rot="10800000">
              <a:off x="2409577" y="4419600"/>
              <a:ext cx="381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0800000">
              <a:off x="2409577" y="5105400"/>
              <a:ext cx="381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10800000">
              <a:off x="2409577" y="3733800"/>
              <a:ext cx="3810000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2028577" y="3505200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048455" y="4174435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28577" y="4883426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095377" y="2667000"/>
            <a:ext cx="2619654" cy="3733800"/>
            <a:chOff x="3095377" y="2667000"/>
            <a:chExt cx="2619654" cy="3733800"/>
          </a:xfrm>
        </p:grpSpPr>
        <p:grpSp>
          <p:nvGrpSpPr>
            <p:cNvPr id="65" name="Group 64"/>
            <p:cNvGrpSpPr/>
            <p:nvPr/>
          </p:nvGrpSpPr>
          <p:grpSpPr>
            <a:xfrm>
              <a:off x="3323977" y="2667000"/>
              <a:ext cx="2133600" cy="3429000"/>
              <a:chOff x="3323977" y="2667000"/>
              <a:chExt cx="2133600" cy="3429000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rot="5400000" flipH="1" flipV="1">
                <a:off x="2676277" y="4381500"/>
                <a:ext cx="3429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5400000" flipH="1" flipV="1">
                <a:off x="1609477" y="4381500"/>
                <a:ext cx="3429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 flipH="1" flipV="1">
                <a:off x="2142877" y="4381500"/>
                <a:ext cx="3429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 flipH="1" flipV="1">
                <a:off x="3209677" y="4381500"/>
                <a:ext cx="3429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 flipH="1" flipV="1">
                <a:off x="3743077" y="4381500"/>
                <a:ext cx="34290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3095377" y="60198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24717" y="60198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771777" y="60198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691317" y="60198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91517" y="6031468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V</a:t>
              </a:r>
              <a:r>
                <a:rPr lang="en-US" b="1" baseline="-25000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62" name="Title 3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CFAFE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Spinal Feature Extraction (</a:t>
            </a:r>
            <a:r>
              <a:rPr lang="en-US" sz="4600" b="1" dirty="0">
                <a:solidFill>
                  <a:srgbClr val="CFAFE7"/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CFAFE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63" name="Picture 2" descr="C:\Users\Kien\Desktop\TEMP\Research\SPIE'10\Figures\Step 1.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486400"/>
            <a:ext cx="1752600" cy="1137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865736" y="3124200"/>
            <a:ext cx="3049041" cy="2575560"/>
          </a:xfrm>
          <a:custGeom>
            <a:avLst/>
            <a:gdLst>
              <a:gd name="connsiteX0" fmla="*/ 2249290 w 4852327"/>
              <a:gd name="connsiteY0" fmla="*/ 126815 h 3143142"/>
              <a:gd name="connsiteX1" fmla="*/ 2155848 w 4852327"/>
              <a:gd name="connsiteY1" fmla="*/ 113466 h 3143142"/>
              <a:gd name="connsiteX2" fmla="*/ 2129150 w 4852327"/>
              <a:gd name="connsiteY2" fmla="*/ 106791 h 3143142"/>
              <a:gd name="connsiteX3" fmla="*/ 1975637 w 4852327"/>
              <a:gd name="connsiteY3" fmla="*/ 100117 h 3143142"/>
              <a:gd name="connsiteX4" fmla="*/ 1548473 w 4852327"/>
              <a:gd name="connsiteY4" fmla="*/ 106791 h 3143142"/>
              <a:gd name="connsiteX5" fmla="*/ 1455030 w 4852327"/>
              <a:gd name="connsiteY5" fmla="*/ 120140 h 3143142"/>
              <a:gd name="connsiteX6" fmla="*/ 1394960 w 4852327"/>
              <a:gd name="connsiteY6" fmla="*/ 126815 h 3143142"/>
              <a:gd name="connsiteX7" fmla="*/ 1308192 w 4852327"/>
              <a:gd name="connsiteY7" fmla="*/ 133489 h 3143142"/>
              <a:gd name="connsiteX8" fmla="*/ 1087935 w 4852327"/>
              <a:gd name="connsiteY8" fmla="*/ 146838 h 3143142"/>
              <a:gd name="connsiteX9" fmla="*/ 967795 w 4852327"/>
              <a:gd name="connsiteY9" fmla="*/ 160187 h 3143142"/>
              <a:gd name="connsiteX10" fmla="*/ 861004 w 4852327"/>
              <a:gd name="connsiteY10" fmla="*/ 173536 h 3143142"/>
              <a:gd name="connsiteX11" fmla="*/ 807608 w 4852327"/>
              <a:gd name="connsiteY11" fmla="*/ 180210 h 3143142"/>
              <a:gd name="connsiteX12" fmla="*/ 714166 w 4852327"/>
              <a:gd name="connsiteY12" fmla="*/ 193559 h 3143142"/>
              <a:gd name="connsiteX13" fmla="*/ 694143 w 4852327"/>
              <a:gd name="connsiteY13" fmla="*/ 200234 h 3143142"/>
              <a:gd name="connsiteX14" fmla="*/ 640747 w 4852327"/>
              <a:gd name="connsiteY14" fmla="*/ 213583 h 3143142"/>
              <a:gd name="connsiteX15" fmla="*/ 587351 w 4852327"/>
              <a:gd name="connsiteY15" fmla="*/ 226931 h 3143142"/>
              <a:gd name="connsiteX16" fmla="*/ 520607 w 4852327"/>
              <a:gd name="connsiteY16" fmla="*/ 240280 h 3143142"/>
              <a:gd name="connsiteX17" fmla="*/ 467211 w 4852327"/>
              <a:gd name="connsiteY17" fmla="*/ 260304 h 3143142"/>
              <a:gd name="connsiteX18" fmla="*/ 440513 w 4852327"/>
              <a:gd name="connsiteY18" fmla="*/ 266978 h 3143142"/>
              <a:gd name="connsiteX19" fmla="*/ 420490 w 4852327"/>
              <a:gd name="connsiteY19" fmla="*/ 280327 h 3143142"/>
              <a:gd name="connsiteX20" fmla="*/ 380443 w 4852327"/>
              <a:gd name="connsiteY20" fmla="*/ 300350 h 3143142"/>
              <a:gd name="connsiteX21" fmla="*/ 347071 w 4852327"/>
              <a:gd name="connsiteY21" fmla="*/ 327048 h 3143142"/>
              <a:gd name="connsiteX22" fmla="*/ 320373 w 4852327"/>
              <a:gd name="connsiteY22" fmla="*/ 340397 h 3143142"/>
              <a:gd name="connsiteX23" fmla="*/ 226931 w 4852327"/>
              <a:gd name="connsiteY23" fmla="*/ 413816 h 3143142"/>
              <a:gd name="connsiteX24" fmla="*/ 206908 w 4852327"/>
              <a:gd name="connsiteY24" fmla="*/ 433840 h 3143142"/>
              <a:gd name="connsiteX25" fmla="*/ 140163 w 4852327"/>
              <a:gd name="connsiteY25" fmla="*/ 527282 h 3143142"/>
              <a:gd name="connsiteX26" fmla="*/ 120140 w 4852327"/>
              <a:gd name="connsiteY26" fmla="*/ 553980 h 3143142"/>
              <a:gd name="connsiteX27" fmla="*/ 100116 w 4852327"/>
              <a:gd name="connsiteY27" fmla="*/ 594026 h 3143142"/>
              <a:gd name="connsiteX28" fmla="*/ 80093 w 4852327"/>
              <a:gd name="connsiteY28" fmla="*/ 627399 h 3143142"/>
              <a:gd name="connsiteX29" fmla="*/ 60070 w 4852327"/>
              <a:gd name="connsiteY29" fmla="*/ 667445 h 3143142"/>
              <a:gd name="connsiteX30" fmla="*/ 20023 w 4852327"/>
              <a:gd name="connsiteY30" fmla="*/ 727515 h 3143142"/>
              <a:gd name="connsiteX31" fmla="*/ 0 w 4852327"/>
              <a:gd name="connsiteY31" fmla="*/ 800934 h 3143142"/>
              <a:gd name="connsiteX32" fmla="*/ 6674 w 4852327"/>
              <a:gd name="connsiteY32" fmla="*/ 1228099 h 3143142"/>
              <a:gd name="connsiteX33" fmla="*/ 13348 w 4852327"/>
              <a:gd name="connsiteY33" fmla="*/ 1274821 h 3143142"/>
              <a:gd name="connsiteX34" fmla="*/ 40046 w 4852327"/>
              <a:gd name="connsiteY34" fmla="*/ 1388286 h 3143142"/>
              <a:gd name="connsiteX35" fmla="*/ 66744 w 4852327"/>
              <a:gd name="connsiteY35" fmla="*/ 1455031 h 3143142"/>
              <a:gd name="connsiteX36" fmla="*/ 73419 w 4852327"/>
              <a:gd name="connsiteY36" fmla="*/ 1475054 h 3143142"/>
              <a:gd name="connsiteX37" fmla="*/ 100116 w 4852327"/>
              <a:gd name="connsiteY37" fmla="*/ 1528450 h 3143142"/>
              <a:gd name="connsiteX38" fmla="*/ 133489 w 4852327"/>
              <a:gd name="connsiteY38" fmla="*/ 1588520 h 3143142"/>
              <a:gd name="connsiteX39" fmla="*/ 153512 w 4852327"/>
              <a:gd name="connsiteY39" fmla="*/ 1621892 h 3143142"/>
              <a:gd name="connsiteX40" fmla="*/ 173535 w 4852327"/>
              <a:gd name="connsiteY40" fmla="*/ 1641915 h 3143142"/>
              <a:gd name="connsiteX41" fmla="*/ 186884 w 4852327"/>
              <a:gd name="connsiteY41" fmla="*/ 1668613 h 3143142"/>
              <a:gd name="connsiteX42" fmla="*/ 200233 w 4852327"/>
              <a:gd name="connsiteY42" fmla="*/ 1688637 h 3143142"/>
              <a:gd name="connsiteX43" fmla="*/ 206908 w 4852327"/>
              <a:gd name="connsiteY43" fmla="*/ 1715334 h 3143142"/>
              <a:gd name="connsiteX44" fmla="*/ 226931 w 4852327"/>
              <a:gd name="connsiteY44" fmla="*/ 1735358 h 3143142"/>
              <a:gd name="connsiteX45" fmla="*/ 240280 w 4852327"/>
              <a:gd name="connsiteY45" fmla="*/ 1755381 h 3143142"/>
              <a:gd name="connsiteX46" fmla="*/ 266978 w 4852327"/>
              <a:gd name="connsiteY46" fmla="*/ 1808777 h 3143142"/>
              <a:gd name="connsiteX47" fmla="*/ 280327 w 4852327"/>
              <a:gd name="connsiteY47" fmla="*/ 1828800 h 3143142"/>
              <a:gd name="connsiteX48" fmla="*/ 300350 w 4852327"/>
              <a:gd name="connsiteY48" fmla="*/ 1855498 h 3143142"/>
              <a:gd name="connsiteX49" fmla="*/ 340397 w 4852327"/>
              <a:gd name="connsiteY49" fmla="*/ 1908894 h 3143142"/>
              <a:gd name="connsiteX50" fmla="*/ 360420 w 4852327"/>
              <a:gd name="connsiteY50" fmla="*/ 1942266 h 3143142"/>
              <a:gd name="connsiteX51" fmla="*/ 400467 w 4852327"/>
              <a:gd name="connsiteY51" fmla="*/ 1982313 h 3143142"/>
              <a:gd name="connsiteX52" fmla="*/ 440513 w 4852327"/>
              <a:gd name="connsiteY52" fmla="*/ 2035708 h 3143142"/>
              <a:gd name="connsiteX53" fmla="*/ 500583 w 4852327"/>
              <a:gd name="connsiteY53" fmla="*/ 2115802 h 3143142"/>
              <a:gd name="connsiteX54" fmla="*/ 533956 w 4852327"/>
              <a:gd name="connsiteY54" fmla="*/ 2149174 h 3143142"/>
              <a:gd name="connsiteX55" fmla="*/ 553979 w 4852327"/>
              <a:gd name="connsiteY55" fmla="*/ 2182546 h 3143142"/>
              <a:gd name="connsiteX56" fmla="*/ 614049 w 4852327"/>
              <a:gd name="connsiteY56" fmla="*/ 2242616 h 3143142"/>
              <a:gd name="connsiteX57" fmla="*/ 634073 w 4852327"/>
              <a:gd name="connsiteY57" fmla="*/ 2262640 h 3143142"/>
              <a:gd name="connsiteX58" fmla="*/ 660770 w 4852327"/>
              <a:gd name="connsiteY58" fmla="*/ 2289337 h 3143142"/>
              <a:gd name="connsiteX59" fmla="*/ 694143 w 4852327"/>
              <a:gd name="connsiteY59" fmla="*/ 2329384 h 3143142"/>
              <a:gd name="connsiteX60" fmla="*/ 747538 w 4852327"/>
              <a:gd name="connsiteY60" fmla="*/ 2369431 h 3143142"/>
              <a:gd name="connsiteX61" fmla="*/ 780910 w 4852327"/>
              <a:gd name="connsiteY61" fmla="*/ 2396129 h 3143142"/>
              <a:gd name="connsiteX62" fmla="*/ 834306 w 4852327"/>
              <a:gd name="connsiteY62" fmla="*/ 2442850 h 3143142"/>
              <a:gd name="connsiteX63" fmla="*/ 927748 w 4852327"/>
              <a:gd name="connsiteY63" fmla="*/ 2509594 h 3143142"/>
              <a:gd name="connsiteX64" fmla="*/ 1007842 w 4852327"/>
              <a:gd name="connsiteY64" fmla="*/ 2576339 h 3143142"/>
              <a:gd name="connsiteX65" fmla="*/ 1121308 w 4852327"/>
              <a:gd name="connsiteY65" fmla="*/ 2643083 h 3143142"/>
              <a:gd name="connsiteX66" fmla="*/ 1168029 w 4852327"/>
              <a:gd name="connsiteY66" fmla="*/ 2676456 h 3143142"/>
              <a:gd name="connsiteX67" fmla="*/ 1261471 w 4852327"/>
              <a:gd name="connsiteY67" fmla="*/ 2723177 h 3143142"/>
              <a:gd name="connsiteX68" fmla="*/ 1361588 w 4852327"/>
              <a:gd name="connsiteY68" fmla="*/ 2776572 h 3143142"/>
              <a:gd name="connsiteX69" fmla="*/ 1414983 w 4852327"/>
              <a:gd name="connsiteY69" fmla="*/ 2796596 h 3143142"/>
              <a:gd name="connsiteX70" fmla="*/ 1441681 w 4852327"/>
              <a:gd name="connsiteY70" fmla="*/ 2816619 h 3143142"/>
              <a:gd name="connsiteX71" fmla="*/ 1461705 w 4852327"/>
              <a:gd name="connsiteY71" fmla="*/ 2823294 h 3143142"/>
              <a:gd name="connsiteX72" fmla="*/ 1521775 w 4852327"/>
              <a:gd name="connsiteY72" fmla="*/ 2856666 h 3143142"/>
              <a:gd name="connsiteX73" fmla="*/ 1601868 w 4852327"/>
              <a:gd name="connsiteY73" fmla="*/ 2890038 h 3143142"/>
              <a:gd name="connsiteX74" fmla="*/ 1762055 w 4852327"/>
              <a:gd name="connsiteY74" fmla="*/ 2963457 h 3143142"/>
              <a:gd name="connsiteX75" fmla="*/ 1815451 w 4852327"/>
              <a:gd name="connsiteY75" fmla="*/ 2990155 h 3143142"/>
              <a:gd name="connsiteX76" fmla="*/ 1842148 w 4852327"/>
              <a:gd name="connsiteY76" fmla="*/ 3003504 h 3143142"/>
              <a:gd name="connsiteX77" fmla="*/ 1875521 w 4852327"/>
              <a:gd name="connsiteY77" fmla="*/ 3016853 h 3143142"/>
              <a:gd name="connsiteX78" fmla="*/ 1908893 w 4852327"/>
              <a:gd name="connsiteY78" fmla="*/ 3023527 h 3143142"/>
              <a:gd name="connsiteX79" fmla="*/ 1982312 w 4852327"/>
              <a:gd name="connsiteY79" fmla="*/ 3043550 h 3143142"/>
              <a:gd name="connsiteX80" fmla="*/ 2035708 w 4852327"/>
              <a:gd name="connsiteY80" fmla="*/ 3056899 h 3143142"/>
              <a:gd name="connsiteX81" fmla="*/ 2109127 w 4852327"/>
              <a:gd name="connsiteY81" fmla="*/ 3070248 h 3143142"/>
              <a:gd name="connsiteX82" fmla="*/ 2142499 w 4852327"/>
              <a:gd name="connsiteY82" fmla="*/ 3076923 h 3143142"/>
              <a:gd name="connsiteX83" fmla="*/ 2195894 w 4852327"/>
              <a:gd name="connsiteY83" fmla="*/ 3083597 h 3143142"/>
              <a:gd name="connsiteX84" fmla="*/ 2275988 w 4852327"/>
              <a:gd name="connsiteY84" fmla="*/ 3096946 h 3143142"/>
              <a:gd name="connsiteX85" fmla="*/ 2316035 w 4852327"/>
              <a:gd name="connsiteY85" fmla="*/ 3103621 h 3143142"/>
              <a:gd name="connsiteX86" fmla="*/ 2349407 w 4852327"/>
              <a:gd name="connsiteY86" fmla="*/ 3110295 h 3143142"/>
              <a:gd name="connsiteX87" fmla="*/ 2429500 w 4852327"/>
              <a:gd name="connsiteY87" fmla="*/ 3116969 h 3143142"/>
              <a:gd name="connsiteX88" fmla="*/ 2502919 w 4852327"/>
              <a:gd name="connsiteY88" fmla="*/ 3130318 h 3143142"/>
              <a:gd name="connsiteX89" fmla="*/ 3043550 w 4852327"/>
              <a:gd name="connsiteY89" fmla="*/ 3130318 h 3143142"/>
              <a:gd name="connsiteX90" fmla="*/ 3203737 w 4852327"/>
              <a:gd name="connsiteY90" fmla="*/ 3110295 h 3143142"/>
              <a:gd name="connsiteX91" fmla="*/ 3297179 w 4852327"/>
              <a:gd name="connsiteY91" fmla="*/ 3096946 h 3143142"/>
              <a:gd name="connsiteX92" fmla="*/ 3383947 w 4852327"/>
              <a:gd name="connsiteY92" fmla="*/ 3070248 h 3143142"/>
              <a:gd name="connsiteX93" fmla="*/ 3430668 w 4852327"/>
              <a:gd name="connsiteY93" fmla="*/ 3050225 h 3143142"/>
              <a:gd name="connsiteX94" fmla="*/ 3484064 w 4852327"/>
              <a:gd name="connsiteY94" fmla="*/ 3036876 h 3143142"/>
              <a:gd name="connsiteX95" fmla="*/ 3524110 w 4852327"/>
              <a:gd name="connsiteY95" fmla="*/ 3016853 h 3143142"/>
              <a:gd name="connsiteX96" fmla="*/ 3557483 w 4852327"/>
              <a:gd name="connsiteY96" fmla="*/ 3003504 h 3143142"/>
              <a:gd name="connsiteX97" fmla="*/ 3624227 w 4852327"/>
              <a:gd name="connsiteY97" fmla="*/ 2963457 h 3143142"/>
              <a:gd name="connsiteX98" fmla="*/ 3657600 w 4852327"/>
              <a:gd name="connsiteY98" fmla="*/ 2936759 h 3143142"/>
              <a:gd name="connsiteX99" fmla="*/ 3710995 w 4852327"/>
              <a:gd name="connsiteY99" fmla="*/ 2910061 h 3143142"/>
              <a:gd name="connsiteX100" fmla="*/ 3737693 w 4852327"/>
              <a:gd name="connsiteY100" fmla="*/ 2890038 h 3143142"/>
              <a:gd name="connsiteX101" fmla="*/ 3764391 w 4852327"/>
              <a:gd name="connsiteY101" fmla="*/ 2876689 h 3143142"/>
              <a:gd name="connsiteX102" fmla="*/ 3824461 w 4852327"/>
              <a:gd name="connsiteY102" fmla="*/ 2829968 h 3143142"/>
              <a:gd name="connsiteX103" fmla="*/ 3857833 w 4852327"/>
              <a:gd name="connsiteY103" fmla="*/ 2803270 h 3143142"/>
              <a:gd name="connsiteX104" fmla="*/ 3884531 w 4852327"/>
              <a:gd name="connsiteY104" fmla="*/ 2789921 h 3143142"/>
              <a:gd name="connsiteX105" fmla="*/ 3924578 w 4852327"/>
              <a:gd name="connsiteY105" fmla="*/ 2756549 h 3143142"/>
              <a:gd name="connsiteX106" fmla="*/ 3977973 w 4852327"/>
              <a:gd name="connsiteY106" fmla="*/ 2696479 h 3143142"/>
              <a:gd name="connsiteX107" fmla="*/ 4038043 w 4852327"/>
              <a:gd name="connsiteY107" fmla="*/ 2649758 h 3143142"/>
              <a:gd name="connsiteX108" fmla="*/ 4104788 w 4852327"/>
              <a:gd name="connsiteY108" fmla="*/ 2583013 h 3143142"/>
              <a:gd name="connsiteX109" fmla="*/ 4124811 w 4852327"/>
              <a:gd name="connsiteY109" fmla="*/ 2562990 h 3143142"/>
              <a:gd name="connsiteX110" fmla="*/ 4164858 w 4852327"/>
              <a:gd name="connsiteY110" fmla="*/ 2509594 h 3143142"/>
              <a:gd name="connsiteX111" fmla="*/ 4191556 w 4852327"/>
              <a:gd name="connsiteY111" fmla="*/ 2476222 h 3143142"/>
              <a:gd name="connsiteX112" fmla="*/ 4271649 w 4852327"/>
              <a:gd name="connsiteY112" fmla="*/ 2356082 h 3143142"/>
              <a:gd name="connsiteX113" fmla="*/ 4305021 w 4852327"/>
              <a:gd name="connsiteY113" fmla="*/ 2322710 h 3143142"/>
              <a:gd name="connsiteX114" fmla="*/ 4325045 w 4852327"/>
              <a:gd name="connsiteY114" fmla="*/ 2289337 h 3143142"/>
              <a:gd name="connsiteX115" fmla="*/ 4358417 w 4852327"/>
              <a:gd name="connsiteY115" fmla="*/ 2242616 h 3143142"/>
              <a:gd name="connsiteX116" fmla="*/ 4378440 w 4852327"/>
              <a:gd name="connsiteY116" fmla="*/ 2209244 h 3143142"/>
              <a:gd name="connsiteX117" fmla="*/ 4425162 w 4852327"/>
              <a:gd name="connsiteY117" fmla="*/ 2155848 h 3143142"/>
              <a:gd name="connsiteX118" fmla="*/ 4438510 w 4852327"/>
              <a:gd name="connsiteY118" fmla="*/ 2129150 h 3143142"/>
              <a:gd name="connsiteX119" fmla="*/ 4465208 w 4852327"/>
              <a:gd name="connsiteY119" fmla="*/ 2095778 h 3143142"/>
              <a:gd name="connsiteX120" fmla="*/ 4478557 w 4852327"/>
              <a:gd name="connsiteY120" fmla="*/ 2075755 h 3143142"/>
              <a:gd name="connsiteX121" fmla="*/ 4498581 w 4852327"/>
              <a:gd name="connsiteY121" fmla="*/ 2049057 h 3143142"/>
              <a:gd name="connsiteX122" fmla="*/ 4531953 w 4852327"/>
              <a:gd name="connsiteY122" fmla="*/ 1982313 h 3143142"/>
              <a:gd name="connsiteX123" fmla="*/ 4551976 w 4852327"/>
              <a:gd name="connsiteY123" fmla="*/ 1955615 h 3143142"/>
              <a:gd name="connsiteX124" fmla="*/ 4598697 w 4852327"/>
              <a:gd name="connsiteY124" fmla="*/ 1868847 h 3143142"/>
              <a:gd name="connsiteX125" fmla="*/ 4612046 w 4852327"/>
              <a:gd name="connsiteY125" fmla="*/ 1848823 h 3143142"/>
              <a:gd name="connsiteX126" fmla="*/ 4698814 w 4852327"/>
              <a:gd name="connsiteY126" fmla="*/ 1615218 h 3143142"/>
              <a:gd name="connsiteX127" fmla="*/ 4765559 w 4852327"/>
              <a:gd name="connsiteY127" fmla="*/ 1414984 h 3143142"/>
              <a:gd name="connsiteX128" fmla="*/ 4798931 w 4852327"/>
              <a:gd name="connsiteY128" fmla="*/ 1274821 h 3143142"/>
              <a:gd name="connsiteX129" fmla="*/ 4818954 w 4852327"/>
              <a:gd name="connsiteY129" fmla="*/ 1221425 h 3143142"/>
              <a:gd name="connsiteX130" fmla="*/ 4838978 w 4852327"/>
              <a:gd name="connsiteY130" fmla="*/ 1094610 h 3143142"/>
              <a:gd name="connsiteX131" fmla="*/ 4845652 w 4852327"/>
              <a:gd name="connsiteY131" fmla="*/ 1001168 h 3143142"/>
              <a:gd name="connsiteX132" fmla="*/ 4852327 w 4852327"/>
              <a:gd name="connsiteY132" fmla="*/ 947772 h 3143142"/>
              <a:gd name="connsiteX133" fmla="*/ 4845652 w 4852327"/>
              <a:gd name="connsiteY133" fmla="*/ 767562 h 3143142"/>
              <a:gd name="connsiteX134" fmla="*/ 4832303 w 4852327"/>
              <a:gd name="connsiteY134" fmla="*/ 594026 h 3143142"/>
              <a:gd name="connsiteX135" fmla="*/ 4812280 w 4852327"/>
              <a:gd name="connsiteY135" fmla="*/ 527282 h 3143142"/>
              <a:gd name="connsiteX136" fmla="*/ 4798931 w 4852327"/>
              <a:gd name="connsiteY136" fmla="*/ 467212 h 3143142"/>
              <a:gd name="connsiteX137" fmla="*/ 4712163 w 4852327"/>
              <a:gd name="connsiteY137" fmla="*/ 333723 h 3143142"/>
              <a:gd name="connsiteX138" fmla="*/ 4678791 w 4852327"/>
              <a:gd name="connsiteY138" fmla="*/ 293676 h 3143142"/>
              <a:gd name="connsiteX139" fmla="*/ 4598697 w 4852327"/>
              <a:gd name="connsiteY139" fmla="*/ 260304 h 3143142"/>
              <a:gd name="connsiteX140" fmla="*/ 4578674 w 4852327"/>
              <a:gd name="connsiteY140" fmla="*/ 246955 h 3143142"/>
              <a:gd name="connsiteX141" fmla="*/ 4498581 w 4852327"/>
              <a:gd name="connsiteY141" fmla="*/ 226931 h 3143142"/>
              <a:gd name="connsiteX142" fmla="*/ 4478557 w 4852327"/>
              <a:gd name="connsiteY142" fmla="*/ 220257 h 3143142"/>
              <a:gd name="connsiteX143" fmla="*/ 4425162 w 4852327"/>
              <a:gd name="connsiteY143" fmla="*/ 193559 h 3143142"/>
              <a:gd name="connsiteX144" fmla="*/ 4398464 w 4852327"/>
              <a:gd name="connsiteY144" fmla="*/ 180210 h 3143142"/>
              <a:gd name="connsiteX145" fmla="*/ 4378440 w 4852327"/>
              <a:gd name="connsiteY145" fmla="*/ 166861 h 3143142"/>
              <a:gd name="connsiteX146" fmla="*/ 4351743 w 4852327"/>
              <a:gd name="connsiteY146" fmla="*/ 160187 h 3143142"/>
              <a:gd name="connsiteX147" fmla="*/ 4311696 w 4852327"/>
              <a:gd name="connsiteY147" fmla="*/ 146838 h 3143142"/>
              <a:gd name="connsiteX148" fmla="*/ 4251626 w 4852327"/>
              <a:gd name="connsiteY148" fmla="*/ 133489 h 3143142"/>
              <a:gd name="connsiteX149" fmla="*/ 4131486 w 4852327"/>
              <a:gd name="connsiteY149" fmla="*/ 106791 h 3143142"/>
              <a:gd name="connsiteX150" fmla="*/ 4098113 w 4852327"/>
              <a:gd name="connsiteY150" fmla="*/ 100117 h 3143142"/>
              <a:gd name="connsiteX151" fmla="*/ 4058067 w 4852327"/>
              <a:gd name="connsiteY151" fmla="*/ 93442 h 3143142"/>
              <a:gd name="connsiteX152" fmla="*/ 4018020 w 4852327"/>
              <a:gd name="connsiteY152" fmla="*/ 80094 h 3143142"/>
              <a:gd name="connsiteX153" fmla="*/ 3984648 w 4852327"/>
              <a:gd name="connsiteY153" fmla="*/ 73419 h 3143142"/>
              <a:gd name="connsiteX154" fmla="*/ 3751042 w 4852327"/>
              <a:gd name="connsiteY154" fmla="*/ 40047 h 3143142"/>
              <a:gd name="connsiteX155" fmla="*/ 3697646 w 4852327"/>
              <a:gd name="connsiteY155" fmla="*/ 26698 h 3143142"/>
              <a:gd name="connsiteX156" fmla="*/ 3550808 w 4852327"/>
              <a:gd name="connsiteY156" fmla="*/ 13349 h 3143142"/>
              <a:gd name="connsiteX157" fmla="*/ 3370598 w 4852327"/>
              <a:gd name="connsiteY157" fmla="*/ 0 h 3143142"/>
              <a:gd name="connsiteX158" fmla="*/ 2963456 w 4852327"/>
              <a:gd name="connsiteY158" fmla="*/ 6675 h 3143142"/>
              <a:gd name="connsiteX159" fmla="*/ 2836642 w 4852327"/>
              <a:gd name="connsiteY159" fmla="*/ 20023 h 3143142"/>
              <a:gd name="connsiteX160" fmla="*/ 2623059 w 4852327"/>
              <a:gd name="connsiteY160" fmla="*/ 33372 h 3143142"/>
              <a:gd name="connsiteX161" fmla="*/ 2576338 w 4852327"/>
              <a:gd name="connsiteY161" fmla="*/ 40047 h 3143142"/>
              <a:gd name="connsiteX162" fmla="*/ 2369430 w 4852327"/>
              <a:gd name="connsiteY162" fmla="*/ 53396 h 3143142"/>
              <a:gd name="connsiteX163" fmla="*/ 2175871 w 4852327"/>
              <a:gd name="connsiteY163" fmla="*/ 73419 h 3143142"/>
              <a:gd name="connsiteX164" fmla="*/ 2102452 w 4852327"/>
              <a:gd name="connsiteY164" fmla="*/ 73419 h 3143142"/>
              <a:gd name="connsiteX165" fmla="*/ 2109127 w 4852327"/>
              <a:gd name="connsiteY165" fmla="*/ 73419 h 3143142"/>
              <a:gd name="connsiteX0" fmla="*/ 2155848 w 4852327"/>
              <a:gd name="connsiteY0" fmla="*/ 113466 h 3143142"/>
              <a:gd name="connsiteX1" fmla="*/ 2129150 w 4852327"/>
              <a:gd name="connsiteY1" fmla="*/ 106791 h 3143142"/>
              <a:gd name="connsiteX2" fmla="*/ 1975637 w 4852327"/>
              <a:gd name="connsiteY2" fmla="*/ 100117 h 3143142"/>
              <a:gd name="connsiteX3" fmla="*/ 1548473 w 4852327"/>
              <a:gd name="connsiteY3" fmla="*/ 106791 h 3143142"/>
              <a:gd name="connsiteX4" fmla="*/ 1455030 w 4852327"/>
              <a:gd name="connsiteY4" fmla="*/ 120140 h 3143142"/>
              <a:gd name="connsiteX5" fmla="*/ 1394960 w 4852327"/>
              <a:gd name="connsiteY5" fmla="*/ 126815 h 3143142"/>
              <a:gd name="connsiteX6" fmla="*/ 1308192 w 4852327"/>
              <a:gd name="connsiteY6" fmla="*/ 133489 h 3143142"/>
              <a:gd name="connsiteX7" fmla="*/ 1087935 w 4852327"/>
              <a:gd name="connsiteY7" fmla="*/ 146838 h 3143142"/>
              <a:gd name="connsiteX8" fmla="*/ 967795 w 4852327"/>
              <a:gd name="connsiteY8" fmla="*/ 160187 h 3143142"/>
              <a:gd name="connsiteX9" fmla="*/ 861004 w 4852327"/>
              <a:gd name="connsiteY9" fmla="*/ 173536 h 3143142"/>
              <a:gd name="connsiteX10" fmla="*/ 807608 w 4852327"/>
              <a:gd name="connsiteY10" fmla="*/ 180210 h 3143142"/>
              <a:gd name="connsiteX11" fmla="*/ 714166 w 4852327"/>
              <a:gd name="connsiteY11" fmla="*/ 193559 h 3143142"/>
              <a:gd name="connsiteX12" fmla="*/ 694143 w 4852327"/>
              <a:gd name="connsiteY12" fmla="*/ 200234 h 3143142"/>
              <a:gd name="connsiteX13" fmla="*/ 640747 w 4852327"/>
              <a:gd name="connsiteY13" fmla="*/ 213583 h 3143142"/>
              <a:gd name="connsiteX14" fmla="*/ 587351 w 4852327"/>
              <a:gd name="connsiteY14" fmla="*/ 226931 h 3143142"/>
              <a:gd name="connsiteX15" fmla="*/ 520607 w 4852327"/>
              <a:gd name="connsiteY15" fmla="*/ 240280 h 3143142"/>
              <a:gd name="connsiteX16" fmla="*/ 467211 w 4852327"/>
              <a:gd name="connsiteY16" fmla="*/ 260304 h 3143142"/>
              <a:gd name="connsiteX17" fmla="*/ 440513 w 4852327"/>
              <a:gd name="connsiteY17" fmla="*/ 266978 h 3143142"/>
              <a:gd name="connsiteX18" fmla="*/ 420490 w 4852327"/>
              <a:gd name="connsiteY18" fmla="*/ 280327 h 3143142"/>
              <a:gd name="connsiteX19" fmla="*/ 380443 w 4852327"/>
              <a:gd name="connsiteY19" fmla="*/ 300350 h 3143142"/>
              <a:gd name="connsiteX20" fmla="*/ 347071 w 4852327"/>
              <a:gd name="connsiteY20" fmla="*/ 327048 h 3143142"/>
              <a:gd name="connsiteX21" fmla="*/ 320373 w 4852327"/>
              <a:gd name="connsiteY21" fmla="*/ 340397 h 3143142"/>
              <a:gd name="connsiteX22" fmla="*/ 226931 w 4852327"/>
              <a:gd name="connsiteY22" fmla="*/ 413816 h 3143142"/>
              <a:gd name="connsiteX23" fmla="*/ 206908 w 4852327"/>
              <a:gd name="connsiteY23" fmla="*/ 433840 h 3143142"/>
              <a:gd name="connsiteX24" fmla="*/ 140163 w 4852327"/>
              <a:gd name="connsiteY24" fmla="*/ 527282 h 3143142"/>
              <a:gd name="connsiteX25" fmla="*/ 120140 w 4852327"/>
              <a:gd name="connsiteY25" fmla="*/ 553980 h 3143142"/>
              <a:gd name="connsiteX26" fmla="*/ 100116 w 4852327"/>
              <a:gd name="connsiteY26" fmla="*/ 594026 h 3143142"/>
              <a:gd name="connsiteX27" fmla="*/ 80093 w 4852327"/>
              <a:gd name="connsiteY27" fmla="*/ 627399 h 3143142"/>
              <a:gd name="connsiteX28" fmla="*/ 60070 w 4852327"/>
              <a:gd name="connsiteY28" fmla="*/ 667445 h 3143142"/>
              <a:gd name="connsiteX29" fmla="*/ 20023 w 4852327"/>
              <a:gd name="connsiteY29" fmla="*/ 727515 h 3143142"/>
              <a:gd name="connsiteX30" fmla="*/ 0 w 4852327"/>
              <a:gd name="connsiteY30" fmla="*/ 800934 h 3143142"/>
              <a:gd name="connsiteX31" fmla="*/ 6674 w 4852327"/>
              <a:gd name="connsiteY31" fmla="*/ 1228099 h 3143142"/>
              <a:gd name="connsiteX32" fmla="*/ 13348 w 4852327"/>
              <a:gd name="connsiteY32" fmla="*/ 1274821 h 3143142"/>
              <a:gd name="connsiteX33" fmla="*/ 40046 w 4852327"/>
              <a:gd name="connsiteY33" fmla="*/ 1388286 h 3143142"/>
              <a:gd name="connsiteX34" fmla="*/ 66744 w 4852327"/>
              <a:gd name="connsiteY34" fmla="*/ 1455031 h 3143142"/>
              <a:gd name="connsiteX35" fmla="*/ 73419 w 4852327"/>
              <a:gd name="connsiteY35" fmla="*/ 1475054 h 3143142"/>
              <a:gd name="connsiteX36" fmla="*/ 100116 w 4852327"/>
              <a:gd name="connsiteY36" fmla="*/ 1528450 h 3143142"/>
              <a:gd name="connsiteX37" fmla="*/ 133489 w 4852327"/>
              <a:gd name="connsiteY37" fmla="*/ 1588520 h 3143142"/>
              <a:gd name="connsiteX38" fmla="*/ 153512 w 4852327"/>
              <a:gd name="connsiteY38" fmla="*/ 1621892 h 3143142"/>
              <a:gd name="connsiteX39" fmla="*/ 173535 w 4852327"/>
              <a:gd name="connsiteY39" fmla="*/ 1641915 h 3143142"/>
              <a:gd name="connsiteX40" fmla="*/ 186884 w 4852327"/>
              <a:gd name="connsiteY40" fmla="*/ 1668613 h 3143142"/>
              <a:gd name="connsiteX41" fmla="*/ 200233 w 4852327"/>
              <a:gd name="connsiteY41" fmla="*/ 1688637 h 3143142"/>
              <a:gd name="connsiteX42" fmla="*/ 206908 w 4852327"/>
              <a:gd name="connsiteY42" fmla="*/ 1715334 h 3143142"/>
              <a:gd name="connsiteX43" fmla="*/ 226931 w 4852327"/>
              <a:gd name="connsiteY43" fmla="*/ 1735358 h 3143142"/>
              <a:gd name="connsiteX44" fmla="*/ 240280 w 4852327"/>
              <a:gd name="connsiteY44" fmla="*/ 1755381 h 3143142"/>
              <a:gd name="connsiteX45" fmla="*/ 266978 w 4852327"/>
              <a:gd name="connsiteY45" fmla="*/ 1808777 h 3143142"/>
              <a:gd name="connsiteX46" fmla="*/ 280327 w 4852327"/>
              <a:gd name="connsiteY46" fmla="*/ 1828800 h 3143142"/>
              <a:gd name="connsiteX47" fmla="*/ 300350 w 4852327"/>
              <a:gd name="connsiteY47" fmla="*/ 1855498 h 3143142"/>
              <a:gd name="connsiteX48" fmla="*/ 340397 w 4852327"/>
              <a:gd name="connsiteY48" fmla="*/ 1908894 h 3143142"/>
              <a:gd name="connsiteX49" fmla="*/ 360420 w 4852327"/>
              <a:gd name="connsiteY49" fmla="*/ 1942266 h 3143142"/>
              <a:gd name="connsiteX50" fmla="*/ 400467 w 4852327"/>
              <a:gd name="connsiteY50" fmla="*/ 1982313 h 3143142"/>
              <a:gd name="connsiteX51" fmla="*/ 440513 w 4852327"/>
              <a:gd name="connsiteY51" fmla="*/ 2035708 h 3143142"/>
              <a:gd name="connsiteX52" fmla="*/ 500583 w 4852327"/>
              <a:gd name="connsiteY52" fmla="*/ 2115802 h 3143142"/>
              <a:gd name="connsiteX53" fmla="*/ 533956 w 4852327"/>
              <a:gd name="connsiteY53" fmla="*/ 2149174 h 3143142"/>
              <a:gd name="connsiteX54" fmla="*/ 553979 w 4852327"/>
              <a:gd name="connsiteY54" fmla="*/ 2182546 h 3143142"/>
              <a:gd name="connsiteX55" fmla="*/ 614049 w 4852327"/>
              <a:gd name="connsiteY55" fmla="*/ 2242616 h 3143142"/>
              <a:gd name="connsiteX56" fmla="*/ 634073 w 4852327"/>
              <a:gd name="connsiteY56" fmla="*/ 2262640 h 3143142"/>
              <a:gd name="connsiteX57" fmla="*/ 660770 w 4852327"/>
              <a:gd name="connsiteY57" fmla="*/ 2289337 h 3143142"/>
              <a:gd name="connsiteX58" fmla="*/ 694143 w 4852327"/>
              <a:gd name="connsiteY58" fmla="*/ 2329384 h 3143142"/>
              <a:gd name="connsiteX59" fmla="*/ 747538 w 4852327"/>
              <a:gd name="connsiteY59" fmla="*/ 2369431 h 3143142"/>
              <a:gd name="connsiteX60" fmla="*/ 780910 w 4852327"/>
              <a:gd name="connsiteY60" fmla="*/ 2396129 h 3143142"/>
              <a:gd name="connsiteX61" fmla="*/ 834306 w 4852327"/>
              <a:gd name="connsiteY61" fmla="*/ 2442850 h 3143142"/>
              <a:gd name="connsiteX62" fmla="*/ 927748 w 4852327"/>
              <a:gd name="connsiteY62" fmla="*/ 2509594 h 3143142"/>
              <a:gd name="connsiteX63" fmla="*/ 1007842 w 4852327"/>
              <a:gd name="connsiteY63" fmla="*/ 2576339 h 3143142"/>
              <a:gd name="connsiteX64" fmla="*/ 1121308 w 4852327"/>
              <a:gd name="connsiteY64" fmla="*/ 2643083 h 3143142"/>
              <a:gd name="connsiteX65" fmla="*/ 1168029 w 4852327"/>
              <a:gd name="connsiteY65" fmla="*/ 2676456 h 3143142"/>
              <a:gd name="connsiteX66" fmla="*/ 1261471 w 4852327"/>
              <a:gd name="connsiteY66" fmla="*/ 2723177 h 3143142"/>
              <a:gd name="connsiteX67" fmla="*/ 1361588 w 4852327"/>
              <a:gd name="connsiteY67" fmla="*/ 2776572 h 3143142"/>
              <a:gd name="connsiteX68" fmla="*/ 1414983 w 4852327"/>
              <a:gd name="connsiteY68" fmla="*/ 2796596 h 3143142"/>
              <a:gd name="connsiteX69" fmla="*/ 1441681 w 4852327"/>
              <a:gd name="connsiteY69" fmla="*/ 2816619 h 3143142"/>
              <a:gd name="connsiteX70" fmla="*/ 1461705 w 4852327"/>
              <a:gd name="connsiteY70" fmla="*/ 2823294 h 3143142"/>
              <a:gd name="connsiteX71" fmla="*/ 1521775 w 4852327"/>
              <a:gd name="connsiteY71" fmla="*/ 2856666 h 3143142"/>
              <a:gd name="connsiteX72" fmla="*/ 1601868 w 4852327"/>
              <a:gd name="connsiteY72" fmla="*/ 2890038 h 3143142"/>
              <a:gd name="connsiteX73" fmla="*/ 1762055 w 4852327"/>
              <a:gd name="connsiteY73" fmla="*/ 2963457 h 3143142"/>
              <a:gd name="connsiteX74" fmla="*/ 1815451 w 4852327"/>
              <a:gd name="connsiteY74" fmla="*/ 2990155 h 3143142"/>
              <a:gd name="connsiteX75" fmla="*/ 1842148 w 4852327"/>
              <a:gd name="connsiteY75" fmla="*/ 3003504 h 3143142"/>
              <a:gd name="connsiteX76" fmla="*/ 1875521 w 4852327"/>
              <a:gd name="connsiteY76" fmla="*/ 3016853 h 3143142"/>
              <a:gd name="connsiteX77" fmla="*/ 1908893 w 4852327"/>
              <a:gd name="connsiteY77" fmla="*/ 3023527 h 3143142"/>
              <a:gd name="connsiteX78" fmla="*/ 1982312 w 4852327"/>
              <a:gd name="connsiteY78" fmla="*/ 3043550 h 3143142"/>
              <a:gd name="connsiteX79" fmla="*/ 2035708 w 4852327"/>
              <a:gd name="connsiteY79" fmla="*/ 3056899 h 3143142"/>
              <a:gd name="connsiteX80" fmla="*/ 2109127 w 4852327"/>
              <a:gd name="connsiteY80" fmla="*/ 3070248 h 3143142"/>
              <a:gd name="connsiteX81" fmla="*/ 2142499 w 4852327"/>
              <a:gd name="connsiteY81" fmla="*/ 3076923 h 3143142"/>
              <a:gd name="connsiteX82" fmla="*/ 2195894 w 4852327"/>
              <a:gd name="connsiteY82" fmla="*/ 3083597 h 3143142"/>
              <a:gd name="connsiteX83" fmla="*/ 2275988 w 4852327"/>
              <a:gd name="connsiteY83" fmla="*/ 3096946 h 3143142"/>
              <a:gd name="connsiteX84" fmla="*/ 2316035 w 4852327"/>
              <a:gd name="connsiteY84" fmla="*/ 3103621 h 3143142"/>
              <a:gd name="connsiteX85" fmla="*/ 2349407 w 4852327"/>
              <a:gd name="connsiteY85" fmla="*/ 3110295 h 3143142"/>
              <a:gd name="connsiteX86" fmla="*/ 2429500 w 4852327"/>
              <a:gd name="connsiteY86" fmla="*/ 3116969 h 3143142"/>
              <a:gd name="connsiteX87" fmla="*/ 2502919 w 4852327"/>
              <a:gd name="connsiteY87" fmla="*/ 3130318 h 3143142"/>
              <a:gd name="connsiteX88" fmla="*/ 3043550 w 4852327"/>
              <a:gd name="connsiteY88" fmla="*/ 3130318 h 3143142"/>
              <a:gd name="connsiteX89" fmla="*/ 3203737 w 4852327"/>
              <a:gd name="connsiteY89" fmla="*/ 3110295 h 3143142"/>
              <a:gd name="connsiteX90" fmla="*/ 3297179 w 4852327"/>
              <a:gd name="connsiteY90" fmla="*/ 3096946 h 3143142"/>
              <a:gd name="connsiteX91" fmla="*/ 3383947 w 4852327"/>
              <a:gd name="connsiteY91" fmla="*/ 3070248 h 3143142"/>
              <a:gd name="connsiteX92" fmla="*/ 3430668 w 4852327"/>
              <a:gd name="connsiteY92" fmla="*/ 3050225 h 3143142"/>
              <a:gd name="connsiteX93" fmla="*/ 3484064 w 4852327"/>
              <a:gd name="connsiteY93" fmla="*/ 3036876 h 3143142"/>
              <a:gd name="connsiteX94" fmla="*/ 3524110 w 4852327"/>
              <a:gd name="connsiteY94" fmla="*/ 3016853 h 3143142"/>
              <a:gd name="connsiteX95" fmla="*/ 3557483 w 4852327"/>
              <a:gd name="connsiteY95" fmla="*/ 3003504 h 3143142"/>
              <a:gd name="connsiteX96" fmla="*/ 3624227 w 4852327"/>
              <a:gd name="connsiteY96" fmla="*/ 2963457 h 3143142"/>
              <a:gd name="connsiteX97" fmla="*/ 3657600 w 4852327"/>
              <a:gd name="connsiteY97" fmla="*/ 2936759 h 3143142"/>
              <a:gd name="connsiteX98" fmla="*/ 3710995 w 4852327"/>
              <a:gd name="connsiteY98" fmla="*/ 2910061 h 3143142"/>
              <a:gd name="connsiteX99" fmla="*/ 3737693 w 4852327"/>
              <a:gd name="connsiteY99" fmla="*/ 2890038 h 3143142"/>
              <a:gd name="connsiteX100" fmla="*/ 3764391 w 4852327"/>
              <a:gd name="connsiteY100" fmla="*/ 2876689 h 3143142"/>
              <a:gd name="connsiteX101" fmla="*/ 3824461 w 4852327"/>
              <a:gd name="connsiteY101" fmla="*/ 2829968 h 3143142"/>
              <a:gd name="connsiteX102" fmla="*/ 3857833 w 4852327"/>
              <a:gd name="connsiteY102" fmla="*/ 2803270 h 3143142"/>
              <a:gd name="connsiteX103" fmla="*/ 3884531 w 4852327"/>
              <a:gd name="connsiteY103" fmla="*/ 2789921 h 3143142"/>
              <a:gd name="connsiteX104" fmla="*/ 3924578 w 4852327"/>
              <a:gd name="connsiteY104" fmla="*/ 2756549 h 3143142"/>
              <a:gd name="connsiteX105" fmla="*/ 3977973 w 4852327"/>
              <a:gd name="connsiteY105" fmla="*/ 2696479 h 3143142"/>
              <a:gd name="connsiteX106" fmla="*/ 4038043 w 4852327"/>
              <a:gd name="connsiteY106" fmla="*/ 2649758 h 3143142"/>
              <a:gd name="connsiteX107" fmla="*/ 4104788 w 4852327"/>
              <a:gd name="connsiteY107" fmla="*/ 2583013 h 3143142"/>
              <a:gd name="connsiteX108" fmla="*/ 4124811 w 4852327"/>
              <a:gd name="connsiteY108" fmla="*/ 2562990 h 3143142"/>
              <a:gd name="connsiteX109" fmla="*/ 4164858 w 4852327"/>
              <a:gd name="connsiteY109" fmla="*/ 2509594 h 3143142"/>
              <a:gd name="connsiteX110" fmla="*/ 4191556 w 4852327"/>
              <a:gd name="connsiteY110" fmla="*/ 2476222 h 3143142"/>
              <a:gd name="connsiteX111" fmla="*/ 4271649 w 4852327"/>
              <a:gd name="connsiteY111" fmla="*/ 2356082 h 3143142"/>
              <a:gd name="connsiteX112" fmla="*/ 4305021 w 4852327"/>
              <a:gd name="connsiteY112" fmla="*/ 2322710 h 3143142"/>
              <a:gd name="connsiteX113" fmla="*/ 4325045 w 4852327"/>
              <a:gd name="connsiteY113" fmla="*/ 2289337 h 3143142"/>
              <a:gd name="connsiteX114" fmla="*/ 4358417 w 4852327"/>
              <a:gd name="connsiteY114" fmla="*/ 2242616 h 3143142"/>
              <a:gd name="connsiteX115" fmla="*/ 4378440 w 4852327"/>
              <a:gd name="connsiteY115" fmla="*/ 2209244 h 3143142"/>
              <a:gd name="connsiteX116" fmla="*/ 4425162 w 4852327"/>
              <a:gd name="connsiteY116" fmla="*/ 2155848 h 3143142"/>
              <a:gd name="connsiteX117" fmla="*/ 4438510 w 4852327"/>
              <a:gd name="connsiteY117" fmla="*/ 2129150 h 3143142"/>
              <a:gd name="connsiteX118" fmla="*/ 4465208 w 4852327"/>
              <a:gd name="connsiteY118" fmla="*/ 2095778 h 3143142"/>
              <a:gd name="connsiteX119" fmla="*/ 4478557 w 4852327"/>
              <a:gd name="connsiteY119" fmla="*/ 2075755 h 3143142"/>
              <a:gd name="connsiteX120" fmla="*/ 4498581 w 4852327"/>
              <a:gd name="connsiteY120" fmla="*/ 2049057 h 3143142"/>
              <a:gd name="connsiteX121" fmla="*/ 4531953 w 4852327"/>
              <a:gd name="connsiteY121" fmla="*/ 1982313 h 3143142"/>
              <a:gd name="connsiteX122" fmla="*/ 4551976 w 4852327"/>
              <a:gd name="connsiteY122" fmla="*/ 1955615 h 3143142"/>
              <a:gd name="connsiteX123" fmla="*/ 4598697 w 4852327"/>
              <a:gd name="connsiteY123" fmla="*/ 1868847 h 3143142"/>
              <a:gd name="connsiteX124" fmla="*/ 4612046 w 4852327"/>
              <a:gd name="connsiteY124" fmla="*/ 1848823 h 3143142"/>
              <a:gd name="connsiteX125" fmla="*/ 4698814 w 4852327"/>
              <a:gd name="connsiteY125" fmla="*/ 1615218 h 3143142"/>
              <a:gd name="connsiteX126" fmla="*/ 4765559 w 4852327"/>
              <a:gd name="connsiteY126" fmla="*/ 1414984 h 3143142"/>
              <a:gd name="connsiteX127" fmla="*/ 4798931 w 4852327"/>
              <a:gd name="connsiteY127" fmla="*/ 1274821 h 3143142"/>
              <a:gd name="connsiteX128" fmla="*/ 4818954 w 4852327"/>
              <a:gd name="connsiteY128" fmla="*/ 1221425 h 3143142"/>
              <a:gd name="connsiteX129" fmla="*/ 4838978 w 4852327"/>
              <a:gd name="connsiteY129" fmla="*/ 1094610 h 3143142"/>
              <a:gd name="connsiteX130" fmla="*/ 4845652 w 4852327"/>
              <a:gd name="connsiteY130" fmla="*/ 1001168 h 3143142"/>
              <a:gd name="connsiteX131" fmla="*/ 4852327 w 4852327"/>
              <a:gd name="connsiteY131" fmla="*/ 947772 h 3143142"/>
              <a:gd name="connsiteX132" fmla="*/ 4845652 w 4852327"/>
              <a:gd name="connsiteY132" fmla="*/ 767562 h 3143142"/>
              <a:gd name="connsiteX133" fmla="*/ 4832303 w 4852327"/>
              <a:gd name="connsiteY133" fmla="*/ 594026 h 3143142"/>
              <a:gd name="connsiteX134" fmla="*/ 4812280 w 4852327"/>
              <a:gd name="connsiteY134" fmla="*/ 527282 h 3143142"/>
              <a:gd name="connsiteX135" fmla="*/ 4798931 w 4852327"/>
              <a:gd name="connsiteY135" fmla="*/ 467212 h 3143142"/>
              <a:gd name="connsiteX136" fmla="*/ 4712163 w 4852327"/>
              <a:gd name="connsiteY136" fmla="*/ 333723 h 3143142"/>
              <a:gd name="connsiteX137" fmla="*/ 4678791 w 4852327"/>
              <a:gd name="connsiteY137" fmla="*/ 293676 h 3143142"/>
              <a:gd name="connsiteX138" fmla="*/ 4598697 w 4852327"/>
              <a:gd name="connsiteY138" fmla="*/ 260304 h 3143142"/>
              <a:gd name="connsiteX139" fmla="*/ 4578674 w 4852327"/>
              <a:gd name="connsiteY139" fmla="*/ 246955 h 3143142"/>
              <a:gd name="connsiteX140" fmla="*/ 4498581 w 4852327"/>
              <a:gd name="connsiteY140" fmla="*/ 226931 h 3143142"/>
              <a:gd name="connsiteX141" fmla="*/ 4478557 w 4852327"/>
              <a:gd name="connsiteY141" fmla="*/ 220257 h 3143142"/>
              <a:gd name="connsiteX142" fmla="*/ 4425162 w 4852327"/>
              <a:gd name="connsiteY142" fmla="*/ 193559 h 3143142"/>
              <a:gd name="connsiteX143" fmla="*/ 4398464 w 4852327"/>
              <a:gd name="connsiteY143" fmla="*/ 180210 h 3143142"/>
              <a:gd name="connsiteX144" fmla="*/ 4378440 w 4852327"/>
              <a:gd name="connsiteY144" fmla="*/ 166861 h 3143142"/>
              <a:gd name="connsiteX145" fmla="*/ 4351743 w 4852327"/>
              <a:gd name="connsiteY145" fmla="*/ 160187 h 3143142"/>
              <a:gd name="connsiteX146" fmla="*/ 4311696 w 4852327"/>
              <a:gd name="connsiteY146" fmla="*/ 146838 h 3143142"/>
              <a:gd name="connsiteX147" fmla="*/ 4251626 w 4852327"/>
              <a:gd name="connsiteY147" fmla="*/ 133489 h 3143142"/>
              <a:gd name="connsiteX148" fmla="*/ 4131486 w 4852327"/>
              <a:gd name="connsiteY148" fmla="*/ 106791 h 3143142"/>
              <a:gd name="connsiteX149" fmla="*/ 4098113 w 4852327"/>
              <a:gd name="connsiteY149" fmla="*/ 100117 h 3143142"/>
              <a:gd name="connsiteX150" fmla="*/ 4058067 w 4852327"/>
              <a:gd name="connsiteY150" fmla="*/ 93442 h 3143142"/>
              <a:gd name="connsiteX151" fmla="*/ 4018020 w 4852327"/>
              <a:gd name="connsiteY151" fmla="*/ 80094 h 3143142"/>
              <a:gd name="connsiteX152" fmla="*/ 3984648 w 4852327"/>
              <a:gd name="connsiteY152" fmla="*/ 73419 h 3143142"/>
              <a:gd name="connsiteX153" fmla="*/ 3751042 w 4852327"/>
              <a:gd name="connsiteY153" fmla="*/ 40047 h 3143142"/>
              <a:gd name="connsiteX154" fmla="*/ 3697646 w 4852327"/>
              <a:gd name="connsiteY154" fmla="*/ 26698 h 3143142"/>
              <a:gd name="connsiteX155" fmla="*/ 3550808 w 4852327"/>
              <a:gd name="connsiteY155" fmla="*/ 13349 h 3143142"/>
              <a:gd name="connsiteX156" fmla="*/ 3370598 w 4852327"/>
              <a:gd name="connsiteY156" fmla="*/ 0 h 3143142"/>
              <a:gd name="connsiteX157" fmla="*/ 2963456 w 4852327"/>
              <a:gd name="connsiteY157" fmla="*/ 6675 h 3143142"/>
              <a:gd name="connsiteX158" fmla="*/ 2836642 w 4852327"/>
              <a:gd name="connsiteY158" fmla="*/ 20023 h 3143142"/>
              <a:gd name="connsiteX159" fmla="*/ 2623059 w 4852327"/>
              <a:gd name="connsiteY159" fmla="*/ 33372 h 3143142"/>
              <a:gd name="connsiteX160" fmla="*/ 2576338 w 4852327"/>
              <a:gd name="connsiteY160" fmla="*/ 40047 h 3143142"/>
              <a:gd name="connsiteX161" fmla="*/ 2369430 w 4852327"/>
              <a:gd name="connsiteY161" fmla="*/ 53396 h 3143142"/>
              <a:gd name="connsiteX162" fmla="*/ 2175871 w 4852327"/>
              <a:gd name="connsiteY162" fmla="*/ 73419 h 3143142"/>
              <a:gd name="connsiteX163" fmla="*/ 2102452 w 4852327"/>
              <a:gd name="connsiteY163" fmla="*/ 73419 h 3143142"/>
              <a:gd name="connsiteX164" fmla="*/ 2109127 w 4852327"/>
              <a:gd name="connsiteY164" fmla="*/ 73419 h 3143142"/>
              <a:gd name="connsiteX0" fmla="*/ 2155848 w 4852327"/>
              <a:gd name="connsiteY0" fmla="*/ 113466 h 3143142"/>
              <a:gd name="connsiteX1" fmla="*/ 1975637 w 4852327"/>
              <a:gd name="connsiteY1" fmla="*/ 100117 h 3143142"/>
              <a:gd name="connsiteX2" fmla="*/ 1548473 w 4852327"/>
              <a:gd name="connsiteY2" fmla="*/ 106791 h 3143142"/>
              <a:gd name="connsiteX3" fmla="*/ 1455030 w 4852327"/>
              <a:gd name="connsiteY3" fmla="*/ 120140 h 3143142"/>
              <a:gd name="connsiteX4" fmla="*/ 1394960 w 4852327"/>
              <a:gd name="connsiteY4" fmla="*/ 126815 h 3143142"/>
              <a:gd name="connsiteX5" fmla="*/ 1308192 w 4852327"/>
              <a:gd name="connsiteY5" fmla="*/ 133489 h 3143142"/>
              <a:gd name="connsiteX6" fmla="*/ 1087935 w 4852327"/>
              <a:gd name="connsiteY6" fmla="*/ 146838 h 3143142"/>
              <a:gd name="connsiteX7" fmla="*/ 967795 w 4852327"/>
              <a:gd name="connsiteY7" fmla="*/ 160187 h 3143142"/>
              <a:gd name="connsiteX8" fmla="*/ 861004 w 4852327"/>
              <a:gd name="connsiteY8" fmla="*/ 173536 h 3143142"/>
              <a:gd name="connsiteX9" fmla="*/ 807608 w 4852327"/>
              <a:gd name="connsiteY9" fmla="*/ 180210 h 3143142"/>
              <a:gd name="connsiteX10" fmla="*/ 714166 w 4852327"/>
              <a:gd name="connsiteY10" fmla="*/ 193559 h 3143142"/>
              <a:gd name="connsiteX11" fmla="*/ 694143 w 4852327"/>
              <a:gd name="connsiteY11" fmla="*/ 200234 h 3143142"/>
              <a:gd name="connsiteX12" fmla="*/ 640747 w 4852327"/>
              <a:gd name="connsiteY12" fmla="*/ 213583 h 3143142"/>
              <a:gd name="connsiteX13" fmla="*/ 587351 w 4852327"/>
              <a:gd name="connsiteY13" fmla="*/ 226931 h 3143142"/>
              <a:gd name="connsiteX14" fmla="*/ 520607 w 4852327"/>
              <a:gd name="connsiteY14" fmla="*/ 240280 h 3143142"/>
              <a:gd name="connsiteX15" fmla="*/ 467211 w 4852327"/>
              <a:gd name="connsiteY15" fmla="*/ 260304 h 3143142"/>
              <a:gd name="connsiteX16" fmla="*/ 440513 w 4852327"/>
              <a:gd name="connsiteY16" fmla="*/ 266978 h 3143142"/>
              <a:gd name="connsiteX17" fmla="*/ 420490 w 4852327"/>
              <a:gd name="connsiteY17" fmla="*/ 280327 h 3143142"/>
              <a:gd name="connsiteX18" fmla="*/ 380443 w 4852327"/>
              <a:gd name="connsiteY18" fmla="*/ 300350 h 3143142"/>
              <a:gd name="connsiteX19" fmla="*/ 347071 w 4852327"/>
              <a:gd name="connsiteY19" fmla="*/ 327048 h 3143142"/>
              <a:gd name="connsiteX20" fmla="*/ 320373 w 4852327"/>
              <a:gd name="connsiteY20" fmla="*/ 340397 h 3143142"/>
              <a:gd name="connsiteX21" fmla="*/ 226931 w 4852327"/>
              <a:gd name="connsiteY21" fmla="*/ 413816 h 3143142"/>
              <a:gd name="connsiteX22" fmla="*/ 206908 w 4852327"/>
              <a:gd name="connsiteY22" fmla="*/ 433840 h 3143142"/>
              <a:gd name="connsiteX23" fmla="*/ 140163 w 4852327"/>
              <a:gd name="connsiteY23" fmla="*/ 527282 h 3143142"/>
              <a:gd name="connsiteX24" fmla="*/ 120140 w 4852327"/>
              <a:gd name="connsiteY24" fmla="*/ 553980 h 3143142"/>
              <a:gd name="connsiteX25" fmla="*/ 100116 w 4852327"/>
              <a:gd name="connsiteY25" fmla="*/ 594026 h 3143142"/>
              <a:gd name="connsiteX26" fmla="*/ 80093 w 4852327"/>
              <a:gd name="connsiteY26" fmla="*/ 627399 h 3143142"/>
              <a:gd name="connsiteX27" fmla="*/ 60070 w 4852327"/>
              <a:gd name="connsiteY27" fmla="*/ 667445 h 3143142"/>
              <a:gd name="connsiteX28" fmla="*/ 20023 w 4852327"/>
              <a:gd name="connsiteY28" fmla="*/ 727515 h 3143142"/>
              <a:gd name="connsiteX29" fmla="*/ 0 w 4852327"/>
              <a:gd name="connsiteY29" fmla="*/ 800934 h 3143142"/>
              <a:gd name="connsiteX30" fmla="*/ 6674 w 4852327"/>
              <a:gd name="connsiteY30" fmla="*/ 1228099 h 3143142"/>
              <a:gd name="connsiteX31" fmla="*/ 13348 w 4852327"/>
              <a:gd name="connsiteY31" fmla="*/ 1274821 h 3143142"/>
              <a:gd name="connsiteX32" fmla="*/ 40046 w 4852327"/>
              <a:gd name="connsiteY32" fmla="*/ 1388286 h 3143142"/>
              <a:gd name="connsiteX33" fmla="*/ 66744 w 4852327"/>
              <a:gd name="connsiteY33" fmla="*/ 1455031 h 3143142"/>
              <a:gd name="connsiteX34" fmla="*/ 73419 w 4852327"/>
              <a:gd name="connsiteY34" fmla="*/ 1475054 h 3143142"/>
              <a:gd name="connsiteX35" fmla="*/ 100116 w 4852327"/>
              <a:gd name="connsiteY35" fmla="*/ 1528450 h 3143142"/>
              <a:gd name="connsiteX36" fmla="*/ 133489 w 4852327"/>
              <a:gd name="connsiteY36" fmla="*/ 1588520 h 3143142"/>
              <a:gd name="connsiteX37" fmla="*/ 153512 w 4852327"/>
              <a:gd name="connsiteY37" fmla="*/ 1621892 h 3143142"/>
              <a:gd name="connsiteX38" fmla="*/ 173535 w 4852327"/>
              <a:gd name="connsiteY38" fmla="*/ 1641915 h 3143142"/>
              <a:gd name="connsiteX39" fmla="*/ 186884 w 4852327"/>
              <a:gd name="connsiteY39" fmla="*/ 1668613 h 3143142"/>
              <a:gd name="connsiteX40" fmla="*/ 200233 w 4852327"/>
              <a:gd name="connsiteY40" fmla="*/ 1688637 h 3143142"/>
              <a:gd name="connsiteX41" fmla="*/ 206908 w 4852327"/>
              <a:gd name="connsiteY41" fmla="*/ 1715334 h 3143142"/>
              <a:gd name="connsiteX42" fmla="*/ 226931 w 4852327"/>
              <a:gd name="connsiteY42" fmla="*/ 1735358 h 3143142"/>
              <a:gd name="connsiteX43" fmla="*/ 240280 w 4852327"/>
              <a:gd name="connsiteY43" fmla="*/ 1755381 h 3143142"/>
              <a:gd name="connsiteX44" fmla="*/ 266978 w 4852327"/>
              <a:gd name="connsiteY44" fmla="*/ 1808777 h 3143142"/>
              <a:gd name="connsiteX45" fmla="*/ 280327 w 4852327"/>
              <a:gd name="connsiteY45" fmla="*/ 1828800 h 3143142"/>
              <a:gd name="connsiteX46" fmla="*/ 300350 w 4852327"/>
              <a:gd name="connsiteY46" fmla="*/ 1855498 h 3143142"/>
              <a:gd name="connsiteX47" fmla="*/ 340397 w 4852327"/>
              <a:gd name="connsiteY47" fmla="*/ 1908894 h 3143142"/>
              <a:gd name="connsiteX48" fmla="*/ 360420 w 4852327"/>
              <a:gd name="connsiteY48" fmla="*/ 1942266 h 3143142"/>
              <a:gd name="connsiteX49" fmla="*/ 400467 w 4852327"/>
              <a:gd name="connsiteY49" fmla="*/ 1982313 h 3143142"/>
              <a:gd name="connsiteX50" fmla="*/ 440513 w 4852327"/>
              <a:gd name="connsiteY50" fmla="*/ 2035708 h 3143142"/>
              <a:gd name="connsiteX51" fmla="*/ 500583 w 4852327"/>
              <a:gd name="connsiteY51" fmla="*/ 2115802 h 3143142"/>
              <a:gd name="connsiteX52" fmla="*/ 533956 w 4852327"/>
              <a:gd name="connsiteY52" fmla="*/ 2149174 h 3143142"/>
              <a:gd name="connsiteX53" fmla="*/ 553979 w 4852327"/>
              <a:gd name="connsiteY53" fmla="*/ 2182546 h 3143142"/>
              <a:gd name="connsiteX54" fmla="*/ 614049 w 4852327"/>
              <a:gd name="connsiteY54" fmla="*/ 2242616 h 3143142"/>
              <a:gd name="connsiteX55" fmla="*/ 634073 w 4852327"/>
              <a:gd name="connsiteY55" fmla="*/ 2262640 h 3143142"/>
              <a:gd name="connsiteX56" fmla="*/ 660770 w 4852327"/>
              <a:gd name="connsiteY56" fmla="*/ 2289337 h 3143142"/>
              <a:gd name="connsiteX57" fmla="*/ 694143 w 4852327"/>
              <a:gd name="connsiteY57" fmla="*/ 2329384 h 3143142"/>
              <a:gd name="connsiteX58" fmla="*/ 747538 w 4852327"/>
              <a:gd name="connsiteY58" fmla="*/ 2369431 h 3143142"/>
              <a:gd name="connsiteX59" fmla="*/ 780910 w 4852327"/>
              <a:gd name="connsiteY59" fmla="*/ 2396129 h 3143142"/>
              <a:gd name="connsiteX60" fmla="*/ 834306 w 4852327"/>
              <a:gd name="connsiteY60" fmla="*/ 2442850 h 3143142"/>
              <a:gd name="connsiteX61" fmla="*/ 927748 w 4852327"/>
              <a:gd name="connsiteY61" fmla="*/ 2509594 h 3143142"/>
              <a:gd name="connsiteX62" fmla="*/ 1007842 w 4852327"/>
              <a:gd name="connsiteY62" fmla="*/ 2576339 h 3143142"/>
              <a:gd name="connsiteX63" fmla="*/ 1121308 w 4852327"/>
              <a:gd name="connsiteY63" fmla="*/ 2643083 h 3143142"/>
              <a:gd name="connsiteX64" fmla="*/ 1168029 w 4852327"/>
              <a:gd name="connsiteY64" fmla="*/ 2676456 h 3143142"/>
              <a:gd name="connsiteX65" fmla="*/ 1261471 w 4852327"/>
              <a:gd name="connsiteY65" fmla="*/ 2723177 h 3143142"/>
              <a:gd name="connsiteX66" fmla="*/ 1361588 w 4852327"/>
              <a:gd name="connsiteY66" fmla="*/ 2776572 h 3143142"/>
              <a:gd name="connsiteX67" fmla="*/ 1414983 w 4852327"/>
              <a:gd name="connsiteY67" fmla="*/ 2796596 h 3143142"/>
              <a:gd name="connsiteX68" fmla="*/ 1441681 w 4852327"/>
              <a:gd name="connsiteY68" fmla="*/ 2816619 h 3143142"/>
              <a:gd name="connsiteX69" fmla="*/ 1461705 w 4852327"/>
              <a:gd name="connsiteY69" fmla="*/ 2823294 h 3143142"/>
              <a:gd name="connsiteX70" fmla="*/ 1521775 w 4852327"/>
              <a:gd name="connsiteY70" fmla="*/ 2856666 h 3143142"/>
              <a:gd name="connsiteX71" fmla="*/ 1601868 w 4852327"/>
              <a:gd name="connsiteY71" fmla="*/ 2890038 h 3143142"/>
              <a:gd name="connsiteX72" fmla="*/ 1762055 w 4852327"/>
              <a:gd name="connsiteY72" fmla="*/ 2963457 h 3143142"/>
              <a:gd name="connsiteX73" fmla="*/ 1815451 w 4852327"/>
              <a:gd name="connsiteY73" fmla="*/ 2990155 h 3143142"/>
              <a:gd name="connsiteX74" fmla="*/ 1842148 w 4852327"/>
              <a:gd name="connsiteY74" fmla="*/ 3003504 h 3143142"/>
              <a:gd name="connsiteX75" fmla="*/ 1875521 w 4852327"/>
              <a:gd name="connsiteY75" fmla="*/ 3016853 h 3143142"/>
              <a:gd name="connsiteX76" fmla="*/ 1908893 w 4852327"/>
              <a:gd name="connsiteY76" fmla="*/ 3023527 h 3143142"/>
              <a:gd name="connsiteX77" fmla="*/ 1982312 w 4852327"/>
              <a:gd name="connsiteY77" fmla="*/ 3043550 h 3143142"/>
              <a:gd name="connsiteX78" fmla="*/ 2035708 w 4852327"/>
              <a:gd name="connsiteY78" fmla="*/ 3056899 h 3143142"/>
              <a:gd name="connsiteX79" fmla="*/ 2109127 w 4852327"/>
              <a:gd name="connsiteY79" fmla="*/ 3070248 h 3143142"/>
              <a:gd name="connsiteX80" fmla="*/ 2142499 w 4852327"/>
              <a:gd name="connsiteY80" fmla="*/ 3076923 h 3143142"/>
              <a:gd name="connsiteX81" fmla="*/ 2195894 w 4852327"/>
              <a:gd name="connsiteY81" fmla="*/ 3083597 h 3143142"/>
              <a:gd name="connsiteX82" fmla="*/ 2275988 w 4852327"/>
              <a:gd name="connsiteY82" fmla="*/ 3096946 h 3143142"/>
              <a:gd name="connsiteX83" fmla="*/ 2316035 w 4852327"/>
              <a:gd name="connsiteY83" fmla="*/ 3103621 h 3143142"/>
              <a:gd name="connsiteX84" fmla="*/ 2349407 w 4852327"/>
              <a:gd name="connsiteY84" fmla="*/ 3110295 h 3143142"/>
              <a:gd name="connsiteX85" fmla="*/ 2429500 w 4852327"/>
              <a:gd name="connsiteY85" fmla="*/ 3116969 h 3143142"/>
              <a:gd name="connsiteX86" fmla="*/ 2502919 w 4852327"/>
              <a:gd name="connsiteY86" fmla="*/ 3130318 h 3143142"/>
              <a:gd name="connsiteX87" fmla="*/ 3043550 w 4852327"/>
              <a:gd name="connsiteY87" fmla="*/ 3130318 h 3143142"/>
              <a:gd name="connsiteX88" fmla="*/ 3203737 w 4852327"/>
              <a:gd name="connsiteY88" fmla="*/ 3110295 h 3143142"/>
              <a:gd name="connsiteX89" fmla="*/ 3297179 w 4852327"/>
              <a:gd name="connsiteY89" fmla="*/ 3096946 h 3143142"/>
              <a:gd name="connsiteX90" fmla="*/ 3383947 w 4852327"/>
              <a:gd name="connsiteY90" fmla="*/ 3070248 h 3143142"/>
              <a:gd name="connsiteX91" fmla="*/ 3430668 w 4852327"/>
              <a:gd name="connsiteY91" fmla="*/ 3050225 h 3143142"/>
              <a:gd name="connsiteX92" fmla="*/ 3484064 w 4852327"/>
              <a:gd name="connsiteY92" fmla="*/ 3036876 h 3143142"/>
              <a:gd name="connsiteX93" fmla="*/ 3524110 w 4852327"/>
              <a:gd name="connsiteY93" fmla="*/ 3016853 h 3143142"/>
              <a:gd name="connsiteX94" fmla="*/ 3557483 w 4852327"/>
              <a:gd name="connsiteY94" fmla="*/ 3003504 h 3143142"/>
              <a:gd name="connsiteX95" fmla="*/ 3624227 w 4852327"/>
              <a:gd name="connsiteY95" fmla="*/ 2963457 h 3143142"/>
              <a:gd name="connsiteX96" fmla="*/ 3657600 w 4852327"/>
              <a:gd name="connsiteY96" fmla="*/ 2936759 h 3143142"/>
              <a:gd name="connsiteX97" fmla="*/ 3710995 w 4852327"/>
              <a:gd name="connsiteY97" fmla="*/ 2910061 h 3143142"/>
              <a:gd name="connsiteX98" fmla="*/ 3737693 w 4852327"/>
              <a:gd name="connsiteY98" fmla="*/ 2890038 h 3143142"/>
              <a:gd name="connsiteX99" fmla="*/ 3764391 w 4852327"/>
              <a:gd name="connsiteY99" fmla="*/ 2876689 h 3143142"/>
              <a:gd name="connsiteX100" fmla="*/ 3824461 w 4852327"/>
              <a:gd name="connsiteY100" fmla="*/ 2829968 h 3143142"/>
              <a:gd name="connsiteX101" fmla="*/ 3857833 w 4852327"/>
              <a:gd name="connsiteY101" fmla="*/ 2803270 h 3143142"/>
              <a:gd name="connsiteX102" fmla="*/ 3884531 w 4852327"/>
              <a:gd name="connsiteY102" fmla="*/ 2789921 h 3143142"/>
              <a:gd name="connsiteX103" fmla="*/ 3924578 w 4852327"/>
              <a:gd name="connsiteY103" fmla="*/ 2756549 h 3143142"/>
              <a:gd name="connsiteX104" fmla="*/ 3977973 w 4852327"/>
              <a:gd name="connsiteY104" fmla="*/ 2696479 h 3143142"/>
              <a:gd name="connsiteX105" fmla="*/ 4038043 w 4852327"/>
              <a:gd name="connsiteY105" fmla="*/ 2649758 h 3143142"/>
              <a:gd name="connsiteX106" fmla="*/ 4104788 w 4852327"/>
              <a:gd name="connsiteY106" fmla="*/ 2583013 h 3143142"/>
              <a:gd name="connsiteX107" fmla="*/ 4124811 w 4852327"/>
              <a:gd name="connsiteY107" fmla="*/ 2562990 h 3143142"/>
              <a:gd name="connsiteX108" fmla="*/ 4164858 w 4852327"/>
              <a:gd name="connsiteY108" fmla="*/ 2509594 h 3143142"/>
              <a:gd name="connsiteX109" fmla="*/ 4191556 w 4852327"/>
              <a:gd name="connsiteY109" fmla="*/ 2476222 h 3143142"/>
              <a:gd name="connsiteX110" fmla="*/ 4271649 w 4852327"/>
              <a:gd name="connsiteY110" fmla="*/ 2356082 h 3143142"/>
              <a:gd name="connsiteX111" fmla="*/ 4305021 w 4852327"/>
              <a:gd name="connsiteY111" fmla="*/ 2322710 h 3143142"/>
              <a:gd name="connsiteX112" fmla="*/ 4325045 w 4852327"/>
              <a:gd name="connsiteY112" fmla="*/ 2289337 h 3143142"/>
              <a:gd name="connsiteX113" fmla="*/ 4358417 w 4852327"/>
              <a:gd name="connsiteY113" fmla="*/ 2242616 h 3143142"/>
              <a:gd name="connsiteX114" fmla="*/ 4378440 w 4852327"/>
              <a:gd name="connsiteY114" fmla="*/ 2209244 h 3143142"/>
              <a:gd name="connsiteX115" fmla="*/ 4425162 w 4852327"/>
              <a:gd name="connsiteY115" fmla="*/ 2155848 h 3143142"/>
              <a:gd name="connsiteX116" fmla="*/ 4438510 w 4852327"/>
              <a:gd name="connsiteY116" fmla="*/ 2129150 h 3143142"/>
              <a:gd name="connsiteX117" fmla="*/ 4465208 w 4852327"/>
              <a:gd name="connsiteY117" fmla="*/ 2095778 h 3143142"/>
              <a:gd name="connsiteX118" fmla="*/ 4478557 w 4852327"/>
              <a:gd name="connsiteY118" fmla="*/ 2075755 h 3143142"/>
              <a:gd name="connsiteX119" fmla="*/ 4498581 w 4852327"/>
              <a:gd name="connsiteY119" fmla="*/ 2049057 h 3143142"/>
              <a:gd name="connsiteX120" fmla="*/ 4531953 w 4852327"/>
              <a:gd name="connsiteY120" fmla="*/ 1982313 h 3143142"/>
              <a:gd name="connsiteX121" fmla="*/ 4551976 w 4852327"/>
              <a:gd name="connsiteY121" fmla="*/ 1955615 h 3143142"/>
              <a:gd name="connsiteX122" fmla="*/ 4598697 w 4852327"/>
              <a:gd name="connsiteY122" fmla="*/ 1868847 h 3143142"/>
              <a:gd name="connsiteX123" fmla="*/ 4612046 w 4852327"/>
              <a:gd name="connsiteY123" fmla="*/ 1848823 h 3143142"/>
              <a:gd name="connsiteX124" fmla="*/ 4698814 w 4852327"/>
              <a:gd name="connsiteY124" fmla="*/ 1615218 h 3143142"/>
              <a:gd name="connsiteX125" fmla="*/ 4765559 w 4852327"/>
              <a:gd name="connsiteY125" fmla="*/ 1414984 h 3143142"/>
              <a:gd name="connsiteX126" fmla="*/ 4798931 w 4852327"/>
              <a:gd name="connsiteY126" fmla="*/ 1274821 h 3143142"/>
              <a:gd name="connsiteX127" fmla="*/ 4818954 w 4852327"/>
              <a:gd name="connsiteY127" fmla="*/ 1221425 h 3143142"/>
              <a:gd name="connsiteX128" fmla="*/ 4838978 w 4852327"/>
              <a:gd name="connsiteY128" fmla="*/ 1094610 h 3143142"/>
              <a:gd name="connsiteX129" fmla="*/ 4845652 w 4852327"/>
              <a:gd name="connsiteY129" fmla="*/ 1001168 h 3143142"/>
              <a:gd name="connsiteX130" fmla="*/ 4852327 w 4852327"/>
              <a:gd name="connsiteY130" fmla="*/ 947772 h 3143142"/>
              <a:gd name="connsiteX131" fmla="*/ 4845652 w 4852327"/>
              <a:gd name="connsiteY131" fmla="*/ 767562 h 3143142"/>
              <a:gd name="connsiteX132" fmla="*/ 4832303 w 4852327"/>
              <a:gd name="connsiteY132" fmla="*/ 594026 h 3143142"/>
              <a:gd name="connsiteX133" fmla="*/ 4812280 w 4852327"/>
              <a:gd name="connsiteY133" fmla="*/ 527282 h 3143142"/>
              <a:gd name="connsiteX134" fmla="*/ 4798931 w 4852327"/>
              <a:gd name="connsiteY134" fmla="*/ 467212 h 3143142"/>
              <a:gd name="connsiteX135" fmla="*/ 4712163 w 4852327"/>
              <a:gd name="connsiteY135" fmla="*/ 333723 h 3143142"/>
              <a:gd name="connsiteX136" fmla="*/ 4678791 w 4852327"/>
              <a:gd name="connsiteY136" fmla="*/ 293676 h 3143142"/>
              <a:gd name="connsiteX137" fmla="*/ 4598697 w 4852327"/>
              <a:gd name="connsiteY137" fmla="*/ 260304 h 3143142"/>
              <a:gd name="connsiteX138" fmla="*/ 4578674 w 4852327"/>
              <a:gd name="connsiteY138" fmla="*/ 246955 h 3143142"/>
              <a:gd name="connsiteX139" fmla="*/ 4498581 w 4852327"/>
              <a:gd name="connsiteY139" fmla="*/ 226931 h 3143142"/>
              <a:gd name="connsiteX140" fmla="*/ 4478557 w 4852327"/>
              <a:gd name="connsiteY140" fmla="*/ 220257 h 3143142"/>
              <a:gd name="connsiteX141" fmla="*/ 4425162 w 4852327"/>
              <a:gd name="connsiteY141" fmla="*/ 193559 h 3143142"/>
              <a:gd name="connsiteX142" fmla="*/ 4398464 w 4852327"/>
              <a:gd name="connsiteY142" fmla="*/ 180210 h 3143142"/>
              <a:gd name="connsiteX143" fmla="*/ 4378440 w 4852327"/>
              <a:gd name="connsiteY143" fmla="*/ 166861 h 3143142"/>
              <a:gd name="connsiteX144" fmla="*/ 4351743 w 4852327"/>
              <a:gd name="connsiteY144" fmla="*/ 160187 h 3143142"/>
              <a:gd name="connsiteX145" fmla="*/ 4311696 w 4852327"/>
              <a:gd name="connsiteY145" fmla="*/ 146838 h 3143142"/>
              <a:gd name="connsiteX146" fmla="*/ 4251626 w 4852327"/>
              <a:gd name="connsiteY146" fmla="*/ 133489 h 3143142"/>
              <a:gd name="connsiteX147" fmla="*/ 4131486 w 4852327"/>
              <a:gd name="connsiteY147" fmla="*/ 106791 h 3143142"/>
              <a:gd name="connsiteX148" fmla="*/ 4098113 w 4852327"/>
              <a:gd name="connsiteY148" fmla="*/ 100117 h 3143142"/>
              <a:gd name="connsiteX149" fmla="*/ 4058067 w 4852327"/>
              <a:gd name="connsiteY149" fmla="*/ 93442 h 3143142"/>
              <a:gd name="connsiteX150" fmla="*/ 4018020 w 4852327"/>
              <a:gd name="connsiteY150" fmla="*/ 80094 h 3143142"/>
              <a:gd name="connsiteX151" fmla="*/ 3984648 w 4852327"/>
              <a:gd name="connsiteY151" fmla="*/ 73419 h 3143142"/>
              <a:gd name="connsiteX152" fmla="*/ 3751042 w 4852327"/>
              <a:gd name="connsiteY152" fmla="*/ 40047 h 3143142"/>
              <a:gd name="connsiteX153" fmla="*/ 3697646 w 4852327"/>
              <a:gd name="connsiteY153" fmla="*/ 26698 h 3143142"/>
              <a:gd name="connsiteX154" fmla="*/ 3550808 w 4852327"/>
              <a:gd name="connsiteY154" fmla="*/ 13349 h 3143142"/>
              <a:gd name="connsiteX155" fmla="*/ 3370598 w 4852327"/>
              <a:gd name="connsiteY155" fmla="*/ 0 h 3143142"/>
              <a:gd name="connsiteX156" fmla="*/ 2963456 w 4852327"/>
              <a:gd name="connsiteY156" fmla="*/ 6675 h 3143142"/>
              <a:gd name="connsiteX157" fmla="*/ 2836642 w 4852327"/>
              <a:gd name="connsiteY157" fmla="*/ 20023 h 3143142"/>
              <a:gd name="connsiteX158" fmla="*/ 2623059 w 4852327"/>
              <a:gd name="connsiteY158" fmla="*/ 33372 h 3143142"/>
              <a:gd name="connsiteX159" fmla="*/ 2576338 w 4852327"/>
              <a:gd name="connsiteY159" fmla="*/ 40047 h 3143142"/>
              <a:gd name="connsiteX160" fmla="*/ 2369430 w 4852327"/>
              <a:gd name="connsiteY160" fmla="*/ 53396 h 3143142"/>
              <a:gd name="connsiteX161" fmla="*/ 2175871 w 4852327"/>
              <a:gd name="connsiteY161" fmla="*/ 73419 h 3143142"/>
              <a:gd name="connsiteX162" fmla="*/ 2102452 w 4852327"/>
              <a:gd name="connsiteY162" fmla="*/ 73419 h 3143142"/>
              <a:gd name="connsiteX163" fmla="*/ 2109127 w 4852327"/>
              <a:gd name="connsiteY163" fmla="*/ 73419 h 3143142"/>
              <a:gd name="connsiteX0" fmla="*/ 19756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5484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21091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162" fmla="*/ 1880527 w 4852327"/>
              <a:gd name="connsiteY162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2102452 w 4852327"/>
              <a:gd name="connsiteY161" fmla="*/ 73419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1895544 w 4852327"/>
              <a:gd name="connsiteY161" fmla="*/ 77312 h 3143142"/>
              <a:gd name="connsiteX0" fmla="*/ 1899437 w 4852327"/>
              <a:gd name="connsiteY0" fmla="*/ 100117 h 3143142"/>
              <a:gd name="connsiteX1" fmla="*/ 1700873 w 4852327"/>
              <a:gd name="connsiteY1" fmla="*/ 106791 h 3143142"/>
              <a:gd name="connsiteX2" fmla="*/ 1455030 w 4852327"/>
              <a:gd name="connsiteY2" fmla="*/ 120140 h 3143142"/>
              <a:gd name="connsiteX3" fmla="*/ 1394960 w 4852327"/>
              <a:gd name="connsiteY3" fmla="*/ 126815 h 3143142"/>
              <a:gd name="connsiteX4" fmla="*/ 1308192 w 4852327"/>
              <a:gd name="connsiteY4" fmla="*/ 133489 h 3143142"/>
              <a:gd name="connsiteX5" fmla="*/ 1087935 w 4852327"/>
              <a:gd name="connsiteY5" fmla="*/ 146838 h 3143142"/>
              <a:gd name="connsiteX6" fmla="*/ 967795 w 4852327"/>
              <a:gd name="connsiteY6" fmla="*/ 160187 h 3143142"/>
              <a:gd name="connsiteX7" fmla="*/ 861004 w 4852327"/>
              <a:gd name="connsiteY7" fmla="*/ 173536 h 3143142"/>
              <a:gd name="connsiteX8" fmla="*/ 807608 w 4852327"/>
              <a:gd name="connsiteY8" fmla="*/ 180210 h 3143142"/>
              <a:gd name="connsiteX9" fmla="*/ 714166 w 4852327"/>
              <a:gd name="connsiteY9" fmla="*/ 193559 h 3143142"/>
              <a:gd name="connsiteX10" fmla="*/ 694143 w 4852327"/>
              <a:gd name="connsiteY10" fmla="*/ 200234 h 3143142"/>
              <a:gd name="connsiteX11" fmla="*/ 640747 w 4852327"/>
              <a:gd name="connsiteY11" fmla="*/ 213583 h 3143142"/>
              <a:gd name="connsiteX12" fmla="*/ 587351 w 4852327"/>
              <a:gd name="connsiteY12" fmla="*/ 226931 h 3143142"/>
              <a:gd name="connsiteX13" fmla="*/ 520607 w 4852327"/>
              <a:gd name="connsiteY13" fmla="*/ 240280 h 3143142"/>
              <a:gd name="connsiteX14" fmla="*/ 467211 w 4852327"/>
              <a:gd name="connsiteY14" fmla="*/ 260304 h 3143142"/>
              <a:gd name="connsiteX15" fmla="*/ 440513 w 4852327"/>
              <a:gd name="connsiteY15" fmla="*/ 266978 h 3143142"/>
              <a:gd name="connsiteX16" fmla="*/ 420490 w 4852327"/>
              <a:gd name="connsiteY16" fmla="*/ 280327 h 3143142"/>
              <a:gd name="connsiteX17" fmla="*/ 380443 w 4852327"/>
              <a:gd name="connsiteY17" fmla="*/ 300350 h 3143142"/>
              <a:gd name="connsiteX18" fmla="*/ 347071 w 4852327"/>
              <a:gd name="connsiteY18" fmla="*/ 327048 h 3143142"/>
              <a:gd name="connsiteX19" fmla="*/ 320373 w 4852327"/>
              <a:gd name="connsiteY19" fmla="*/ 340397 h 3143142"/>
              <a:gd name="connsiteX20" fmla="*/ 226931 w 4852327"/>
              <a:gd name="connsiteY20" fmla="*/ 413816 h 3143142"/>
              <a:gd name="connsiteX21" fmla="*/ 206908 w 4852327"/>
              <a:gd name="connsiteY21" fmla="*/ 433840 h 3143142"/>
              <a:gd name="connsiteX22" fmla="*/ 140163 w 4852327"/>
              <a:gd name="connsiteY22" fmla="*/ 527282 h 3143142"/>
              <a:gd name="connsiteX23" fmla="*/ 120140 w 4852327"/>
              <a:gd name="connsiteY23" fmla="*/ 553980 h 3143142"/>
              <a:gd name="connsiteX24" fmla="*/ 100116 w 4852327"/>
              <a:gd name="connsiteY24" fmla="*/ 594026 h 3143142"/>
              <a:gd name="connsiteX25" fmla="*/ 80093 w 4852327"/>
              <a:gd name="connsiteY25" fmla="*/ 627399 h 3143142"/>
              <a:gd name="connsiteX26" fmla="*/ 60070 w 4852327"/>
              <a:gd name="connsiteY26" fmla="*/ 667445 h 3143142"/>
              <a:gd name="connsiteX27" fmla="*/ 20023 w 4852327"/>
              <a:gd name="connsiteY27" fmla="*/ 727515 h 3143142"/>
              <a:gd name="connsiteX28" fmla="*/ 0 w 4852327"/>
              <a:gd name="connsiteY28" fmla="*/ 800934 h 3143142"/>
              <a:gd name="connsiteX29" fmla="*/ 6674 w 4852327"/>
              <a:gd name="connsiteY29" fmla="*/ 1228099 h 3143142"/>
              <a:gd name="connsiteX30" fmla="*/ 13348 w 4852327"/>
              <a:gd name="connsiteY30" fmla="*/ 1274821 h 3143142"/>
              <a:gd name="connsiteX31" fmla="*/ 40046 w 4852327"/>
              <a:gd name="connsiteY31" fmla="*/ 1388286 h 3143142"/>
              <a:gd name="connsiteX32" fmla="*/ 66744 w 4852327"/>
              <a:gd name="connsiteY32" fmla="*/ 1455031 h 3143142"/>
              <a:gd name="connsiteX33" fmla="*/ 73419 w 4852327"/>
              <a:gd name="connsiteY33" fmla="*/ 1475054 h 3143142"/>
              <a:gd name="connsiteX34" fmla="*/ 100116 w 4852327"/>
              <a:gd name="connsiteY34" fmla="*/ 1528450 h 3143142"/>
              <a:gd name="connsiteX35" fmla="*/ 133489 w 4852327"/>
              <a:gd name="connsiteY35" fmla="*/ 1588520 h 3143142"/>
              <a:gd name="connsiteX36" fmla="*/ 153512 w 4852327"/>
              <a:gd name="connsiteY36" fmla="*/ 1621892 h 3143142"/>
              <a:gd name="connsiteX37" fmla="*/ 173535 w 4852327"/>
              <a:gd name="connsiteY37" fmla="*/ 1641915 h 3143142"/>
              <a:gd name="connsiteX38" fmla="*/ 186884 w 4852327"/>
              <a:gd name="connsiteY38" fmla="*/ 1668613 h 3143142"/>
              <a:gd name="connsiteX39" fmla="*/ 200233 w 4852327"/>
              <a:gd name="connsiteY39" fmla="*/ 1688637 h 3143142"/>
              <a:gd name="connsiteX40" fmla="*/ 206908 w 4852327"/>
              <a:gd name="connsiteY40" fmla="*/ 1715334 h 3143142"/>
              <a:gd name="connsiteX41" fmla="*/ 226931 w 4852327"/>
              <a:gd name="connsiteY41" fmla="*/ 1735358 h 3143142"/>
              <a:gd name="connsiteX42" fmla="*/ 240280 w 4852327"/>
              <a:gd name="connsiteY42" fmla="*/ 1755381 h 3143142"/>
              <a:gd name="connsiteX43" fmla="*/ 266978 w 4852327"/>
              <a:gd name="connsiteY43" fmla="*/ 1808777 h 3143142"/>
              <a:gd name="connsiteX44" fmla="*/ 280327 w 4852327"/>
              <a:gd name="connsiteY44" fmla="*/ 1828800 h 3143142"/>
              <a:gd name="connsiteX45" fmla="*/ 300350 w 4852327"/>
              <a:gd name="connsiteY45" fmla="*/ 1855498 h 3143142"/>
              <a:gd name="connsiteX46" fmla="*/ 340397 w 4852327"/>
              <a:gd name="connsiteY46" fmla="*/ 1908894 h 3143142"/>
              <a:gd name="connsiteX47" fmla="*/ 360420 w 4852327"/>
              <a:gd name="connsiteY47" fmla="*/ 1942266 h 3143142"/>
              <a:gd name="connsiteX48" fmla="*/ 400467 w 4852327"/>
              <a:gd name="connsiteY48" fmla="*/ 1982313 h 3143142"/>
              <a:gd name="connsiteX49" fmla="*/ 440513 w 4852327"/>
              <a:gd name="connsiteY49" fmla="*/ 2035708 h 3143142"/>
              <a:gd name="connsiteX50" fmla="*/ 500583 w 4852327"/>
              <a:gd name="connsiteY50" fmla="*/ 2115802 h 3143142"/>
              <a:gd name="connsiteX51" fmla="*/ 533956 w 4852327"/>
              <a:gd name="connsiteY51" fmla="*/ 2149174 h 3143142"/>
              <a:gd name="connsiteX52" fmla="*/ 553979 w 4852327"/>
              <a:gd name="connsiteY52" fmla="*/ 2182546 h 3143142"/>
              <a:gd name="connsiteX53" fmla="*/ 614049 w 4852327"/>
              <a:gd name="connsiteY53" fmla="*/ 2242616 h 3143142"/>
              <a:gd name="connsiteX54" fmla="*/ 634073 w 4852327"/>
              <a:gd name="connsiteY54" fmla="*/ 2262640 h 3143142"/>
              <a:gd name="connsiteX55" fmla="*/ 660770 w 4852327"/>
              <a:gd name="connsiteY55" fmla="*/ 2289337 h 3143142"/>
              <a:gd name="connsiteX56" fmla="*/ 694143 w 4852327"/>
              <a:gd name="connsiteY56" fmla="*/ 2329384 h 3143142"/>
              <a:gd name="connsiteX57" fmla="*/ 747538 w 4852327"/>
              <a:gd name="connsiteY57" fmla="*/ 2369431 h 3143142"/>
              <a:gd name="connsiteX58" fmla="*/ 780910 w 4852327"/>
              <a:gd name="connsiteY58" fmla="*/ 2396129 h 3143142"/>
              <a:gd name="connsiteX59" fmla="*/ 834306 w 4852327"/>
              <a:gd name="connsiteY59" fmla="*/ 2442850 h 3143142"/>
              <a:gd name="connsiteX60" fmla="*/ 927748 w 4852327"/>
              <a:gd name="connsiteY60" fmla="*/ 2509594 h 3143142"/>
              <a:gd name="connsiteX61" fmla="*/ 1007842 w 4852327"/>
              <a:gd name="connsiteY61" fmla="*/ 2576339 h 3143142"/>
              <a:gd name="connsiteX62" fmla="*/ 1121308 w 4852327"/>
              <a:gd name="connsiteY62" fmla="*/ 2643083 h 3143142"/>
              <a:gd name="connsiteX63" fmla="*/ 1168029 w 4852327"/>
              <a:gd name="connsiteY63" fmla="*/ 2676456 h 3143142"/>
              <a:gd name="connsiteX64" fmla="*/ 1261471 w 4852327"/>
              <a:gd name="connsiteY64" fmla="*/ 2723177 h 3143142"/>
              <a:gd name="connsiteX65" fmla="*/ 1361588 w 4852327"/>
              <a:gd name="connsiteY65" fmla="*/ 2776572 h 3143142"/>
              <a:gd name="connsiteX66" fmla="*/ 1414983 w 4852327"/>
              <a:gd name="connsiteY66" fmla="*/ 2796596 h 3143142"/>
              <a:gd name="connsiteX67" fmla="*/ 1441681 w 4852327"/>
              <a:gd name="connsiteY67" fmla="*/ 2816619 h 3143142"/>
              <a:gd name="connsiteX68" fmla="*/ 1461705 w 4852327"/>
              <a:gd name="connsiteY68" fmla="*/ 2823294 h 3143142"/>
              <a:gd name="connsiteX69" fmla="*/ 1521775 w 4852327"/>
              <a:gd name="connsiteY69" fmla="*/ 2856666 h 3143142"/>
              <a:gd name="connsiteX70" fmla="*/ 1601868 w 4852327"/>
              <a:gd name="connsiteY70" fmla="*/ 2890038 h 3143142"/>
              <a:gd name="connsiteX71" fmla="*/ 1762055 w 4852327"/>
              <a:gd name="connsiteY71" fmla="*/ 2963457 h 3143142"/>
              <a:gd name="connsiteX72" fmla="*/ 1815451 w 4852327"/>
              <a:gd name="connsiteY72" fmla="*/ 2990155 h 3143142"/>
              <a:gd name="connsiteX73" fmla="*/ 1842148 w 4852327"/>
              <a:gd name="connsiteY73" fmla="*/ 3003504 h 3143142"/>
              <a:gd name="connsiteX74" fmla="*/ 1875521 w 4852327"/>
              <a:gd name="connsiteY74" fmla="*/ 3016853 h 3143142"/>
              <a:gd name="connsiteX75" fmla="*/ 1908893 w 4852327"/>
              <a:gd name="connsiteY75" fmla="*/ 3023527 h 3143142"/>
              <a:gd name="connsiteX76" fmla="*/ 1982312 w 4852327"/>
              <a:gd name="connsiteY76" fmla="*/ 3043550 h 3143142"/>
              <a:gd name="connsiteX77" fmla="*/ 2035708 w 4852327"/>
              <a:gd name="connsiteY77" fmla="*/ 3056899 h 3143142"/>
              <a:gd name="connsiteX78" fmla="*/ 2109127 w 4852327"/>
              <a:gd name="connsiteY78" fmla="*/ 3070248 h 3143142"/>
              <a:gd name="connsiteX79" fmla="*/ 2142499 w 4852327"/>
              <a:gd name="connsiteY79" fmla="*/ 3076923 h 3143142"/>
              <a:gd name="connsiteX80" fmla="*/ 2195894 w 4852327"/>
              <a:gd name="connsiteY80" fmla="*/ 3083597 h 3143142"/>
              <a:gd name="connsiteX81" fmla="*/ 2275988 w 4852327"/>
              <a:gd name="connsiteY81" fmla="*/ 3096946 h 3143142"/>
              <a:gd name="connsiteX82" fmla="*/ 2316035 w 4852327"/>
              <a:gd name="connsiteY82" fmla="*/ 3103621 h 3143142"/>
              <a:gd name="connsiteX83" fmla="*/ 2349407 w 4852327"/>
              <a:gd name="connsiteY83" fmla="*/ 3110295 h 3143142"/>
              <a:gd name="connsiteX84" fmla="*/ 2429500 w 4852327"/>
              <a:gd name="connsiteY84" fmla="*/ 3116969 h 3143142"/>
              <a:gd name="connsiteX85" fmla="*/ 2502919 w 4852327"/>
              <a:gd name="connsiteY85" fmla="*/ 3130318 h 3143142"/>
              <a:gd name="connsiteX86" fmla="*/ 3043550 w 4852327"/>
              <a:gd name="connsiteY86" fmla="*/ 3130318 h 3143142"/>
              <a:gd name="connsiteX87" fmla="*/ 3203737 w 4852327"/>
              <a:gd name="connsiteY87" fmla="*/ 3110295 h 3143142"/>
              <a:gd name="connsiteX88" fmla="*/ 3297179 w 4852327"/>
              <a:gd name="connsiteY88" fmla="*/ 3096946 h 3143142"/>
              <a:gd name="connsiteX89" fmla="*/ 3383947 w 4852327"/>
              <a:gd name="connsiteY89" fmla="*/ 3070248 h 3143142"/>
              <a:gd name="connsiteX90" fmla="*/ 3430668 w 4852327"/>
              <a:gd name="connsiteY90" fmla="*/ 3050225 h 3143142"/>
              <a:gd name="connsiteX91" fmla="*/ 3484064 w 4852327"/>
              <a:gd name="connsiteY91" fmla="*/ 3036876 h 3143142"/>
              <a:gd name="connsiteX92" fmla="*/ 3524110 w 4852327"/>
              <a:gd name="connsiteY92" fmla="*/ 3016853 h 3143142"/>
              <a:gd name="connsiteX93" fmla="*/ 3557483 w 4852327"/>
              <a:gd name="connsiteY93" fmla="*/ 3003504 h 3143142"/>
              <a:gd name="connsiteX94" fmla="*/ 3624227 w 4852327"/>
              <a:gd name="connsiteY94" fmla="*/ 2963457 h 3143142"/>
              <a:gd name="connsiteX95" fmla="*/ 3657600 w 4852327"/>
              <a:gd name="connsiteY95" fmla="*/ 2936759 h 3143142"/>
              <a:gd name="connsiteX96" fmla="*/ 3710995 w 4852327"/>
              <a:gd name="connsiteY96" fmla="*/ 2910061 h 3143142"/>
              <a:gd name="connsiteX97" fmla="*/ 3737693 w 4852327"/>
              <a:gd name="connsiteY97" fmla="*/ 2890038 h 3143142"/>
              <a:gd name="connsiteX98" fmla="*/ 3764391 w 4852327"/>
              <a:gd name="connsiteY98" fmla="*/ 2876689 h 3143142"/>
              <a:gd name="connsiteX99" fmla="*/ 3824461 w 4852327"/>
              <a:gd name="connsiteY99" fmla="*/ 2829968 h 3143142"/>
              <a:gd name="connsiteX100" fmla="*/ 3857833 w 4852327"/>
              <a:gd name="connsiteY100" fmla="*/ 2803270 h 3143142"/>
              <a:gd name="connsiteX101" fmla="*/ 3884531 w 4852327"/>
              <a:gd name="connsiteY101" fmla="*/ 2789921 h 3143142"/>
              <a:gd name="connsiteX102" fmla="*/ 3924578 w 4852327"/>
              <a:gd name="connsiteY102" fmla="*/ 2756549 h 3143142"/>
              <a:gd name="connsiteX103" fmla="*/ 3977973 w 4852327"/>
              <a:gd name="connsiteY103" fmla="*/ 2696479 h 3143142"/>
              <a:gd name="connsiteX104" fmla="*/ 4038043 w 4852327"/>
              <a:gd name="connsiteY104" fmla="*/ 2649758 h 3143142"/>
              <a:gd name="connsiteX105" fmla="*/ 4104788 w 4852327"/>
              <a:gd name="connsiteY105" fmla="*/ 2583013 h 3143142"/>
              <a:gd name="connsiteX106" fmla="*/ 4124811 w 4852327"/>
              <a:gd name="connsiteY106" fmla="*/ 2562990 h 3143142"/>
              <a:gd name="connsiteX107" fmla="*/ 4164858 w 4852327"/>
              <a:gd name="connsiteY107" fmla="*/ 2509594 h 3143142"/>
              <a:gd name="connsiteX108" fmla="*/ 4191556 w 4852327"/>
              <a:gd name="connsiteY108" fmla="*/ 2476222 h 3143142"/>
              <a:gd name="connsiteX109" fmla="*/ 4271649 w 4852327"/>
              <a:gd name="connsiteY109" fmla="*/ 2356082 h 3143142"/>
              <a:gd name="connsiteX110" fmla="*/ 4305021 w 4852327"/>
              <a:gd name="connsiteY110" fmla="*/ 2322710 h 3143142"/>
              <a:gd name="connsiteX111" fmla="*/ 4325045 w 4852327"/>
              <a:gd name="connsiteY111" fmla="*/ 2289337 h 3143142"/>
              <a:gd name="connsiteX112" fmla="*/ 4358417 w 4852327"/>
              <a:gd name="connsiteY112" fmla="*/ 2242616 h 3143142"/>
              <a:gd name="connsiteX113" fmla="*/ 4378440 w 4852327"/>
              <a:gd name="connsiteY113" fmla="*/ 2209244 h 3143142"/>
              <a:gd name="connsiteX114" fmla="*/ 4425162 w 4852327"/>
              <a:gd name="connsiteY114" fmla="*/ 2155848 h 3143142"/>
              <a:gd name="connsiteX115" fmla="*/ 4438510 w 4852327"/>
              <a:gd name="connsiteY115" fmla="*/ 2129150 h 3143142"/>
              <a:gd name="connsiteX116" fmla="*/ 4465208 w 4852327"/>
              <a:gd name="connsiteY116" fmla="*/ 2095778 h 3143142"/>
              <a:gd name="connsiteX117" fmla="*/ 4478557 w 4852327"/>
              <a:gd name="connsiteY117" fmla="*/ 2075755 h 3143142"/>
              <a:gd name="connsiteX118" fmla="*/ 4498581 w 4852327"/>
              <a:gd name="connsiteY118" fmla="*/ 2049057 h 3143142"/>
              <a:gd name="connsiteX119" fmla="*/ 4531953 w 4852327"/>
              <a:gd name="connsiteY119" fmla="*/ 1982313 h 3143142"/>
              <a:gd name="connsiteX120" fmla="*/ 4551976 w 4852327"/>
              <a:gd name="connsiteY120" fmla="*/ 1955615 h 3143142"/>
              <a:gd name="connsiteX121" fmla="*/ 4598697 w 4852327"/>
              <a:gd name="connsiteY121" fmla="*/ 1868847 h 3143142"/>
              <a:gd name="connsiteX122" fmla="*/ 4612046 w 4852327"/>
              <a:gd name="connsiteY122" fmla="*/ 1848823 h 3143142"/>
              <a:gd name="connsiteX123" fmla="*/ 4698814 w 4852327"/>
              <a:gd name="connsiteY123" fmla="*/ 1615218 h 3143142"/>
              <a:gd name="connsiteX124" fmla="*/ 4765559 w 4852327"/>
              <a:gd name="connsiteY124" fmla="*/ 1414984 h 3143142"/>
              <a:gd name="connsiteX125" fmla="*/ 4798931 w 4852327"/>
              <a:gd name="connsiteY125" fmla="*/ 1274821 h 3143142"/>
              <a:gd name="connsiteX126" fmla="*/ 4818954 w 4852327"/>
              <a:gd name="connsiteY126" fmla="*/ 1221425 h 3143142"/>
              <a:gd name="connsiteX127" fmla="*/ 4838978 w 4852327"/>
              <a:gd name="connsiteY127" fmla="*/ 1094610 h 3143142"/>
              <a:gd name="connsiteX128" fmla="*/ 4845652 w 4852327"/>
              <a:gd name="connsiteY128" fmla="*/ 1001168 h 3143142"/>
              <a:gd name="connsiteX129" fmla="*/ 4852327 w 4852327"/>
              <a:gd name="connsiteY129" fmla="*/ 947772 h 3143142"/>
              <a:gd name="connsiteX130" fmla="*/ 4845652 w 4852327"/>
              <a:gd name="connsiteY130" fmla="*/ 767562 h 3143142"/>
              <a:gd name="connsiteX131" fmla="*/ 4832303 w 4852327"/>
              <a:gd name="connsiteY131" fmla="*/ 594026 h 3143142"/>
              <a:gd name="connsiteX132" fmla="*/ 4812280 w 4852327"/>
              <a:gd name="connsiteY132" fmla="*/ 527282 h 3143142"/>
              <a:gd name="connsiteX133" fmla="*/ 4798931 w 4852327"/>
              <a:gd name="connsiteY133" fmla="*/ 467212 h 3143142"/>
              <a:gd name="connsiteX134" fmla="*/ 4712163 w 4852327"/>
              <a:gd name="connsiteY134" fmla="*/ 333723 h 3143142"/>
              <a:gd name="connsiteX135" fmla="*/ 4678791 w 4852327"/>
              <a:gd name="connsiteY135" fmla="*/ 293676 h 3143142"/>
              <a:gd name="connsiteX136" fmla="*/ 4598697 w 4852327"/>
              <a:gd name="connsiteY136" fmla="*/ 260304 h 3143142"/>
              <a:gd name="connsiteX137" fmla="*/ 4578674 w 4852327"/>
              <a:gd name="connsiteY137" fmla="*/ 246955 h 3143142"/>
              <a:gd name="connsiteX138" fmla="*/ 4498581 w 4852327"/>
              <a:gd name="connsiteY138" fmla="*/ 226931 h 3143142"/>
              <a:gd name="connsiteX139" fmla="*/ 4478557 w 4852327"/>
              <a:gd name="connsiteY139" fmla="*/ 220257 h 3143142"/>
              <a:gd name="connsiteX140" fmla="*/ 4425162 w 4852327"/>
              <a:gd name="connsiteY140" fmla="*/ 193559 h 3143142"/>
              <a:gd name="connsiteX141" fmla="*/ 4398464 w 4852327"/>
              <a:gd name="connsiteY141" fmla="*/ 180210 h 3143142"/>
              <a:gd name="connsiteX142" fmla="*/ 4378440 w 4852327"/>
              <a:gd name="connsiteY142" fmla="*/ 166861 h 3143142"/>
              <a:gd name="connsiteX143" fmla="*/ 4351743 w 4852327"/>
              <a:gd name="connsiteY143" fmla="*/ 160187 h 3143142"/>
              <a:gd name="connsiteX144" fmla="*/ 4311696 w 4852327"/>
              <a:gd name="connsiteY144" fmla="*/ 146838 h 3143142"/>
              <a:gd name="connsiteX145" fmla="*/ 4251626 w 4852327"/>
              <a:gd name="connsiteY145" fmla="*/ 133489 h 3143142"/>
              <a:gd name="connsiteX146" fmla="*/ 4131486 w 4852327"/>
              <a:gd name="connsiteY146" fmla="*/ 106791 h 3143142"/>
              <a:gd name="connsiteX147" fmla="*/ 4098113 w 4852327"/>
              <a:gd name="connsiteY147" fmla="*/ 100117 h 3143142"/>
              <a:gd name="connsiteX148" fmla="*/ 4058067 w 4852327"/>
              <a:gd name="connsiteY148" fmla="*/ 93442 h 3143142"/>
              <a:gd name="connsiteX149" fmla="*/ 4018020 w 4852327"/>
              <a:gd name="connsiteY149" fmla="*/ 80094 h 3143142"/>
              <a:gd name="connsiteX150" fmla="*/ 3984648 w 4852327"/>
              <a:gd name="connsiteY150" fmla="*/ 73419 h 3143142"/>
              <a:gd name="connsiteX151" fmla="*/ 3751042 w 4852327"/>
              <a:gd name="connsiteY151" fmla="*/ 40047 h 3143142"/>
              <a:gd name="connsiteX152" fmla="*/ 3697646 w 4852327"/>
              <a:gd name="connsiteY152" fmla="*/ 26698 h 3143142"/>
              <a:gd name="connsiteX153" fmla="*/ 3550808 w 4852327"/>
              <a:gd name="connsiteY153" fmla="*/ 13349 h 3143142"/>
              <a:gd name="connsiteX154" fmla="*/ 3370598 w 4852327"/>
              <a:gd name="connsiteY154" fmla="*/ 0 h 3143142"/>
              <a:gd name="connsiteX155" fmla="*/ 2963456 w 4852327"/>
              <a:gd name="connsiteY155" fmla="*/ 6675 h 3143142"/>
              <a:gd name="connsiteX156" fmla="*/ 2836642 w 4852327"/>
              <a:gd name="connsiteY156" fmla="*/ 20023 h 3143142"/>
              <a:gd name="connsiteX157" fmla="*/ 2623059 w 4852327"/>
              <a:gd name="connsiteY157" fmla="*/ 33372 h 3143142"/>
              <a:gd name="connsiteX158" fmla="*/ 2576338 w 4852327"/>
              <a:gd name="connsiteY158" fmla="*/ 40047 h 3143142"/>
              <a:gd name="connsiteX159" fmla="*/ 2369430 w 4852327"/>
              <a:gd name="connsiteY159" fmla="*/ 53396 h 3143142"/>
              <a:gd name="connsiteX160" fmla="*/ 2175871 w 4852327"/>
              <a:gd name="connsiteY160" fmla="*/ 73419 h 3143142"/>
              <a:gd name="connsiteX161" fmla="*/ 1895544 w 4852327"/>
              <a:gd name="connsiteY161" fmla="*/ 77312 h 314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4852327" h="3143142">
                <a:moveTo>
                  <a:pt x="1899437" y="100117"/>
                </a:moveTo>
                <a:lnTo>
                  <a:pt x="1700873" y="106791"/>
                </a:lnTo>
                <a:cubicBezTo>
                  <a:pt x="1579253" y="110078"/>
                  <a:pt x="1522188" y="109808"/>
                  <a:pt x="1455030" y="120140"/>
                </a:cubicBezTo>
                <a:cubicBezTo>
                  <a:pt x="1435118" y="123203"/>
                  <a:pt x="1415024" y="124991"/>
                  <a:pt x="1394960" y="126815"/>
                </a:cubicBezTo>
                <a:cubicBezTo>
                  <a:pt x="1366071" y="129441"/>
                  <a:pt x="1337139" y="131601"/>
                  <a:pt x="1308192" y="133489"/>
                </a:cubicBezTo>
                <a:lnTo>
                  <a:pt x="1087935" y="146838"/>
                </a:lnTo>
                <a:cubicBezTo>
                  <a:pt x="1002557" y="161069"/>
                  <a:pt x="1098802" y="146151"/>
                  <a:pt x="967795" y="160187"/>
                </a:cubicBezTo>
                <a:cubicBezTo>
                  <a:pt x="932125" y="164009"/>
                  <a:pt x="896601" y="169086"/>
                  <a:pt x="861004" y="173536"/>
                </a:cubicBezTo>
                <a:lnTo>
                  <a:pt x="807608" y="180210"/>
                </a:lnTo>
                <a:lnTo>
                  <a:pt x="714166" y="193559"/>
                </a:lnTo>
                <a:cubicBezTo>
                  <a:pt x="707492" y="195784"/>
                  <a:pt x="700931" y="198383"/>
                  <a:pt x="694143" y="200234"/>
                </a:cubicBezTo>
                <a:cubicBezTo>
                  <a:pt x="676443" y="205061"/>
                  <a:pt x="658152" y="207782"/>
                  <a:pt x="640747" y="213583"/>
                </a:cubicBezTo>
                <a:cubicBezTo>
                  <a:pt x="604961" y="225511"/>
                  <a:pt x="635686" y="216190"/>
                  <a:pt x="587351" y="226931"/>
                </a:cubicBezTo>
                <a:cubicBezTo>
                  <a:pt x="527598" y="240209"/>
                  <a:pt x="599101" y="227199"/>
                  <a:pt x="520607" y="240280"/>
                </a:cubicBezTo>
                <a:cubicBezTo>
                  <a:pt x="502982" y="247330"/>
                  <a:pt x="485517" y="255074"/>
                  <a:pt x="467211" y="260304"/>
                </a:cubicBezTo>
                <a:cubicBezTo>
                  <a:pt x="458391" y="262824"/>
                  <a:pt x="449412" y="264753"/>
                  <a:pt x="440513" y="266978"/>
                </a:cubicBezTo>
                <a:cubicBezTo>
                  <a:pt x="433839" y="271428"/>
                  <a:pt x="427502" y="276431"/>
                  <a:pt x="420490" y="280327"/>
                </a:cubicBezTo>
                <a:cubicBezTo>
                  <a:pt x="407444" y="287575"/>
                  <a:pt x="393034" y="292337"/>
                  <a:pt x="380443" y="300350"/>
                </a:cubicBezTo>
                <a:cubicBezTo>
                  <a:pt x="368424" y="307998"/>
                  <a:pt x="358924" y="319146"/>
                  <a:pt x="347071" y="327048"/>
                </a:cubicBezTo>
                <a:cubicBezTo>
                  <a:pt x="338792" y="332567"/>
                  <a:pt x="329012" y="335460"/>
                  <a:pt x="320373" y="340397"/>
                </a:cubicBezTo>
                <a:cubicBezTo>
                  <a:pt x="292908" y="356092"/>
                  <a:pt x="232184" y="408563"/>
                  <a:pt x="226931" y="413816"/>
                </a:cubicBezTo>
                <a:cubicBezTo>
                  <a:pt x="220257" y="420491"/>
                  <a:pt x="213124" y="426736"/>
                  <a:pt x="206908" y="433840"/>
                </a:cubicBezTo>
                <a:cubicBezTo>
                  <a:pt x="163814" y="483090"/>
                  <a:pt x="190413" y="460280"/>
                  <a:pt x="140163" y="527282"/>
                </a:cubicBezTo>
                <a:cubicBezTo>
                  <a:pt x="133489" y="536181"/>
                  <a:pt x="125863" y="544441"/>
                  <a:pt x="120140" y="553980"/>
                </a:cubicBezTo>
                <a:cubicBezTo>
                  <a:pt x="112461" y="566778"/>
                  <a:pt x="107263" y="580924"/>
                  <a:pt x="100116" y="594026"/>
                </a:cubicBezTo>
                <a:cubicBezTo>
                  <a:pt x="93904" y="605415"/>
                  <a:pt x="86305" y="616010"/>
                  <a:pt x="80093" y="627399"/>
                </a:cubicBezTo>
                <a:cubicBezTo>
                  <a:pt x="72947" y="640501"/>
                  <a:pt x="67749" y="654648"/>
                  <a:pt x="60070" y="667445"/>
                </a:cubicBezTo>
                <a:cubicBezTo>
                  <a:pt x="47689" y="688081"/>
                  <a:pt x="27633" y="704685"/>
                  <a:pt x="20023" y="727515"/>
                </a:cubicBezTo>
                <a:cubicBezTo>
                  <a:pt x="3087" y="778324"/>
                  <a:pt x="9433" y="753764"/>
                  <a:pt x="0" y="800934"/>
                </a:cubicBezTo>
                <a:cubicBezTo>
                  <a:pt x="2225" y="943322"/>
                  <a:pt x="2664" y="1085750"/>
                  <a:pt x="6674" y="1228099"/>
                </a:cubicBezTo>
                <a:cubicBezTo>
                  <a:pt x="7117" y="1243825"/>
                  <a:pt x="10139" y="1259420"/>
                  <a:pt x="13348" y="1274821"/>
                </a:cubicBezTo>
                <a:cubicBezTo>
                  <a:pt x="21272" y="1312859"/>
                  <a:pt x="33658" y="1349960"/>
                  <a:pt x="40046" y="1388286"/>
                </a:cubicBezTo>
                <a:cubicBezTo>
                  <a:pt x="48550" y="1439306"/>
                  <a:pt x="38601" y="1417506"/>
                  <a:pt x="66744" y="1455031"/>
                </a:cubicBezTo>
                <a:cubicBezTo>
                  <a:pt x="68969" y="1461705"/>
                  <a:pt x="70508" y="1468649"/>
                  <a:pt x="73419" y="1475054"/>
                </a:cubicBezTo>
                <a:cubicBezTo>
                  <a:pt x="81653" y="1493170"/>
                  <a:pt x="92725" y="1509974"/>
                  <a:pt x="100116" y="1528450"/>
                </a:cubicBezTo>
                <a:cubicBezTo>
                  <a:pt x="122482" y="1584364"/>
                  <a:pt x="101740" y="1540897"/>
                  <a:pt x="133489" y="1588520"/>
                </a:cubicBezTo>
                <a:cubicBezTo>
                  <a:pt x="140685" y="1599314"/>
                  <a:pt x="145728" y="1611514"/>
                  <a:pt x="153512" y="1621892"/>
                </a:cubicBezTo>
                <a:cubicBezTo>
                  <a:pt x="159175" y="1629443"/>
                  <a:pt x="168049" y="1634234"/>
                  <a:pt x="173535" y="1641915"/>
                </a:cubicBezTo>
                <a:cubicBezTo>
                  <a:pt x="179318" y="1650011"/>
                  <a:pt x="181948" y="1659974"/>
                  <a:pt x="186884" y="1668613"/>
                </a:cubicBezTo>
                <a:cubicBezTo>
                  <a:pt x="190864" y="1675578"/>
                  <a:pt x="195783" y="1681962"/>
                  <a:pt x="200233" y="1688637"/>
                </a:cubicBezTo>
                <a:cubicBezTo>
                  <a:pt x="202458" y="1697536"/>
                  <a:pt x="202357" y="1707370"/>
                  <a:pt x="206908" y="1715334"/>
                </a:cubicBezTo>
                <a:cubicBezTo>
                  <a:pt x="211591" y="1723529"/>
                  <a:pt x="220888" y="1728107"/>
                  <a:pt x="226931" y="1735358"/>
                </a:cubicBezTo>
                <a:cubicBezTo>
                  <a:pt x="232066" y="1741520"/>
                  <a:pt x="236439" y="1748339"/>
                  <a:pt x="240280" y="1755381"/>
                </a:cubicBezTo>
                <a:cubicBezTo>
                  <a:pt x="249809" y="1772851"/>
                  <a:pt x="255940" y="1792220"/>
                  <a:pt x="266978" y="1808777"/>
                </a:cubicBezTo>
                <a:cubicBezTo>
                  <a:pt x="271428" y="1815451"/>
                  <a:pt x="275665" y="1822273"/>
                  <a:pt x="280327" y="1828800"/>
                </a:cubicBezTo>
                <a:cubicBezTo>
                  <a:pt x="286793" y="1837852"/>
                  <a:pt x="294454" y="1846065"/>
                  <a:pt x="300350" y="1855498"/>
                </a:cubicBezTo>
                <a:cubicBezTo>
                  <a:pt x="367720" y="1963292"/>
                  <a:pt x="245451" y="1786820"/>
                  <a:pt x="340397" y="1908894"/>
                </a:cubicBezTo>
                <a:cubicBezTo>
                  <a:pt x="348361" y="1919134"/>
                  <a:pt x="352205" y="1932226"/>
                  <a:pt x="360420" y="1942266"/>
                </a:cubicBezTo>
                <a:cubicBezTo>
                  <a:pt x="372374" y="1956877"/>
                  <a:pt x="389995" y="1966605"/>
                  <a:pt x="400467" y="1982313"/>
                </a:cubicBezTo>
                <a:cubicBezTo>
                  <a:pt x="430646" y="2027580"/>
                  <a:pt x="392950" y="1972291"/>
                  <a:pt x="440513" y="2035708"/>
                </a:cubicBezTo>
                <a:cubicBezTo>
                  <a:pt x="467639" y="2071876"/>
                  <a:pt x="449869" y="2065090"/>
                  <a:pt x="500583" y="2115802"/>
                </a:cubicBezTo>
                <a:cubicBezTo>
                  <a:pt x="511707" y="2126926"/>
                  <a:pt x="524128" y="2136889"/>
                  <a:pt x="533956" y="2149174"/>
                </a:cubicBezTo>
                <a:cubicBezTo>
                  <a:pt x="542060" y="2159304"/>
                  <a:pt x="545537" y="2172696"/>
                  <a:pt x="553979" y="2182546"/>
                </a:cubicBezTo>
                <a:cubicBezTo>
                  <a:pt x="572408" y="2204046"/>
                  <a:pt x="594026" y="2222593"/>
                  <a:pt x="614049" y="2242616"/>
                </a:cubicBezTo>
                <a:lnTo>
                  <a:pt x="634073" y="2262640"/>
                </a:lnTo>
                <a:cubicBezTo>
                  <a:pt x="642972" y="2271539"/>
                  <a:pt x="652713" y="2279669"/>
                  <a:pt x="660770" y="2289337"/>
                </a:cubicBezTo>
                <a:cubicBezTo>
                  <a:pt x="671894" y="2302686"/>
                  <a:pt x="681375" y="2317598"/>
                  <a:pt x="694143" y="2329384"/>
                </a:cubicBezTo>
                <a:cubicBezTo>
                  <a:pt x="710491" y="2344474"/>
                  <a:pt x="729904" y="2355866"/>
                  <a:pt x="747538" y="2369431"/>
                </a:cubicBezTo>
                <a:cubicBezTo>
                  <a:pt x="758829" y="2378117"/>
                  <a:pt x="770035" y="2386927"/>
                  <a:pt x="780910" y="2396129"/>
                </a:cubicBezTo>
                <a:cubicBezTo>
                  <a:pt x="798964" y="2411406"/>
                  <a:pt x="814628" y="2429731"/>
                  <a:pt x="834306" y="2442850"/>
                </a:cubicBezTo>
                <a:cubicBezTo>
                  <a:pt x="872395" y="2468243"/>
                  <a:pt x="889903" y="2478845"/>
                  <a:pt x="927748" y="2509594"/>
                </a:cubicBezTo>
                <a:cubicBezTo>
                  <a:pt x="943809" y="2522643"/>
                  <a:pt x="983723" y="2561408"/>
                  <a:pt x="1007842" y="2576339"/>
                </a:cubicBezTo>
                <a:cubicBezTo>
                  <a:pt x="1045152" y="2599436"/>
                  <a:pt x="1085601" y="2617578"/>
                  <a:pt x="1121308" y="2643083"/>
                </a:cubicBezTo>
                <a:cubicBezTo>
                  <a:pt x="1136882" y="2654207"/>
                  <a:pt x="1151412" y="2666960"/>
                  <a:pt x="1168029" y="2676456"/>
                </a:cubicBezTo>
                <a:cubicBezTo>
                  <a:pt x="1198264" y="2693734"/>
                  <a:pt x="1231236" y="2705899"/>
                  <a:pt x="1261471" y="2723177"/>
                </a:cubicBezTo>
                <a:cubicBezTo>
                  <a:pt x="1296270" y="2743062"/>
                  <a:pt x="1324543" y="2760365"/>
                  <a:pt x="1361588" y="2776572"/>
                </a:cubicBezTo>
                <a:cubicBezTo>
                  <a:pt x="1379003" y="2784191"/>
                  <a:pt x="1397981" y="2788095"/>
                  <a:pt x="1414983" y="2796596"/>
                </a:cubicBezTo>
                <a:cubicBezTo>
                  <a:pt x="1424933" y="2801571"/>
                  <a:pt x="1432023" y="2811100"/>
                  <a:pt x="1441681" y="2816619"/>
                </a:cubicBezTo>
                <a:cubicBezTo>
                  <a:pt x="1447790" y="2820110"/>
                  <a:pt x="1455238" y="2820523"/>
                  <a:pt x="1461705" y="2823294"/>
                </a:cubicBezTo>
                <a:cubicBezTo>
                  <a:pt x="1533885" y="2854228"/>
                  <a:pt x="1435694" y="2816157"/>
                  <a:pt x="1521775" y="2856666"/>
                </a:cubicBezTo>
                <a:cubicBezTo>
                  <a:pt x="1547945" y="2868981"/>
                  <a:pt x="1576348" y="2876427"/>
                  <a:pt x="1601868" y="2890038"/>
                </a:cubicBezTo>
                <a:cubicBezTo>
                  <a:pt x="1831538" y="3012529"/>
                  <a:pt x="1604200" y="2898458"/>
                  <a:pt x="1762055" y="2963457"/>
                </a:cubicBezTo>
                <a:cubicBezTo>
                  <a:pt x="1780456" y="2971034"/>
                  <a:pt x="1797652" y="2981256"/>
                  <a:pt x="1815451" y="2990155"/>
                </a:cubicBezTo>
                <a:cubicBezTo>
                  <a:pt x="1824350" y="2994605"/>
                  <a:pt x="1832910" y="2999809"/>
                  <a:pt x="1842148" y="3003504"/>
                </a:cubicBezTo>
                <a:cubicBezTo>
                  <a:pt x="1853272" y="3007954"/>
                  <a:pt x="1864045" y="3013410"/>
                  <a:pt x="1875521" y="3016853"/>
                </a:cubicBezTo>
                <a:cubicBezTo>
                  <a:pt x="1886387" y="3020113"/>
                  <a:pt x="1897769" y="3021302"/>
                  <a:pt x="1908893" y="3023527"/>
                </a:cubicBezTo>
                <a:cubicBezTo>
                  <a:pt x="1966605" y="3046612"/>
                  <a:pt x="1917147" y="3029586"/>
                  <a:pt x="1982312" y="3043550"/>
                </a:cubicBezTo>
                <a:cubicBezTo>
                  <a:pt x="2000251" y="3047394"/>
                  <a:pt x="2017831" y="3052774"/>
                  <a:pt x="2035708" y="3056899"/>
                </a:cubicBezTo>
                <a:cubicBezTo>
                  <a:pt x="2066351" y="3063971"/>
                  <a:pt x="2076976" y="3064402"/>
                  <a:pt x="2109127" y="3070248"/>
                </a:cubicBezTo>
                <a:cubicBezTo>
                  <a:pt x="2120288" y="3072277"/>
                  <a:pt x="2131287" y="3075198"/>
                  <a:pt x="2142499" y="3076923"/>
                </a:cubicBezTo>
                <a:cubicBezTo>
                  <a:pt x="2160227" y="3079650"/>
                  <a:pt x="2178156" y="3080936"/>
                  <a:pt x="2195894" y="3083597"/>
                </a:cubicBezTo>
                <a:cubicBezTo>
                  <a:pt x="2222661" y="3087612"/>
                  <a:pt x="2249290" y="3092496"/>
                  <a:pt x="2275988" y="3096946"/>
                </a:cubicBezTo>
                <a:cubicBezTo>
                  <a:pt x="2289337" y="3099171"/>
                  <a:pt x="2302765" y="3100967"/>
                  <a:pt x="2316035" y="3103621"/>
                </a:cubicBezTo>
                <a:cubicBezTo>
                  <a:pt x="2327159" y="3105846"/>
                  <a:pt x="2338140" y="3108970"/>
                  <a:pt x="2349407" y="3110295"/>
                </a:cubicBezTo>
                <a:cubicBezTo>
                  <a:pt x="2376014" y="3113425"/>
                  <a:pt x="2402802" y="3114744"/>
                  <a:pt x="2429500" y="3116969"/>
                </a:cubicBezTo>
                <a:cubicBezTo>
                  <a:pt x="2453973" y="3121419"/>
                  <a:pt x="2478073" y="3129135"/>
                  <a:pt x="2502919" y="3130318"/>
                </a:cubicBezTo>
                <a:cubicBezTo>
                  <a:pt x="2772220" y="3143142"/>
                  <a:pt x="2813749" y="3138243"/>
                  <a:pt x="3043550" y="3130318"/>
                </a:cubicBezTo>
                <a:cubicBezTo>
                  <a:pt x="3192782" y="3117883"/>
                  <a:pt x="3054617" y="3131598"/>
                  <a:pt x="3203737" y="3110295"/>
                </a:cubicBezTo>
                <a:cubicBezTo>
                  <a:pt x="3234884" y="3105845"/>
                  <a:pt x="3266271" y="3102833"/>
                  <a:pt x="3297179" y="3096946"/>
                </a:cubicBezTo>
                <a:cubicBezTo>
                  <a:pt x="3311024" y="3094309"/>
                  <a:pt x="3368850" y="3076055"/>
                  <a:pt x="3383947" y="3070248"/>
                </a:cubicBezTo>
                <a:cubicBezTo>
                  <a:pt x="3399761" y="3064166"/>
                  <a:pt x="3414594" y="3055583"/>
                  <a:pt x="3430668" y="3050225"/>
                </a:cubicBezTo>
                <a:cubicBezTo>
                  <a:pt x="3448073" y="3044423"/>
                  <a:pt x="3466786" y="3043047"/>
                  <a:pt x="3484064" y="3036876"/>
                </a:cubicBezTo>
                <a:cubicBezTo>
                  <a:pt x="3498119" y="3031856"/>
                  <a:pt x="3510523" y="3023029"/>
                  <a:pt x="3524110" y="3016853"/>
                </a:cubicBezTo>
                <a:cubicBezTo>
                  <a:pt x="3535017" y="3011895"/>
                  <a:pt x="3546911" y="3009142"/>
                  <a:pt x="3557483" y="3003504"/>
                </a:cubicBezTo>
                <a:cubicBezTo>
                  <a:pt x="3580376" y="2991294"/>
                  <a:pt x="3603967" y="2979665"/>
                  <a:pt x="3624227" y="2963457"/>
                </a:cubicBezTo>
                <a:cubicBezTo>
                  <a:pt x="3635351" y="2954558"/>
                  <a:pt x="3645467" y="2944225"/>
                  <a:pt x="3657600" y="2936759"/>
                </a:cubicBezTo>
                <a:cubicBezTo>
                  <a:pt x="3674547" y="2926330"/>
                  <a:pt x="3695075" y="2922000"/>
                  <a:pt x="3710995" y="2910061"/>
                </a:cubicBezTo>
                <a:cubicBezTo>
                  <a:pt x="3719894" y="2903387"/>
                  <a:pt x="3728260" y="2895934"/>
                  <a:pt x="3737693" y="2890038"/>
                </a:cubicBezTo>
                <a:cubicBezTo>
                  <a:pt x="3746130" y="2884765"/>
                  <a:pt x="3756210" y="2882352"/>
                  <a:pt x="3764391" y="2876689"/>
                </a:cubicBezTo>
                <a:cubicBezTo>
                  <a:pt x="3785247" y="2862250"/>
                  <a:pt x="3804515" y="2845640"/>
                  <a:pt x="3824461" y="2829968"/>
                </a:cubicBezTo>
                <a:cubicBezTo>
                  <a:pt x="3835663" y="2821167"/>
                  <a:pt x="3845091" y="2809641"/>
                  <a:pt x="3857833" y="2803270"/>
                </a:cubicBezTo>
                <a:lnTo>
                  <a:pt x="3884531" y="2789921"/>
                </a:lnTo>
                <a:cubicBezTo>
                  <a:pt x="3938527" y="2717924"/>
                  <a:pt x="3875183" y="2791831"/>
                  <a:pt x="3924578" y="2756549"/>
                </a:cubicBezTo>
                <a:cubicBezTo>
                  <a:pt x="3958829" y="2732084"/>
                  <a:pt x="3946265" y="2725748"/>
                  <a:pt x="3977973" y="2696479"/>
                </a:cubicBezTo>
                <a:cubicBezTo>
                  <a:pt x="3996613" y="2679273"/>
                  <a:pt x="4019139" y="2666672"/>
                  <a:pt x="4038043" y="2649758"/>
                </a:cubicBezTo>
                <a:cubicBezTo>
                  <a:pt x="4061491" y="2628778"/>
                  <a:pt x="4082540" y="2605261"/>
                  <a:pt x="4104788" y="2583013"/>
                </a:cubicBezTo>
                <a:cubicBezTo>
                  <a:pt x="4111462" y="2576339"/>
                  <a:pt x="4119148" y="2570541"/>
                  <a:pt x="4124811" y="2562990"/>
                </a:cubicBezTo>
                <a:cubicBezTo>
                  <a:pt x="4138160" y="2545191"/>
                  <a:pt x="4151293" y="2527229"/>
                  <a:pt x="4164858" y="2509594"/>
                </a:cubicBezTo>
                <a:cubicBezTo>
                  <a:pt x="4173544" y="2498302"/>
                  <a:pt x="4184227" y="2488438"/>
                  <a:pt x="4191556" y="2476222"/>
                </a:cubicBezTo>
                <a:cubicBezTo>
                  <a:pt x="4213094" y="2440325"/>
                  <a:pt x="4249164" y="2378567"/>
                  <a:pt x="4271649" y="2356082"/>
                </a:cubicBezTo>
                <a:cubicBezTo>
                  <a:pt x="4282773" y="2344958"/>
                  <a:pt x="4295193" y="2334994"/>
                  <a:pt x="4305021" y="2322710"/>
                </a:cubicBezTo>
                <a:cubicBezTo>
                  <a:pt x="4313125" y="2312580"/>
                  <a:pt x="4317849" y="2300131"/>
                  <a:pt x="4325045" y="2289337"/>
                </a:cubicBezTo>
                <a:cubicBezTo>
                  <a:pt x="4335661" y="2273413"/>
                  <a:pt x="4347801" y="2258540"/>
                  <a:pt x="4358417" y="2242616"/>
                </a:cubicBezTo>
                <a:cubicBezTo>
                  <a:pt x="4365613" y="2231822"/>
                  <a:pt x="4371001" y="2219872"/>
                  <a:pt x="4378440" y="2209244"/>
                </a:cubicBezTo>
                <a:cubicBezTo>
                  <a:pt x="4397452" y="2182083"/>
                  <a:pt x="4404065" y="2176945"/>
                  <a:pt x="4425162" y="2155848"/>
                </a:cubicBezTo>
                <a:cubicBezTo>
                  <a:pt x="4429611" y="2146949"/>
                  <a:pt x="4432991" y="2137429"/>
                  <a:pt x="4438510" y="2129150"/>
                </a:cubicBezTo>
                <a:cubicBezTo>
                  <a:pt x="4446412" y="2117297"/>
                  <a:pt x="4456660" y="2107175"/>
                  <a:pt x="4465208" y="2095778"/>
                </a:cubicBezTo>
                <a:cubicBezTo>
                  <a:pt x="4470021" y="2089361"/>
                  <a:pt x="4473894" y="2082282"/>
                  <a:pt x="4478557" y="2075755"/>
                </a:cubicBezTo>
                <a:cubicBezTo>
                  <a:pt x="4485023" y="2066703"/>
                  <a:pt x="4493062" y="2058716"/>
                  <a:pt x="4498581" y="2049057"/>
                </a:cubicBezTo>
                <a:cubicBezTo>
                  <a:pt x="4510922" y="2027460"/>
                  <a:pt x="4517029" y="2002212"/>
                  <a:pt x="4531953" y="1982313"/>
                </a:cubicBezTo>
                <a:cubicBezTo>
                  <a:pt x="4538627" y="1973414"/>
                  <a:pt x="4546004" y="1965000"/>
                  <a:pt x="4551976" y="1955615"/>
                </a:cubicBezTo>
                <a:cubicBezTo>
                  <a:pt x="4588932" y="1897540"/>
                  <a:pt x="4568278" y="1923602"/>
                  <a:pt x="4598697" y="1868847"/>
                </a:cubicBezTo>
                <a:cubicBezTo>
                  <a:pt x="4602593" y="1861835"/>
                  <a:pt x="4609101" y="1856285"/>
                  <a:pt x="4612046" y="1848823"/>
                </a:cubicBezTo>
                <a:cubicBezTo>
                  <a:pt x="4642545" y="1771559"/>
                  <a:pt x="4675994" y="1695088"/>
                  <a:pt x="4698814" y="1615218"/>
                </a:cubicBezTo>
                <a:cubicBezTo>
                  <a:pt x="4744881" y="1453985"/>
                  <a:pt x="4719126" y="1519457"/>
                  <a:pt x="4765559" y="1414984"/>
                </a:cubicBezTo>
                <a:cubicBezTo>
                  <a:pt x="4775888" y="1353005"/>
                  <a:pt x="4773908" y="1357041"/>
                  <a:pt x="4798931" y="1274821"/>
                </a:cubicBezTo>
                <a:cubicBezTo>
                  <a:pt x="4804466" y="1256636"/>
                  <a:pt x="4812280" y="1239224"/>
                  <a:pt x="4818954" y="1221425"/>
                </a:cubicBezTo>
                <a:cubicBezTo>
                  <a:pt x="4825629" y="1179153"/>
                  <a:pt x="4833828" y="1137094"/>
                  <a:pt x="4838978" y="1094610"/>
                </a:cubicBezTo>
                <a:cubicBezTo>
                  <a:pt x="4842736" y="1063610"/>
                  <a:pt x="4842825" y="1032266"/>
                  <a:pt x="4845652" y="1001168"/>
                </a:cubicBezTo>
                <a:cubicBezTo>
                  <a:pt x="4847276" y="983304"/>
                  <a:pt x="4850102" y="965571"/>
                  <a:pt x="4852327" y="947772"/>
                </a:cubicBezTo>
                <a:cubicBezTo>
                  <a:pt x="4850102" y="887702"/>
                  <a:pt x="4849049" y="827577"/>
                  <a:pt x="4845652" y="767562"/>
                </a:cubicBezTo>
                <a:cubicBezTo>
                  <a:pt x="4842373" y="709639"/>
                  <a:pt x="4840284" y="651491"/>
                  <a:pt x="4832303" y="594026"/>
                </a:cubicBezTo>
                <a:cubicBezTo>
                  <a:pt x="4829108" y="571019"/>
                  <a:pt x="4818191" y="549745"/>
                  <a:pt x="4812280" y="527282"/>
                </a:cubicBezTo>
                <a:cubicBezTo>
                  <a:pt x="4807060" y="507446"/>
                  <a:pt x="4807192" y="485987"/>
                  <a:pt x="4798931" y="467212"/>
                </a:cubicBezTo>
                <a:cubicBezTo>
                  <a:pt x="4735153" y="322262"/>
                  <a:pt x="4766982" y="397679"/>
                  <a:pt x="4712163" y="333723"/>
                </a:cubicBezTo>
                <a:cubicBezTo>
                  <a:pt x="4696870" y="315881"/>
                  <a:pt x="4700613" y="307563"/>
                  <a:pt x="4678791" y="293676"/>
                </a:cubicBezTo>
                <a:cubicBezTo>
                  <a:pt x="4638930" y="268310"/>
                  <a:pt x="4634679" y="269299"/>
                  <a:pt x="4598697" y="260304"/>
                </a:cubicBezTo>
                <a:cubicBezTo>
                  <a:pt x="4592023" y="255854"/>
                  <a:pt x="4586284" y="249492"/>
                  <a:pt x="4578674" y="246955"/>
                </a:cubicBezTo>
                <a:cubicBezTo>
                  <a:pt x="4552567" y="238252"/>
                  <a:pt x="4524688" y="235633"/>
                  <a:pt x="4498581" y="226931"/>
                </a:cubicBezTo>
                <a:lnTo>
                  <a:pt x="4478557" y="220257"/>
                </a:lnTo>
                <a:cubicBezTo>
                  <a:pt x="4443100" y="196618"/>
                  <a:pt x="4474145" y="215329"/>
                  <a:pt x="4425162" y="193559"/>
                </a:cubicBezTo>
                <a:cubicBezTo>
                  <a:pt x="4416070" y="189518"/>
                  <a:pt x="4407103" y="185146"/>
                  <a:pt x="4398464" y="180210"/>
                </a:cubicBezTo>
                <a:cubicBezTo>
                  <a:pt x="4391499" y="176230"/>
                  <a:pt x="4385813" y="170021"/>
                  <a:pt x="4378440" y="166861"/>
                </a:cubicBezTo>
                <a:cubicBezTo>
                  <a:pt x="4370009" y="163248"/>
                  <a:pt x="4360529" y="162823"/>
                  <a:pt x="4351743" y="160187"/>
                </a:cubicBezTo>
                <a:cubicBezTo>
                  <a:pt x="4338265" y="156144"/>
                  <a:pt x="4325174" y="150881"/>
                  <a:pt x="4311696" y="146838"/>
                </a:cubicBezTo>
                <a:cubicBezTo>
                  <a:pt x="4286011" y="139133"/>
                  <a:pt x="4279130" y="139836"/>
                  <a:pt x="4251626" y="133489"/>
                </a:cubicBezTo>
                <a:cubicBezTo>
                  <a:pt x="4129139" y="105222"/>
                  <a:pt x="4274442" y="135382"/>
                  <a:pt x="4131486" y="106791"/>
                </a:cubicBezTo>
                <a:cubicBezTo>
                  <a:pt x="4120362" y="104566"/>
                  <a:pt x="4109303" y="101982"/>
                  <a:pt x="4098113" y="100117"/>
                </a:cubicBezTo>
                <a:cubicBezTo>
                  <a:pt x="4084764" y="97892"/>
                  <a:pt x="4071196" y="96724"/>
                  <a:pt x="4058067" y="93442"/>
                </a:cubicBezTo>
                <a:cubicBezTo>
                  <a:pt x="4044416" y="90029"/>
                  <a:pt x="4031595" y="83796"/>
                  <a:pt x="4018020" y="80094"/>
                </a:cubicBezTo>
                <a:cubicBezTo>
                  <a:pt x="4007075" y="77109"/>
                  <a:pt x="3995816" y="75413"/>
                  <a:pt x="3984648" y="73419"/>
                </a:cubicBezTo>
                <a:cubicBezTo>
                  <a:pt x="3813546" y="42864"/>
                  <a:pt x="3878353" y="50656"/>
                  <a:pt x="3751042" y="40047"/>
                </a:cubicBezTo>
                <a:cubicBezTo>
                  <a:pt x="3733243" y="35597"/>
                  <a:pt x="3715636" y="30296"/>
                  <a:pt x="3697646" y="26698"/>
                </a:cubicBezTo>
                <a:cubicBezTo>
                  <a:pt x="3652022" y="17573"/>
                  <a:pt x="3593897" y="16221"/>
                  <a:pt x="3550808" y="13349"/>
                </a:cubicBezTo>
                <a:cubicBezTo>
                  <a:pt x="3477329" y="1103"/>
                  <a:pt x="3480365" y="0"/>
                  <a:pt x="3370598" y="0"/>
                </a:cubicBezTo>
                <a:cubicBezTo>
                  <a:pt x="3234866" y="0"/>
                  <a:pt x="3099170" y="4450"/>
                  <a:pt x="2963456" y="6675"/>
                </a:cubicBezTo>
                <a:cubicBezTo>
                  <a:pt x="2897492" y="17668"/>
                  <a:pt x="2931124" y="13274"/>
                  <a:pt x="2836642" y="20023"/>
                </a:cubicBezTo>
                <a:lnTo>
                  <a:pt x="2623059" y="33372"/>
                </a:lnTo>
                <a:cubicBezTo>
                  <a:pt x="2607485" y="35597"/>
                  <a:pt x="2592023" y="38840"/>
                  <a:pt x="2576338" y="40047"/>
                </a:cubicBezTo>
                <a:cubicBezTo>
                  <a:pt x="2400581" y="53567"/>
                  <a:pt x="2505751" y="39764"/>
                  <a:pt x="2369430" y="53396"/>
                </a:cubicBezTo>
                <a:cubicBezTo>
                  <a:pt x="2301998" y="60139"/>
                  <a:pt x="2248767" y="73419"/>
                  <a:pt x="2175871" y="73419"/>
                </a:cubicBezTo>
                <a:lnTo>
                  <a:pt x="1895544" y="77312"/>
                </a:lnTo>
              </a:path>
            </a:pathLst>
          </a:cu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1418977" y="2362200"/>
            <a:ext cx="5659749" cy="735495"/>
          </a:xfrm>
          <a:custGeom>
            <a:avLst/>
            <a:gdLst>
              <a:gd name="connsiteX0" fmla="*/ 0 w 5659749"/>
              <a:gd name="connsiteY0" fmla="*/ 245165 h 735495"/>
              <a:gd name="connsiteX1" fmla="*/ 92765 w 5659749"/>
              <a:gd name="connsiteY1" fmla="*/ 265043 h 735495"/>
              <a:gd name="connsiteX2" fmla="*/ 112643 w 5659749"/>
              <a:gd name="connsiteY2" fmla="*/ 284921 h 735495"/>
              <a:gd name="connsiteX3" fmla="*/ 152400 w 5659749"/>
              <a:gd name="connsiteY3" fmla="*/ 298173 h 735495"/>
              <a:gd name="connsiteX4" fmla="*/ 198783 w 5659749"/>
              <a:gd name="connsiteY4" fmla="*/ 311426 h 735495"/>
              <a:gd name="connsiteX5" fmla="*/ 258417 w 5659749"/>
              <a:gd name="connsiteY5" fmla="*/ 337930 h 735495"/>
              <a:gd name="connsiteX6" fmla="*/ 304800 w 5659749"/>
              <a:gd name="connsiteY6" fmla="*/ 351182 h 735495"/>
              <a:gd name="connsiteX7" fmla="*/ 344557 w 5659749"/>
              <a:gd name="connsiteY7" fmla="*/ 364434 h 735495"/>
              <a:gd name="connsiteX8" fmla="*/ 364435 w 5659749"/>
              <a:gd name="connsiteY8" fmla="*/ 371060 h 735495"/>
              <a:gd name="connsiteX9" fmla="*/ 384313 w 5659749"/>
              <a:gd name="connsiteY9" fmla="*/ 377686 h 735495"/>
              <a:gd name="connsiteX10" fmla="*/ 404191 w 5659749"/>
              <a:gd name="connsiteY10" fmla="*/ 390939 h 735495"/>
              <a:gd name="connsiteX11" fmla="*/ 443948 w 5659749"/>
              <a:gd name="connsiteY11" fmla="*/ 404191 h 735495"/>
              <a:gd name="connsiteX12" fmla="*/ 463826 w 5659749"/>
              <a:gd name="connsiteY12" fmla="*/ 417443 h 735495"/>
              <a:gd name="connsiteX13" fmla="*/ 510209 w 5659749"/>
              <a:gd name="connsiteY13" fmla="*/ 430695 h 735495"/>
              <a:gd name="connsiteX14" fmla="*/ 549965 w 5659749"/>
              <a:gd name="connsiteY14" fmla="*/ 443947 h 735495"/>
              <a:gd name="connsiteX15" fmla="*/ 569843 w 5659749"/>
              <a:gd name="connsiteY15" fmla="*/ 450573 h 735495"/>
              <a:gd name="connsiteX16" fmla="*/ 589722 w 5659749"/>
              <a:gd name="connsiteY16" fmla="*/ 457200 h 735495"/>
              <a:gd name="connsiteX17" fmla="*/ 616226 w 5659749"/>
              <a:gd name="connsiteY17" fmla="*/ 463826 h 735495"/>
              <a:gd name="connsiteX18" fmla="*/ 675861 w 5659749"/>
              <a:gd name="connsiteY18" fmla="*/ 483704 h 735495"/>
              <a:gd name="connsiteX19" fmla="*/ 695739 w 5659749"/>
              <a:gd name="connsiteY19" fmla="*/ 490330 h 735495"/>
              <a:gd name="connsiteX20" fmla="*/ 735496 w 5659749"/>
              <a:gd name="connsiteY20" fmla="*/ 496956 h 735495"/>
              <a:gd name="connsiteX21" fmla="*/ 934278 w 5659749"/>
              <a:gd name="connsiteY21" fmla="*/ 563217 h 735495"/>
              <a:gd name="connsiteX22" fmla="*/ 974035 w 5659749"/>
              <a:gd name="connsiteY22" fmla="*/ 576469 h 735495"/>
              <a:gd name="connsiteX23" fmla="*/ 993913 w 5659749"/>
              <a:gd name="connsiteY23" fmla="*/ 583095 h 735495"/>
              <a:gd name="connsiteX24" fmla="*/ 1020417 w 5659749"/>
              <a:gd name="connsiteY24" fmla="*/ 589721 h 735495"/>
              <a:gd name="connsiteX25" fmla="*/ 1060174 w 5659749"/>
              <a:gd name="connsiteY25" fmla="*/ 602973 h 735495"/>
              <a:gd name="connsiteX26" fmla="*/ 1126435 w 5659749"/>
              <a:gd name="connsiteY26" fmla="*/ 616226 h 735495"/>
              <a:gd name="connsiteX27" fmla="*/ 1172817 w 5659749"/>
              <a:gd name="connsiteY27" fmla="*/ 622852 h 735495"/>
              <a:gd name="connsiteX28" fmla="*/ 1239078 w 5659749"/>
              <a:gd name="connsiteY28" fmla="*/ 636104 h 735495"/>
              <a:gd name="connsiteX29" fmla="*/ 1325217 w 5659749"/>
              <a:gd name="connsiteY29" fmla="*/ 642730 h 735495"/>
              <a:gd name="connsiteX30" fmla="*/ 1364974 w 5659749"/>
              <a:gd name="connsiteY30" fmla="*/ 649356 h 735495"/>
              <a:gd name="connsiteX31" fmla="*/ 1391478 w 5659749"/>
              <a:gd name="connsiteY31" fmla="*/ 655982 h 735495"/>
              <a:gd name="connsiteX32" fmla="*/ 1464365 w 5659749"/>
              <a:gd name="connsiteY32" fmla="*/ 662608 h 735495"/>
              <a:gd name="connsiteX33" fmla="*/ 1497496 w 5659749"/>
              <a:gd name="connsiteY33" fmla="*/ 669234 h 735495"/>
              <a:gd name="connsiteX34" fmla="*/ 1623391 w 5659749"/>
              <a:gd name="connsiteY34" fmla="*/ 682486 h 735495"/>
              <a:gd name="connsiteX35" fmla="*/ 1683026 w 5659749"/>
              <a:gd name="connsiteY35" fmla="*/ 689113 h 735495"/>
              <a:gd name="connsiteX36" fmla="*/ 1736035 w 5659749"/>
              <a:gd name="connsiteY36" fmla="*/ 695739 h 735495"/>
              <a:gd name="connsiteX37" fmla="*/ 2405270 w 5659749"/>
              <a:gd name="connsiteY37" fmla="*/ 702365 h 735495"/>
              <a:gd name="connsiteX38" fmla="*/ 3160643 w 5659749"/>
              <a:gd name="connsiteY38" fmla="*/ 715617 h 735495"/>
              <a:gd name="connsiteX39" fmla="*/ 3260035 w 5659749"/>
              <a:gd name="connsiteY39" fmla="*/ 722243 h 735495"/>
              <a:gd name="connsiteX40" fmla="*/ 3419061 w 5659749"/>
              <a:gd name="connsiteY40" fmla="*/ 728869 h 735495"/>
              <a:gd name="connsiteX41" fmla="*/ 3558209 w 5659749"/>
              <a:gd name="connsiteY41" fmla="*/ 735495 h 735495"/>
              <a:gd name="connsiteX42" fmla="*/ 4207565 w 5659749"/>
              <a:gd name="connsiteY42" fmla="*/ 728869 h 735495"/>
              <a:gd name="connsiteX43" fmla="*/ 4287078 w 5659749"/>
              <a:gd name="connsiteY43" fmla="*/ 715617 h 735495"/>
              <a:gd name="connsiteX44" fmla="*/ 4373217 w 5659749"/>
              <a:gd name="connsiteY44" fmla="*/ 708991 h 735495"/>
              <a:gd name="connsiteX45" fmla="*/ 4399722 w 5659749"/>
              <a:gd name="connsiteY45" fmla="*/ 702365 h 735495"/>
              <a:gd name="connsiteX46" fmla="*/ 4538870 w 5659749"/>
              <a:gd name="connsiteY46" fmla="*/ 682486 h 735495"/>
              <a:gd name="connsiteX47" fmla="*/ 4611757 w 5659749"/>
              <a:gd name="connsiteY47" fmla="*/ 662608 h 735495"/>
              <a:gd name="connsiteX48" fmla="*/ 4658139 w 5659749"/>
              <a:gd name="connsiteY48" fmla="*/ 649356 h 735495"/>
              <a:gd name="connsiteX49" fmla="*/ 4724400 w 5659749"/>
              <a:gd name="connsiteY49" fmla="*/ 636104 h 735495"/>
              <a:gd name="connsiteX50" fmla="*/ 4744278 w 5659749"/>
              <a:gd name="connsiteY50" fmla="*/ 629478 h 735495"/>
              <a:gd name="connsiteX51" fmla="*/ 4764157 w 5659749"/>
              <a:gd name="connsiteY51" fmla="*/ 616226 h 735495"/>
              <a:gd name="connsiteX52" fmla="*/ 4803913 w 5659749"/>
              <a:gd name="connsiteY52" fmla="*/ 602973 h 735495"/>
              <a:gd name="connsiteX53" fmla="*/ 4823791 w 5659749"/>
              <a:gd name="connsiteY53" fmla="*/ 589721 h 735495"/>
              <a:gd name="connsiteX54" fmla="*/ 4863548 w 5659749"/>
              <a:gd name="connsiteY54" fmla="*/ 576469 h 735495"/>
              <a:gd name="connsiteX55" fmla="*/ 4883426 w 5659749"/>
              <a:gd name="connsiteY55" fmla="*/ 569843 h 735495"/>
              <a:gd name="connsiteX56" fmla="*/ 4903304 w 5659749"/>
              <a:gd name="connsiteY56" fmla="*/ 556591 h 735495"/>
              <a:gd name="connsiteX57" fmla="*/ 4923183 w 5659749"/>
              <a:gd name="connsiteY57" fmla="*/ 549965 h 735495"/>
              <a:gd name="connsiteX58" fmla="*/ 4949687 w 5659749"/>
              <a:gd name="connsiteY58" fmla="*/ 536713 h 735495"/>
              <a:gd name="connsiteX59" fmla="*/ 4969565 w 5659749"/>
              <a:gd name="connsiteY59" fmla="*/ 530086 h 735495"/>
              <a:gd name="connsiteX60" fmla="*/ 4996070 w 5659749"/>
              <a:gd name="connsiteY60" fmla="*/ 516834 h 735495"/>
              <a:gd name="connsiteX61" fmla="*/ 5049078 w 5659749"/>
              <a:gd name="connsiteY61" fmla="*/ 496956 h 735495"/>
              <a:gd name="connsiteX62" fmla="*/ 5102087 w 5659749"/>
              <a:gd name="connsiteY62" fmla="*/ 470452 h 735495"/>
              <a:gd name="connsiteX63" fmla="*/ 5121965 w 5659749"/>
              <a:gd name="connsiteY63" fmla="*/ 457200 h 735495"/>
              <a:gd name="connsiteX64" fmla="*/ 5168348 w 5659749"/>
              <a:gd name="connsiteY64" fmla="*/ 437321 h 735495"/>
              <a:gd name="connsiteX65" fmla="*/ 5214730 w 5659749"/>
              <a:gd name="connsiteY65" fmla="*/ 417443 h 735495"/>
              <a:gd name="connsiteX66" fmla="*/ 5254487 w 5659749"/>
              <a:gd name="connsiteY66" fmla="*/ 384313 h 735495"/>
              <a:gd name="connsiteX67" fmla="*/ 5267739 w 5659749"/>
              <a:gd name="connsiteY67" fmla="*/ 371060 h 735495"/>
              <a:gd name="connsiteX68" fmla="*/ 5307496 w 5659749"/>
              <a:gd name="connsiteY68" fmla="*/ 344556 h 735495"/>
              <a:gd name="connsiteX69" fmla="*/ 5334000 w 5659749"/>
              <a:gd name="connsiteY69" fmla="*/ 324678 h 735495"/>
              <a:gd name="connsiteX70" fmla="*/ 5360504 w 5659749"/>
              <a:gd name="connsiteY70" fmla="*/ 311426 h 735495"/>
              <a:gd name="connsiteX71" fmla="*/ 5387009 w 5659749"/>
              <a:gd name="connsiteY71" fmla="*/ 291547 h 735495"/>
              <a:gd name="connsiteX72" fmla="*/ 5440017 w 5659749"/>
              <a:gd name="connsiteY72" fmla="*/ 258417 h 735495"/>
              <a:gd name="connsiteX73" fmla="*/ 5479774 w 5659749"/>
              <a:gd name="connsiteY73" fmla="*/ 225286 h 735495"/>
              <a:gd name="connsiteX74" fmla="*/ 5512904 w 5659749"/>
              <a:gd name="connsiteY74" fmla="*/ 198782 h 735495"/>
              <a:gd name="connsiteX75" fmla="*/ 5532783 w 5659749"/>
              <a:gd name="connsiteY75" fmla="*/ 178904 h 735495"/>
              <a:gd name="connsiteX76" fmla="*/ 5552661 w 5659749"/>
              <a:gd name="connsiteY76" fmla="*/ 165652 h 735495"/>
              <a:gd name="connsiteX77" fmla="*/ 5599043 w 5659749"/>
              <a:gd name="connsiteY77" fmla="*/ 132521 h 735495"/>
              <a:gd name="connsiteX78" fmla="*/ 5632174 w 5659749"/>
              <a:gd name="connsiteY78" fmla="*/ 92765 h 735495"/>
              <a:gd name="connsiteX79" fmla="*/ 5645426 w 5659749"/>
              <a:gd name="connsiteY79" fmla="*/ 72886 h 735495"/>
              <a:gd name="connsiteX80" fmla="*/ 5652052 w 5659749"/>
              <a:gd name="connsiteY80" fmla="*/ 39756 h 735495"/>
              <a:gd name="connsiteX81" fmla="*/ 5658678 w 5659749"/>
              <a:gd name="connsiteY81" fmla="*/ 0 h 73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5659749" h="735495">
                <a:moveTo>
                  <a:pt x="0" y="245165"/>
                </a:moveTo>
                <a:cubicBezTo>
                  <a:pt x="39748" y="249140"/>
                  <a:pt x="62579" y="243481"/>
                  <a:pt x="92765" y="265043"/>
                </a:cubicBezTo>
                <a:cubicBezTo>
                  <a:pt x="100390" y="270490"/>
                  <a:pt x="104452" y="280370"/>
                  <a:pt x="112643" y="284921"/>
                </a:cubicBezTo>
                <a:cubicBezTo>
                  <a:pt x="124854" y="291705"/>
                  <a:pt x="139148" y="293755"/>
                  <a:pt x="152400" y="298173"/>
                </a:cubicBezTo>
                <a:cubicBezTo>
                  <a:pt x="219224" y="320448"/>
                  <a:pt x="115555" y="286458"/>
                  <a:pt x="198783" y="311426"/>
                </a:cubicBezTo>
                <a:cubicBezTo>
                  <a:pt x="284259" y="337068"/>
                  <a:pt x="205159" y="311301"/>
                  <a:pt x="258417" y="337930"/>
                </a:cubicBezTo>
                <a:cubicBezTo>
                  <a:pt x="269550" y="343496"/>
                  <a:pt x="294187" y="347998"/>
                  <a:pt x="304800" y="351182"/>
                </a:cubicBezTo>
                <a:cubicBezTo>
                  <a:pt x="318180" y="355196"/>
                  <a:pt x="331305" y="360017"/>
                  <a:pt x="344557" y="364434"/>
                </a:cubicBezTo>
                <a:lnTo>
                  <a:pt x="364435" y="371060"/>
                </a:lnTo>
                <a:lnTo>
                  <a:pt x="384313" y="377686"/>
                </a:lnTo>
                <a:cubicBezTo>
                  <a:pt x="390939" y="382104"/>
                  <a:pt x="396914" y="387705"/>
                  <a:pt x="404191" y="390939"/>
                </a:cubicBezTo>
                <a:cubicBezTo>
                  <a:pt x="416956" y="396613"/>
                  <a:pt x="432325" y="396442"/>
                  <a:pt x="443948" y="404191"/>
                </a:cubicBezTo>
                <a:cubicBezTo>
                  <a:pt x="450574" y="408608"/>
                  <a:pt x="456703" y="413882"/>
                  <a:pt x="463826" y="417443"/>
                </a:cubicBezTo>
                <a:cubicBezTo>
                  <a:pt x="474961" y="423011"/>
                  <a:pt x="499593" y="427510"/>
                  <a:pt x="510209" y="430695"/>
                </a:cubicBezTo>
                <a:cubicBezTo>
                  <a:pt x="523589" y="434709"/>
                  <a:pt x="536713" y="439530"/>
                  <a:pt x="549965" y="443947"/>
                </a:cubicBezTo>
                <a:lnTo>
                  <a:pt x="569843" y="450573"/>
                </a:lnTo>
                <a:cubicBezTo>
                  <a:pt x="576469" y="452782"/>
                  <a:pt x="582946" y="455506"/>
                  <a:pt x="589722" y="457200"/>
                </a:cubicBezTo>
                <a:cubicBezTo>
                  <a:pt x="598557" y="459409"/>
                  <a:pt x="607503" y="461209"/>
                  <a:pt x="616226" y="463826"/>
                </a:cubicBezTo>
                <a:cubicBezTo>
                  <a:pt x="616238" y="463829"/>
                  <a:pt x="665916" y="480389"/>
                  <a:pt x="675861" y="483704"/>
                </a:cubicBezTo>
                <a:cubicBezTo>
                  <a:pt x="682487" y="485913"/>
                  <a:pt x="688850" y="489182"/>
                  <a:pt x="695739" y="490330"/>
                </a:cubicBezTo>
                <a:lnTo>
                  <a:pt x="735496" y="496956"/>
                </a:lnTo>
                <a:lnTo>
                  <a:pt x="934278" y="563217"/>
                </a:lnTo>
                <a:lnTo>
                  <a:pt x="974035" y="576469"/>
                </a:lnTo>
                <a:cubicBezTo>
                  <a:pt x="980661" y="578678"/>
                  <a:pt x="987137" y="581401"/>
                  <a:pt x="993913" y="583095"/>
                </a:cubicBezTo>
                <a:cubicBezTo>
                  <a:pt x="1002748" y="585304"/>
                  <a:pt x="1011694" y="587104"/>
                  <a:pt x="1020417" y="589721"/>
                </a:cubicBezTo>
                <a:cubicBezTo>
                  <a:pt x="1033797" y="593735"/>
                  <a:pt x="1046476" y="600233"/>
                  <a:pt x="1060174" y="602973"/>
                </a:cubicBezTo>
                <a:cubicBezTo>
                  <a:pt x="1082261" y="607391"/>
                  <a:pt x="1104137" y="613041"/>
                  <a:pt x="1126435" y="616226"/>
                </a:cubicBezTo>
                <a:cubicBezTo>
                  <a:pt x="1141896" y="618435"/>
                  <a:pt x="1157451" y="620058"/>
                  <a:pt x="1172817" y="622852"/>
                </a:cubicBezTo>
                <a:cubicBezTo>
                  <a:pt x="1221067" y="631625"/>
                  <a:pt x="1177488" y="629621"/>
                  <a:pt x="1239078" y="636104"/>
                </a:cubicBezTo>
                <a:cubicBezTo>
                  <a:pt x="1267718" y="639119"/>
                  <a:pt x="1296504" y="640521"/>
                  <a:pt x="1325217" y="642730"/>
                </a:cubicBezTo>
                <a:cubicBezTo>
                  <a:pt x="1338469" y="644939"/>
                  <a:pt x="1351800" y="646721"/>
                  <a:pt x="1364974" y="649356"/>
                </a:cubicBezTo>
                <a:cubicBezTo>
                  <a:pt x="1373904" y="651142"/>
                  <a:pt x="1382451" y="654778"/>
                  <a:pt x="1391478" y="655982"/>
                </a:cubicBezTo>
                <a:cubicBezTo>
                  <a:pt x="1415660" y="659206"/>
                  <a:pt x="1440069" y="660399"/>
                  <a:pt x="1464365" y="662608"/>
                </a:cubicBezTo>
                <a:cubicBezTo>
                  <a:pt x="1475409" y="664817"/>
                  <a:pt x="1486347" y="667641"/>
                  <a:pt x="1497496" y="669234"/>
                </a:cubicBezTo>
                <a:cubicBezTo>
                  <a:pt x="1521080" y="672603"/>
                  <a:pt x="1601723" y="680205"/>
                  <a:pt x="1623391" y="682486"/>
                </a:cubicBezTo>
                <a:lnTo>
                  <a:pt x="1683026" y="689113"/>
                </a:lnTo>
                <a:cubicBezTo>
                  <a:pt x="1700711" y="691194"/>
                  <a:pt x="1718231" y="695412"/>
                  <a:pt x="1736035" y="695739"/>
                </a:cubicBezTo>
                <a:lnTo>
                  <a:pt x="2405270" y="702365"/>
                </a:lnTo>
                <a:cubicBezTo>
                  <a:pt x="2956951" y="720161"/>
                  <a:pt x="2105864" y="694091"/>
                  <a:pt x="3160643" y="715617"/>
                </a:cubicBezTo>
                <a:cubicBezTo>
                  <a:pt x="3193840" y="716294"/>
                  <a:pt x="3226874" y="720542"/>
                  <a:pt x="3260035" y="722243"/>
                </a:cubicBezTo>
                <a:lnTo>
                  <a:pt x="3419061" y="728869"/>
                </a:lnTo>
                <a:lnTo>
                  <a:pt x="3558209" y="735495"/>
                </a:lnTo>
                <a:lnTo>
                  <a:pt x="4207565" y="728869"/>
                </a:lnTo>
                <a:cubicBezTo>
                  <a:pt x="4252594" y="728011"/>
                  <a:pt x="4247649" y="719998"/>
                  <a:pt x="4287078" y="715617"/>
                </a:cubicBezTo>
                <a:cubicBezTo>
                  <a:pt x="4315700" y="712437"/>
                  <a:pt x="4344504" y="711200"/>
                  <a:pt x="4373217" y="708991"/>
                </a:cubicBezTo>
                <a:cubicBezTo>
                  <a:pt x="4382052" y="706782"/>
                  <a:pt x="4390771" y="704043"/>
                  <a:pt x="4399722" y="702365"/>
                </a:cubicBezTo>
                <a:cubicBezTo>
                  <a:pt x="4471893" y="688833"/>
                  <a:pt x="4472680" y="689841"/>
                  <a:pt x="4538870" y="682486"/>
                </a:cubicBezTo>
                <a:cubicBezTo>
                  <a:pt x="4624159" y="654056"/>
                  <a:pt x="4536832" y="681339"/>
                  <a:pt x="4611757" y="662608"/>
                </a:cubicBezTo>
                <a:cubicBezTo>
                  <a:pt x="4662280" y="649977"/>
                  <a:pt x="4596167" y="661750"/>
                  <a:pt x="4658139" y="649356"/>
                </a:cubicBezTo>
                <a:cubicBezTo>
                  <a:pt x="4701529" y="640678"/>
                  <a:pt x="4688488" y="646365"/>
                  <a:pt x="4724400" y="636104"/>
                </a:cubicBezTo>
                <a:cubicBezTo>
                  <a:pt x="4731116" y="634185"/>
                  <a:pt x="4738031" y="632601"/>
                  <a:pt x="4744278" y="629478"/>
                </a:cubicBezTo>
                <a:cubicBezTo>
                  <a:pt x="4751401" y="625917"/>
                  <a:pt x="4756880" y="619460"/>
                  <a:pt x="4764157" y="616226"/>
                </a:cubicBezTo>
                <a:cubicBezTo>
                  <a:pt x="4776922" y="610553"/>
                  <a:pt x="4792290" y="610722"/>
                  <a:pt x="4803913" y="602973"/>
                </a:cubicBezTo>
                <a:cubicBezTo>
                  <a:pt x="4810539" y="598556"/>
                  <a:pt x="4816514" y="592955"/>
                  <a:pt x="4823791" y="589721"/>
                </a:cubicBezTo>
                <a:cubicBezTo>
                  <a:pt x="4836556" y="584048"/>
                  <a:pt x="4850296" y="580886"/>
                  <a:pt x="4863548" y="576469"/>
                </a:cubicBezTo>
                <a:cubicBezTo>
                  <a:pt x="4870174" y="574260"/>
                  <a:pt x="4877615" y="573717"/>
                  <a:pt x="4883426" y="569843"/>
                </a:cubicBezTo>
                <a:cubicBezTo>
                  <a:pt x="4890052" y="565426"/>
                  <a:pt x="4896181" y="560152"/>
                  <a:pt x="4903304" y="556591"/>
                </a:cubicBezTo>
                <a:cubicBezTo>
                  <a:pt x="4909551" y="553467"/>
                  <a:pt x="4916763" y="552716"/>
                  <a:pt x="4923183" y="549965"/>
                </a:cubicBezTo>
                <a:cubicBezTo>
                  <a:pt x="4932262" y="546074"/>
                  <a:pt x="4940608" y="540604"/>
                  <a:pt x="4949687" y="536713"/>
                </a:cubicBezTo>
                <a:cubicBezTo>
                  <a:pt x="4956107" y="533962"/>
                  <a:pt x="4963145" y="532837"/>
                  <a:pt x="4969565" y="530086"/>
                </a:cubicBezTo>
                <a:cubicBezTo>
                  <a:pt x="4978644" y="526195"/>
                  <a:pt x="4987044" y="520846"/>
                  <a:pt x="4996070" y="516834"/>
                </a:cubicBezTo>
                <a:cubicBezTo>
                  <a:pt x="5019841" y="506270"/>
                  <a:pt x="5027220" y="504242"/>
                  <a:pt x="5049078" y="496956"/>
                </a:cubicBezTo>
                <a:cubicBezTo>
                  <a:pt x="5107945" y="452807"/>
                  <a:pt x="5044191" y="495265"/>
                  <a:pt x="5102087" y="470452"/>
                </a:cubicBezTo>
                <a:cubicBezTo>
                  <a:pt x="5109407" y="467315"/>
                  <a:pt x="5115051" y="461151"/>
                  <a:pt x="5121965" y="457200"/>
                </a:cubicBezTo>
                <a:cubicBezTo>
                  <a:pt x="5165920" y="432082"/>
                  <a:pt x="5131178" y="453251"/>
                  <a:pt x="5168348" y="437321"/>
                </a:cubicBezTo>
                <a:cubicBezTo>
                  <a:pt x="5225662" y="412758"/>
                  <a:pt x="5168113" y="432982"/>
                  <a:pt x="5214730" y="417443"/>
                </a:cubicBezTo>
                <a:cubicBezTo>
                  <a:pt x="5244711" y="387465"/>
                  <a:pt x="5207220" y="423703"/>
                  <a:pt x="5254487" y="384313"/>
                </a:cubicBezTo>
                <a:cubicBezTo>
                  <a:pt x="5259286" y="380314"/>
                  <a:pt x="5262741" y="374808"/>
                  <a:pt x="5267739" y="371060"/>
                </a:cubicBezTo>
                <a:cubicBezTo>
                  <a:pt x="5280481" y="361504"/>
                  <a:pt x="5294754" y="354112"/>
                  <a:pt x="5307496" y="344556"/>
                </a:cubicBezTo>
                <a:cubicBezTo>
                  <a:pt x="5316331" y="337930"/>
                  <a:pt x="5324635" y="330531"/>
                  <a:pt x="5334000" y="324678"/>
                </a:cubicBezTo>
                <a:cubicBezTo>
                  <a:pt x="5342376" y="319443"/>
                  <a:pt x="5352128" y="316661"/>
                  <a:pt x="5360504" y="311426"/>
                </a:cubicBezTo>
                <a:cubicBezTo>
                  <a:pt x="5369869" y="305573"/>
                  <a:pt x="5377820" y="297673"/>
                  <a:pt x="5387009" y="291547"/>
                </a:cubicBezTo>
                <a:cubicBezTo>
                  <a:pt x="5404346" y="279989"/>
                  <a:pt x="5423348" y="270919"/>
                  <a:pt x="5440017" y="258417"/>
                </a:cubicBezTo>
                <a:cubicBezTo>
                  <a:pt x="5521155" y="197565"/>
                  <a:pt x="5430635" y="267406"/>
                  <a:pt x="5479774" y="225286"/>
                </a:cubicBezTo>
                <a:cubicBezTo>
                  <a:pt x="5490512" y="216082"/>
                  <a:pt x="5502261" y="208095"/>
                  <a:pt x="5512904" y="198782"/>
                </a:cubicBezTo>
                <a:cubicBezTo>
                  <a:pt x="5519956" y="192611"/>
                  <a:pt x="5525584" y="184903"/>
                  <a:pt x="5532783" y="178904"/>
                </a:cubicBezTo>
                <a:cubicBezTo>
                  <a:pt x="5538901" y="173806"/>
                  <a:pt x="5546543" y="170750"/>
                  <a:pt x="5552661" y="165652"/>
                </a:cubicBezTo>
                <a:cubicBezTo>
                  <a:pt x="5592955" y="132072"/>
                  <a:pt x="5549999" y="157043"/>
                  <a:pt x="5599043" y="132521"/>
                </a:cubicBezTo>
                <a:cubicBezTo>
                  <a:pt x="5631956" y="83155"/>
                  <a:pt x="5589648" y="143797"/>
                  <a:pt x="5632174" y="92765"/>
                </a:cubicBezTo>
                <a:cubicBezTo>
                  <a:pt x="5637272" y="86647"/>
                  <a:pt x="5641009" y="79512"/>
                  <a:pt x="5645426" y="72886"/>
                </a:cubicBezTo>
                <a:cubicBezTo>
                  <a:pt x="5647635" y="61843"/>
                  <a:pt x="5649609" y="50750"/>
                  <a:pt x="5652052" y="39756"/>
                </a:cubicBezTo>
                <a:cubicBezTo>
                  <a:pt x="5659749" y="5118"/>
                  <a:pt x="5658678" y="24225"/>
                  <a:pt x="5658678" y="0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>
            <a:off x="2942977" y="4419600"/>
            <a:ext cx="2875722" cy="9939"/>
          </a:xfrm>
          <a:prstGeom prst="line">
            <a:avLst/>
          </a:prstGeom>
          <a:ln w="444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93"/>
          <p:cNvGrpSpPr/>
          <p:nvPr/>
        </p:nvGrpSpPr>
        <p:grpSpPr>
          <a:xfrm>
            <a:off x="2878318" y="3720342"/>
            <a:ext cx="3039772" cy="1391684"/>
            <a:chOff x="2878318" y="3720342"/>
            <a:chExt cx="3039772" cy="1391684"/>
          </a:xfrm>
        </p:grpSpPr>
        <p:cxnSp>
          <p:nvCxnSpPr>
            <p:cNvPr id="49" name="Straight Connector 48"/>
            <p:cNvCxnSpPr>
              <a:stCxn id="4" idx="27"/>
            </p:cNvCxnSpPr>
            <p:nvPr/>
          </p:nvCxnSpPr>
          <p:spPr>
            <a:xfrm>
              <a:off x="2878318" y="3720342"/>
              <a:ext cx="3039772" cy="26710"/>
            </a:xfrm>
            <a:prstGeom prst="line">
              <a:avLst/>
            </a:prstGeom>
            <a:ln w="444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367047" y="5105400"/>
              <a:ext cx="2140226" cy="6626"/>
            </a:xfrm>
            <a:prstGeom prst="line">
              <a:avLst/>
            </a:prstGeom>
            <a:ln w="444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1" name="Straight Connector 60"/>
          <p:cNvCxnSpPr/>
          <p:nvPr/>
        </p:nvCxnSpPr>
        <p:spPr>
          <a:xfrm rot="5400000" flipH="1" flipV="1">
            <a:off x="3121883" y="4429541"/>
            <a:ext cx="2531163" cy="1"/>
          </a:xfrm>
          <a:prstGeom prst="line">
            <a:avLst/>
          </a:prstGeom>
          <a:ln w="44450">
            <a:solidFill>
              <a:srgbClr val="A864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76"/>
          <p:cNvGrpSpPr/>
          <p:nvPr/>
        </p:nvGrpSpPr>
        <p:grpSpPr>
          <a:xfrm>
            <a:off x="3323978" y="3200401"/>
            <a:ext cx="2133600" cy="2040376"/>
            <a:chOff x="3323978" y="3200401"/>
            <a:chExt cx="2133600" cy="2040376"/>
          </a:xfrm>
        </p:grpSpPr>
        <p:cxnSp>
          <p:nvCxnSpPr>
            <p:cNvPr id="64" name="Straight Connector 63"/>
            <p:cNvCxnSpPr>
              <a:stCxn id="4" idx="57"/>
            </p:cNvCxnSpPr>
            <p:nvPr/>
          </p:nvCxnSpPr>
          <p:spPr>
            <a:xfrm flipH="1" flipV="1">
              <a:off x="3323978" y="3276601"/>
              <a:ext cx="11486" cy="1789162"/>
            </a:xfrm>
            <a:prstGeom prst="line">
              <a:avLst/>
            </a:prstGeom>
            <a:ln w="44450">
              <a:solidFill>
                <a:srgbClr val="A864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4" idx="105"/>
            </p:cNvCxnSpPr>
            <p:nvPr/>
          </p:nvCxnSpPr>
          <p:spPr>
            <a:xfrm flipV="1">
              <a:off x="5445049" y="3200401"/>
              <a:ext cx="12529" cy="2040376"/>
            </a:xfrm>
            <a:prstGeom prst="line">
              <a:avLst/>
            </a:prstGeom>
            <a:ln w="44450">
              <a:solidFill>
                <a:srgbClr val="A864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0"/>
          <p:cNvGrpSpPr/>
          <p:nvPr/>
        </p:nvGrpSpPr>
        <p:grpSpPr>
          <a:xfrm>
            <a:off x="6096000" y="2362200"/>
            <a:ext cx="590226" cy="500270"/>
            <a:chOff x="6096000" y="2362200"/>
            <a:chExt cx="590226" cy="500270"/>
          </a:xfrm>
        </p:grpSpPr>
        <p:sp>
          <p:nvSpPr>
            <p:cNvPr id="38" name="Oval 37"/>
            <p:cNvSpPr/>
            <p:nvPr/>
          </p:nvSpPr>
          <p:spPr>
            <a:xfrm>
              <a:off x="6511125" y="2710070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096000" y="2362200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7" name="Group 70"/>
          <p:cNvGrpSpPr/>
          <p:nvPr/>
        </p:nvGrpSpPr>
        <p:grpSpPr>
          <a:xfrm>
            <a:off x="2743200" y="2653748"/>
            <a:ext cx="3264846" cy="506895"/>
            <a:chOff x="2743200" y="2653748"/>
            <a:chExt cx="3264846" cy="506895"/>
          </a:xfrm>
        </p:grpSpPr>
        <p:sp>
          <p:nvSpPr>
            <p:cNvPr id="39" name="Oval 38"/>
            <p:cNvSpPr/>
            <p:nvPr/>
          </p:nvSpPr>
          <p:spPr>
            <a:xfrm>
              <a:off x="3251090" y="2975113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378064" y="3008243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311264" y="2988365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321708" y="2703153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417820" y="2706757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743200" y="2653748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8" name="Group 97"/>
          <p:cNvGrpSpPr/>
          <p:nvPr/>
        </p:nvGrpSpPr>
        <p:grpSpPr>
          <a:xfrm>
            <a:off x="1959003" y="2514600"/>
            <a:ext cx="659800" cy="387626"/>
            <a:chOff x="1959003" y="2514600"/>
            <a:chExt cx="659800" cy="387626"/>
          </a:xfrm>
        </p:grpSpPr>
        <p:sp>
          <p:nvSpPr>
            <p:cNvPr id="37" name="Oval 36"/>
            <p:cNvSpPr/>
            <p:nvPr/>
          </p:nvSpPr>
          <p:spPr>
            <a:xfrm>
              <a:off x="1959003" y="2749826"/>
              <a:ext cx="152400" cy="1524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028577" y="2514600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BP</a:t>
              </a:r>
              <a:r>
                <a:rPr lang="en-US" b="1" baseline="-25000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sp>
        <p:nvSpPr>
          <p:cNvPr id="78" name="Freeform 77"/>
          <p:cNvSpPr/>
          <p:nvPr/>
        </p:nvSpPr>
        <p:spPr>
          <a:xfrm>
            <a:off x="5633168" y="3424583"/>
            <a:ext cx="881270" cy="302591"/>
          </a:xfrm>
          <a:custGeom>
            <a:avLst/>
            <a:gdLst>
              <a:gd name="connsiteX0" fmla="*/ 881270 w 881270"/>
              <a:gd name="connsiteY0" fmla="*/ 4417 h 302591"/>
              <a:gd name="connsiteX1" fmla="*/ 536713 w 881270"/>
              <a:gd name="connsiteY1" fmla="*/ 4417 h 302591"/>
              <a:gd name="connsiteX2" fmla="*/ 337931 w 881270"/>
              <a:gd name="connsiteY2" fmla="*/ 30921 h 302591"/>
              <a:gd name="connsiteX3" fmla="*/ 132522 w 881270"/>
              <a:gd name="connsiteY3" fmla="*/ 103808 h 302591"/>
              <a:gd name="connsiteX4" fmla="*/ 59635 w 881270"/>
              <a:gd name="connsiteY4" fmla="*/ 163443 h 302591"/>
              <a:gd name="connsiteX5" fmla="*/ 0 w 881270"/>
              <a:gd name="connsiteY5" fmla="*/ 302591 h 302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1270" h="302591">
                <a:moveTo>
                  <a:pt x="881270" y="4417"/>
                </a:moveTo>
                <a:cubicBezTo>
                  <a:pt x="754269" y="2208"/>
                  <a:pt x="627269" y="0"/>
                  <a:pt x="536713" y="4417"/>
                </a:cubicBezTo>
                <a:cubicBezTo>
                  <a:pt x="446157" y="8834"/>
                  <a:pt x="405296" y="14356"/>
                  <a:pt x="337931" y="30921"/>
                </a:cubicBezTo>
                <a:cubicBezTo>
                  <a:pt x="270566" y="47486"/>
                  <a:pt x="178905" y="81721"/>
                  <a:pt x="132522" y="103808"/>
                </a:cubicBezTo>
                <a:cubicBezTo>
                  <a:pt x="86139" y="125895"/>
                  <a:pt x="81722" y="130313"/>
                  <a:pt x="59635" y="163443"/>
                </a:cubicBezTo>
                <a:cubicBezTo>
                  <a:pt x="37548" y="196573"/>
                  <a:pt x="18774" y="249582"/>
                  <a:pt x="0" y="302591"/>
                </a:cubicBezTo>
              </a:path>
            </a:pathLst>
          </a:cu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6458116" y="3243470"/>
            <a:ext cx="223811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>
                <a:solidFill>
                  <a:srgbClr val="FFFF00"/>
                </a:solidFill>
              </a:rPr>
              <a:t>Upper canal width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114800" y="6096000"/>
            <a:ext cx="223811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>
                <a:solidFill>
                  <a:srgbClr val="FFFF00"/>
                </a:solidFill>
              </a:rPr>
              <a:t>Lower canal width</a:t>
            </a:r>
          </a:p>
        </p:txBody>
      </p:sp>
      <p:grpSp>
        <p:nvGrpSpPr>
          <p:cNvPr id="10" name="Group 92"/>
          <p:cNvGrpSpPr/>
          <p:nvPr/>
        </p:nvGrpSpPr>
        <p:grpSpPr>
          <a:xfrm>
            <a:off x="5566907" y="3810000"/>
            <a:ext cx="3346813" cy="599661"/>
            <a:chOff x="5566907" y="3810000"/>
            <a:chExt cx="3346813" cy="599661"/>
          </a:xfrm>
        </p:grpSpPr>
        <p:sp>
          <p:nvSpPr>
            <p:cNvPr id="82" name="Freeform 81"/>
            <p:cNvSpPr/>
            <p:nvPr/>
          </p:nvSpPr>
          <p:spPr>
            <a:xfrm>
              <a:off x="5566907" y="3964609"/>
              <a:ext cx="841513" cy="445052"/>
            </a:xfrm>
            <a:custGeom>
              <a:avLst/>
              <a:gdLst>
                <a:gd name="connsiteX0" fmla="*/ 881270 w 881270"/>
                <a:gd name="connsiteY0" fmla="*/ 4417 h 302591"/>
                <a:gd name="connsiteX1" fmla="*/ 536713 w 881270"/>
                <a:gd name="connsiteY1" fmla="*/ 4417 h 302591"/>
                <a:gd name="connsiteX2" fmla="*/ 337931 w 881270"/>
                <a:gd name="connsiteY2" fmla="*/ 30921 h 302591"/>
                <a:gd name="connsiteX3" fmla="*/ 132522 w 881270"/>
                <a:gd name="connsiteY3" fmla="*/ 103808 h 302591"/>
                <a:gd name="connsiteX4" fmla="*/ 59635 w 881270"/>
                <a:gd name="connsiteY4" fmla="*/ 163443 h 302591"/>
                <a:gd name="connsiteX5" fmla="*/ 0 w 881270"/>
                <a:gd name="connsiteY5" fmla="*/ 302591 h 30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81270" h="302591">
                  <a:moveTo>
                    <a:pt x="881270" y="4417"/>
                  </a:moveTo>
                  <a:cubicBezTo>
                    <a:pt x="754269" y="2208"/>
                    <a:pt x="627269" y="0"/>
                    <a:pt x="536713" y="4417"/>
                  </a:cubicBezTo>
                  <a:cubicBezTo>
                    <a:pt x="446157" y="8834"/>
                    <a:pt x="405296" y="14356"/>
                    <a:pt x="337931" y="30921"/>
                  </a:cubicBezTo>
                  <a:cubicBezTo>
                    <a:pt x="270566" y="47486"/>
                    <a:pt x="178905" y="81721"/>
                    <a:pt x="132522" y="103808"/>
                  </a:cubicBezTo>
                  <a:cubicBezTo>
                    <a:pt x="86139" y="125895"/>
                    <a:pt x="81722" y="130313"/>
                    <a:pt x="59635" y="163443"/>
                  </a:cubicBezTo>
                  <a:cubicBezTo>
                    <a:pt x="37548" y="196573"/>
                    <a:pt x="18774" y="249582"/>
                    <a:pt x="0" y="302591"/>
                  </a:cubicBezTo>
                </a:path>
              </a:pathLst>
            </a:cu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388542" y="3810000"/>
              <a:ext cx="2525178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Transverse diameter</a:t>
              </a:r>
            </a:p>
          </p:txBody>
        </p:sp>
      </p:grpSp>
      <p:grpSp>
        <p:nvGrpSpPr>
          <p:cNvPr id="11" name="Group 88"/>
          <p:cNvGrpSpPr/>
          <p:nvPr/>
        </p:nvGrpSpPr>
        <p:grpSpPr>
          <a:xfrm>
            <a:off x="315293" y="4495800"/>
            <a:ext cx="3008684" cy="348813"/>
            <a:chOff x="315293" y="4495800"/>
            <a:chExt cx="3008684" cy="348813"/>
          </a:xfrm>
        </p:grpSpPr>
        <p:sp>
          <p:nvSpPr>
            <p:cNvPr id="84" name="TextBox 83"/>
            <p:cNvSpPr txBox="1"/>
            <p:nvPr/>
          </p:nvSpPr>
          <p:spPr>
            <a:xfrm>
              <a:off x="315293" y="4495800"/>
              <a:ext cx="2238113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Right canal height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2512281" y="4572002"/>
              <a:ext cx="811696" cy="102702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89"/>
          <p:cNvGrpSpPr/>
          <p:nvPr/>
        </p:nvGrpSpPr>
        <p:grpSpPr>
          <a:xfrm>
            <a:off x="5474143" y="4903304"/>
            <a:ext cx="3018486" cy="348813"/>
            <a:chOff x="5474143" y="4903304"/>
            <a:chExt cx="3018486" cy="348813"/>
          </a:xfrm>
        </p:grpSpPr>
        <p:sp>
          <p:nvSpPr>
            <p:cNvPr id="87" name="TextBox 86"/>
            <p:cNvSpPr txBox="1"/>
            <p:nvPr/>
          </p:nvSpPr>
          <p:spPr>
            <a:xfrm>
              <a:off x="6427640" y="4903304"/>
              <a:ext cx="2064989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Left canal height</a:t>
              </a:r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rot="10800000">
              <a:off x="5474143" y="4919871"/>
              <a:ext cx="993915" cy="10933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85"/>
          <p:cNvGrpSpPr/>
          <p:nvPr/>
        </p:nvGrpSpPr>
        <p:grpSpPr>
          <a:xfrm>
            <a:off x="587059" y="5257800"/>
            <a:ext cx="3780527" cy="605294"/>
            <a:chOff x="587059" y="5257800"/>
            <a:chExt cx="3780527" cy="605294"/>
          </a:xfrm>
        </p:grpSpPr>
        <p:sp>
          <p:nvSpPr>
            <p:cNvPr id="91" name="TextBox 90"/>
            <p:cNvSpPr txBox="1"/>
            <p:nvPr/>
          </p:nvSpPr>
          <p:spPr>
            <a:xfrm>
              <a:off x="587059" y="5257800"/>
              <a:ext cx="1936749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 err="1">
                  <a:solidFill>
                    <a:srgbClr val="FFFF00"/>
                  </a:solidFill>
                </a:rPr>
                <a:t>Anteroposterior</a:t>
              </a:r>
              <a:endParaRPr lang="en-US" sz="2000" dirty="0">
                <a:solidFill>
                  <a:srgbClr val="FFFF00"/>
                </a:solidFill>
              </a:endParaRPr>
            </a:p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diameter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2485777" y="5343939"/>
              <a:ext cx="1881809" cy="14246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03"/>
          <p:cNvGrpSpPr/>
          <p:nvPr/>
        </p:nvGrpSpPr>
        <p:grpSpPr>
          <a:xfrm>
            <a:off x="6067177" y="1676400"/>
            <a:ext cx="1909497" cy="1030359"/>
            <a:chOff x="6067177" y="1676400"/>
            <a:chExt cx="1909497" cy="1030359"/>
          </a:xfrm>
        </p:grpSpPr>
        <p:sp>
          <p:nvSpPr>
            <p:cNvPr id="102" name="TextBox 101"/>
            <p:cNvSpPr txBox="1"/>
            <p:nvPr/>
          </p:nvSpPr>
          <p:spPr>
            <a:xfrm>
              <a:off x="6067177" y="1676400"/>
              <a:ext cx="1909497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FFFF00"/>
                  </a:solidFill>
                </a:rPr>
                <a:t>Boundary point</a:t>
              </a: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rot="5400000">
              <a:off x="6413390" y="2194892"/>
              <a:ext cx="725559" cy="29817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itle 3"/>
          <p:cNvSpPr txBox="1">
            <a:spLocks/>
          </p:cNvSpPr>
          <p:nvPr/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CFAFE7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Spinal Feature Extraction (3)</a:t>
            </a:r>
          </a:p>
        </p:txBody>
      </p:sp>
      <p:pic>
        <p:nvPicPr>
          <p:cNvPr id="63" name="Picture 2" descr="C:\Users\Kien\Desktop\TEMP\Research\SPIE'10\Figures\Step 1.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486400"/>
            <a:ext cx="1752600" cy="1137221"/>
          </a:xfrm>
          <a:prstGeom prst="rect">
            <a:avLst/>
          </a:prstGeom>
          <a:noFill/>
        </p:spPr>
      </p:pic>
      <p:cxnSp>
        <p:nvCxnSpPr>
          <p:cNvPr id="77" name="Straight Arrow Connector 76"/>
          <p:cNvCxnSpPr>
            <a:stCxn id="81" idx="0"/>
          </p:cNvCxnSpPr>
          <p:nvPr/>
        </p:nvCxnSpPr>
        <p:spPr>
          <a:xfrm rot="16200000" flipV="1">
            <a:off x="4624634" y="5486777"/>
            <a:ext cx="990599" cy="22784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 descr="Large confetti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solidFill>
                  <a:srgbClr val="CFAFE7"/>
                </a:solidFill>
                <a:latin typeface="Comic Sans MS" pitchFamily="66" charset="0"/>
                <a:cs typeface="Arial" charset="0"/>
              </a:rPr>
              <a:t>Spine 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4635500" cy="50292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buFontTx/>
              <a:buNone/>
              <a:defRPr/>
            </a:pPr>
            <a:r>
              <a:rPr lang="en-US" sz="2800" dirty="0">
                <a:latin typeface="Comic Sans MS" pitchFamily="66" charset="0"/>
              </a:rPr>
              <a:t>Spine consists of a column of bones called </a:t>
            </a:r>
            <a:r>
              <a:rPr lang="en-US" sz="2800" dirty="0">
                <a:solidFill>
                  <a:srgbClr val="F78609"/>
                </a:solidFill>
                <a:latin typeface="Comic Sans MS" pitchFamily="66" charset="0"/>
              </a:rPr>
              <a:t>vertebrae</a:t>
            </a:r>
          </a:p>
          <a:p>
            <a:pPr marL="0" indent="0" eaLnBrk="1" hangingPunct="1">
              <a:lnSpc>
                <a:spcPct val="110000"/>
              </a:lnSpc>
              <a:spcAft>
                <a:spcPts val="1200"/>
              </a:spcAft>
              <a:buFontTx/>
              <a:buNone/>
              <a:defRPr/>
            </a:pPr>
            <a:r>
              <a:rPr lang="en-US" sz="2800" dirty="0">
                <a:latin typeface="Comic Sans MS" pitchFamily="66" charset="0"/>
              </a:rPr>
              <a:t>First three sections of the spine:</a:t>
            </a:r>
            <a:endParaRPr lang="en-US" sz="2800" dirty="0">
              <a:solidFill>
                <a:srgbClr val="003399"/>
              </a:solidFill>
              <a:latin typeface="Comic Sans MS" pitchFamily="66" charset="0"/>
            </a:endParaRPr>
          </a:p>
          <a:p>
            <a:pPr indent="-228600" eaLnBrk="1" hangingPunct="1">
              <a:lnSpc>
                <a:spcPct val="110000"/>
              </a:lnSpc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F78609"/>
                </a:solidFill>
                <a:latin typeface="Comic Sans MS" pitchFamily="66" charset="0"/>
              </a:rPr>
              <a:t>Cervical Spine</a:t>
            </a:r>
            <a:r>
              <a:rPr lang="en-US" sz="2400" dirty="0">
                <a:solidFill>
                  <a:srgbClr val="CCFFFF"/>
                </a:solidFill>
                <a:latin typeface="Comic Sans MS" pitchFamily="66" charset="0"/>
              </a:rPr>
              <a:t>:  Neck – C1 through C7</a:t>
            </a:r>
          </a:p>
          <a:p>
            <a:pPr indent="-228600" eaLnBrk="1" hangingPunct="1">
              <a:lnSpc>
                <a:spcPct val="110000"/>
              </a:lnSpc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F78609"/>
                </a:solidFill>
                <a:latin typeface="Comic Sans MS" pitchFamily="66" charset="0"/>
              </a:rPr>
              <a:t>Thoracic Spine</a:t>
            </a:r>
            <a:r>
              <a:rPr lang="en-US" sz="2400" dirty="0">
                <a:solidFill>
                  <a:srgbClr val="CCFFFF"/>
                </a:solidFill>
                <a:latin typeface="Comic Sans MS" pitchFamily="66" charset="0"/>
              </a:rPr>
              <a:t>:  Upper and mid back – T1 through T12</a:t>
            </a:r>
          </a:p>
          <a:p>
            <a:pPr indent="-228600" eaLnBrk="1" hangingPunct="1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rgbClr val="F78609"/>
                </a:solidFill>
                <a:latin typeface="Comic Sans MS" pitchFamily="66" charset="0"/>
              </a:rPr>
              <a:t>Lumbar Spine</a:t>
            </a:r>
            <a:r>
              <a:rPr lang="en-US" sz="2400" dirty="0">
                <a:solidFill>
                  <a:srgbClr val="CCFFFF"/>
                </a:solidFill>
                <a:latin typeface="Comic Sans MS" pitchFamily="66" charset="0"/>
              </a:rPr>
              <a:t>:  Lower back -  L1 through L5</a:t>
            </a:r>
          </a:p>
        </p:txBody>
      </p:sp>
      <p:sp>
        <p:nvSpPr>
          <p:cNvPr id="1536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54847-F8EB-485D-ADF0-53E8762D446C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638800" y="1905000"/>
            <a:ext cx="2965174" cy="4262438"/>
            <a:chOff x="5638800" y="1905000"/>
            <a:chExt cx="2965174" cy="4262438"/>
          </a:xfrm>
        </p:grpSpPr>
        <p:grpSp>
          <p:nvGrpSpPr>
            <p:cNvPr id="25" name="Group 24"/>
            <p:cNvGrpSpPr/>
            <p:nvPr/>
          </p:nvGrpSpPr>
          <p:grpSpPr>
            <a:xfrm>
              <a:off x="5638800" y="1905000"/>
              <a:ext cx="2965174" cy="4262438"/>
              <a:chOff x="5638800" y="1524000"/>
              <a:chExt cx="2965174" cy="4262438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38800" y="1524000"/>
                <a:ext cx="2965174" cy="42624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1" name="Straight Connector 10"/>
              <p:cNvCxnSpPr/>
              <p:nvPr/>
            </p:nvCxnSpPr>
            <p:spPr>
              <a:xfrm>
                <a:off x="7162800" y="2895600"/>
                <a:ext cx="228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6667500" y="3619500"/>
                <a:ext cx="14478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>
                <a:off x="7162800" y="4343400"/>
                <a:ext cx="228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7391400" y="3429000"/>
                <a:ext cx="1069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Thoracic</a:t>
                </a:r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7086600" y="2209800"/>
                <a:ext cx="1524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934200" y="2514600"/>
                <a:ext cx="6096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>
                <a:off x="7086600" y="2819400"/>
                <a:ext cx="15240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7239000" y="2286000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Cervical</a:t>
                </a: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7160076" y="5486400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Sacrum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6248400" y="4583668"/>
            <a:ext cx="914400" cy="1055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8345562">
            <a:off x="5680776" y="445477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Our focus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Spinal Feature Extraction (4)</a:t>
            </a:r>
          </a:p>
        </p:txBody>
      </p:sp>
      <p:pic>
        <p:nvPicPr>
          <p:cNvPr id="6" name="Picture 2" descr="C:\Users\Kien\Desktop\TEMP\Research\SPIE'10\Figures\Step 1.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6980" y="2514600"/>
            <a:ext cx="4462483" cy="28956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279240" y="3243228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BP</a:t>
            </a:r>
            <a:r>
              <a:rPr lang="en-US" sz="1600" b="1" baseline="-25000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4233095" y="3475141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20612" y="3528294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69646" y="3493955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755847" y="3391686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647992" y="3105290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BP</a:t>
            </a:r>
            <a:r>
              <a:rPr lang="en-US" sz="1600" b="1" baseline="-25000" dirty="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23" name="Straight Connector 22"/>
          <p:cNvCxnSpPr>
            <a:stCxn id="19" idx="4"/>
          </p:cNvCxnSpPr>
          <p:nvPr/>
        </p:nvCxnSpPr>
        <p:spPr>
          <a:xfrm rot="16200000" flipH="1">
            <a:off x="3758857" y="3617276"/>
            <a:ext cx="153561" cy="71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5455281" y="3760221"/>
            <a:ext cx="153561" cy="71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444629" y="3554945"/>
            <a:ext cx="152400" cy="152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88"/>
          <p:cNvGrpSpPr/>
          <p:nvPr/>
        </p:nvGrpSpPr>
        <p:grpSpPr>
          <a:xfrm>
            <a:off x="574863" y="3200400"/>
            <a:ext cx="3230991" cy="605294"/>
            <a:chOff x="239093" y="4724400"/>
            <a:chExt cx="3230991" cy="605294"/>
          </a:xfrm>
        </p:grpSpPr>
        <p:sp>
          <p:nvSpPr>
            <p:cNvPr id="26" name="TextBox 25"/>
            <p:cNvSpPr txBox="1"/>
            <p:nvPr/>
          </p:nvSpPr>
          <p:spPr>
            <a:xfrm>
              <a:off x="239093" y="4724400"/>
              <a:ext cx="2238113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en-US" sz="2000" dirty="0"/>
                <a:t>Right lateral canal</a:t>
              </a:r>
            </a:p>
            <a:p>
              <a:pPr algn="r">
                <a:lnSpc>
                  <a:spcPts val="2000"/>
                </a:lnSpc>
              </a:pPr>
              <a:r>
                <a:rPr lang="en-US" sz="2000" dirty="0"/>
                <a:t>diameter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2422195" y="5001390"/>
              <a:ext cx="1047889" cy="1468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89"/>
          <p:cNvGrpSpPr/>
          <p:nvPr/>
        </p:nvGrpSpPr>
        <p:grpSpPr>
          <a:xfrm>
            <a:off x="5541214" y="3444574"/>
            <a:ext cx="3145586" cy="605294"/>
            <a:chOff x="5411294" y="4766478"/>
            <a:chExt cx="3145586" cy="605294"/>
          </a:xfrm>
        </p:grpSpPr>
        <p:sp>
          <p:nvSpPr>
            <p:cNvPr id="29" name="TextBox 28"/>
            <p:cNvSpPr txBox="1"/>
            <p:nvPr/>
          </p:nvSpPr>
          <p:spPr>
            <a:xfrm>
              <a:off x="6421359" y="4766478"/>
              <a:ext cx="2135521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/>
                <a:t>Left lateral canal </a:t>
              </a:r>
            </a:p>
            <a:p>
              <a:pPr>
                <a:lnSpc>
                  <a:spcPts val="2000"/>
                </a:lnSpc>
              </a:pPr>
              <a:r>
                <a:rPr lang="en-US" sz="2000" dirty="0"/>
                <a:t>diameter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0800000" flipV="1">
              <a:off x="5411294" y="5059597"/>
              <a:ext cx="1067910" cy="2002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ounded Rectangular Callout 36"/>
          <p:cNvSpPr/>
          <p:nvPr/>
        </p:nvSpPr>
        <p:spPr>
          <a:xfrm>
            <a:off x="1565463" y="5105400"/>
            <a:ext cx="1752600" cy="685800"/>
          </a:xfrm>
          <a:prstGeom prst="wedgeRoundRectCallout">
            <a:avLst>
              <a:gd name="adj1" fmla="val 57999"/>
              <a:gd name="adj2" fmla="val -208060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superior articular facet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5451663" y="5181600"/>
            <a:ext cx="1752600" cy="685800"/>
          </a:xfrm>
          <a:prstGeom prst="wedgeRoundRectCallout">
            <a:avLst>
              <a:gd name="adj1" fmla="val -41017"/>
              <a:gd name="adj2" fmla="val -213899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Left superior articular facet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Spinal Feature Extraction (5)</a:t>
            </a:r>
          </a:p>
        </p:txBody>
      </p:sp>
      <p:pic>
        <p:nvPicPr>
          <p:cNvPr id="6" name="Picture 2" descr="C:\Users\Kien\Desktop\TEMP\Research\SPIE'10\Figures\Step 1.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6980" y="2514600"/>
            <a:ext cx="4462483" cy="2895600"/>
          </a:xfrm>
          <a:prstGeom prst="rect">
            <a:avLst/>
          </a:prstGeom>
          <a:noFill/>
        </p:spPr>
      </p:pic>
      <p:sp>
        <p:nvSpPr>
          <p:cNvPr id="37" name="Rounded Rectangular Callout 36"/>
          <p:cNvSpPr/>
          <p:nvPr/>
        </p:nvSpPr>
        <p:spPr>
          <a:xfrm>
            <a:off x="2438400" y="5638800"/>
            <a:ext cx="2057400" cy="685800"/>
          </a:xfrm>
          <a:prstGeom prst="wedgeRoundRectCallout">
            <a:avLst>
              <a:gd name="adj1" fmla="val 46630"/>
              <a:gd name="adj2" fmla="val -194435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Right ligamentum flavum</a:t>
            </a:r>
          </a:p>
        </p:txBody>
      </p:sp>
      <p:sp>
        <p:nvSpPr>
          <p:cNvPr id="38" name="Rounded Rectangular Callout 37"/>
          <p:cNvSpPr/>
          <p:nvPr/>
        </p:nvSpPr>
        <p:spPr>
          <a:xfrm>
            <a:off x="5014739" y="5674953"/>
            <a:ext cx="1905000" cy="685800"/>
          </a:xfrm>
          <a:prstGeom prst="wedgeRoundRectCallout">
            <a:avLst>
              <a:gd name="adj1" fmla="val -61232"/>
              <a:gd name="adj2" fmla="val -191514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Left ligamentum flavum</a:t>
            </a:r>
          </a:p>
        </p:txBody>
      </p:sp>
      <p:grpSp>
        <p:nvGrpSpPr>
          <p:cNvPr id="36" name="Group 88"/>
          <p:cNvGrpSpPr/>
          <p:nvPr/>
        </p:nvGrpSpPr>
        <p:grpSpPr>
          <a:xfrm>
            <a:off x="819708" y="2971800"/>
            <a:ext cx="3411895" cy="1273152"/>
            <a:chOff x="296801" y="4724400"/>
            <a:chExt cx="3411895" cy="1273152"/>
          </a:xfrm>
        </p:grpSpPr>
        <p:sp>
          <p:nvSpPr>
            <p:cNvPr id="39" name="TextBox 38"/>
            <p:cNvSpPr txBox="1"/>
            <p:nvPr/>
          </p:nvSpPr>
          <p:spPr>
            <a:xfrm>
              <a:off x="296801" y="4724400"/>
              <a:ext cx="2180405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en-US" sz="2000" dirty="0"/>
                <a:t>Right ligamentum</a:t>
              </a:r>
            </a:p>
            <a:p>
              <a:pPr algn="r">
                <a:lnSpc>
                  <a:spcPts val="2000"/>
                </a:lnSpc>
              </a:pPr>
              <a:r>
                <a:rPr lang="en-US" sz="2000" dirty="0"/>
                <a:t>flavum thickness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2422195" y="5001390"/>
              <a:ext cx="1286501" cy="9961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89"/>
          <p:cNvGrpSpPr/>
          <p:nvPr/>
        </p:nvGrpSpPr>
        <p:grpSpPr>
          <a:xfrm>
            <a:off x="5029200" y="3048000"/>
            <a:ext cx="3699080" cy="1295399"/>
            <a:chOff x="4801694" y="4766478"/>
            <a:chExt cx="3699080" cy="1295399"/>
          </a:xfrm>
        </p:grpSpPr>
        <p:sp>
          <p:nvSpPr>
            <p:cNvPr id="43" name="TextBox 42"/>
            <p:cNvSpPr txBox="1"/>
            <p:nvPr/>
          </p:nvSpPr>
          <p:spPr>
            <a:xfrm>
              <a:off x="6421359" y="4766478"/>
              <a:ext cx="2079415" cy="6052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/>
                <a:t>Left ligamentum</a:t>
              </a:r>
            </a:p>
            <a:p>
              <a:pPr>
                <a:lnSpc>
                  <a:spcPts val="2000"/>
                </a:lnSpc>
              </a:pPr>
              <a:r>
                <a:rPr lang="en-US" sz="2000" dirty="0"/>
                <a:t>flavum thickness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rot="10800000" flipV="1">
              <a:off x="4801694" y="5059596"/>
              <a:ext cx="1677510" cy="10022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rot="5400000" flipH="1" flipV="1">
            <a:off x="4094777" y="4168196"/>
            <a:ext cx="240281" cy="23360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c 21"/>
          <p:cNvSpPr/>
          <p:nvPr/>
        </p:nvSpPr>
        <p:spPr>
          <a:xfrm rot="5704455">
            <a:off x="4554944" y="3921709"/>
            <a:ext cx="182846" cy="177474"/>
          </a:xfrm>
          <a:prstGeom prst="arc">
            <a:avLst/>
          </a:prstGeom>
          <a:ln w="15875">
            <a:solidFill>
              <a:srgbClr val="F786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16200000" flipV="1">
            <a:off x="4376494" y="3709049"/>
            <a:ext cx="990600" cy="914400"/>
          </a:xfrm>
          <a:prstGeom prst="line">
            <a:avLst/>
          </a:prstGeom>
          <a:ln w="158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6200000" flipV="1">
            <a:off x="4219089" y="3950441"/>
            <a:ext cx="812616" cy="26700"/>
          </a:xfrm>
          <a:prstGeom prst="line">
            <a:avLst/>
          </a:prstGeom>
          <a:ln w="34925">
            <a:solidFill>
              <a:srgbClr val="F2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V="1">
            <a:off x="4947286" y="4276725"/>
            <a:ext cx="228601" cy="20955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5029200" y="1981200"/>
            <a:ext cx="1905000" cy="685800"/>
          </a:xfrm>
          <a:prstGeom prst="wedgeRoundRectCallout">
            <a:avLst>
              <a:gd name="adj1" fmla="val -69832"/>
              <a:gd name="adj2" fmla="val 207931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Anteroposterior</a:t>
            </a:r>
            <a:r>
              <a:rPr lang="en-US" dirty="0"/>
              <a:t> diameter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5024" y="34603"/>
            <a:ext cx="7467600" cy="955997"/>
          </a:xfrm>
        </p:spPr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Purposes of Spinal Features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971800" y="2133600"/>
          <a:ext cx="6019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Spinal</a:t>
                      </a:r>
                    </a:p>
                    <a:p>
                      <a:pPr algn="ctr"/>
                      <a:r>
                        <a:rPr lang="en-US" dirty="0"/>
                        <a:t>Features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Compression Mechanism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Stenosis</a:t>
                      </a:r>
                      <a:r>
                        <a:rPr lang="en-US" sz="1600" dirty="0"/>
                        <a:t> Categories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Disc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Herniation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Hypertrophy of Ligament or Facet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Central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Lateral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Left</a:t>
                      </a:r>
                      <a:r>
                        <a:rPr lang="en-US" sz="1400" baseline="0" dirty="0"/>
                        <a:t> &amp; Right Canal Heights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err="1"/>
                        <a:t>Anteroposterior</a:t>
                      </a:r>
                      <a:r>
                        <a:rPr lang="en-US" sz="1400" dirty="0"/>
                        <a:t>  Diameter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Transverse Diameter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Upper Canal Width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Lower</a:t>
                      </a:r>
                      <a:r>
                        <a:rPr lang="en-US" sz="1400" baseline="0" dirty="0"/>
                        <a:t> Canal Width</a:t>
                      </a:r>
                      <a:endParaRPr lang="en-US" sz="1400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Lateral Canal Diameter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Ligamentum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Flavum</a:t>
                      </a:r>
                      <a:r>
                        <a:rPr lang="en-US" sz="1400" dirty="0"/>
                        <a:t> Thickness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1" descr="C:\Users\Kien\Desktop\TEMP\Research\SPIE'10\Figures\Spinal Features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593" y="1085849"/>
            <a:ext cx="3072138" cy="1852488"/>
          </a:xfrm>
          <a:prstGeom prst="rect">
            <a:avLst/>
          </a:prstGeom>
          <a:noFill/>
        </p:spPr>
      </p:pic>
      <p:sp>
        <p:nvSpPr>
          <p:cNvPr id="14" name="Oval Callout 13"/>
          <p:cNvSpPr/>
          <p:nvPr/>
        </p:nvSpPr>
        <p:spPr>
          <a:xfrm>
            <a:off x="6781800" y="1447800"/>
            <a:ext cx="1066800" cy="765048"/>
          </a:xfrm>
          <a:prstGeom prst="wedgeEllipseCallout">
            <a:avLst>
              <a:gd name="adj1" fmla="val -49179"/>
              <a:gd name="adj2" fmla="val 125555"/>
            </a:avLst>
          </a:prstGeom>
          <a:solidFill>
            <a:srgbClr val="CC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300" dirty="0">
                <a:solidFill>
                  <a:schemeClr val="bg1"/>
                </a:solidFill>
              </a:rPr>
              <a:t>Increase in volume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188345"/>
            <a:ext cx="2729595" cy="1497142"/>
          </a:xfrm>
          <a:prstGeom prst="rect">
            <a:avLst/>
          </a:prstGeom>
        </p:spPr>
      </p:pic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5" y="4821512"/>
            <a:ext cx="2667000" cy="18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Kien\Desktop\TEMP\Research\SPIE'10\Figures\Diagnosis MLP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191000"/>
            <a:ext cx="4105609" cy="2514600"/>
          </a:xfrm>
          <a:prstGeom prst="rect">
            <a:avLst/>
          </a:prstGeom>
          <a:noFill/>
        </p:spPr>
      </p:pic>
      <p:pic>
        <p:nvPicPr>
          <p:cNvPr id="11" name="Picture 1" descr="C:\Users\Kien\Desktop\TEMP\Research\SPIE'10\Figures\Spinal Features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267200"/>
            <a:ext cx="3032854" cy="18288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CFAFE7"/>
                </a:solidFill>
              </a:rPr>
              <a:t>Stenosis</a:t>
            </a:r>
            <a:r>
              <a:rPr lang="en-US" b="1" dirty="0">
                <a:solidFill>
                  <a:srgbClr val="CFAFE7"/>
                </a:solidFill>
              </a:rPr>
              <a:t> Condition Classification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228600" y="1371600"/>
            <a:ext cx="8763000" cy="274320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3500" noProof="0" dirty="0"/>
              <a:t>Stenosis diagnosis is performed using a multilayer </a:t>
            </a:r>
            <a:r>
              <a:rPr lang="en-US" sz="3500" dirty="0"/>
              <a:t>p</a:t>
            </a:r>
            <a:r>
              <a:rPr lang="en-US" sz="3500" noProof="0" dirty="0" err="1"/>
              <a:t>erceptron</a:t>
            </a:r>
            <a:r>
              <a:rPr lang="en-US" sz="3500" noProof="0" dirty="0"/>
              <a:t> for each of the four stenosis conditions</a:t>
            </a:r>
          </a:p>
          <a:p>
            <a:pPr marL="877824" lvl="1" indent="-384048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n-US" sz="3000" dirty="0">
                <a:solidFill>
                  <a:srgbClr val="B4CED6"/>
                </a:solidFill>
              </a:rPr>
              <a:t>I</a:t>
            </a:r>
            <a:r>
              <a:rPr lang="en-US" sz="3000" noProof="0" dirty="0" err="1">
                <a:solidFill>
                  <a:srgbClr val="B4CED6"/>
                </a:solidFill>
              </a:rPr>
              <a:t>nput</a:t>
            </a:r>
            <a:r>
              <a:rPr lang="en-US" sz="3000" noProof="0" dirty="0">
                <a:solidFill>
                  <a:srgbClr val="B4CED6"/>
                </a:solidFill>
              </a:rPr>
              <a:t> is the set of spinal features</a:t>
            </a:r>
          </a:p>
          <a:p>
            <a:pPr marL="877824" lvl="1" indent="-384048">
              <a:lnSpc>
                <a:spcPct val="11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n-US" sz="3000" dirty="0">
                <a:solidFill>
                  <a:srgbClr val="B4CED6"/>
                </a:solidFill>
              </a:rPr>
              <a:t>Output yields positive or negative results of various spinal conditions</a:t>
            </a:r>
            <a:endParaRPr lang="en-US" sz="3000" noProof="0" dirty="0">
              <a:solidFill>
                <a:srgbClr val="B4CED6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429000" y="5334000"/>
            <a:ext cx="1066800" cy="484632"/>
          </a:xfrm>
          <a:prstGeom prst="rightArrow">
            <a:avLst/>
          </a:prstGeom>
          <a:solidFill>
            <a:srgbClr val="F78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Experiment Setting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457200" y="1447800"/>
            <a:ext cx="8305800" cy="5410200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396875" marR="0" lvl="0" indent="-3603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n-US" sz="9600" dirty="0"/>
              <a:t>50 MRI volumes of female patients were used</a:t>
            </a:r>
          </a:p>
          <a:p>
            <a:pPr marL="396875" marR="0" lvl="0" indent="-3603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n-US" sz="9600" dirty="0"/>
              <a:t>Their ages range from 18  to 74, with a mean of 48 </a:t>
            </a:r>
          </a:p>
          <a:p>
            <a:pPr marL="396875" marR="0" lvl="0" indent="-3603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n-US" sz="9600" dirty="0"/>
              <a:t>MR images were generated using:</a:t>
            </a:r>
          </a:p>
          <a:p>
            <a:pPr marL="854075" lvl="1" indent="-360363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8000" dirty="0"/>
              <a:t>1000ms ≤ TR ≤ 2500ms, mostly 1290</a:t>
            </a:r>
          </a:p>
          <a:p>
            <a:pPr marL="854075" lvl="1" indent="-360363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/>
            </a:pPr>
            <a:r>
              <a:rPr lang="en-US" sz="8000" dirty="0"/>
              <a:t>25ms ≤ TE ≤ 30ms, mostly 26</a:t>
            </a:r>
          </a:p>
          <a:p>
            <a:pPr marL="396875" marR="0" lvl="0" indent="-3603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n-US" sz="9600" dirty="0"/>
              <a:t>Ground truth for stenosis conditions were obtained from clinical diagnosis reports</a:t>
            </a:r>
          </a:p>
          <a:p>
            <a:pPr marL="396875" marR="0" lvl="0" indent="-3603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n-US" sz="9600" dirty="0"/>
              <a:t>Each report was generated by agreement between at least one radiologist and one orthopedist</a:t>
            </a:r>
          </a:p>
          <a:p>
            <a:pPr marL="396875" marR="0" lvl="0" indent="-3603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n-US" sz="9600" dirty="0"/>
              <a:t>Manual segmentation by radiologists provided ground truth for segmentation study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143250" y="3341370"/>
          <a:ext cx="2857500" cy="161227"/>
        </p:xfrm>
        <a:graphic>
          <a:graphicData uri="http://schemas.openxmlformats.org/drawingml/2006/table">
            <a:tbl>
              <a:tblPr/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Performance Evaluation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609600" y="1600200"/>
            <a:ext cx="8001000" cy="4953000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/>
          <a:p>
            <a:pPr marL="396875" marR="0" lvl="0" indent="-360363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8000" dirty="0"/>
              <a:t>We performed ten-fold cross validation</a:t>
            </a:r>
          </a:p>
          <a:p>
            <a:pPr marL="914400" lvl="1" indent="-344488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set of </a:t>
            </a:r>
            <a:r>
              <a:rPr lang="en-US" sz="7000" dirty="0">
                <a:solidFill>
                  <a:srgbClr val="B4CED6"/>
                </a:solidFill>
              </a:rPr>
              <a:t>50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subjects is randomly split</a:t>
            </a:r>
            <a:r>
              <a:rPr kumimoji="0" lang="en-US" sz="7000" b="0" i="0" u="none" strike="noStrike" kern="1200" cap="none" spc="0" normalizeH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into ten partitions</a:t>
            </a:r>
          </a:p>
          <a:p>
            <a:pPr marL="914400" lvl="1" indent="-344488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lang="en-US" sz="7000" baseline="0" dirty="0">
                <a:solidFill>
                  <a:srgbClr val="B4CED6"/>
                </a:solidFill>
              </a:rPr>
              <a:t>Each</a:t>
            </a:r>
            <a:r>
              <a:rPr lang="en-US" sz="7000" dirty="0">
                <a:solidFill>
                  <a:srgbClr val="B4CED6"/>
                </a:solidFill>
              </a:rPr>
              <a:t> partition is used in turn for testing while the remaining partitions are used for training</a:t>
            </a:r>
          </a:p>
          <a:p>
            <a:pPr marL="914400" lvl="1" indent="-344488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" pitchFamily="2" charset="2"/>
              <a:buChar char="Ø"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</a:t>
            </a:r>
            <a:r>
              <a:rPr kumimoji="0" lang="en-US" sz="7000" b="0" i="0" u="none" strike="noStrike" kern="1200" cap="none" spc="0" normalizeH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process is repeated ten times; and overall performance is the average over the ten rounds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srgbClr val="B4CED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143250" y="3341370"/>
          <a:ext cx="2857500" cy="161227"/>
        </p:xfrm>
        <a:graphic>
          <a:graphicData uri="http://schemas.openxmlformats.org/drawingml/2006/table">
            <a:tbl>
              <a:tblPr/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Segmentation Performance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533400" y="1447800"/>
            <a:ext cx="8305800" cy="12192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5900" noProof="0" dirty="0"/>
              <a:t>Performance metric is the accuracy of the segmentation</a:t>
            </a:r>
          </a:p>
          <a:p>
            <a:pPr marL="1828800" lvl="3" indent="-420688"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0000"/>
              <a:defRPr/>
            </a:pPr>
            <a:endParaRPr lang="en-US" sz="4000" noProof="0" dirty="0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755691"/>
            <a:ext cx="4114800" cy="901909"/>
          </a:xfrm>
          <a:prstGeom prst="rect">
            <a:avLst/>
          </a:prstGeom>
          <a:noFill/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5257800" y="2438400"/>
          <a:ext cx="347144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Bitmap Image" r:id="rId5" imgW="5447619" imgH="2419048" progId="PBrush">
                  <p:embed/>
                </p:oleObj>
              </mc:Choice>
              <mc:Fallback>
                <p:oleObj name="Bitmap Image" r:id="rId5" imgW="5447619" imgH="2419048" progId="PBrush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2438400"/>
                        <a:ext cx="347144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752600" y="4353560"/>
          <a:ext cx="57150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Spinal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Segmentation Quality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Spinal canal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Intervertebral</a:t>
                      </a:r>
                      <a:r>
                        <a:rPr lang="en-US" baseline="0" dirty="0"/>
                        <a:t> discs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91.47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/>
                        <a:t>Superior articular facet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92.29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Ligamentum flavum &amp; facet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97.68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Diagnosis Performance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609600" y="5334000"/>
            <a:ext cx="8153400" cy="12192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0" lvl="3">
              <a:spcBef>
                <a:spcPct val="20000"/>
              </a:spcBef>
              <a:spcAft>
                <a:spcPts val="1200"/>
              </a:spcAft>
              <a:buClr>
                <a:schemeClr val="accent1"/>
              </a:buClr>
              <a:buSzPct val="80000"/>
              <a:defRPr/>
            </a:pPr>
            <a:r>
              <a:rPr lang="en-US" sz="4000" noProof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Further improvement can be achieved by considering also the sagittal views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1577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62000" y="1828800"/>
          <a:ext cx="7620000" cy="312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5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174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Spinal Conditions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Percentage</a:t>
                      </a:r>
                      <a:r>
                        <a:rPr lang="en-US" sz="2800" baseline="0" dirty="0"/>
                        <a:t> of Correctness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614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Hypertrophy</a:t>
                      </a:r>
                      <a:r>
                        <a:rPr lang="en-US" sz="2100" baseline="0" dirty="0"/>
                        <a:t> of ligament </a:t>
                      </a:r>
                      <a:r>
                        <a:rPr lang="en-US" sz="2100" baseline="0" dirty="0" err="1"/>
                        <a:t>flavum</a:t>
                      </a:r>
                      <a:r>
                        <a:rPr lang="en-US" sz="2100" baseline="0" dirty="0"/>
                        <a:t> &amp; facet</a:t>
                      </a:r>
                      <a:endParaRPr lang="en-US" sz="2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96.82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614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Disc </a:t>
                      </a:r>
                      <a:r>
                        <a:rPr lang="en-US" sz="2100" dirty="0" err="1"/>
                        <a:t>Herniation</a:t>
                      </a:r>
                      <a:endParaRPr lang="en-US" sz="2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92.31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614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Central</a:t>
                      </a:r>
                      <a:r>
                        <a:rPr lang="en-US" sz="2100" baseline="0" dirty="0"/>
                        <a:t> Spinal </a:t>
                      </a:r>
                      <a:r>
                        <a:rPr lang="en-US" sz="2100" baseline="0" dirty="0" err="1"/>
                        <a:t>Stenosis</a:t>
                      </a:r>
                      <a:endParaRPr lang="en-US" sz="2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92.66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614">
                <a:tc>
                  <a:txBody>
                    <a:bodyPr/>
                    <a:lstStyle/>
                    <a:p>
                      <a:pPr algn="l"/>
                      <a:r>
                        <a:rPr lang="en-US" sz="2100" dirty="0"/>
                        <a:t>Lateral</a:t>
                      </a:r>
                      <a:r>
                        <a:rPr lang="en-US" sz="2100" baseline="0" dirty="0"/>
                        <a:t> Spinal </a:t>
                      </a:r>
                      <a:r>
                        <a:rPr lang="en-US" sz="2100" baseline="0" dirty="0" err="1"/>
                        <a:t>Stenosis</a:t>
                      </a:r>
                      <a:endParaRPr lang="en-US" sz="2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96.29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FAFE7"/>
                </a:solidFill>
              </a:rPr>
              <a:t>Conclusions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524000"/>
            <a:ext cx="8153400" cy="51054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3200" dirty="0"/>
              <a:t>The proposed CAD system can detect various conditions of lumbar spinal </a:t>
            </a:r>
            <a:r>
              <a:rPr lang="en-US" sz="3200" dirty="0" err="1"/>
              <a:t>stenosis</a:t>
            </a:r>
            <a:r>
              <a:rPr lang="en-US" sz="3200" dirty="0"/>
              <a:t> due to bone spur, bulging discs, or thickening of ligaments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3200" dirty="0"/>
              <a:t>Diagnosis accuracy ranges from about 92% to 97%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3200" dirty="0"/>
              <a:t>Good performance can be attributed to the accurate segmentation results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9318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2316162"/>
          </a:xfrm>
        </p:spPr>
        <p:txBody>
          <a:bodyPr/>
          <a:lstStyle/>
          <a:p>
            <a:r>
              <a:rPr lang="en-US" dirty="0"/>
              <a:t>Giraffe vs Human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2" y="-4659"/>
            <a:ext cx="6089748" cy="6848681"/>
          </a:xfrm>
          <a:prstGeom prst="rect">
            <a:avLst/>
          </a:prstGeom>
        </p:spPr>
      </p:pic>
      <p:pic>
        <p:nvPicPr>
          <p:cNvPr id="3074" name="Picture 2" descr="Image result for giraffe bone  ne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9718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7E06FD-BAFC-4AE3-B34E-4347EFAFC7ED}"/>
              </a:ext>
            </a:extLst>
          </p:cNvPr>
          <p:cNvSpPr txBox="1"/>
          <p:nvPr/>
        </p:nvSpPr>
        <p:spPr>
          <a:xfrm>
            <a:off x="3886200" y="4191000"/>
            <a:ext cx="46474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Object-oriented design ?</a:t>
            </a:r>
          </a:p>
        </p:txBody>
      </p:sp>
    </p:spTree>
    <p:extLst>
      <p:ext uri="{BB962C8B-B14F-4D97-AF65-F5344CB8AC3E}">
        <p14:creationId xmlns:p14="http://schemas.microsoft.com/office/powerpoint/2010/main" val="356394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FAFE7"/>
                </a:solidFill>
              </a:rPr>
              <a:t>Intervertebral Disc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85800" y="1828800"/>
            <a:ext cx="7391400" cy="320040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600" dirty="0"/>
              <a:t>Between every two vertebrae is a gel-like </a:t>
            </a:r>
            <a:r>
              <a:rPr lang="en-US" sz="3600" dirty="0">
                <a:solidFill>
                  <a:srgbClr val="F78609"/>
                </a:solidFill>
              </a:rPr>
              <a:t>intervertebral disc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800600" y="3429000"/>
            <a:ext cx="3532188" cy="2771775"/>
            <a:chOff x="5334000" y="3581400"/>
            <a:chExt cx="3532188" cy="2771775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0" y="3733800"/>
              <a:ext cx="2433638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ounded Rectangular Callout 15"/>
            <p:cNvSpPr>
              <a:spLocks noChangeArrowheads="1"/>
            </p:cNvSpPr>
            <p:nvPr/>
          </p:nvSpPr>
          <p:spPr bwMode="auto">
            <a:xfrm>
              <a:off x="7835900" y="5181600"/>
              <a:ext cx="762000" cy="838200"/>
            </a:xfrm>
            <a:prstGeom prst="wedgeRoundRectCallout">
              <a:avLst>
                <a:gd name="adj1" fmla="val -124815"/>
                <a:gd name="adj2" fmla="val -80477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Arial" charset="0"/>
                  <a:cs typeface="Arial" charset="0"/>
                </a:rPr>
                <a:t>Tough</a:t>
              </a:r>
            </a:p>
            <a:p>
              <a:pPr algn="ctr"/>
              <a:r>
                <a:rPr lang="en-US" sz="1600" dirty="0">
                  <a:latin typeface="Arial" charset="0"/>
                  <a:cs typeface="Arial" charset="0"/>
                </a:rPr>
                <a:t>outer</a:t>
              </a:r>
            </a:p>
            <a:p>
              <a:pPr algn="ctr"/>
              <a:r>
                <a:rPr lang="en-US" sz="1600" dirty="0">
                  <a:latin typeface="Arial" charset="0"/>
                  <a:cs typeface="Arial" charset="0"/>
                </a:rPr>
                <a:t>shell</a:t>
              </a:r>
            </a:p>
          </p:txBody>
        </p:sp>
        <p:sp>
          <p:nvSpPr>
            <p:cNvPr id="18" name="Rounded Rectangular Callout 16"/>
            <p:cNvSpPr>
              <a:spLocks noChangeArrowheads="1"/>
            </p:cNvSpPr>
            <p:nvPr/>
          </p:nvSpPr>
          <p:spPr bwMode="auto">
            <a:xfrm>
              <a:off x="7902575" y="3581400"/>
              <a:ext cx="963613" cy="838200"/>
            </a:xfrm>
            <a:prstGeom prst="wedgeRoundRectCallout">
              <a:avLst>
                <a:gd name="adj1" fmla="val -133699"/>
                <a:gd name="adj2" fmla="val 93560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anchor="ctr"/>
            <a:lstStyle/>
            <a:p>
              <a:pPr algn="ctr"/>
              <a:r>
                <a:rPr lang="en-US" sz="1600" dirty="0">
                  <a:latin typeface="Arial" charset="0"/>
                  <a:cs typeface="Arial" charset="0"/>
                </a:rPr>
                <a:t>Jelly-like</a:t>
              </a:r>
            </a:p>
            <a:p>
              <a:pPr algn="ctr"/>
              <a:r>
                <a:rPr lang="en-US" sz="1600" dirty="0">
                  <a:latin typeface="Arial" charset="0"/>
                  <a:cs typeface="Arial" charset="0"/>
                </a:rPr>
                <a:t>nucleus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>
            <a:extLst>
              <a:ext uri="{FF2B5EF4-FFF2-40B4-BE49-F238E27FC236}">
                <a16:creationId xmlns:a16="http://schemas.microsoft.com/office/drawing/2014/main" id="{68DFDBCB-C560-475C-8B2C-E1EAE212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C0F051-2195-4985-B11B-7C2058BCD30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08D1345C-AF2C-4425-9F52-FF940A60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218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>
            <a:extLst>
              <a:ext uri="{FF2B5EF4-FFF2-40B4-BE49-F238E27FC236}">
                <a16:creationId xmlns:a16="http://schemas.microsoft.com/office/drawing/2014/main" id="{FCC97B5E-00B4-4BE6-B9B9-A0C5E1B73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513" y="2895600"/>
            <a:ext cx="6034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E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Digital Mammography 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E9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Computer-Aided Diagnosis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 descr="Large confetti">
            <a:extLst>
              <a:ext uri="{FF2B5EF4-FFF2-40B4-BE49-F238E27FC236}">
                <a16:creationId xmlns:a16="http://schemas.microsoft.com/office/drawing/2014/main" id="{8EF033EE-7691-4592-BBD2-388425BFAE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Breast Cancer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2AA53CDA-7AB3-45B1-B376-39DDA19916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3352800"/>
            <a:ext cx="8229600" cy="2743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800" dirty="0">
                <a:latin typeface="Comic Sans MS" panose="030F0702030302020204" pitchFamily="66" charset="0"/>
              </a:rPr>
              <a:t>One out of every seven women were diagnosed with breast cancer in 2007</a:t>
            </a:r>
          </a:p>
          <a:p>
            <a:r>
              <a:rPr lang="en-US" altLang="en-US" sz="2800" dirty="0">
                <a:latin typeface="Comic Sans MS" panose="030F0702030302020204" pitchFamily="66" charset="0"/>
              </a:rPr>
              <a:t>Fortunately, radical mastectomy (surgical removal) is rarely needed today with better treatment options</a:t>
            </a:r>
          </a:p>
        </p:txBody>
      </p:sp>
      <p:sp>
        <p:nvSpPr>
          <p:cNvPr id="7172" name="Slide Number Placeholder 5">
            <a:extLst>
              <a:ext uri="{FF2B5EF4-FFF2-40B4-BE49-F238E27FC236}">
                <a16:creationId xmlns:a16="http://schemas.microsoft.com/office/drawing/2014/main" id="{7B11811A-2BE9-413D-826B-2AA0A4E39B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0907E1-ACD9-4909-8DA0-9A0B52BFFA5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0F9614B-8DFC-46B1-81F9-A30377A40354}"/>
              </a:ext>
            </a:extLst>
          </p:cNvPr>
          <p:cNvSpPr txBox="1">
            <a:spLocks/>
          </p:cNvSpPr>
          <p:nvPr/>
        </p:nvSpPr>
        <p:spPr bwMode="auto">
          <a:xfrm>
            <a:off x="304800" y="2190750"/>
            <a:ext cx="82931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Pct val="85000"/>
              <a:buFontTx/>
              <a:buBlip>
                <a:blip r:embed="rId4"/>
              </a:buBlip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/>
              </a:rPr>
              <a:t>Breast cancer is second only to lung cancer as a cause of cancer deaths in American women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 descr="Large confetti">
            <a:extLst>
              <a:ext uri="{FF2B5EF4-FFF2-40B4-BE49-F238E27FC236}">
                <a16:creationId xmlns:a16="http://schemas.microsoft.com/office/drawing/2014/main" id="{1C8C6BD8-E2FE-4115-AF3C-068053B62F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Causes</a:t>
            </a:r>
            <a:endParaRPr lang="en-US" altLang="en-US"/>
          </a:p>
        </p:txBody>
      </p:sp>
      <p:sp>
        <p:nvSpPr>
          <p:cNvPr id="31748" name="Date Placeholder 3">
            <a:extLst>
              <a:ext uri="{FF2B5EF4-FFF2-40B4-BE49-F238E27FC236}">
                <a16:creationId xmlns:a16="http://schemas.microsoft.com/office/drawing/2014/main" id="{105AE198-6C63-4806-A314-EEF231F36D98}"/>
              </a:ext>
            </a:extLst>
          </p:cNvPr>
          <p:cNvSpPr>
            <a:spLocks noGrp="1"/>
          </p:cNvSpPr>
          <p:nvPr>
            <p:ph type="dt" sz="quarter" idx="4294967295"/>
          </p:nvPr>
        </p:nvSpPr>
        <p:spPr>
          <a:xfrm>
            <a:off x="762000" y="6355849"/>
            <a:ext cx="19050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9A4F8-68F2-4F38-A5E5-93653BE7A2D7}" type="datetime1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3/3/2020</a:t>
            </a:fld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264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750" name="Slide Number Placeholder 5">
            <a:extLst>
              <a:ext uri="{FF2B5EF4-FFF2-40B4-BE49-F238E27FC236}">
                <a16:creationId xmlns:a16="http://schemas.microsoft.com/office/drawing/2014/main" id="{83E59664-FD0E-431A-8B8A-07BED97730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4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67335B-5CBD-465D-B623-8AC524B3601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clothing, dress, shirt&#10;&#10;Description automatically generated">
            <a:extLst>
              <a:ext uri="{FF2B5EF4-FFF2-40B4-BE49-F238E27FC236}">
                <a16:creationId xmlns:a16="http://schemas.microsoft.com/office/drawing/2014/main" id="{5307689F-0B9D-4267-A7E2-0334EFD4D3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35" y="228600"/>
            <a:ext cx="2836376" cy="2560843"/>
          </a:xfrm>
          <a:prstGeom prst="rect">
            <a:avLst/>
          </a:prstGeom>
        </p:spPr>
      </p:pic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34CB5FC8-827A-416D-BCF6-C3ECA1D1FF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0919" y="1828800"/>
            <a:ext cx="4974345" cy="4419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>
                <a:latin typeface="Comic Sans MS" panose="030F0702030302020204" pitchFamily="66" charset="0"/>
              </a:rPr>
              <a:t>Cancerous cells divide more rapidly than healthy cells do and may spread through the breast, to the lymph or to other parts of the body (metastasize)</a:t>
            </a:r>
          </a:p>
          <a:p>
            <a:pPr>
              <a:spcAft>
                <a:spcPts val="600"/>
              </a:spcAft>
            </a:pPr>
            <a:r>
              <a:rPr lang="en-US" altLang="en-US" sz="2400" dirty="0">
                <a:latin typeface="Comic Sans MS" panose="030F0702030302020204" pitchFamily="66" charset="0"/>
              </a:rPr>
              <a:t>The most common type of breast cancer begins in the milk-production ducts, but cancer may also occur in the lobules or in other breast tissue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FBBA6373-8324-4FCF-93C3-473E2999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929" y="2488290"/>
            <a:ext cx="2415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SzTx/>
              <a:buFontTx/>
              <a:buNone/>
            </a:pPr>
            <a:r>
              <a:rPr lang="en-US" alt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A network of vessels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C263764-9933-444E-848E-9E7AD2C46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60186"/>
            <a:ext cx="286579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B4177CCF-808C-4D6E-AD1E-8C074B0F4CB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471569" y="3482388"/>
            <a:ext cx="14906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Illustration © Mary K. Bryson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F1CA1173-B247-4217-BB7C-BED53A226EF5}"/>
              </a:ext>
            </a:extLst>
          </p:cNvPr>
          <p:cNvSpPr/>
          <p:nvPr/>
        </p:nvSpPr>
        <p:spPr bwMode="auto">
          <a:xfrm>
            <a:off x="8077200" y="5063195"/>
            <a:ext cx="1012512" cy="1019216"/>
          </a:xfrm>
          <a:prstGeom prst="wedgeRoundRectCallout">
            <a:avLst>
              <a:gd name="adj1" fmla="val -86059"/>
              <a:gd name="adj2" fmla="val 50542"/>
              <a:gd name="adj3" fmla="val 16667"/>
            </a:avLst>
          </a:prstGeom>
          <a:solidFill>
            <a:srgbClr val="FF57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45720" rIns="0" anchor="ctr"/>
          <a:lstStyle/>
          <a:p>
            <a:pPr eaLnBrk="1" hangingPunct="1">
              <a:lnSpc>
                <a:spcPts val="1300"/>
              </a:lnSpc>
              <a:defRPr/>
            </a:pPr>
            <a:r>
              <a:rPr lang="en-US" sz="1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Ductal cancer cells may break through the wall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 descr="Large confetti">
            <a:extLst>
              <a:ext uri="{FF2B5EF4-FFF2-40B4-BE49-F238E27FC236}">
                <a16:creationId xmlns:a16="http://schemas.microsoft.com/office/drawing/2014/main" id="{5BDBDF98-1C35-423B-BD39-AADFE80222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Computer-Aided Diagnosis</a:t>
            </a:r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660A0B85-BD4A-471C-9333-C47EF2E004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2057400"/>
            <a:ext cx="7924800" cy="44958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800">
                <a:latin typeface="Comic Sans MS" panose="030F0702030302020204" pitchFamily="66" charset="0"/>
              </a:rPr>
              <a:t>Mammography allows for efficient diagnosis of breast cancers at an earlier stage</a:t>
            </a:r>
          </a:p>
          <a:p>
            <a:pPr>
              <a:spcAft>
                <a:spcPts val="1200"/>
              </a:spcAft>
            </a:pPr>
            <a:r>
              <a:rPr lang="en-US" altLang="en-US" sz="2800">
                <a:latin typeface="Comic Sans MS" panose="030F0702030302020204" pitchFamily="66" charset="0"/>
              </a:rPr>
              <a:t>Radiologists misdiagnose 10-30% of the malignant cases</a:t>
            </a:r>
          </a:p>
          <a:p>
            <a:pPr>
              <a:spcAft>
                <a:spcPts val="1200"/>
              </a:spcAft>
            </a:pPr>
            <a:r>
              <a:rPr lang="en-US" altLang="en-US" sz="2800" b="1">
                <a:latin typeface="Comic Sans MS" panose="030F0702030302020204" pitchFamily="66" charset="0"/>
              </a:rPr>
              <a:t>Of the cases sent for surgical biopsy, only 10-20% are actually malignant</a:t>
            </a:r>
          </a:p>
          <a:p>
            <a:pPr>
              <a:spcAft>
                <a:spcPts val="1200"/>
              </a:spcAft>
            </a:pPr>
            <a:r>
              <a:rPr lang="en-US" altLang="en-US" sz="2800">
                <a:latin typeface="Comic Sans MS" panose="030F0702030302020204" pitchFamily="66" charset="0"/>
              </a:rPr>
              <a:t>CAD systems can assist radiologists to reduce the above problems</a:t>
            </a:r>
          </a:p>
        </p:txBody>
      </p:sp>
      <p:sp>
        <p:nvSpPr>
          <p:cNvPr id="50180" name="Slide Number Placeholder 5">
            <a:extLst>
              <a:ext uri="{FF2B5EF4-FFF2-40B4-BE49-F238E27FC236}">
                <a16:creationId xmlns:a16="http://schemas.microsoft.com/office/drawing/2014/main" id="{0F4CD3A4-A50C-4CD5-ADC1-D17A2F3A03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F3B7B-DF1D-4DBA-9B6A-B879CE3E6E5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181" name="TextBox 6">
            <a:extLst>
              <a:ext uri="{FF2B5EF4-FFF2-40B4-BE49-F238E27FC236}">
                <a16:creationId xmlns:a16="http://schemas.microsoft.com/office/drawing/2014/main" id="{A55E1AB6-ABAE-4F6C-A23B-AE7AB1D2C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184900"/>
            <a:ext cx="13668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Cancer Institute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 descr="Large confetti">
            <a:extLst>
              <a:ext uri="{FF2B5EF4-FFF2-40B4-BE49-F238E27FC236}">
                <a16:creationId xmlns:a16="http://schemas.microsoft.com/office/drawing/2014/main" id="{CC9EB70A-DF1D-484A-AD24-001903937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What Mammograms Show</a:t>
            </a:r>
          </a:p>
        </p:txBody>
      </p:sp>
      <p:sp>
        <p:nvSpPr>
          <p:cNvPr id="52227" name="Content Placeholder 2">
            <a:extLst>
              <a:ext uri="{FF2B5EF4-FFF2-40B4-BE49-F238E27FC236}">
                <a16:creationId xmlns:a16="http://schemas.microsoft.com/office/drawing/2014/main" id="{26FCCE1C-77B9-431A-9B62-1ED7432829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3581400"/>
            <a:ext cx="4495800" cy="2895600"/>
          </a:xfrm>
        </p:spPr>
        <p:txBody>
          <a:bodyPr/>
          <a:lstStyle/>
          <a:p>
            <a:pPr marL="514350" lvl="1" indent="-457200"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n-US" alt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Masses</a:t>
            </a:r>
          </a:p>
          <a:p>
            <a:pPr marL="514350" lvl="1" indent="-457200">
              <a:spcAft>
                <a:spcPts val="1200"/>
              </a:spcAft>
              <a:buSzPct val="100000"/>
              <a:buFont typeface="+mj-lt"/>
              <a:buAutoNum type="arabicPeriod"/>
            </a:pPr>
            <a:r>
              <a:rPr lang="en-US" altLang="en-US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Microcalcifications</a:t>
            </a:r>
            <a:r>
              <a:rPr lang="en-US" altLang="en-US" sz="2400" dirty="0">
                <a:latin typeface="Comic Sans MS" panose="030F0702030302020204" pitchFamily="66" charset="0"/>
              </a:rPr>
              <a:t>:  Tiny flecks of calcium – like grains of salt – in the soft tissue of the breast that can sometimes indicate an early cancer.</a:t>
            </a:r>
          </a:p>
        </p:txBody>
      </p:sp>
      <p:sp>
        <p:nvSpPr>
          <p:cNvPr id="52228" name="Slide Number Placeholder 5">
            <a:extLst>
              <a:ext uri="{FF2B5EF4-FFF2-40B4-BE49-F238E27FC236}">
                <a16:creationId xmlns:a16="http://schemas.microsoft.com/office/drawing/2014/main" id="{06683E44-C66C-4A3A-AB3F-928744138E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244981-CE9C-4D54-B2ED-D9EFB5827EC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2229" name="Picture 6">
            <a:extLst>
              <a:ext uri="{FF2B5EF4-FFF2-40B4-BE49-F238E27FC236}">
                <a16:creationId xmlns:a16="http://schemas.microsoft.com/office/drawing/2014/main" id="{01740AD6-8DAF-4992-A59E-9D48D1554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68" y="4605314"/>
            <a:ext cx="352107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277F8CB-AB80-462D-B00A-FAECE890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35723"/>
            <a:ext cx="2122487" cy="269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49118B1-8F75-40E5-9CDC-C98CBBAF44B8}"/>
              </a:ext>
            </a:extLst>
          </p:cNvPr>
          <p:cNvSpPr/>
          <p:nvPr/>
        </p:nvSpPr>
        <p:spPr bwMode="auto">
          <a:xfrm>
            <a:off x="5565526" y="4876800"/>
            <a:ext cx="354568" cy="307848"/>
          </a:xfrm>
          <a:prstGeom prst="wedgeEllipseCallout">
            <a:avLst>
              <a:gd name="adj1" fmla="val 80818"/>
              <a:gd name="adj2" fmla="val 69004"/>
            </a:avLst>
          </a:prstGeom>
          <a:solidFill>
            <a:srgbClr val="FF57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2E61D99B-0257-41DE-9711-7271C5BDCE8C}"/>
              </a:ext>
            </a:extLst>
          </p:cNvPr>
          <p:cNvSpPr/>
          <p:nvPr/>
        </p:nvSpPr>
        <p:spPr bwMode="auto">
          <a:xfrm>
            <a:off x="7862332" y="5184285"/>
            <a:ext cx="354568" cy="307848"/>
          </a:xfrm>
          <a:prstGeom prst="wedgeEllipseCallout">
            <a:avLst>
              <a:gd name="adj1" fmla="val 78935"/>
              <a:gd name="adj2" fmla="val 92853"/>
            </a:avLst>
          </a:prstGeom>
          <a:solidFill>
            <a:srgbClr val="FF57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6401CB-73D5-4035-8376-55C28CF43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518452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Tx/>
              <a:buNone/>
            </a:pPr>
            <a:r>
              <a:rPr lang="en-US" altLang="en-US" sz="2800" b="1" kern="0">
                <a:solidFill>
                  <a:schemeClr val="tx2"/>
                </a:solidFill>
                <a:latin typeface="Comic Sans MS" panose="030F0702030302020204" pitchFamily="66" charset="0"/>
              </a:rPr>
              <a:t>Two of the most important mammographic indicators of breast cancers</a:t>
            </a:r>
            <a:endParaRPr lang="en-US" altLang="en-US" sz="2800" b="1" kern="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33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 descr="Large confetti">
            <a:extLst>
              <a:ext uri="{FF2B5EF4-FFF2-40B4-BE49-F238E27FC236}">
                <a16:creationId xmlns:a16="http://schemas.microsoft.com/office/drawing/2014/main" id="{97811FBE-C047-4286-A6E9-B100A0D40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Different Views</a:t>
            </a:r>
          </a:p>
        </p:txBody>
      </p:sp>
      <p:sp>
        <p:nvSpPr>
          <p:cNvPr id="60419" name="Slide Number Placeholder 5">
            <a:extLst>
              <a:ext uri="{FF2B5EF4-FFF2-40B4-BE49-F238E27FC236}">
                <a16:creationId xmlns:a16="http://schemas.microsoft.com/office/drawing/2014/main" id="{FD9A3282-05AC-45B5-A7C9-BCAD9DB09C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DB8AE8-CF3C-4465-9032-281C7AED31F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0420" name="Picture 3">
            <a:extLst>
              <a:ext uri="{FF2B5EF4-FFF2-40B4-BE49-F238E27FC236}">
                <a16:creationId xmlns:a16="http://schemas.microsoft.com/office/drawing/2014/main" id="{C2B70B17-BAF1-4639-A4F3-D561D8953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648200"/>
            <a:ext cx="2995612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">
            <a:extLst>
              <a:ext uri="{FF2B5EF4-FFF2-40B4-BE49-F238E27FC236}">
                <a16:creationId xmlns:a16="http://schemas.microsoft.com/office/drawing/2014/main" id="{26A93480-872F-4506-84FF-995C0C77A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209800"/>
            <a:ext cx="30257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9">
            <a:extLst>
              <a:ext uri="{FF2B5EF4-FFF2-40B4-BE49-F238E27FC236}">
                <a16:creationId xmlns:a16="http://schemas.microsoft.com/office/drawing/2014/main" id="{8E771681-2AAE-46BE-82B2-1A9A067E2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267200"/>
            <a:ext cx="211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Top-to-Bottom</a:t>
            </a:r>
          </a:p>
        </p:txBody>
      </p:sp>
      <p:sp>
        <p:nvSpPr>
          <p:cNvPr id="60423" name="TextBox 10">
            <a:extLst>
              <a:ext uri="{FF2B5EF4-FFF2-40B4-BE49-F238E27FC236}">
                <a16:creationId xmlns:a16="http://schemas.microsoft.com/office/drawing/2014/main" id="{00F1B0A7-C26D-42DD-BA57-FA2AA4080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188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Side-to-Side</a:t>
            </a:r>
          </a:p>
        </p:txBody>
      </p:sp>
      <p:pic>
        <p:nvPicPr>
          <p:cNvPr id="60424" name="Picture 4">
            <a:extLst>
              <a:ext uri="{FF2B5EF4-FFF2-40B4-BE49-F238E27FC236}">
                <a16:creationId xmlns:a16="http://schemas.microsoft.com/office/drawing/2014/main" id="{D88BE15C-E5AF-4A6B-9126-61B4AD40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4114800"/>
            <a:ext cx="318928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TextBox 12">
            <a:extLst>
              <a:ext uri="{FF2B5EF4-FFF2-40B4-BE49-F238E27FC236}">
                <a16:creationId xmlns:a16="http://schemas.microsoft.com/office/drawing/2014/main" id="{4D331501-51F7-433D-AC78-70495CB2A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239963"/>
            <a:ext cx="4953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MRI -  Cancer can have a unique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appearance – many small irregular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white areas that turned out to be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cancer (used for diagnosis)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 descr="Large confetti">
            <a:extLst>
              <a:ext uri="{FF2B5EF4-FFF2-40B4-BE49-F238E27FC236}">
                <a16:creationId xmlns:a16="http://schemas.microsoft.com/office/drawing/2014/main" id="{E57A3F12-8A07-4617-B0A9-BA4E32510E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3788" y="284163"/>
            <a:ext cx="7897812" cy="1143000"/>
          </a:xfrm>
        </p:spPr>
        <p:txBody>
          <a:bodyPr/>
          <a:lstStyle/>
          <a:p>
            <a:r>
              <a:rPr lang="en-US" altLang="en-US" sz="4000">
                <a:latin typeface="Comic Sans MS" panose="030F0702030302020204" pitchFamily="66" charset="0"/>
              </a:rPr>
              <a:t>Detection of Malignant Masses</a:t>
            </a: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07466F94-A804-48F7-8CBD-1DA0043120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2362200"/>
            <a:ext cx="8382000" cy="1524000"/>
          </a:xfrm>
        </p:spPr>
        <p:txBody>
          <a:bodyPr/>
          <a:lstStyle/>
          <a:p>
            <a:pPr marL="0" indent="0"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Malignant masses have a more </a:t>
            </a:r>
            <a:r>
              <a:rPr lang="en-US" altLang="en-US" dirty="0" err="1">
                <a:solidFill>
                  <a:srgbClr val="0E5DD2"/>
                </a:solidFill>
                <a:latin typeface="Comic Sans MS" panose="030F0702030302020204" pitchFamily="66" charset="0"/>
              </a:rPr>
              <a:t>spiculated</a:t>
            </a:r>
            <a:r>
              <a:rPr lang="en-US" altLang="en-US" dirty="0">
                <a:solidFill>
                  <a:srgbClr val="0E5DD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dirty="0">
                <a:latin typeface="Comic Sans MS" panose="030F0702030302020204" pitchFamily="66" charset="0"/>
              </a:rPr>
              <a:t>appearance</a:t>
            </a:r>
          </a:p>
        </p:txBody>
      </p:sp>
      <p:sp>
        <p:nvSpPr>
          <p:cNvPr id="54276" name="Slide Number Placeholder 5">
            <a:extLst>
              <a:ext uri="{FF2B5EF4-FFF2-40B4-BE49-F238E27FC236}">
                <a16:creationId xmlns:a16="http://schemas.microsoft.com/office/drawing/2014/main" id="{D9A58D5E-86F2-4EB7-A75E-C4F4ED891E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15ACC0-D508-468C-808C-149B48BDBC7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277" name="Picture 2">
            <a:extLst>
              <a:ext uri="{FF2B5EF4-FFF2-40B4-BE49-F238E27FC236}">
                <a16:creationId xmlns:a16="http://schemas.microsoft.com/office/drawing/2014/main" id="{E8A1C6A1-1B3D-464B-B0D7-9D2722EDB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457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A76603-EF91-4C46-9EF8-545D183D7520}"/>
              </a:ext>
            </a:extLst>
          </p:cNvPr>
          <p:cNvCxnSpPr/>
          <p:nvPr/>
        </p:nvCxnSpPr>
        <p:spPr bwMode="auto">
          <a:xfrm rot="10800000" flipV="1">
            <a:off x="5791200" y="4191000"/>
            <a:ext cx="1447800" cy="6096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279" name="Straight Arrow Connector 10">
            <a:extLst>
              <a:ext uri="{FF2B5EF4-FFF2-40B4-BE49-F238E27FC236}">
                <a16:creationId xmlns:a16="http://schemas.microsoft.com/office/drawing/2014/main" id="{FA3E1608-2408-4D91-A843-BBCAA75A4D5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81200" y="4572000"/>
            <a:ext cx="1600200" cy="3810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80" name="TextBox 11">
            <a:extLst>
              <a:ext uri="{FF2B5EF4-FFF2-40B4-BE49-F238E27FC236}">
                <a16:creationId xmlns:a16="http://schemas.microsoft.com/office/drawing/2014/main" id="{9E62FA7C-C059-4FC5-9EBF-AD3AF4373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4343400"/>
            <a:ext cx="1073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malignant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BA26B-9F00-4622-8466-AB2A77B34F51}"/>
              </a:ext>
            </a:extLst>
          </p:cNvPr>
          <p:cNvSpPr txBox="1"/>
          <p:nvPr/>
        </p:nvSpPr>
        <p:spPr>
          <a:xfrm>
            <a:off x="7004050" y="3886200"/>
            <a:ext cx="79851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8C0B2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benign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 descr="Large confetti">
            <a:extLst>
              <a:ext uri="{FF2B5EF4-FFF2-40B4-BE49-F238E27FC236}">
                <a16:creationId xmlns:a16="http://schemas.microsoft.com/office/drawing/2014/main" id="{42CAE58F-00AA-4A8E-83F8-C5820E435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Scalar Field and Gradient</a:t>
            </a:r>
            <a:endParaRPr lang="en-US" altLang="en-US"/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99B09852-24A1-4FAD-983F-6D0EB30FC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981200"/>
            <a:ext cx="7086600" cy="46482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2800" dirty="0">
                <a:latin typeface="Comic Sans MS" pitchFamily="66" charset="0"/>
              </a:rPr>
              <a:t>A </a:t>
            </a:r>
            <a:r>
              <a:rPr lang="en-US" sz="2800" b="1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scalar field  </a:t>
            </a:r>
            <a:r>
              <a:rPr lang="en-US" sz="2800" dirty="0">
                <a:latin typeface="Comic Sans MS" pitchFamily="66" charset="0"/>
              </a:rPr>
              <a:t>is a n-dimensional space with a scalar value attached to each point in the space (e.g., a gray-scale image)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>
                <a:latin typeface="Comic Sans MS" pitchFamily="66" charset="0"/>
              </a:rPr>
              <a:t>The derivative of a scalar field results in a vector field called the </a:t>
            </a:r>
            <a:r>
              <a:rPr lang="en-US" sz="2800" b="1" i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gradient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i.e., the gradient is a vector field </a:t>
            </a:r>
          </a:p>
          <a:p>
            <a:pPr lvl="2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which points in the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direction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of the greatest rate of increase of the scalar field, and </a:t>
            </a:r>
          </a:p>
          <a:p>
            <a:pPr lvl="2">
              <a:spcAft>
                <a:spcPts val="600"/>
              </a:spcAft>
              <a:defRPr/>
            </a:pP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whose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magnitude</a:t>
            </a:r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 is the greatest rate of change</a:t>
            </a:r>
          </a:p>
          <a:p>
            <a:pPr>
              <a:spcAft>
                <a:spcPts val="600"/>
              </a:spcAft>
              <a:defRPr/>
            </a:pPr>
            <a:endParaRPr lang="en-US" sz="2800" b="1" i="1" dirty="0">
              <a:solidFill>
                <a:srgbClr val="4071A2"/>
              </a:solidFill>
              <a:latin typeface="Comic Sans MS" pitchFamily="66" charset="0"/>
            </a:endParaRPr>
          </a:p>
        </p:txBody>
      </p:sp>
      <p:sp>
        <p:nvSpPr>
          <p:cNvPr id="62468" name="Slide Number Placeholder 5">
            <a:extLst>
              <a:ext uri="{FF2B5EF4-FFF2-40B4-BE49-F238E27FC236}">
                <a16:creationId xmlns:a16="http://schemas.microsoft.com/office/drawing/2014/main" id="{B6ED1C08-55A7-4BF5-805E-739ADB8819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84B002-06D3-4865-BA8F-5185272B518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2469" name="Picture 3">
            <a:extLst>
              <a:ext uri="{FF2B5EF4-FFF2-40B4-BE49-F238E27FC236}">
                <a16:creationId xmlns:a16="http://schemas.microsoft.com/office/drawing/2014/main" id="{13C8202E-623F-4B2B-A078-705E6194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79650"/>
            <a:ext cx="19812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TextBox 6">
            <a:extLst>
              <a:ext uri="{FF2B5EF4-FFF2-40B4-BE49-F238E27FC236}">
                <a16:creationId xmlns:a16="http://schemas.microsoft.com/office/drawing/2014/main" id="{4912796F-6DEB-4E12-B2A7-BA5E52ECA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6138" y="1828800"/>
            <a:ext cx="1795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E5DD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Black representing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E5DD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  values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 descr="Large confetti">
            <a:extLst>
              <a:ext uri="{FF2B5EF4-FFF2-40B4-BE49-F238E27FC236}">
                <a16:creationId xmlns:a16="http://schemas.microsoft.com/office/drawing/2014/main" id="{7A32AA9D-5E57-44D2-9760-6755B9F8C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Cartesian Gradient</a:t>
            </a:r>
            <a:endParaRPr lang="en-US" altLang="en-US"/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C3073BFF-EDC3-4D41-8737-EB8223F90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0"/>
            <a:ext cx="4038600" cy="4648200"/>
          </a:xfrm>
        </p:spPr>
        <p:txBody>
          <a:bodyPr/>
          <a:lstStyle/>
          <a:p>
            <a:pPr marL="0" indent="0">
              <a:spcAft>
                <a:spcPts val="600"/>
              </a:spcAft>
              <a:buFontTx/>
              <a:buNone/>
              <a:defRPr/>
            </a:pPr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For an image function I(P) where P is a pixel, the Cartesian </a:t>
            </a:r>
            <a:r>
              <a:rPr lang="en-US" sz="2800" dirty="0">
                <a:solidFill>
                  <a:srgbClr val="4071A2"/>
                </a:solidFill>
                <a:latin typeface="Comic Sans MS" pitchFamily="66" charset="0"/>
              </a:rPr>
              <a:t>gradient</a:t>
            </a:r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 at P is:</a:t>
            </a:r>
          </a:p>
          <a:p>
            <a:pPr>
              <a:spcAft>
                <a:spcPts val="600"/>
              </a:spcAft>
              <a:defRPr/>
            </a:pPr>
            <a:endParaRPr lang="en-US" sz="28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Aft>
                <a:spcPts val="600"/>
              </a:spcAft>
              <a:defRPr/>
            </a:pPr>
            <a:endParaRPr lang="en-US" sz="28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Aft>
                <a:spcPts val="600"/>
              </a:spcAft>
              <a:buFontTx/>
              <a:buNone/>
              <a:defRPr/>
            </a:pPr>
            <a:endParaRPr lang="en-US" sz="28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4516" name="Slide Number Placeholder 5">
            <a:extLst>
              <a:ext uri="{FF2B5EF4-FFF2-40B4-BE49-F238E27FC236}">
                <a16:creationId xmlns:a16="http://schemas.microsoft.com/office/drawing/2014/main" id="{49379537-9F3E-4566-ADFE-DD402F762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4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FCDE8A-5690-493B-B9C6-B4FD1341901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4517" name="Group 10">
            <a:extLst>
              <a:ext uri="{FF2B5EF4-FFF2-40B4-BE49-F238E27FC236}">
                <a16:creationId xmlns:a16="http://schemas.microsoft.com/office/drawing/2014/main" id="{5D8031AE-5DE2-47F4-AEBD-4044F6644C0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3429000"/>
            <a:ext cx="1722438" cy="1473200"/>
            <a:chOff x="2711450" y="3022600"/>
            <a:chExt cx="1555750" cy="1244600"/>
          </a:xfrm>
        </p:grpSpPr>
        <p:graphicFrame>
          <p:nvGraphicFramePr>
            <p:cNvPr id="64540" name="Object 2">
              <a:extLst>
                <a:ext uri="{FF2B5EF4-FFF2-40B4-BE49-F238E27FC236}">
                  <a16:creationId xmlns:a16="http://schemas.microsoft.com/office/drawing/2014/main" id="{54A36CE5-75F0-4F3F-8907-E5A19ED8CC0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1450" y="3022600"/>
            <a:ext cx="1555750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3" name="Equation" r:id="rId6" imgW="1016000" imgH="812800" progId="Equation.3">
                    <p:embed/>
                  </p:oleObj>
                </mc:Choice>
                <mc:Fallback>
                  <p:oleObj name="Equation" r:id="rId6" imgW="1016000" imgH="812800" progId="Equation.3">
                    <p:embed/>
                    <p:pic>
                      <p:nvPicPr>
                        <p:cNvPr id="64540" name="Object 2">
                          <a:extLst>
                            <a:ext uri="{FF2B5EF4-FFF2-40B4-BE49-F238E27FC236}">
                              <a16:creationId xmlns:a16="http://schemas.microsoft.com/office/drawing/2014/main" id="{54A36CE5-75F0-4F3F-8907-E5A19ED8CC0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1450" y="3022600"/>
                          <a:ext cx="1555750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64541" name="Straight Arrow Connector 9">
              <a:extLst>
                <a:ext uri="{FF2B5EF4-FFF2-40B4-BE49-F238E27FC236}">
                  <a16:creationId xmlns:a16="http://schemas.microsoft.com/office/drawing/2014/main" id="{D2138AE5-E8A2-42D4-8A57-F2E4C8F8FF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11450" y="3505200"/>
              <a:ext cx="228600" cy="158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027" name="Object 4">
            <a:extLst>
              <a:ext uri="{FF2B5EF4-FFF2-40B4-BE49-F238E27FC236}">
                <a16:creationId xmlns:a16="http://schemas.microsoft.com/office/drawing/2014/main" id="{F3D17EB8-5E8E-4E4C-A9CF-DC33ACB39B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5321300"/>
          <a:ext cx="302895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8" imgW="1828800" imgH="812800" progId="Equation.3">
                  <p:embed/>
                </p:oleObj>
              </mc:Choice>
              <mc:Fallback>
                <p:oleObj name="Equation" r:id="rId8" imgW="1828800" imgH="812800" progId="Equation.3">
                  <p:embed/>
                  <p:pic>
                    <p:nvPicPr>
                      <p:cNvPr id="1027" name="Object 4">
                        <a:extLst>
                          <a:ext uri="{FF2B5EF4-FFF2-40B4-BE49-F238E27FC236}">
                            <a16:creationId xmlns:a16="http://schemas.microsoft.com/office/drawing/2014/main" id="{F3D17EB8-5E8E-4E4C-A9CF-DC33ACB39B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321300"/>
                        <a:ext cx="3028950" cy="134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3">
            <a:extLst>
              <a:ext uri="{FF2B5EF4-FFF2-40B4-BE49-F238E27FC236}">
                <a16:creationId xmlns:a16="http://schemas.microsoft.com/office/drawing/2014/main" id="{C6A82AF9-8755-4060-9F56-2DF5355C6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953000"/>
            <a:ext cx="1635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F4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Orientation:</a:t>
            </a:r>
          </a:p>
        </p:txBody>
      </p:sp>
      <p:grpSp>
        <p:nvGrpSpPr>
          <p:cNvPr id="3" name="Group 28">
            <a:extLst>
              <a:ext uri="{FF2B5EF4-FFF2-40B4-BE49-F238E27FC236}">
                <a16:creationId xmlns:a16="http://schemas.microsoft.com/office/drawing/2014/main" id="{31A03983-DCC8-4803-8DDE-ECE9F4B0178F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4933950"/>
            <a:ext cx="3810000" cy="1390650"/>
            <a:chOff x="4191000" y="4933950"/>
            <a:chExt cx="3810000" cy="1390650"/>
          </a:xfrm>
        </p:grpSpPr>
        <p:graphicFrame>
          <p:nvGraphicFramePr>
            <p:cNvPr id="64538" name="Object 3">
              <a:extLst>
                <a:ext uri="{FF2B5EF4-FFF2-40B4-BE49-F238E27FC236}">
                  <a16:creationId xmlns:a16="http://schemas.microsoft.com/office/drawing/2014/main" id="{C43FEF29-069A-4087-A6CD-AF20B1FFD5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30763" y="5410200"/>
            <a:ext cx="3170237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5" name="Equation" r:id="rId10" imgW="2641600" imgH="762000" progId="Equation.3">
                    <p:embed/>
                  </p:oleObj>
                </mc:Choice>
                <mc:Fallback>
                  <p:oleObj name="Equation" r:id="rId10" imgW="2641600" imgH="762000" progId="Equation.3">
                    <p:embed/>
                    <p:pic>
                      <p:nvPicPr>
                        <p:cNvPr id="64538" name="Object 3">
                          <a:extLst>
                            <a:ext uri="{FF2B5EF4-FFF2-40B4-BE49-F238E27FC236}">
                              <a16:creationId xmlns:a16="http://schemas.microsoft.com/office/drawing/2014/main" id="{C43FEF29-069A-4087-A6CD-AF20B1FFD5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30763" y="5410200"/>
                          <a:ext cx="3170237" cy="914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6" name="TextBox 14">
              <a:extLst>
                <a:ext uri="{FF2B5EF4-FFF2-40B4-BE49-F238E27FC236}">
                  <a16:creationId xmlns:a16="http://schemas.microsoft.com/office/drawing/2014/main" id="{E893A402-BEAB-48CE-A829-0A16A3AA1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1000" y="4933950"/>
              <a:ext cx="15525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1F4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Magnitude:</a:t>
              </a:r>
            </a:p>
          </p:txBody>
        </p:sp>
      </p:grpSp>
      <p:grpSp>
        <p:nvGrpSpPr>
          <p:cNvPr id="4" name="Group 27">
            <a:extLst>
              <a:ext uri="{FF2B5EF4-FFF2-40B4-BE49-F238E27FC236}">
                <a16:creationId xmlns:a16="http://schemas.microsoft.com/office/drawing/2014/main" id="{15F01BFF-BC2E-4A07-BD5F-188516732DAE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1720850"/>
            <a:ext cx="3479800" cy="3094038"/>
            <a:chOff x="4648200" y="1720291"/>
            <a:chExt cx="3479800" cy="3094597"/>
          </a:xfrm>
        </p:grpSpPr>
        <p:grpSp>
          <p:nvGrpSpPr>
            <p:cNvPr id="64523" name="Group 30">
              <a:extLst>
                <a:ext uri="{FF2B5EF4-FFF2-40B4-BE49-F238E27FC236}">
                  <a16:creationId xmlns:a16="http://schemas.microsoft.com/office/drawing/2014/main" id="{041B30AC-EF04-4A85-B917-37AAC263A6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8200" y="1720291"/>
              <a:ext cx="2489200" cy="3061260"/>
              <a:chOff x="5284717" y="1828745"/>
              <a:chExt cx="2488478" cy="3060514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9A5A81A4-728D-4C1E-943C-DAD93DA46C3A}"/>
                  </a:ext>
                </a:extLst>
              </p:cNvPr>
              <p:cNvSpPr/>
              <p:nvPr/>
            </p:nvSpPr>
            <p:spPr bwMode="auto">
              <a:xfrm rot="17687382">
                <a:off x="4967861" y="3072643"/>
                <a:ext cx="2133465" cy="1499753"/>
              </a:xfrm>
              <a:custGeom>
                <a:avLst/>
                <a:gdLst>
                  <a:gd name="connsiteX0" fmla="*/ 1309816 w 2007973"/>
                  <a:gd name="connsiteY0" fmla="*/ 74745 h 1841761"/>
                  <a:gd name="connsiteX1" fmla="*/ 1062681 w 2007973"/>
                  <a:gd name="connsiteY1" fmla="*/ 12961 h 1841761"/>
                  <a:gd name="connsiteX2" fmla="*/ 1007075 w 2007973"/>
                  <a:gd name="connsiteY2" fmla="*/ 6783 h 1841761"/>
                  <a:gd name="connsiteX3" fmla="*/ 982362 w 2007973"/>
                  <a:gd name="connsiteY3" fmla="*/ 605 h 1841761"/>
                  <a:gd name="connsiteX4" fmla="*/ 895865 w 2007973"/>
                  <a:gd name="connsiteY4" fmla="*/ 19140 h 1841761"/>
                  <a:gd name="connsiteX5" fmla="*/ 871151 w 2007973"/>
                  <a:gd name="connsiteY5" fmla="*/ 37675 h 1841761"/>
                  <a:gd name="connsiteX6" fmla="*/ 852616 w 2007973"/>
                  <a:gd name="connsiteY6" fmla="*/ 50032 h 1841761"/>
                  <a:gd name="connsiteX7" fmla="*/ 772297 w 2007973"/>
                  <a:gd name="connsiteY7" fmla="*/ 117994 h 1841761"/>
                  <a:gd name="connsiteX8" fmla="*/ 741405 w 2007973"/>
                  <a:gd name="connsiteY8" fmla="*/ 179777 h 1841761"/>
                  <a:gd name="connsiteX9" fmla="*/ 735227 w 2007973"/>
                  <a:gd name="connsiteY9" fmla="*/ 198313 h 1841761"/>
                  <a:gd name="connsiteX10" fmla="*/ 698157 w 2007973"/>
                  <a:gd name="connsiteY10" fmla="*/ 241561 h 1841761"/>
                  <a:gd name="connsiteX11" fmla="*/ 642551 w 2007973"/>
                  <a:gd name="connsiteY11" fmla="*/ 358950 h 1841761"/>
                  <a:gd name="connsiteX12" fmla="*/ 574589 w 2007973"/>
                  <a:gd name="connsiteY12" fmla="*/ 408377 h 1841761"/>
                  <a:gd name="connsiteX13" fmla="*/ 500448 w 2007973"/>
                  <a:gd name="connsiteY13" fmla="*/ 451626 h 1841761"/>
                  <a:gd name="connsiteX14" fmla="*/ 420129 w 2007973"/>
                  <a:gd name="connsiteY14" fmla="*/ 457805 h 1841761"/>
                  <a:gd name="connsiteX15" fmla="*/ 352167 w 2007973"/>
                  <a:gd name="connsiteY15" fmla="*/ 470161 h 1841761"/>
                  <a:gd name="connsiteX16" fmla="*/ 315097 w 2007973"/>
                  <a:gd name="connsiteY16" fmla="*/ 482518 h 1841761"/>
                  <a:gd name="connsiteX17" fmla="*/ 284205 w 2007973"/>
                  <a:gd name="connsiteY17" fmla="*/ 488696 h 1841761"/>
                  <a:gd name="connsiteX18" fmla="*/ 210065 w 2007973"/>
                  <a:gd name="connsiteY18" fmla="*/ 525767 h 1841761"/>
                  <a:gd name="connsiteX19" fmla="*/ 111211 w 2007973"/>
                  <a:gd name="connsiteY19" fmla="*/ 593729 h 1841761"/>
                  <a:gd name="connsiteX20" fmla="*/ 49427 w 2007973"/>
                  <a:gd name="connsiteY20" fmla="*/ 655513 h 1841761"/>
                  <a:gd name="connsiteX21" fmla="*/ 12357 w 2007973"/>
                  <a:gd name="connsiteY21" fmla="*/ 754367 h 1841761"/>
                  <a:gd name="connsiteX22" fmla="*/ 6178 w 2007973"/>
                  <a:gd name="connsiteY22" fmla="*/ 803794 h 1841761"/>
                  <a:gd name="connsiteX23" fmla="*/ 0 w 2007973"/>
                  <a:gd name="connsiteY23" fmla="*/ 834686 h 1841761"/>
                  <a:gd name="connsiteX24" fmla="*/ 6178 w 2007973"/>
                  <a:gd name="connsiteY24" fmla="*/ 884113 h 1841761"/>
                  <a:gd name="connsiteX25" fmla="*/ 12357 w 2007973"/>
                  <a:gd name="connsiteY25" fmla="*/ 989145 h 1841761"/>
                  <a:gd name="connsiteX26" fmla="*/ 18535 w 2007973"/>
                  <a:gd name="connsiteY26" fmla="*/ 1069464 h 1841761"/>
                  <a:gd name="connsiteX27" fmla="*/ 49427 w 2007973"/>
                  <a:gd name="connsiteY27" fmla="*/ 1137426 h 1841761"/>
                  <a:gd name="connsiteX28" fmla="*/ 111211 w 2007973"/>
                  <a:gd name="connsiteY28" fmla="*/ 1248637 h 1841761"/>
                  <a:gd name="connsiteX29" fmla="*/ 129746 w 2007973"/>
                  <a:gd name="connsiteY29" fmla="*/ 1279529 h 1841761"/>
                  <a:gd name="connsiteX30" fmla="*/ 240957 w 2007973"/>
                  <a:gd name="connsiteY30" fmla="*/ 1421632 h 1841761"/>
                  <a:gd name="connsiteX31" fmla="*/ 265670 w 2007973"/>
                  <a:gd name="connsiteY31" fmla="*/ 1446345 h 1841761"/>
                  <a:gd name="connsiteX32" fmla="*/ 290384 w 2007973"/>
                  <a:gd name="connsiteY32" fmla="*/ 1477237 h 1841761"/>
                  <a:gd name="connsiteX33" fmla="*/ 506627 w 2007973"/>
                  <a:gd name="connsiteY33" fmla="*/ 1619340 h 1841761"/>
                  <a:gd name="connsiteX34" fmla="*/ 654908 w 2007973"/>
                  <a:gd name="connsiteY34" fmla="*/ 1699659 h 1841761"/>
                  <a:gd name="connsiteX35" fmla="*/ 926757 w 2007973"/>
                  <a:gd name="connsiteY35" fmla="*/ 1804691 h 1841761"/>
                  <a:gd name="connsiteX36" fmla="*/ 1099751 w 2007973"/>
                  <a:gd name="connsiteY36" fmla="*/ 1841761 h 1841761"/>
                  <a:gd name="connsiteX37" fmla="*/ 1408670 w 2007973"/>
                  <a:gd name="connsiteY37" fmla="*/ 1792334 h 1841761"/>
                  <a:gd name="connsiteX38" fmla="*/ 1532238 w 2007973"/>
                  <a:gd name="connsiteY38" fmla="*/ 1755264 h 1841761"/>
                  <a:gd name="connsiteX39" fmla="*/ 1748481 w 2007973"/>
                  <a:gd name="connsiteY39" fmla="*/ 1606983 h 1841761"/>
                  <a:gd name="connsiteX40" fmla="*/ 1958546 w 2007973"/>
                  <a:gd name="connsiteY40" fmla="*/ 1328956 h 1841761"/>
                  <a:gd name="connsiteX41" fmla="*/ 1989438 w 2007973"/>
                  <a:gd name="connsiteY41" fmla="*/ 1242459 h 1841761"/>
                  <a:gd name="connsiteX42" fmla="*/ 2007973 w 2007973"/>
                  <a:gd name="connsiteY42" fmla="*/ 1162140 h 1841761"/>
                  <a:gd name="connsiteX43" fmla="*/ 1995616 w 2007973"/>
                  <a:gd name="connsiteY43" fmla="*/ 840864 h 1841761"/>
                  <a:gd name="connsiteX44" fmla="*/ 1977081 w 2007973"/>
                  <a:gd name="connsiteY44" fmla="*/ 785259 h 1841761"/>
                  <a:gd name="connsiteX45" fmla="*/ 1933832 w 2007973"/>
                  <a:gd name="connsiteY45" fmla="*/ 742010 h 1841761"/>
                  <a:gd name="connsiteX46" fmla="*/ 1896762 w 2007973"/>
                  <a:gd name="connsiteY46" fmla="*/ 692583 h 1841761"/>
                  <a:gd name="connsiteX47" fmla="*/ 1865870 w 2007973"/>
                  <a:gd name="connsiteY47" fmla="*/ 624621 h 1841761"/>
                  <a:gd name="connsiteX48" fmla="*/ 1841157 w 2007973"/>
                  <a:gd name="connsiteY48" fmla="*/ 562837 h 1841761"/>
                  <a:gd name="connsiteX49" fmla="*/ 1804086 w 2007973"/>
                  <a:gd name="connsiteY49" fmla="*/ 519588 h 1841761"/>
                  <a:gd name="connsiteX50" fmla="*/ 1723767 w 2007973"/>
                  <a:gd name="connsiteY50" fmla="*/ 346594 h 1841761"/>
                  <a:gd name="connsiteX51" fmla="*/ 1692875 w 2007973"/>
                  <a:gd name="connsiteY51" fmla="*/ 229205 h 1841761"/>
                  <a:gd name="connsiteX52" fmla="*/ 1631092 w 2007973"/>
                  <a:gd name="connsiteY52" fmla="*/ 142707 h 1841761"/>
                  <a:gd name="connsiteX53" fmla="*/ 1587843 w 2007973"/>
                  <a:gd name="connsiteY53" fmla="*/ 93280 h 1841761"/>
                  <a:gd name="connsiteX54" fmla="*/ 1569308 w 2007973"/>
                  <a:gd name="connsiteY54" fmla="*/ 80923 h 1841761"/>
                  <a:gd name="connsiteX55" fmla="*/ 1544594 w 2007973"/>
                  <a:gd name="connsiteY55" fmla="*/ 74745 h 1841761"/>
                  <a:gd name="connsiteX56" fmla="*/ 1439562 w 2007973"/>
                  <a:gd name="connsiteY56" fmla="*/ 68567 h 1841761"/>
                  <a:gd name="connsiteX57" fmla="*/ 1309816 w 2007973"/>
                  <a:gd name="connsiteY57" fmla="*/ 74745 h 184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007973" h="1841761">
                    <a:moveTo>
                      <a:pt x="1309816" y="74745"/>
                    </a:moveTo>
                    <a:cubicBezTo>
                      <a:pt x="1247003" y="65477"/>
                      <a:pt x="1295480" y="53448"/>
                      <a:pt x="1062681" y="12961"/>
                    </a:cubicBezTo>
                    <a:cubicBezTo>
                      <a:pt x="1044307" y="9766"/>
                      <a:pt x="1025610" y="8842"/>
                      <a:pt x="1007075" y="6783"/>
                    </a:cubicBezTo>
                    <a:cubicBezTo>
                      <a:pt x="998837" y="4724"/>
                      <a:pt x="990832" y="0"/>
                      <a:pt x="982362" y="605"/>
                    </a:cubicBezTo>
                    <a:cubicBezTo>
                      <a:pt x="962718" y="2008"/>
                      <a:pt x="920550" y="12968"/>
                      <a:pt x="895865" y="19140"/>
                    </a:cubicBezTo>
                    <a:cubicBezTo>
                      <a:pt x="887627" y="25318"/>
                      <a:pt x="879530" y="31690"/>
                      <a:pt x="871151" y="37675"/>
                    </a:cubicBezTo>
                    <a:cubicBezTo>
                      <a:pt x="865109" y="41991"/>
                      <a:pt x="858502" y="45505"/>
                      <a:pt x="852616" y="50032"/>
                    </a:cubicBezTo>
                    <a:cubicBezTo>
                      <a:pt x="793155" y="95771"/>
                      <a:pt x="806451" y="83840"/>
                      <a:pt x="772297" y="117994"/>
                    </a:cubicBezTo>
                    <a:cubicBezTo>
                      <a:pt x="745570" y="198172"/>
                      <a:pt x="776541" y="118287"/>
                      <a:pt x="741405" y="179777"/>
                    </a:cubicBezTo>
                    <a:cubicBezTo>
                      <a:pt x="738174" y="185432"/>
                      <a:pt x="738962" y="192977"/>
                      <a:pt x="735227" y="198313"/>
                    </a:cubicBezTo>
                    <a:cubicBezTo>
                      <a:pt x="724339" y="213868"/>
                      <a:pt x="710514" y="227145"/>
                      <a:pt x="698157" y="241561"/>
                    </a:cubicBezTo>
                    <a:cubicBezTo>
                      <a:pt x="686011" y="284071"/>
                      <a:pt x="676663" y="326971"/>
                      <a:pt x="642551" y="358950"/>
                    </a:cubicBezTo>
                    <a:cubicBezTo>
                      <a:pt x="622115" y="378108"/>
                      <a:pt x="598785" y="394263"/>
                      <a:pt x="574589" y="408377"/>
                    </a:cubicBezTo>
                    <a:cubicBezTo>
                      <a:pt x="549875" y="422793"/>
                      <a:pt x="528975" y="449431"/>
                      <a:pt x="500448" y="451626"/>
                    </a:cubicBezTo>
                    <a:lnTo>
                      <a:pt x="420129" y="457805"/>
                    </a:lnTo>
                    <a:cubicBezTo>
                      <a:pt x="397475" y="461924"/>
                      <a:pt x="374580" y="464887"/>
                      <a:pt x="352167" y="470161"/>
                    </a:cubicBezTo>
                    <a:cubicBezTo>
                      <a:pt x="339488" y="473144"/>
                      <a:pt x="327663" y="479091"/>
                      <a:pt x="315097" y="482518"/>
                    </a:cubicBezTo>
                    <a:cubicBezTo>
                      <a:pt x="304966" y="485281"/>
                      <a:pt x="294502" y="486637"/>
                      <a:pt x="284205" y="488696"/>
                    </a:cubicBezTo>
                    <a:cubicBezTo>
                      <a:pt x="229483" y="510585"/>
                      <a:pt x="275538" y="490512"/>
                      <a:pt x="210065" y="525767"/>
                    </a:cubicBezTo>
                    <a:cubicBezTo>
                      <a:pt x="153463" y="556245"/>
                      <a:pt x="176035" y="535387"/>
                      <a:pt x="111211" y="593729"/>
                    </a:cubicBezTo>
                    <a:cubicBezTo>
                      <a:pt x="89562" y="613213"/>
                      <a:pt x="62452" y="629463"/>
                      <a:pt x="49427" y="655513"/>
                    </a:cubicBezTo>
                    <a:cubicBezTo>
                      <a:pt x="21276" y="711814"/>
                      <a:pt x="34862" y="679350"/>
                      <a:pt x="12357" y="754367"/>
                    </a:cubicBezTo>
                    <a:cubicBezTo>
                      <a:pt x="10297" y="770843"/>
                      <a:pt x="8703" y="787383"/>
                      <a:pt x="6178" y="803794"/>
                    </a:cubicBezTo>
                    <a:cubicBezTo>
                      <a:pt x="4581" y="814173"/>
                      <a:pt x="0" y="824185"/>
                      <a:pt x="0" y="834686"/>
                    </a:cubicBezTo>
                    <a:cubicBezTo>
                      <a:pt x="0" y="851290"/>
                      <a:pt x="4119" y="867637"/>
                      <a:pt x="6178" y="884113"/>
                    </a:cubicBezTo>
                    <a:cubicBezTo>
                      <a:pt x="8238" y="919124"/>
                      <a:pt x="10024" y="954151"/>
                      <a:pt x="12357" y="989145"/>
                    </a:cubicBezTo>
                    <a:cubicBezTo>
                      <a:pt x="14143" y="1015938"/>
                      <a:pt x="12022" y="1043414"/>
                      <a:pt x="18535" y="1069464"/>
                    </a:cubicBezTo>
                    <a:cubicBezTo>
                      <a:pt x="24570" y="1093606"/>
                      <a:pt x="40185" y="1114321"/>
                      <a:pt x="49427" y="1137426"/>
                    </a:cubicBezTo>
                    <a:cubicBezTo>
                      <a:pt x="91964" y="1243770"/>
                      <a:pt x="36044" y="1143404"/>
                      <a:pt x="111211" y="1248637"/>
                    </a:cubicBezTo>
                    <a:cubicBezTo>
                      <a:pt x="118191" y="1258409"/>
                      <a:pt x="122541" y="1269922"/>
                      <a:pt x="129746" y="1279529"/>
                    </a:cubicBezTo>
                    <a:cubicBezTo>
                      <a:pt x="165835" y="1327648"/>
                      <a:pt x="198425" y="1379100"/>
                      <a:pt x="240957" y="1421632"/>
                    </a:cubicBezTo>
                    <a:cubicBezTo>
                      <a:pt x="249195" y="1429870"/>
                      <a:pt x="257930" y="1437638"/>
                      <a:pt x="265670" y="1446345"/>
                    </a:cubicBezTo>
                    <a:cubicBezTo>
                      <a:pt x="274431" y="1456201"/>
                      <a:pt x="280253" y="1468795"/>
                      <a:pt x="290384" y="1477237"/>
                    </a:cubicBezTo>
                    <a:cubicBezTo>
                      <a:pt x="351595" y="1528246"/>
                      <a:pt x="442471" y="1578280"/>
                      <a:pt x="506627" y="1619340"/>
                    </a:cubicBezTo>
                    <a:cubicBezTo>
                      <a:pt x="588590" y="1671797"/>
                      <a:pt x="430854" y="1605136"/>
                      <a:pt x="654908" y="1699659"/>
                    </a:cubicBezTo>
                    <a:cubicBezTo>
                      <a:pt x="744414" y="1737419"/>
                      <a:pt x="831769" y="1784336"/>
                      <a:pt x="926757" y="1804691"/>
                    </a:cubicBezTo>
                    <a:lnTo>
                      <a:pt x="1099751" y="1841761"/>
                    </a:lnTo>
                    <a:cubicBezTo>
                      <a:pt x="1230466" y="1827238"/>
                      <a:pt x="1259041" y="1826864"/>
                      <a:pt x="1408670" y="1792334"/>
                    </a:cubicBezTo>
                    <a:cubicBezTo>
                      <a:pt x="1450572" y="1782664"/>
                      <a:pt x="1492661" y="1772084"/>
                      <a:pt x="1532238" y="1755264"/>
                    </a:cubicBezTo>
                    <a:cubicBezTo>
                      <a:pt x="1614106" y="1720470"/>
                      <a:pt x="1687693" y="1672113"/>
                      <a:pt x="1748481" y="1606983"/>
                    </a:cubicBezTo>
                    <a:cubicBezTo>
                      <a:pt x="1837389" y="1511724"/>
                      <a:pt x="1908805" y="1440871"/>
                      <a:pt x="1958546" y="1328956"/>
                    </a:cubicBezTo>
                    <a:cubicBezTo>
                      <a:pt x="1970980" y="1300979"/>
                      <a:pt x="1980740" y="1271814"/>
                      <a:pt x="1989438" y="1242459"/>
                    </a:cubicBezTo>
                    <a:cubicBezTo>
                      <a:pt x="1997244" y="1216114"/>
                      <a:pt x="2001795" y="1188913"/>
                      <a:pt x="2007973" y="1162140"/>
                    </a:cubicBezTo>
                    <a:cubicBezTo>
                      <a:pt x="2003854" y="1055048"/>
                      <a:pt x="2004371" y="947677"/>
                      <a:pt x="1995616" y="840864"/>
                    </a:cubicBezTo>
                    <a:cubicBezTo>
                      <a:pt x="1994020" y="821392"/>
                      <a:pt x="1987436" y="801827"/>
                      <a:pt x="1977081" y="785259"/>
                    </a:cubicBezTo>
                    <a:cubicBezTo>
                      <a:pt x="1966275" y="767970"/>
                      <a:pt x="1947185" y="757417"/>
                      <a:pt x="1933832" y="742010"/>
                    </a:cubicBezTo>
                    <a:cubicBezTo>
                      <a:pt x="1920344" y="726447"/>
                      <a:pt x="1909119" y="709059"/>
                      <a:pt x="1896762" y="692583"/>
                    </a:cubicBezTo>
                    <a:cubicBezTo>
                      <a:pt x="1865398" y="598493"/>
                      <a:pt x="1905129" y="708749"/>
                      <a:pt x="1865870" y="624621"/>
                    </a:cubicBezTo>
                    <a:cubicBezTo>
                      <a:pt x="1856490" y="604521"/>
                      <a:pt x="1852403" y="581956"/>
                      <a:pt x="1841157" y="562837"/>
                    </a:cubicBezTo>
                    <a:cubicBezTo>
                      <a:pt x="1831530" y="546471"/>
                      <a:pt x="1814401" y="535529"/>
                      <a:pt x="1804086" y="519588"/>
                    </a:cubicBezTo>
                    <a:cubicBezTo>
                      <a:pt x="1787874" y="494533"/>
                      <a:pt x="1724719" y="350211"/>
                      <a:pt x="1723767" y="346594"/>
                    </a:cubicBezTo>
                    <a:cubicBezTo>
                      <a:pt x="1713470" y="307464"/>
                      <a:pt x="1717152" y="261575"/>
                      <a:pt x="1692875" y="229205"/>
                    </a:cubicBezTo>
                    <a:cubicBezTo>
                      <a:pt x="1609287" y="117752"/>
                      <a:pt x="1694347" y="233072"/>
                      <a:pt x="1631092" y="142707"/>
                    </a:cubicBezTo>
                    <a:cubicBezTo>
                      <a:pt x="1616891" y="122420"/>
                      <a:pt x="1607025" y="109722"/>
                      <a:pt x="1587843" y="93280"/>
                    </a:cubicBezTo>
                    <a:cubicBezTo>
                      <a:pt x="1582205" y="88448"/>
                      <a:pt x="1576133" y="83848"/>
                      <a:pt x="1569308" y="80923"/>
                    </a:cubicBezTo>
                    <a:cubicBezTo>
                      <a:pt x="1561503" y="77578"/>
                      <a:pt x="1553047" y="75550"/>
                      <a:pt x="1544594" y="74745"/>
                    </a:cubicBezTo>
                    <a:cubicBezTo>
                      <a:pt x="1509681" y="71420"/>
                      <a:pt x="1474587" y="70363"/>
                      <a:pt x="1439562" y="68567"/>
                    </a:cubicBezTo>
                    <a:cubicBezTo>
                      <a:pt x="1317250" y="62294"/>
                      <a:pt x="1372630" y="84013"/>
                      <a:pt x="1309816" y="74745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64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4530" name="Straight Arrow Connector 18">
                <a:extLst>
                  <a:ext uri="{FF2B5EF4-FFF2-40B4-BE49-F238E27FC236}">
                    <a16:creationId xmlns:a16="http://schemas.microsoft.com/office/drawing/2014/main" id="{778F69DF-018E-4B54-B32F-E3882788AA5B}"/>
                  </a:ext>
                </a:extLst>
              </p:cNvPr>
              <p:cNvCxnSpPr>
                <a:cxnSpLocks noChangeShapeType="1"/>
                <a:stCxn id="17" idx="42"/>
              </p:cNvCxnSpPr>
              <p:nvPr/>
            </p:nvCxnSpPr>
            <p:spPr bwMode="auto">
              <a:xfrm rot="5400000" flipH="1" flipV="1">
                <a:off x="7216366" y="2380307"/>
                <a:ext cx="1588" cy="1112071"/>
              </a:xfrm>
              <a:prstGeom prst="straightConnector1">
                <a:avLst/>
              </a:prstGeom>
              <a:noFill/>
              <a:ln w="9525" algn="ctr">
                <a:solidFill>
                  <a:srgbClr val="4071A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531" name="Straight Arrow Connector 20">
                <a:extLst>
                  <a:ext uri="{FF2B5EF4-FFF2-40B4-BE49-F238E27FC236}">
                    <a16:creationId xmlns:a16="http://schemas.microsoft.com/office/drawing/2014/main" id="{25A183B4-C736-4BAE-83EB-FA2BBBE8C6ED}"/>
                  </a:ext>
                </a:extLst>
              </p:cNvPr>
              <p:cNvCxnSpPr>
                <a:cxnSpLocks noChangeShapeType="1"/>
                <a:stCxn id="17" idx="42"/>
              </p:cNvCxnSpPr>
              <p:nvPr/>
            </p:nvCxnSpPr>
            <p:spPr bwMode="auto">
              <a:xfrm rot="16200000" flipV="1">
                <a:off x="6144660" y="2420670"/>
                <a:ext cx="1031342" cy="1"/>
              </a:xfrm>
              <a:prstGeom prst="straightConnector1">
                <a:avLst/>
              </a:prstGeom>
              <a:noFill/>
              <a:ln w="9525" algn="ctr">
                <a:solidFill>
                  <a:srgbClr val="4071A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E2BF2FD-3CBC-4607-92EB-2B960B0A9CA9}"/>
                  </a:ext>
                </a:extLst>
              </p:cNvPr>
              <p:cNvCxnSpPr>
                <a:stCxn id="17" idx="42"/>
              </p:cNvCxnSpPr>
              <p:nvPr/>
            </p:nvCxnSpPr>
            <p:spPr bwMode="auto">
              <a:xfrm rot="5400000" flipH="1" flipV="1">
                <a:off x="6542359" y="2282008"/>
                <a:ext cx="773063" cy="53641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4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39276409-5776-4A0B-B780-BE89A82103B6}"/>
                  </a:ext>
                </a:extLst>
              </p:cNvPr>
              <p:cNvSpPr/>
              <p:nvPr/>
            </p:nvSpPr>
            <p:spPr bwMode="auto">
              <a:xfrm>
                <a:off x="6628940" y="2666892"/>
                <a:ext cx="457067" cy="533366"/>
              </a:xfrm>
              <a:prstGeom prst="arc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64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64534" name="Object 5">
                <a:extLst>
                  <a:ext uri="{FF2B5EF4-FFF2-40B4-BE49-F238E27FC236}">
                    <a16:creationId xmlns:a16="http://schemas.microsoft.com/office/drawing/2014/main" id="{1259B9C6-DB50-41E1-855B-39CFB640184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86600" y="2489200"/>
              <a:ext cx="557213" cy="330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6" name="Equation" r:id="rId12" imgW="342751" imgH="203112" progId="Equation.3">
                      <p:embed/>
                    </p:oleObj>
                  </mc:Choice>
                  <mc:Fallback>
                    <p:oleObj name="Equation" r:id="rId12" imgW="342751" imgH="203112" progId="Equation.3">
                      <p:embed/>
                      <p:pic>
                        <p:nvPicPr>
                          <p:cNvPr id="64534" name="Object 5">
                            <a:extLst>
                              <a:ext uri="{FF2B5EF4-FFF2-40B4-BE49-F238E27FC236}">
                                <a16:creationId xmlns:a16="http://schemas.microsoft.com/office/drawing/2014/main" id="{1259B9C6-DB50-41E1-855B-39CFB640184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86600" y="2489200"/>
                            <a:ext cx="557213" cy="330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4535" name="Object 6">
                <a:extLst>
                  <a:ext uri="{FF2B5EF4-FFF2-40B4-BE49-F238E27FC236}">
                    <a16:creationId xmlns:a16="http://schemas.microsoft.com/office/drawing/2014/main" id="{EEE03102-A08A-4CCD-8A9D-220BE6588E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992018" y="1828745"/>
              <a:ext cx="610286" cy="34873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7" name="Equation" r:id="rId14" imgW="355292" imgH="203024" progId="Equation.3">
                      <p:embed/>
                    </p:oleObj>
                  </mc:Choice>
                  <mc:Fallback>
                    <p:oleObj name="Equation" r:id="rId14" imgW="355292" imgH="203024" progId="Equation.3">
                      <p:embed/>
                      <p:pic>
                        <p:nvPicPr>
                          <p:cNvPr id="64535" name="Object 6">
                            <a:extLst>
                              <a:ext uri="{FF2B5EF4-FFF2-40B4-BE49-F238E27FC236}">
                                <a16:creationId xmlns:a16="http://schemas.microsoft.com/office/drawing/2014/main" id="{EEE03102-A08A-4CCD-8A9D-220BE6588E4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992018" y="1828745"/>
                            <a:ext cx="610286" cy="34873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4536" name="Oval 28">
                <a:extLst>
                  <a:ext uri="{FF2B5EF4-FFF2-40B4-BE49-F238E27FC236}">
                    <a16:creationId xmlns:a16="http://schemas.microsoft.com/office/drawing/2014/main" id="{27401CB1-4FC6-4B77-A94A-21E49F141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598919" y="2895600"/>
                <a:ext cx="106681" cy="106681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>
                <a:lvl1pPr>
                  <a:spcBef>
                    <a:spcPct val="20000"/>
                  </a:spcBef>
                  <a:buSzPct val="85000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264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537" name="TextBox 29">
                <a:extLst>
                  <a:ext uri="{FF2B5EF4-FFF2-40B4-BE49-F238E27FC236}">
                    <a16:creationId xmlns:a16="http://schemas.microsoft.com/office/drawing/2014/main" id="{BCD9F6CF-CB22-4098-B274-E27CE39AB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0787" y="2819400"/>
                <a:ext cx="25241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SzPct val="85000"/>
                  <a:buBlip>
                    <a:blip r:embed="rId5"/>
                  </a:buBlip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bg2"/>
                  </a:buClr>
                  <a:buSzPct val="7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SzPct val="7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264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</a:t>
                </a:r>
              </a:p>
            </p:txBody>
          </p:sp>
        </p:grp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ECB97A88-B0E2-4F35-B85A-3FA17AE34C7C}"/>
                </a:ext>
              </a:extLst>
            </p:cNvPr>
            <p:cNvSpPr/>
            <p:nvPr/>
          </p:nvSpPr>
          <p:spPr bwMode="auto">
            <a:xfrm flipH="1">
              <a:off x="6615113" y="3028627"/>
              <a:ext cx="979487" cy="1338505"/>
            </a:xfrm>
            <a:prstGeom prst="rtTriangle">
              <a:avLst/>
            </a:prstGeom>
            <a:solidFill>
              <a:schemeClr val="tx1">
                <a:lumMod val="25000"/>
                <a:lumOff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0D50A7A-885D-434E-BD91-D5E523AE9934}"/>
                </a:ext>
              </a:extLst>
            </p:cNvPr>
            <p:cNvSpPr/>
            <p:nvPr/>
          </p:nvSpPr>
          <p:spPr bwMode="auto">
            <a:xfrm>
              <a:off x="6604000" y="4157544"/>
              <a:ext cx="327025" cy="431878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4526" name="Object 22">
              <a:extLst>
                <a:ext uri="{FF2B5EF4-FFF2-40B4-BE49-F238E27FC236}">
                  <a16:creationId xmlns:a16="http://schemas.microsoft.com/office/drawing/2014/main" id="{D6585182-14A0-46B8-8D55-B9DD57C10F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08800" y="4027935"/>
            <a:ext cx="190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8" name="Equation" r:id="rId16" imgW="126835" imgH="202936" progId="Equation.DSMT4">
                    <p:embed/>
                  </p:oleObj>
                </mc:Choice>
                <mc:Fallback>
                  <p:oleObj name="Equation" r:id="rId16" imgW="126835" imgH="202936" progId="Equation.DSMT4">
                    <p:embed/>
                    <p:pic>
                      <p:nvPicPr>
                        <p:cNvPr id="64526" name="Object 22">
                          <a:extLst>
                            <a:ext uri="{FF2B5EF4-FFF2-40B4-BE49-F238E27FC236}">
                              <a16:creationId xmlns:a16="http://schemas.microsoft.com/office/drawing/2014/main" id="{D6585182-14A0-46B8-8D55-B9DD57C10F6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08800" y="4027935"/>
                          <a:ext cx="190500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27" name="Object 23">
              <a:extLst>
                <a:ext uri="{FF2B5EF4-FFF2-40B4-BE49-F238E27FC236}">
                  <a16:creationId xmlns:a16="http://schemas.microsoft.com/office/drawing/2014/main" id="{AB1C0DA1-1D4F-4C82-B2A6-69AD3B98DD6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42225" y="3557588"/>
            <a:ext cx="485775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89" name="Equation" r:id="rId18" imgW="444307" imgH="418918" progId="Equation.DSMT4">
                    <p:embed/>
                  </p:oleObj>
                </mc:Choice>
                <mc:Fallback>
                  <p:oleObj name="Equation" r:id="rId18" imgW="444307" imgH="418918" progId="Equation.DSMT4">
                    <p:embed/>
                    <p:pic>
                      <p:nvPicPr>
                        <p:cNvPr id="64527" name="Object 23">
                          <a:extLst>
                            <a:ext uri="{FF2B5EF4-FFF2-40B4-BE49-F238E27FC236}">
                              <a16:creationId xmlns:a16="http://schemas.microsoft.com/office/drawing/2014/main" id="{AB1C0DA1-1D4F-4C82-B2A6-69AD3B98DD6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42225" y="3557588"/>
                          <a:ext cx="485775" cy="457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4528" name="Object 24">
              <a:extLst>
                <a:ext uri="{FF2B5EF4-FFF2-40B4-BE49-F238E27FC236}">
                  <a16:creationId xmlns:a16="http://schemas.microsoft.com/office/drawing/2014/main" id="{976FC53C-0898-47FD-81A9-739EE61C54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985000" y="4421188"/>
            <a:ext cx="444500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0" name="Equation" r:id="rId20" imgW="444307" imgH="393529" progId="Equation.DSMT4">
                    <p:embed/>
                  </p:oleObj>
                </mc:Choice>
                <mc:Fallback>
                  <p:oleObj name="Equation" r:id="rId20" imgW="444307" imgH="393529" progId="Equation.DSMT4">
                    <p:embed/>
                    <p:pic>
                      <p:nvPicPr>
                        <p:cNvPr id="64528" name="Object 24">
                          <a:extLst>
                            <a:ext uri="{FF2B5EF4-FFF2-40B4-BE49-F238E27FC236}">
                              <a16:creationId xmlns:a16="http://schemas.microsoft.com/office/drawing/2014/main" id="{976FC53C-0898-47FD-81A9-739EE61C549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85000" y="4421188"/>
                          <a:ext cx="444500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49" name="Object 25">
            <a:extLst>
              <a:ext uri="{FF2B5EF4-FFF2-40B4-BE49-F238E27FC236}">
                <a16:creationId xmlns:a16="http://schemas.microsoft.com/office/drawing/2014/main" id="{1AC580AD-F816-492B-9D5F-49F71BE792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64450" y="4267200"/>
          <a:ext cx="10985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Equation" r:id="rId22" imgW="927100" imgH="787400" progId="Equation.DSMT4">
                  <p:embed/>
                </p:oleObj>
              </mc:Choice>
              <mc:Fallback>
                <p:oleObj name="Equation" r:id="rId22" imgW="927100" imgH="787400" progId="Equation.DSMT4">
                  <p:embed/>
                  <p:pic>
                    <p:nvPicPr>
                      <p:cNvPr id="1049" name="Object 25">
                        <a:extLst>
                          <a:ext uri="{FF2B5EF4-FFF2-40B4-BE49-F238E27FC236}">
                            <a16:creationId xmlns:a16="http://schemas.microsoft.com/office/drawing/2014/main" id="{1AC580AD-F816-492B-9D5F-49F71BE79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4450" y="4267200"/>
                        <a:ext cx="109855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 descr="Large confetti">
            <a:extLst>
              <a:ext uri="{FF2B5EF4-FFF2-40B4-BE49-F238E27FC236}">
                <a16:creationId xmlns:a16="http://schemas.microsoft.com/office/drawing/2014/main" id="{BD2E8FCA-8C26-48B4-B1E0-6FD22C545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Radial Gradient</a:t>
            </a:r>
            <a:endParaRPr lang="en-US" altLang="en-US"/>
          </a:p>
        </p:txBody>
      </p:sp>
      <p:sp>
        <p:nvSpPr>
          <p:cNvPr id="64515" name="Content Placeholder 2">
            <a:extLst>
              <a:ext uri="{FF2B5EF4-FFF2-40B4-BE49-F238E27FC236}">
                <a16:creationId xmlns:a16="http://schemas.microsoft.com/office/drawing/2014/main" id="{4EAF06CF-C573-490D-8CA5-37BDA6D89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4343400" cy="4648200"/>
          </a:xfrm>
        </p:spPr>
        <p:txBody>
          <a:bodyPr/>
          <a:lstStyle/>
          <a:p>
            <a:pPr marL="228600" indent="-2286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The radial gradient vector has the same magnitude as the Cartesian gradient vector, but</a:t>
            </a:r>
          </a:p>
          <a:p>
            <a:pPr marL="228600" indent="-2286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schemeClr val="tx2"/>
                </a:solidFill>
                <a:latin typeface="Comic Sans MS" pitchFamily="66" charset="0"/>
              </a:rPr>
              <a:t>the orientation is given as:</a:t>
            </a:r>
          </a:p>
          <a:p>
            <a:pPr>
              <a:spcAft>
                <a:spcPts val="600"/>
              </a:spcAft>
              <a:defRPr/>
            </a:pPr>
            <a:endParaRPr lang="en-US" sz="28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Aft>
                <a:spcPts val="600"/>
              </a:spcAft>
              <a:defRPr/>
            </a:pPr>
            <a:endParaRPr lang="en-US" sz="2800" dirty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spcAft>
                <a:spcPts val="600"/>
              </a:spcAft>
              <a:buFontTx/>
              <a:buNone/>
              <a:defRPr/>
            </a:pPr>
            <a:endParaRPr lang="en-US" sz="28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6564" name="Slide Number Placeholder 5">
            <a:extLst>
              <a:ext uri="{FF2B5EF4-FFF2-40B4-BE49-F238E27FC236}">
                <a16:creationId xmlns:a16="http://schemas.microsoft.com/office/drawing/2014/main" id="{59C05469-4CA8-4969-A971-7445C834E1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4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23FAAD-FF41-43BD-ACA1-572DB30C500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AE895472-4F6C-474D-9003-20F6CE1F7BC2}"/>
              </a:ext>
            </a:extLst>
          </p:cNvPr>
          <p:cNvSpPr/>
          <p:nvPr/>
        </p:nvSpPr>
        <p:spPr bwMode="auto">
          <a:xfrm rot="18338087">
            <a:off x="4701382" y="4201319"/>
            <a:ext cx="2305050" cy="1500187"/>
          </a:xfrm>
          <a:custGeom>
            <a:avLst/>
            <a:gdLst>
              <a:gd name="connsiteX0" fmla="*/ 1309816 w 2007973"/>
              <a:gd name="connsiteY0" fmla="*/ 74745 h 1841761"/>
              <a:gd name="connsiteX1" fmla="*/ 1062681 w 2007973"/>
              <a:gd name="connsiteY1" fmla="*/ 12961 h 1841761"/>
              <a:gd name="connsiteX2" fmla="*/ 1007075 w 2007973"/>
              <a:gd name="connsiteY2" fmla="*/ 6783 h 1841761"/>
              <a:gd name="connsiteX3" fmla="*/ 982362 w 2007973"/>
              <a:gd name="connsiteY3" fmla="*/ 605 h 1841761"/>
              <a:gd name="connsiteX4" fmla="*/ 895865 w 2007973"/>
              <a:gd name="connsiteY4" fmla="*/ 19140 h 1841761"/>
              <a:gd name="connsiteX5" fmla="*/ 871151 w 2007973"/>
              <a:gd name="connsiteY5" fmla="*/ 37675 h 1841761"/>
              <a:gd name="connsiteX6" fmla="*/ 852616 w 2007973"/>
              <a:gd name="connsiteY6" fmla="*/ 50032 h 1841761"/>
              <a:gd name="connsiteX7" fmla="*/ 772297 w 2007973"/>
              <a:gd name="connsiteY7" fmla="*/ 117994 h 1841761"/>
              <a:gd name="connsiteX8" fmla="*/ 741405 w 2007973"/>
              <a:gd name="connsiteY8" fmla="*/ 179777 h 1841761"/>
              <a:gd name="connsiteX9" fmla="*/ 735227 w 2007973"/>
              <a:gd name="connsiteY9" fmla="*/ 198313 h 1841761"/>
              <a:gd name="connsiteX10" fmla="*/ 698157 w 2007973"/>
              <a:gd name="connsiteY10" fmla="*/ 241561 h 1841761"/>
              <a:gd name="connsiteX11" fmla="*/ 642551 w 2007973"/>
              <a:gd name="connsiteY11" fmla="*/ 358950 h 1841761"/>
              <a:gd name="connsiteX12" fmla="*/ 574589 w 2007973"/>
              <a:gd name="connsiteY12" fmla="*/ 408377 h 1841761"/>
              <a:gd name="connsiteX13" fmla="*/ 500448 w 2007973"/>
              <a:gd name="connsiteY13" fmla="*/ 451626 h 1841761"/>
              <a:gd name="connsiteX14" fmla="*/ 420129 w 2007973"/>
              <a:gd name="connsiteY14" fmla="*/ 457805 h 1841761"/>
              <a:gd name="connsiteX15" fmla="*/ 352167 w 2007973"/>
              <a:gd name="connsiteY15" fmla="*/ 470161 h 1841761"/>
              <a:gd name="connsiteX16" fmla="*/ 315097 w 2007973"/>
              <a:gd name="connsiteY16" fmla="*/ 482518 h 1841761"/>
              <a:gd name="connsiteX17" fmla="*/ 284205 w 2007973"/>
              <a:gd name="connsiteY17" fmla="*/ 488696 h 1841761"/>
              <a:gd name="connsiteX18" fmla="*/ 210065 w 2007973"/>
              <a:gd name="connsiteY18" fmla="*/ 525767 h 1841761"/>
              <a:gd name="connsiteX19" fmla="*/ 111211 w 2007973"/>
              <a:gd name="connsiteY19" fmla="*/ 593729 h 1841761"/>
              <a:gd name="connsiteX20" fmla="*/ 49427 w 2007973"/>
              <a:gd name="connsiteY20" fmla="*/ 655513 h 1841761"/>
              <a:gd name="connsiteX21" fmla="*/ 12357 w 2007973"/>
              <a:gd name="connsiteY21" fmla="*/ 754367 h 1841761"/>
              <a:gd name="connsiteX22" fmla="*/ 6178 w 2007973"/>
              <a:gd name="connsiteY22" fmla="*/ 803794 h 1841761"/>
              <a:gd name="connsiteX23" fmla="*/ 0 w 2007973"/>
              <a:gd name="connsiteY23" fmla="*/ 834686 h 1841761"/>
              <a:gd name="connsiteX24" fmla="*/ 6178 w 2007973"/>
              <a:gd name="connsiteY24" fmla="*/ 884113 h 1841761"/>
              <a:gd name="connsiteX25" fmla="*/ 12357 w 2007973"/>
              <a:gd name="connsiteY25" fmla="*/ 989145 h 1841761"/>
              <a:gd name="connsiteX26" fmla="*/ 18535 w 2007973"/>
              <a:gd name="connsiteY26" fmla="*/ 1069464 h 1841761"/>
              <a:gd name="connsiteX27" fmla="*/ 49427 w 2007973"/>
              <a:gd name="connsiteY27" fmla="*/ 1137426 h 1841761"/>
              <a:gd name="connsiteX28" fmla="*/ 111211 w 2007973"/>
              <a:gd name="connsiteY28" fmla="*/ 1248637 h 1841761"/>
              <a:gd name="connsiteX29" fmla="*/ 129746 w 2007973"/>
              <a:gd name="connsiteY29" fmla="*/ 1279529 h 1841761"/>
              <a:gd name="connsiteX30" fmla="*/ 240957 w 2007973"/>
              <a:gd name="connsiteY30" fmla="*/ 1421632 h 1841761"/>
              <a:gd name="connsiteX31" fmla="*/ 265670 w 2007973"/>
              <a:gd name="connsiteY31" fmla="*/ 1446345 h 1841761"/>
              <a:gd name="connsiteX32" fmla="*/ 290384 w 2007973"/>
              <a:gd name="connsiteY32" fmla="*/ 1477237 h 1841761"/>
              <a:gd name="connsiteX33" fmla="*/ 506627 w 2007973"/>
              <a:gd name="connsiteY33" fmla="*/ 1619340 h 1841761"/>
              <a:gd name="connsiteX34" fmla="*/ 654908 w 2007973"/>
              <a:gd name="connsiteY34" fmla="*/ 1699659 h 1841761"/>
              <a:gd name="connsiteX35" fmla="*/ 926757 w 2007973"/>
              <a:gd name="connsiteY35" fmla="*/ 1804691 h 1841761"/>
              <a:gd name="connsiteX36" fmla="*/ 1099751 w 2007973"/>
              <a:gd name="connsiteY36" fmla="*/ 1841761 h 1841761"/>
              <a:gd name="connsiteX37" fmla="*/ 1408670 w 2007973"/>
              <a:gd name="connsiteY37" fmla="*/ 1792334 h 1841761"/>
              <a:gd name="connsiteX38" fmla="*/ 1532238 w 2007973"/>
              <a:gd name="connsiteY38" fmla="*/ 1755264 h 1841761"/>
              <a:gd name="connsiteX39" fmla="*/ 1748481 w 2007973"/>
              <a:gd name="connsiteY39" fmla="*/ 1606983 h 1841761"/>
              <a:gd name="connsiteX40" fmla="*/ 1958546 w 2007973"/>
              <a:gd name="connsiteY40" fmla="*/ 1328956 h 1841761"/>
              <a:gd name="connsiteX41" fmla="*/ 1989438 w 2007973"/>
              <a:gd name="connsiteY41" fmla="*/ 1242459 h 1841761"/>
              <a:gd name="connsiteX42" fmla="*/ 2007973 w 2007973"/>
              <a:gd name="connsiteY42" fmla="*/ 1162140 h 1841761"/>
              <a:gd name="connsiteX43" fmla="*/ 1995616 w 2007973"/>
              <a:gd name="connsiteY43" fmla="*/ 840864 h 1841761"/>
              <a:gd name="connsiteX44" fmla="*/ 1977081 w 2007973"/>
              <a:gd name="connsiteY44" fmla="*/ 785259 h 1841761"/>
              <a:gd name="connsiteX45" fmla="*/ 1933832 w 2007973"/>
              <a:gd name="connsiteY45" fmla="*/ 742010 h 1841761"/>
              <a:gd name="connsiteX46" fmla="*/ 1896762 w 2007973"/>
              <a:gd name="connsiteY46" fmla="*/ 692583 h 1841761"/>
              <a:gd name="connsiteX47" fmla="*/ 1865870 w 2007973"/>
              <a:gd name="connsiteY47" fmla="*/ 624621 h 1841761"/>
              <a:gd name="connsiteX48" fmla="*/ 1841157 w 2007973"/>
              <a:gd name="connsiteY48" fmla="*/ 562837 h 1841761"/>
              <a:gd name="connsiteX49" fmla="*/ 1804086 w 2007973"/>
              <a:gd name="connsiteY49" fmla="*/ 519588 h 1841761"/>
              <a:gd name="connsiteX50" fmla="*/ 1723767 w 2007973"/>
              <a:gd name="connsiteY50" fmla="*/ 346594 h 1841761"/>
              <a:gd name="connsiteX51" fmla="*/ 1692875 w 2007973"/>
              <a:gd name="connsiteY51" fmla="*/ 229205 h 1841761"/>
              <a:gd name="connsiteX52" fmla="*/ 1631092 w 2007973"/>
              <a:gd name="connsiteY52" fmla="*/ 142707 h 1841761"/>
              <a:gd name="connsiteX53" fmla="*/ 1587843 w 2007973"/>
              <a:gd name="connsiteY53" fmla="*/ 93280 h 1841761"/>
              <a:gd name="connsiteX54" fmla="*/ 1569308 w 2007973"/>
              <a:gd name="connsiteY54" fmla="*/ 80923 h 1841761"/>
              <a:gd name="connsiteX55" fmla="*/ 1544594 w 2007973"/>
              <a:gd name="connsiteY55" fmla="*/ 74745 h 1841761"/>
              <a:gd name="connsiteX56" fmla="*/ 1439562 w 2007973"/>
              <a:gd name="connsiteY56" fmla="*/ 68567 h 1841761"/>
              <a:gd name="connsiteX57" fmla="*/ 1309816 w 2007973"/>
              <a:gd name="connsiteY57" fmla="*/ 74745 h 184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07973" h="1841761">
                <a:moveTo>
                  <a:pt x="1309816" y="74745"/>
                </a:moveTo>
                <a:cubicBezTo>
                  <a:pt x="1247003" y="65477"/>
                  <a:pt x="1295480" y="53448"/>
                  <a:pt x="1062681" y="12961"/>
                </a:cubicBezTo>
                <a:cubicBezTo>
                  <a:pt x="1044307" y="9766"/>
                  <a:pt x="1025610" y="8842"/>
                  <a:pt x="1007075" y="6783"/>
                </a:cubicBezTo>
                <a:cubicBezTo>
                  <a:pt x="998837" y="4724"/>
                  <a:pt x="990832" y="0"/>
                  <a:pt x="982362" y="605"/>
                </a:cubicBezTo>
                <a:cubicBezTo>
                  <a:pt x="962718" y="2008"/>
                  <a:pt x="920550" y="12968"/>
                  <a:pt x="895865" y="19140"/>
                </a:cubicBezTo>
                <a:cubicBezTo>
                  <a:pt x="887627" y="25318"/>
                  <a:pt x="879530" y="31690"/>
                  <a:pt x="871151" y="37675"/>
                </a:cubicBezTo>
                <a:cubicBezTo>
                  <a:pt x="865109" y="41991"/>
                  <a:pt x="858502" y="45505"/>
                  <a:pt x="852616" y="50032"/>
                </a:cubicBezTo>
                <a:cubicBezTo>
                  <a:pt x="793155" y="95771"/>
                  <a:pt x="806451" y="83840"/>
                  <a:pt x="772297" y="117994"/>
                </a:cubicBezTo>
                <a:cubicBezTo>
                  <a:pt x="745570" y="198172"/>
                  <a:pt x="776541" y="118287"/>
                  <a:pt x="741405" y="179777"/>
                </a:cubicBezTo>
                <a:cubicBezTo>
                  <a:pt x="738174" y="185432"/>
                  <a:pt x="738962" y="192977"/>
                  <a:pt x="735227" y="198313"/>
                </a:cubicBezTo>
                <a:cubicBezTo>
                  <a:pt x="724339" y="213868"/>
                  <a:pt x="710514" y="227145"/>
                  <a:pt x="698157" y="241561"/>
                </a:cubicBezTo>
                <a:cubicBezTo>
                  <a:pt x="686011" y="284071"/>
                  <a:pt x="676663" y="326971"/>
                  <a:pt x="642551" y="358950"/>
                </a:cubicBezTo>
                <a:cubicBezTo>
                  <a:pt x="622115" y="378108"/>
                  <a:pt x="598785" y="394263"/>
                  <a:pt x="574589" y="408377"/>
                </a:cubicBezTo>
                <a:cubicBezTo>
                  <a:pt x="549875" y="422793"/>
                  <a:pt x="528975" y="449431"/>
                  <a:pt x="500448" y="451626"/>
                </a:cubicBezTo>
                <a:lnTo>
                  <a:pt x="420129" y="457805"/>
                </a:lnTo>
                <a:cubicBezTo>
                  <a:pt x="397475" y="461924"/>
                  <a:pt x="374580" y="464887"/>
                  <a:pt x="352167" y="470161"/>
                </a:cubicBezTo>
                <a:cubicBezTo>
                  <a:pt x="339488" y="473144"/>
                  <a:pt x="327663" y="479091"/>
                  <a:pt x="315097" y="482518"/>
                </a:cubicBezTo>
                <a:cubicBezTo>
                  <a:pt x="304966" y="485281"/>
                  <a:pt x="294502" y="486637"/>
                  <a:pt x="284205" y="488696"/>
                </a:cubicBezTo>
                <a:cubicBezTo>
                  <a:pt x="229483" y="510585"/>
                  <a:pt x="275538" y="490512"/>
                  <a:pt x="210065" y="525767"/>
                </a:cubicBezTo>
                <a:cubicBezTo>
                  <a:pt x="153463" y="556245"/>
                  <a:pt x="176035" y="535387"/>
                  <a:pt x="111211" y="593729"/>
                </a:cubicBezTo>
                <a:cubicBezTo>
                  <a:pt x="89562" y="613213"/>
                  <a:pt x="62452" y="629463"/>
                  <a:pt x="49427" y="655513"/>
                </a:cubicBezTo>
                <a:cubicBezTo>
                  <a:pt x="21276" y="711814"/>
                  <a:pt x="34862" y="679350"/>
                  <a:pt x="12357" y="754367"/>
                </a:cubicBezTo>
                <a:cubicBezTo>
                  <a:pt x="10297" y="770843"/>
                  <a:pt x="8703" y="787383"/>
                  <a:pt x="6178" y="803794"/>
                </a:cubicBezTo>
                <a:cubicBezTo>
                  <a:pt x="4581" y="814173"/>
                  <a:pt x="0" y="824185"/>
                  <a:pt x="0" y="834686"/>
                </a:cubicBezTo>
                <a:cubicBezTo>
                  <a:pt x="0" y="851290"/>
                  <a:pt x="4119" y="867637"/>
                  <a:pt x="6178" y="884113"/>
                </a:cubicBezTo>
                <a:cubicBezTo>
                  <a:pt x="8238" y="919124"/>
                  <a:pt x="10024" y="954151"/>
                  <a:pt x="12357" y="989145"/>
                </a:cubicBezTo>
                <a:cubicBezTo>
                  <a:pt x="14143" y="1015938"/>
                  <a:pt x="12022" y="1043414"/>
                  <a:pt x="18535" y="1069464"/>
                </a:cubicBezTo>
                <a:cubicBezTo>
                  <a:pt x="24570" y="1093606"/>
                  <a:pt x="40185" y="1114321"/>
                  <a:pt x="49427" y="1137426"/>
                </a:cubicBezTo>
                <a:cubicBezTo>
                  <a:pt x="91964" y="1243770"/>
                  <a:pt x="36044" y="1143404"/>
                  <a:pt x="111211" y="1248637"/>
                </a:cubicBezTo>
                <a:cubicBezTo>
                  <a:pt x="118191" y="1258409"/>
                  <a:pt x="122541" y="1269922"/>
                  <a:pt x="129746" y="1279529"/>
                </a:cubicBezTo>
                <a:cubicBezTo>
                  <a:pt x="165835" y="1327648"/>
                  <a:pt x="198425" y="1379100"/>
                  <a:pt x="240957" y="1421632"/>
                </a:cubicBezTo>
                <a:cubicBezTo>
                  <a:pt x="249195" y="1429870"/>
                  <a:pt x="257930" y="1437638"/>
                  <a:pt x="265670" y="1446345"/>
                </a:cubicBezTo>
                <a:cubicBezTo>
                  <a:pt x="274431" y="1456201"/>
                  <a:pt x="280253" y="1468795"/>
                  <a:pt x="290384" y="1477237"/>
                </a:cubicBezTo>
                <a:cubicBezTo>
                  <a:pt x="351595" y="1528246"/>
                  <a:pt x="442471" y="1578280"/>
                  <a:pt x="506627" y="1619340"/>
                </a:cubicBezTo>
                <a:cubicBezTo>
                  <a:pt x="588590" y="1671797"/>
                  <a:pt x="430854" y="1605136"/>
                  <a:pt x="654908" y="1699659"/>
                </a:cubicBezTo>
                <a:cubicBezTo>
                  <a:pt x="744414" y="1737419"/>
                  <a:pt x="831769" y="1784336"/>
                  <a:pt x="926757" y="1804691"/>
                </a:cubicBezTo>
                <a:lnTo>
                  <a:pt x="1099751" y="1841761"/>
                </a:lnTo>
                <a:cubicBezTo>
                  <a:pt x="1230466" y="1827238"/>
                  <a:pt x="1259041" y="1826864"/>
                  <a:pt x="1408670" y="1792334"/>
                </a:cubicBezTo>
                <a:cubicBezTo>
                  <a:pt x="1450572" y="1782664"/>
                  <a:pt x="1492661" y="1772084"/>
                  <a:pt x="1532238" y="1755264"/>
                </a:cubicBezTo>
                <a:cubicBezTo>
                  <a:pt x="1614106" y="1720470"/>
                  <a:pt x="1687693" y="1672113"/>
                  <a:pt x="1748481" y="1606983"/>
                </a:cubicBezTo>
                <a:cubicBezTo>
                  <a:pt x="1837389" y="1511724"/>
                  <a:pt x="1908805" y="1440871"/>
                  <a:pt x="1958546" y="1328956"/>
                </a:cubicBezTo>
                <a:cubicBezTo>
                  <a:pt x="1970980" y="1300979"/>
                  <a:pt x="1980740" y="1271814"/>
                  <a:pt x="1989438" y="1242459"/>
                </a:cubicBezTo>
                <a:cubicBezTo>
                  <a:pt x="1997244" y="1216114"/>
                  <a:pt x="2001795" y="1188913"/>
                  <a:pt x="2007973" y="1162140"/>
                </a:cubicBezTo>
                <a:cubicBezTo>
                  <a:pt x="2003854" y="1055048"/>
                  <a:pt x="2004371" y="947677"/>
                  <a:pt x="1995616" y="840864"/>
                </a:cubicBezTo>
                <a:cubicBezTo>
                  <a:pt x="1994020" y="821392"/>
                  <a:pt x="1987436" y="801827"/>
                  <a:pt x="1977081" y="785259"/>
                </a:cubicBezTo>
                <a:cubicBezTo>
                  <a:pt x="1966275" y="767970"/>
                  <a:pt x="1947185" y="757417"/>
                  <a:pt x="1933832" y="742010"/>
                </a:cubicBezTo>
                <a:cubicBezTo>
                  <a:pt x="1920344" y="726447"/>
                  <a:pt x="1909119" y="709059"/>
                  <a:pt x="1896762" y="692583"/>
                </a:cubicBezTo>
                <a:cubicBezTo>
                  <a:pt x="1865398" y="598493"/>
                  <a:pt x="1905129" y="708749"/>
                  <a:pt x="1865870" y="624621"/>
                </a:cubicBezTo>
                <a:cubicBezTo>
                  <a:pt x="1856490" y="604521"/>
                  <a:pt x="1852403" y="581956"/>
                  <a:pt x="1841157" y="562837"/>
                </a:cubicBezTo>
                <a:cubicBezTo>
                  <a:pt x="1831530" y="546471"/>
                  <a:pt x="1814401" y="535529"/>
                  <a:pt x="1804086" y="519588"/>
                </a:cubicBezTo>
                <a:cubicBezTo>
                  <a:pt x="1787874" y="494533"/>
                  <a:pt x="1724719" y="350211"/>
                  <a:pt x="1723767" y="346594"/>
                </a:cubicBezTo>
                <a:cubicBezTo>
                  <a:pt x="1713470" y="307464"/>
                  <a:pt x="1717152" y="261575"/>
                  <a:pt x="1692875" y="229205"/>
                </a:cubicBezTo>
                <a:cubicBezTo>
                  <a:pt x="1609287" y="117752"/>
                  <a:pt x="1694347" y="233072"/>
                  <a:pt x="1631092" y="142707"/>
                </a:cubicBezTo>
                <a:cubicBezTo>
                  <a:pt x="1616891" y="122420"/>
                  <a:pt x="1607025" y="109722"/>
                  <a:pt x="1587843" y="93280"/>
                </a:cubicBezTo>
                <a:cubicBezTo>
                  <a:pt x="1582205" y="88448"/>
                  <a:pt x="1576133" y="83848"/>
                  <a:pt x="1569308" y="80923"/>
                </a:cubicBezTo>
                <a:cubicBezTo>
                  <a:pt x="1561503" y="77578"/>
                  <a:pt x="1553047" y="75550"/>
                  <a:pt x="1544594" y="74745"/>
                </a:cubicBezTo>
                <a:cubicBezTo>
                  <a:pt x="1509681" y="71420"/>
                  <a:pt x="1474587" y="70363"/>
                  <a:pt x="1439562" y="68567"/>
                </a:cubicBezTo>
                <a:cubicBezTo>
                  <a:pt x="1317250" y="62294"/>
                  <a:pt x="1372630" y="84013"/>
                  <a:pt x="1309816" y="74745"/>
                </a:cubicBezTo>
                <a:close/>
              </a:path>
            </a:pathLst>
          </a:cu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64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6566" name="Straight Arrow Connector 18">
            <a:extLst>
              <a:ext uri="{FF2B5EF4-FFF2-40B4-BE49-F238E27FC236}">
                <a16:creationId xmlns:a16="http://schemas.microsoft.com/office/drawing/2014/main" id="{75E3D36D-CCDD-415D-B04F-1FEB6DA5BAA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461919" y="4323557"/>
            <a:ext cx="1587" cy="1111250"/>
          </a:xfrm>
          <a:prstGeom prst="straightConnector1">
            <a:avLst/>
          </a:prstGeom>
          <a:noFill/>
          <a:ln w="9525" algn="ctr">
            <a:solidFill>
              <a:srgbClr val="4071A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824FD0B-191C-463C-BED7-326109577FA8}"/>
              </a:ext>
            </a:extLst>
          </p:cNvPr>
          <p:cNvCxnSpPr/>
          <p:nvPr/>
        </p:nvCxnSpPr>
        <p:spPr bwMode="auto">
          <a:xfrm flipV="1">
            <a:off x="6503988" y="3278188"/>
            <a:ext cx="1012825" cy="7429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Arc 24">
            <a:extLst>
              <a:ext uri="{FF2B5EF4-FFF2-40B4-BE49-F238E27FC236}">
                <a16:creationId xmlns:a16="http://schemas.microsoft.com/office/drawing/2014/main" id="{C2BF122E-969D-4924-8ADC-BAC472E0844E}"/>
              </a:ext>
            </a:extLst>
          </p:cNvPr>
          <p:cNvSpPr/>
          <p:nvPr/>
        </p:nvSpPr>
        <p:spPr bwMode="auto">
          <a:xfrm rot="368795">
            <a:off x="5849938" y="4494213"/>
            <a:ext cx="528637" cy="668337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64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6569" name="Object 5">
            <a:extLst>
              <a:ext uri="{FF2B5EF4-FFF2-40B4-BE49-F238E27FC236}">
                <a16:creationId xmlns:a16="http://schemas.microsoft.com/office/drawing/2014/main" id="{C1BC4304-C622-4A08-9870-E206912D4E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5550" y="4421188"/>
          <a:ext cx="449263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6" imgW="342751" imgH="203112" progId="Equation.3">
                  <p:embed/>
                </p:oleObj>
              </mc:Choice>
              <mc:Fallback>
                <p:oleObj name="Equation" r:id="rId6" imgW="342751" imgH="203112" progId="Equation.3">
                  <p:embed/>
                  <p:pic>
                    <p:nvPicPr>
                      <p:cNvPr id="66569" name="Object 5">
                        <a:extLst>
                          <a:ext uri="{FF2B5EF4-FFF2-40B4-BE49-F238E27FC236}">
                            <a16:creationId xmlns:a16="http://schemas.microsoft.com/office/drawing/2014/main" id="{C1BC4304-C622-4A08-9870-E206912D4E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5550" y="4421188"/>
                        <a:ext cx="449263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0" name="Object 6">
            <a:extLst>
              <a:ext uri="{FF2B5EF4-FFF2-40B4-BE49-F238E27FC236}">
                <a16:creationId xmlns:a16="http://schemas.microsoft.com/office/drawing/2014/main" id="{06F8EA15-1F00-4459-B21E-FA1309C96F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16813" y="3049588"/>
          <a:ext cx="6096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8" imgW="355292" imgH="203024" progId="Equation.3">
                  <p:embed/>
                </p:oleObj>
              </mc:Choice>
              <mc:Fallback>
                <p:oleObj name="Equation" r:id="rId8" imgW="355292" imgH="203024" progId="Equation.3">
                  <p:embed/>
                  <p:pic>
                    <p:nvPicPr>
                      <p:cNvPr id="66570" name="Object 6">
                        <a:extLst>
                          <a:ext uri="{FF2B5EF4-FFF2-40B4-BE49-F238E27FC236}">
                            <a16:creationId xmlns:a16="http://schemas.microsoft.com/office/drawing/2014/main" id="{06F8EA15-1F00-4459-B21E-FA1309C96F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6813" y="3049588"/>
                        <a:ext cx="60960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71" name="Oval 28">
            <a:extLst>
              <a:ext uri="{FF2B5EF4-FFF2-40B4-BE49-F238E27FC236}">
                <a16:creationId xmlns:a16="http://schemas.microsoft.com/office/drawing/2014/main" id="{2C9AF4B0-9806-4A07-84FC-733597CF83C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418263" y="3944938"/>
            <a:ext cx="106362" cy="1143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264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572" name="TextBox 29">
            <a:extLst>
              <a:ext uri="{FF2B5EF4-FFF2-40B4-BE49-F238E27FC236}">
                <a16:creationId xmlns:a16="http://schemas.microsoft.com/office/drawing/2014/main" id="{F79B6833-8581-42B1-B74D-97898E7A0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3659188"/>
            <a:ext cx="29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</a:p>
        </p:txBody>
      </p:sp>
      <p:graphicFrame>
        <p:nvGraphicFramePr>
          <p:cNvPr id="66573" name="Object 7">
            <a:extLst>
              <a:ext uri="{FF2B5EF4-FFF2-40B4-BE49-F238E27FC236}">
                <a16:creationId xmlns:a16="http://schemas.microsoft.com/office/drawing/2014/main" id="{EA10C689-FF8C-438E-94CA-EA1F3A7612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5334000"/>
          <a:ext cx="31242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10" imgW="1218671" imgH="203112" progId="Equation.3">
                  <p:embed/>
                </p:oleObj>
              </mc:Choice>
              <mc:Fallback>
                <p:oleObj name="Equation" r:id="rId10" imgW="1218671" imgH="203112" progId="Equation.3">
                  <p:embed/>
                  <p:pic>
                    <p:nvPicPr>
                      <p:cNvPr id="66573" name="Object 7">
                        <a:extLst>
                          <a:ext uri="{FF2B5EF4-FFF2-40B4-BE49-F238E27FC236}">
                            <a16:creationId xmlns:a16="http://schemas.microsoft.com/office/drawing/2014/main" id="{EA10C689-FF8C-438E-94CA-EA1F3A7612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334000"/>
                        <a:ext cx="31242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574" name="Straight Connector 27">
            <a:extLst>
              <a:ext uri="{FF2B5EF4-FFF2-40B4-BE49-F238E27FC236}">
                <a16:creationId xmlns:a16="http://schemas.microsoft.com/office/drawing/2014/main" id="{8FC24390-CD25-4BC3-8968-C8D4A3AD622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528469" y="3118644"/>
            <a:ext cx="2138363" cy="13811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Arc 34">
            <a:extLst>
              <a:ext uri="{FF2B5EF4-FFF2-40B4-BE49-F238E27FC236}">
                <a16:creationId xmlns:a16="http://schemas.microsoft.com/office/drawing/2014/main" id="{83B1F54D-4B3E-46A9-AEDF-870AA5C5A045}"/>
              </a:ext>
            </a:extLst>
          </p:cNvPr>
          <p:cNvSpPr/>
          <p:nvPr/>
        </p:nvSpPr>
        <p:spPr bwMode="auto">
          <a:xfrm rot="20719443">
            <a:off x="6751638" y="3435350"/>
            <a:ext cx="317500" cy="468313"/>
          </a:xfrm>
          <a:prstGeom prst="arc">
            <a:avLst/>
          </a:pr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64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6576" name="Object 8">
            <a:extLst>
              <a:ext uri="{FF2B5EF4-FFF2-40B4-BE49-F238E27FC236}">
                <a16:creationId xmlns:a16="http://schemas.microsoft.com/office/drawing/2014/main" id="{872FE292-E353-4E88-8B1A-EBFD5321E4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07213" y="3246438"/>
          <a:ext cx="387350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Equation" r:id="rId12" imgW="330057" imgH="203112" progId="Equation.3">
                  <p:embed/>
                </p:oleObj>
              </mc:Choice>
              <mc:Fallback>
                <p:oleObj name="Equation" r:id="rId12" imgW="330057" imgH="203112" progId="Equation.3">
                  <p:embed/>
                  <p:pic>
                    <p:nvPicPr>
                      <p:cNvPr id="66576" name="Object 8">
                        <a:extLst>
                          <a:ext uri="{FF2B5EF4-FFF2-40B4-BE49-F238E27FC236}">
                            <a16:creationId xmlns:a16="http://schemas.microsoft.com/office/drawing/2014/main" id="{872FE292-E353-4E88-8B1A-EBFD5321E4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213" y="3246438"/>
                        <a:ext cx="387350" cy="25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6577" name="Straight Arrow Connector 35">
            <a:extLst>
              <a:ext uri="{FF2B5EF4-FFF2-40B4-BE49-F238E27FC236}">
                <a16:creationId xmlns:a16="http://schemas.microsoft.com/office/drawing/2014/main" id="{06A6F3AE-C88D-4A21-9F3C-8DECDB6447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503988" y="4021138"/>
            <a:ext cx="1546225" cy="9525"/>
          </a:xfrm>
          <a:prstGeom prst="straightConnector1">
            <a:avLst/>
          </a:prstGeom>
          <a:noFill/>
          <a:ln w="9525" algn="ctr">
            <a:solidFill>
              <a:srgbClr val="4071A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Arc 37">
            <a:extLst>
              <a:ext uri="{FF2B5EF4-FFF2-40B4-BE49-F238E27FC236}">
                <a16:creationId xmlns:a16="http://schemas.microsoft.com/office/drawing/2014/main" id="{6C8AA2E4-3F18-494B-8478-5341BA71F5D3}"/>
              </a:ext>
            </a:extLst>
          </p:cNvPr>
          <p:cNvSpPr/>
          <p:nvPr/>
        </p:nvSpPr>
        <p:spPr bwMode="auto">
          <a:xfrm>
            <a:off x="6710363" y="3735388"/>
            <a:ext cx="425450" cy="609600"/>
          </a:xfrm>
          <a:prstGeom prst="arc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64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6579" name="Object 9">
            <a:extLst>
              <a:ext uri="{FF2B5EF4-FFF2-40B4-BE49-F238E27FC236}">
                <a16:creationId xmlns:a16="http://schemas.microsoft.com/office/drawing/2014/main" id="{01B4DD26-DA23-4831-A76B-AFE2EA64C8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5813" y="3659188"/>
          <a:ext cx="557212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Equation" r:id="rId14" imgW="342751" imgH="203112" progId="Equation.3">
                  <p:embed/>
                </p:oleObj>
              </mc:Choice>
              <mc:Fallback>
                <p:oleObj name="Equation" r:id="rId14" imgW="342751" imgH="203112" progId="Equation.3">
                  <p:embed/>
                  <p:pic>
                    <p:nvPicPr>
                      <p:cNvPr id="66579" name="Object 9">
                        <a:extLst>
                          <a:ext uri="{FF2B5EF4-FFF2-40B4-BE49-F238E27FC236}">
                            <a16:creationId xmlns:a16="http://schemas.microsoft.com/office/drawing/2014/main" id="{01B4DD26-DA23-4831-A76B-AFE2EA64C8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5813" y="3659188"/>
                        <a:ext cx="557212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80" name="TextBox 19">
            <a:extLst>
              <a:ext uri="{FF2B5EF4-FFF2-40B4-BE49-F238E27FC236}">
                <a16:creationId xmlns:a16="http://schemas.microsoft.com/office/drawing/2014/main" id="{15F7C772-738F-4CF9-9BFF-90FDD913E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903413"/>
            <a:ext cx="207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Radial gradient</a:t>
            </a:r>
          </a:p>
        </p:txBody>
      </p:sp>
      <p:cxnSp>
        <p:nvCxnSpPr>
          <p:cNvPr id="66581" name="Straight Arrow Connector 21">
            <a:extLst>
              <a:ext uri="{FF2B5EF4-FFF2-40B4-BE49-F238E27FC236}">
                <a16:creationId xmlns:a16="http://schemas.microsoft.com/office/drawing/2014/main" id="{FD4F4CA6-AAE7-4B3D-8B5A-86282F846B3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057232" y="2518569"/>
            <a:ext cx="869950" cy="560387"/>
          </a:xfrm>
          <a:prstGeom prst="straightConnector1">
            <a:avLst/>
          </a:prstGeom>
          <a:noFill/>
          <a:ln w="25400" algn="ctr">
            <a:solidFill>
              <a:srgbClr val="FF33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FAFE7"/>
                </a:solidFill>
              </a:rPr>
              <a:t>Facet  Joints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82880" y="1524000"/>
            <a:ext cx="8382000" cy="32004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Each vertebra has two sets of facet joints, one pair facing upward and one downward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solidFill>
                  <a:srgbClr val="F78609"/>
                </a:solidFill>
              </a:rPr>
              <a:t>Facet joints </a:t>
            </a:r>
            <a:r>
              <a:rPr lang="en-US" sz="3200" dirty="0"/>
              <a:t>are hinge-like and connect the two vertebrae together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152400" y="3962400"/>
            <a:ext cx="3657600" cy="2209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n-US" sz="3200" dirty="0"/>
              <a:t>Facet joints and discs allow the spine to bend and twist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Kien\Desktop\TEMP\Research\SPIE'10\Figures\Facet_Joi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371" y="4115980"/>
            <a:ext cx="3810000" cy="1981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05371" y="6097180"/>
            <a:ext cx="1704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Flexion</a:t>
            </a:r>
          </a:p>
          <a:p>
            <a:r>
              <a:rPr lang="en-US" sz="1400" b="1" dirty="0">
                <a:solidFill>
                  <a:srgbClr val="FFC000"/>
                </a:solidFill>
              </a:rPr>
              <a:t>(bending forward)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42771" y="6106180"/>
            <a:ext cx="1872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000"/>
                </a:solidFill>
              </a:rPr>
              <a:t>Extension</a:t>
            </a:r>
          </a:p>
          <a:p>
            <a:r>
              <a:rPr lang="en-US" sz="1400" b="1" dirty="0">
                <a:solidFill>
                  <a:srgbClr val="FFC000"/>
                </a:solidFill>
              </a:rPr>
              <a:t>(bending backward)</a:t>
            </a:r>
          </a:p>
        </p:txBody>
      </p:sp>
      <p:sp>
        <p:nvSpPr>
          <p:cNvPr id="10" name="Down Arrow 9"/>
          <p:cNvSpPr/>
          <p:nvPr/>
        </p:nvSpPr>
        <p:spPr>
          <a:xfrm>
            <a:off x="6705571" y="4801780"/>
            <a:ext cx="152400" cy="21640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10800000">
            <a:off x="8602951" y="4702720"/>
            <a:ext cx="152400" cy="21640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ular Callout 12"/>
          <p:cNvSpPr/>
          <p:nvPr/>
        </p:nvSpPr>
        <p:spPr>
          <a:xfrm>
            <a:off x="3657600" y="5639980"/>
            <a:ext cx="1295400" cy="612648"/>
          </a:xfrm>
          <a:prstGeom prst="wedgeRoundRectCallout">
            <a:avLst>
              <a:gd name="adj1" fmla="val 107469"/>
              <a:gd name="adj2" fmla="val -126540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Facet joint facing up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3657600" y="4648200"/>
            <a:ext cx="1371600" cy="612648"/>
          </a:xfrm>
          <a:prstGeom prst="wedgeRoundRectCallout">
            <a:avLst>
              <a:gd name="adj1" fmla="val 95974"/>
              <a:gd name="adj2" fmla="val 6244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Facet joint facing down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 descr="Large confetti">
            <a:extLst>
              <a:ext uri="{FF2B5EF4-FFF2-40B4-BE49-F238E27FC236}">
                <a16:creationId xmlns:a16="http://schemas.microsoft.com/office/drawing/2014/main" id="{8D2EB96D-F04E-4FB3-9B26-2F44C46D65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Feature: Spiculation  </a:t>
            </a:r>
            <a:r>
              <a:rPr lang="en-US" altLang="en-US" sz="2800">
                <a:latin typeface="Comic Sans MS" panose="030F0702030302020204" pitchFamily="66" charset="0"/>
              </a:rPr>
              <a:t>[Huo et al.]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85001FA4-9EF2-4341-B8EE-1F46A688D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1981200"/>
            <a:ext cx="4254500" cy="44958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omic Sans MS" pitchFamily="66" charset="0"/>
              </a:rPr>
              <a:t>Extract the mass using a region-growing technique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omic Sans MS" pitchFamily="66" charset="0"/>
              </a:rPr>
              <a:t>The maximum gradient and its angle relative to the radial direction, i.e., </a:t>
            </a:r>
            <a:r>
              <a:rPr lang="en-US" sz="2400" i="1" dirty="0">
                <a:latin typeface="Comic Sans MS" pitchFamily="66" charset="0"/>
              </a:rPr>
              <a:t>r</a:t>
            </a:r>
            <a:r>
              <a:rPr lang="en-US" sz="2400" dirty="0">
                <a:latin typeface="Comic Sans MS" pitchFamily="66" charset="0"/>
              </a:rPr>
              <a:t>(</a:t>
            </a:r>
            <a:r>
              <a:rPr lang="en-US" sz="2400" i="1" dirty="0">
                <a:latin typeface="Comic Sans MS" pitchFamily="66" charset="0"/>
              </a:rPr>
              <a:t>P</a:t>
            </a:r>
            <a:r>
              <a:rPr lang="en-US" sz="2400" dirty="0">
                <a:latin typeface="Comic Sans MS" pitchFamily="66" charset="0"/>
              </a:rPr>
              <a:t>), are computed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omic Sans MS" pitchFamily="66" charset="0"/>
              </a:rPr>
              <a:t>Calculate the full-width at half-maximum (FWHM) from the </a:t>
            </a: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cumulative gradient orientation histogram</a:t>
            </a:r>
          </a:p>
        </p:txBody>
      </p:sp>
      <p:sp>
        <p:nvSpPr>
          <p:cNvPr id="68612" name="Slide Number Placeholder 5">
            <a:extLst>
              <a:ext uri="{FF2B5EF4-FFF2-40B4-BE49-F238E27FC236}">
                <a16:creationId xmlns:a16="http://schemas.microsoft.com/office/drawing/2014/main" id="{A4D70E04-5C06-4BB7-BD5A-F0E8E71B39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2C568-A062-4A80-BA0C-CECAD64FE37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8613" name="Picture 2">
            <a:extLst>
              <a:ext uri="{FF2B5EF4-FFF2-40B4-BE49-F238E27FC236}">
                <a16:creationId xmlns:a16="http://schemas.microsoft.com/office/drawing/2014/main" id="{8F347F08-E516-4CD5-95AA-DEC45464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133600"/>
            <a:ext cx="4086225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E2BCA3-4ECF-4F11-A5F2-85DB2ABF8168}"/>
              </a:ext>
            </a:extLst>
          </p:cNvPr>
          <p:cNvSpPr/>
          <p:nvPr/>
        </p:nvSpPr>
        <p:spPr>
          <a:xfrm>
            <a:off x="257175" y="5722938"/>
            <a:ext cx="1952625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more </a:t>
            </a:r>
            <a:r>
              <a:rPr lang="en-US" altLang="en-US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spiculated</a:t>
            </a:r>
            <a:r>
              <a:rPr lang="en-US" alt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appearance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 descr="Large confetti">
            <a:extLst>
              <a:ext uri="{FF2B5EF4-FFF2-40B4-BE49-F238E27FC236}">
                <a16:creationId xmlns:a16="http://schemas.microsoft.com/office/drawing/2014/main" id="{956D3480-1A48-47B8-B3AC-65873C4E1B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Feature: Spiculation </a:t>
            </a:r>
            <a:r>
              <a:rPr lang="en-US" altLang="en-US" sz="2800">
                <a:latin typeface="Comic Sans MS" panose="030F0702030302020204" pitchFamily="66" charset="0"/>
              </a:rPr>
              <a:t>[Chan et al.]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28F74236-D38E-429A-B522-22A5E60B2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1981200"/>
            <a:ext cx="4483100" cy="44958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omic Sans MS" pitchFamily="66" charset="0"/>
              </a:rPr>
              <a:t>Determine the outline of the segmented mass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omic Sans MS" pitchFamily="66" charset="0"/>
              </a:rPr>
              <a:t>Obtain the rubber-band-straightening-transformed image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The spicules become approximately aligned in a similar direction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Comic Sans MS" pitchFamily="66" charset="0"/>
              </a:rPr>
              <a:t>The rectangular region can then be subjected to texture analysis</a:t>
            </a:r>
          </a:p>
        </p:txBody>
      </p:sp>
      <p:sp>
        <p:nvSpPr>
          <p:cNvPr id="70660" name="Slide Number Placeholder 5">
            <a:extLst>
              <a:ext uri="{FF2B5EF4-FFF2-40B4-BE49-F238E27FC236}">
                <a16:creationId xmlns:a16="http://schemas.microsoft.com/office/drawing/2014/main" id="{87896EF9-776A-4ED7-8B03-85CD895C7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06D030-1287-4A7C-B721-D25CA23C401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0661" name="Picture 2">
            <a:extLst>
              <a:ext uri="{FF2B5EF4-FFF2-40B4-BE49-F238E27FC236}">
                <a16:creationId xmlns:a16="http://schemas.microsoft.com/office/drawing/2014/main" id="{ACFD0A1A-B239-48B0-A0D6-242E2896F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3163"/>
            <a:ext cx="2789238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3">
            <a:extLst>
              <a:ext uri="{FF2B5EF4-FFF2-40B4-BE49-F238E27FC236}">
                <a16:creationId xmlns:a16="http://schemas.microsoft.com/office/drawing/2014/main" id="{B3E84009-B65E-43C1-80F0-651EA1C4D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638800"/>
            <a:ext cx="41910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B3872FB6-D780-47B9-ADC6-DD2B3CCFD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0963" y="4579938"/>
            <a:ext cx="485775" cy="979487"/>
          </a:xfrm>
          <a:prstGeom prst="downArrow">
            <a:avLst>
              <a:gd name="adj1" fmla="val 50000"/>
              <a:gd name="adj2" fmla="val 4994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264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 descr="Large confetti">
            <a:extLst>
              <a:ext uri="{FF2B5EF4-FFF2-40B4-BE49-F238E27FC236}">
                <a16:creationId xmlns:a16="http://schemas.microsoft.com/office/drawing/2014/main" id="{E32ACE46-CC16-4268-BDFC-5F98EA7335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Breast Calcifications</a:t>
            </a:r>
          </a:p>
        </p:txBody>
      </p:sp>
      <p:sp>
        <p:nvSpPr>
          <p:cNvPr id="72707" name="Content Placeholder 2">
            <a:extLst>
              <a:ext uri="{FF2B5EF4-FFF2-40B4-BE49-F238E27FC236}">
                <a16:creationId xmlns:a16="http://schemas.microsoft.com/office/drawing/2014/main" id="{5C5C8A19-6BB8-4425-BE3D-E0A67ABD01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38600" y="2057400"/>
            <a:ext cx="4724400" cy="4343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sz="2400">
                <a:latin typeface="Comic Sans MS" panose="030F0702030302020204" pitchFamily="66" charset="0"/>
              </a:rPr>
              <a:t>Calcifications show up as white spots on a mammogram</a:t>
            </a:r>
          </a:p>
          <a:p>
            <a:pPr>
              <a:spcAft>
                <a:spcPts val="1200"/>
              </a:spcAft>
            </a:pPr>
            <a:r>
              <a:rPr lang="en-US" altLang="en-US" sz="2400">
                <a:latin typeface="Comic Sans MS" panose="030F0702030302020204" pitchFamily="66" charset="0"/>
              </a:rPr>
              <a:t>Round well-defined, larger calcifications (left column) are more likely benign</a:t>
            </a:r>
          </a:p>
          <a:p>
            <a:pPr>
              <a:spcAft>
                <a:spcPts val="1200"/>
              </a:spcAft>
            </a:pPr>
            <a:r>
              <a:rPr lang="en-US" altLang="en-US" sz="2400">
                <a:latin typeface="Comic Sans MS" panose="030F0702030302020204" pitchFamily="66" charset="0"/>
              </a:rPr>
              <a:t>Tight cluster of tiny, irregularly shaped calcifications (right column) may indicate cancer</a:t>
            </a:r>
          </a:p>
        </p:txBody>
      </p:sp>
      <p:sp>
        <p:nvSpPr>
          <p:cNvPr id="72708" name="Slide Number Placeholder 5">
            <a:extLst>
              <a:ext uri="{FF2B5EF4-FFF2-40B4-BE49-F238E27FC236}">
                <a16:creationId xmlns:a16="http://schemas.microsoft.com/office/drawing/2014/main" id="{4078EB3E-E386-4869-8609-3319246298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EBD013-69B7-458C-B913-DD2124CBACD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2709" name="Picture 2">
            <a:extLst>
              <a:ext uri="{FF2B5EF4-FFF2-40B4-BE49-F238E27FC236}">
                <a16:creationId xmlns:a16="http://schemas.microsoft.com/office/drawing/2014/main" id="{03E3DDEF-3E35-4B20-9043-C02111625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12938"/>
            <a:ext cx="304800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 descr="Large confetti">
            <a:extLst>
              <a:ext uri="{FF2B5EF4-FFF2-40B4-BE49-F238E27FC236}">
                <a16:creationId xmlns:a16="http://schemas.microsoft.com/office/drawing/2014/main" id="{E675B693-34EB-4053-B69F-8C3D540A1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omic Sans MS" panose="030F0702030302020204" pitchFamily="66" charset="0"/>
              </a:rPr>
              <a:t>Calcification Features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3BEC1BFA-C596-49F5-82EB-80AD39461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1828800"/>
            <a:ext cx="4979988" cy="4648200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US" sz="2400" dirty="0">
                <a:latin typeface="Comic Sans MS" pitchFamily="66" charset="0"/>
              </a:rPr>
              <a:t>The </a:t>
            </a:r>
            <a:r>
              <a:rPr lang="en-US" sz="24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morphology</a:t>
            </a:r>
            <a:r>
              <a:rPr lang="en-US" sz="2400" dirty="0">
                <a:latin typeface="Comic Sans MS" pitchFamily="66" charset="0"/>
              </a:rPr>
              <a:t> of individual calcification, e.g., shape, area, and brightness</a:t>
            </a:r>
          </a:p>
          <a:p>
            <a:pPr>
              <a:spcAft>
                <a:spcPts val="1200"/>
              </a:spcAft>
              <a:defRPr/>
            </a:pPr>
            <a:r>
              <a:rPr lang="en-US" sz="2400" dirty="0">
                <a:latin typeface="Comic Sans MS" pitchFamily="66" charset="0"/>
              </a:rPr>
              <a:t>The </a:t>
            </a:r>
            <a:r>
              <a:rPr lang="en-US" sz="24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heterogeneity</a:t>
            </a:r>
            <a:r>
              <a:rPr lang="en-US" sz="2400" dirty="0">
                <a:latin typeface="Comic Sans MS" pitchFamily="66" charset="0"/>
              </a:rPr>
              <a:t> of individual features characterized by the mean, the standard deviation, and the maximum value for each feature.</a:t>
            </a:r>
          </a:p>
          <a:p>
            <a:pPr>
              <a:spcAft>
                <a:spcPts val="1200"/>
              </a:spcAft>
              <a:defRPr/>
            </a:pPr>
            <a:r>
              <a:rPr lang="en-US" sz="2400" b="1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Cluster features </a:t>
            </a:r>
            <a:r>
              <a:rPr lang="en-US" sz="2400" dirty="0">
                <a:solidFill>
                  <a:schemeClr val="tx2"/>
                </a:solidFill>
                <a:latin typeface="Comic Sans MS" pitchFamily="66" charset="0"/>
              </a:rPr>
              <a:t>such as total area, compactness</a:t>
            </a:r>
          </a:p>
        </p:txBody>
      </p:sp>
      <p:sp>
        <p:nvSpPr>
          <p:cNvPr id="74756" name="Slide Number Placeholder 5">
            <a:extLst>
              <a:ext uri="{FF2B5EF4-FFF2-40B4-BE49-F238E27FC236}">
                <a16:creationId xmlns:a16="http://schemas.microsoft.com/office/drawing/2014/main" id="{6A7B30F3-B8D1-4FED-BDF2-F6A62422AC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6223F2-CC3A-41F2-AAC4-65565D1FB30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4757" name="Picture 2">
            <a:extLst>
              <a:ext uri="{FF2B5EF4-FFF2-40B4-BE49-F238E27FC236}">
                <a16:creationId xmlns:a16="http://schemas.microsoft.com/office/drawing/2014/main" id="{A309630B-D784-4FA9-8AC2-33B0AD1E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12938"/>
            <a:ext cx="304800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 descr="Large confetti">
            <a:extLst>
              <a:ext uri="{FF2B5EF4-FFF2-40B4-BE49-F238E27FC236}">
                <a16:creationId xmlns:a16="http://schemas.microsoft.com/office/drawing/2014/main" id="{D31DF7AC-EE1C-42BB-9011-9E4D5BC00C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omic Sans MS" panose="030F0702030302020204" pitchFamily="66" charset="0"/>
              </a:rPr>
              <a:t>Database Approach to</a:t>
            </a:r>
            <a:br>
              <a:rPr lang="en-US" altLang="en-US" sz="3600">
                <a:latin typeface="Comic Sans MS" panose="030F0702030302020204" pitchFamily="66" charset="0"/>
              </a:rPr>
            </a:br>
            <a:r>
              <a:rPr lang="en-US" altLang="en-US" sz="3600">
                <a:latin typeface="Comic Sans MS" panose="030F0702030302020204" pitchFamily="66" charset="0"/>
              </a:rPr>
              <a:t>Computer-Aided Diagnosis</a:t>
            </a:r>
          </a:p>
        </p:txBody>
      </p:sp>
      <p:sp>
        <p:nvSpPr>
          <p:cNvPr id="76803" name="Content Placeholder 2">
            <a:extLst>
              <a:ext uri="{FF2B5EF4-FFF2-40B4-BE49-F238E27FC236}">
                <a16:creationId xmlns:a16="http://schemas.microsoft.com/office/drawing/2014/main" id="{753C1091-7C82-4217-8651-08236BF752C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6888" y="3429000"/>
            <a:ext cx="5446712" cy="2209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>
                <a:latin typeface="Comic Sans MS" panose="030F0702030302020204" pitchFamily="66" charset="0"/>
              </a:rPr>
              <a:t>The database consists of a large number of images with verified pathology results</a:t>
            </a:r>
          </a:p>
          <a:p>
            <a:pPr>
              <a:spcAft>
                <a:spcPts val="600"/>
              </a:spcAft>
            </a:pPr>
            <a:r>
              <a:rPr lang="en-US" altLang="en-US" sz="2400">
                <a:latin typeface="Comic Sans MS" panose="030F0702030302020204" pitchFamily="66" charset="0"/>
              </a:rPr>
              <a:t>Diagnosis is done by submitting the suspected mass region as a query to retrieve similar cases from the database  </a:t>
            </a:r>
          </a:p>
        </p:txBody>
      </p:sp>
      <p:sp>
        <p:nvSpPr>
          <p:cNvPr id="76804" name="Slide Number Placeholder 5">
            <a:extLst>
              <a:ext uri="{FF2B5EF4-FFF2-40B4-BE49-F238E27FC236}">
                <a16:creationId xmlns:a16="http://schemas.microsoft.com/office/drawing/2014/main" id="{B88EB4ED-2B14-4259-B9AE-21D470151D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06BB71-BBE4-4049-B18E-621047B491A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6805" name="Picture 6">
            <a:extLst>
              <a:ext uri="{FF2B5EF4-FFF2-40B4-BE49-F238E27FC236}">
                <a16:creationId xmlns:a16="http://schemas.microsoft.com/office/drawing/2014/main" id="{67E5C56C-DECA-4C61-9907-C4F97C98E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28622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8E7200-A856-4463-9B85-EABD53B639D3}"/>
              </a:ext>
            </a:extLst>
          </p:cNvPr>
          <p:cNvSpPr txBox="1">
            <a:spLocks/>
          </p:cNvSpPr>
          <p:nvPr/>
        </p:nvSpPr>
        <p:spPr bwMode="auto">
          <a:xfrm>
            <a:off x="533400" y="2057400"/>
            <a:ext cx="79248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Pct val="85000"/>
              <a:buFontTx/>
              <a:buBlip>
                <a:blip r:embed="rId4"/>
              </a:buBlip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64C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/>
              </a:rPr>
              <a:t>Content-based image retrieval techniques can provide radiologists “visual aids” to increase confidence in their diagnosis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 descr="Large confetti">
            <a:extLst>
              <a:ext uri="{FF2B5EF4-FFF2-40B4-BE49-F238E27FC236}">
                <a16:creationId xmlns:a16="http://schemas.microsoft.com/office/drawing/2014/main" id="{14753AE9-2EC9-4068-89BB-3772550896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Comic Sans MS" panose="030F0702030302020204" pitchFamily="66" charset="0"/>
              </a:rPr>
              <a:t>A Mammography CAD System</a:t>
            </a:r>
            <a:br>
              <a:rPr lang="en-US" altLang="en-US" sz="4000">
                <a:latin typeface="Comic Sans MS" panose="030F0702030302020204" pitchFamily="66" charset="0"/>
              </a:rPr>
            </a:br>
            <a:r>
              <a:rPr lang="en-US" altLang="en-US" sz="2800">
                <a:latin typeface="Comic Sans MS" panose="030F0702030302020204" pitchFamily="66" charset="0"/>
              </a:rPr>
              <a:t>[Giger et al.]</a:t>
            </a:r>
            <a:endParaRPr lang="en-US" altLang="en-US" sz="4000">
              <a:latin typeface="Comic Sans MS" panose="030F0702030302020204" pitchFamily="66" charset="0"/>
            </a:endParaRPr>
          </a:p>
        </p:txBody>
      </p:sp>
      <p:sp>
        <p:nvSpPr>
          <p:cNvPr id="78851" name="Slide Number Placeholder 5">
            <a:extLst>
              <a:ext uri="{FF2B5EF4-FFF2-40B4-BE49-F238E27FC236}">
                <a16:creationId xmlns:a16="http://schemas.microsoft.com/office/drawing/2014/main" id="{6DB77891-331F-4BA9-BDC9-8578577CF5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blipFill dpi="0" rotWithShape="0">
            <a:blip r:embed="rId3"/>
            <a:srcRect/>
            <a:tile tx="0" ty="0" sx="100000" sy="100000" flip="none" algn="tl"/>
          </a:blip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4210A6-5426-40CD-AEE2-B1C1989A43E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8852" name="Picture 3">
            <a:extLst>
              <a:ext uri="{FF2B5EF4-FFF2-40B4-BE49-F238E27FC236}">
                <a16:creationId xmlns:a16="http://schemas.microsoft.com/office/drawing/2014/main" id="{21DEFE48-3651-4364-95FA-74C05189FA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057400"/>
            <a:ext cx="5154613" cy="4495800"/>
          </a:xfrm>
          <a:noFill/>
        </p:spPr>
      </p:pic>
      <p:cxnSp>
        <p:nvCxnSpPr>
          <p:cNvPr id="78853" name="Straight Arrow Connector 10">
            <a:extLst>
              <a:ext uri="{FF2B5EF4-FFF2-40B4-BE49-F238E27FC236}">
                <a16:creationId xmlns:a16="http://schemas.microsoft.com/office/drawing/2014/main" id="{0B71A93E-C1BC-4785-9CF3-16BBB5F8996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16575" y="2514600"/>
            <a:ext cx="381000" cy="228600"/>
          </a:xfrm>
          <a:prstGeom prst="straightConnector1">
            <a:avLst/>
          </a:prstGeom>
          <a:noFill/>
          <a:ln w="28575" algn="ctr">
            <a:solidFill>
              <a:srgbClr val="4071A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6" name="TextBox 11">
            <a:extLst>
              <a:ext uri="{FF2B5EF4-FFF2-40B4-BE49-F238E27FC236}">
                <a16:creationId xmlns:a16="http://schemas.microsoft.com/office/drawing/2014/main" id="{CA00DE63-172B-4D9E-9003-99388FA68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575" y="2160588"/>
            <a:ext cx="1898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4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Probability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4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malignancy</a:t>
            </a:r>
          </a:p>
        </p:txBody>
      </p:sp>
      <p:cxnSp>
        <p:nvCxnSpPr>
          <p:cNvPr id="78855" name="Straight Arrow Connector 12">
            <a:extLst>
              <a:ext uri="{FF2B5EF4-FFF2-40B4-BE49-F238E27FC236}">
                <a16:creationId xmlns:a16="http://schemas.microsoft.com/office/drawing/2014/main" id="{A9313CF1-E5E6-4821-BB0D-A67D0D54840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16575" y="3581400"/>
            <a:ext cx="381000" cy="228600"/>
          </a:xfrm>
          <a:prstGeom prst="straightConnector1">
            <a:avLst/>
          </a:prstGeom>
          <a:noFill/>
          <a:ln w="28575" algn="ctr">
            <a:solidFill>
              <a:srgbClr val="4071A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8" name="TextBox 13">
            <a:extLst>
              <a:ext uri="{FF2B5EF4-FFF2-40B4-BE49-F238E27FC236}">
                <a16:creationId xmlns:a16="http://schemas.microsoft.com/office/drawing/2014/main" id="{4CE21CFE-DBA2-4F6D-A54B-D5DCC343D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575" y="3178175"/>
            <a:ext cx="2254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4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Similar images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4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known diagnosis</a:t>
            </a:r>
          </a:p>
        </p:txBody>
      </p:sp>
      <p:cxnSp>
        <p:nvCxnSpPr>
          <p:cNvPr id="78857" name="Straight Arrow Connector 14">
            <a:extLst>
              <a:ext uri="{FF2B5EF4-FFF2-40B4-BE49-F238E27FC236}">
                <a16:creationId xmlns:a16="http://schemas.microsoft.com/office/drawing/2014/main" id="{0BEB3AE5-D423-4A99-B9D3-41DB6ABF744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5616575" y="5562600"/>
            <a:ext cx="381000" cy="228600"/>
          </a:xfrm>
          <a:prstGeom prst="straightConnector1">
            <a:avLst/>
          </a:prstGeom>
          <a:noFill/>
          <a:ln w="28575" algn="ctr">
            <a:solidFill>
              <a:srgbClr val="4071A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70" name="TextBox 15">
            <a:extLst>
              <a:ext uri="{FF2B5EF4-FFF2-40B4-BE49-F238E27FC236}">
                <a16:creationId xmlns:a16="http://schemas.microsoft.com/office/drawing/2014/main" id="{0057F59D-310B-4DDA-86B0-5AB9D0D8B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7575" y="4953000"/>
            <a:ext cx="2917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4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Indicates the unknown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4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lesion relative to all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40">
                    <a:lumMod val="75000"/>
                    <a:lumOff val="25000"/>
                  </a:srgbClr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anose="02020603050405020304" pitchFamily="18" charset="0"/>
              </a:rPr>
              <a:t>lesions in the database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itle 1" descr="Large confetti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solidFill>
                  <a:srgbClr val="CFAFE7"/>
                </a:solidFill>
                <a:latin typeface="Comic Sans MS" pitchFamily="66" charset="0"/>
                <a:cs typeface="Arial" charset="0"/>
              </a:rPr>
              <a:t>Spinal 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1905000"/>
          </a:xfrm>
        </p:spPr>
        <p:txBody>
          <a:bodyPr>
            <a:noAutofit/>
          </a:bodyPr>
          <a:lstStyle/>
          <a:p>
            <a:pPr marL="230188" indent="-230188" eaLnBrk="1" hangingPunct="1">
              <a:spcAft>
                <a:spcPts val="600"/>
              </a:spcAft>
              <a:buFont typeface="Wingdings" pitchFamily="2" charset="2"/>
              <a:buChar char="§"/>
              <a:tabLst>
                <a:tab pos="230188" algn="l"/>
              </a:tabLst>
              <a:defRPr/>
            </a:pPr>
            <a:r>
              <a:rPr lang="en-US" sz="2800" dirty="0">
                <a:solidFill>
                  <a:srgbClr val="CCFFFF"/>
                </a:solidFill>
                <a:latin typeface="Comic Sans MS" pitchFamily="66" charset="0"/>
              </a:rPr>
              <a:t>Each vertebra has a hole through it</a:t>
            </a:r>
          </a:p>
          <a:p>
            <a:pPr marL="230188" indent="-230188" eaLnBrk="1" hangingPunct="1">
              <a:spcAft>
                <a:spcPts val="600"/>
              </a:spcAft>
              <a:buFont typeface="Wingdings" pitchFamily="2" charset="2"/>
              <a:buChar char="§"/>
              <a:tabLst>
                <a:tab pos="230188" algn="l"/>
              </a:tabLst>
              <a:defRPr/>
            </a:pPr>
            <a:r>
              <a:rPr lang="en-US" sz="2800" dirty="0">
                <a:solidFill>
                  <a:srgbClr val="CCFFFF"/>
                </a:solidFill>
                <a:latin typeface="Comic Sans MS" pitchFamily="66" charset="0"/>
              </a:rPr>
              <a:t>These holes line up to form the </a:t>
            </a:r>
            <a:r>
              <a:rPr lang="en-US" sz="2800" dirty="0">
                <a:solidFill>
                  <a:srgbClr val="F78609"/>
                </a:solidFill>
                <a:latin typeface="Comic Sans MS" pitchFamily="66" charset="0"/>
              </a:rPr>
              <a:t>spinal canal</a:t>
            </a:r>
          </a:p>
          <a:p>
            <a:pPr marL="230188" indent="-230188" eaLnBrk="1" hangingPunct="1">
              <a:spcAft>
                <a:spcPts val="1200"/>
              </a:spcAft>
              <a:buFont typeface="Wingdings" pitchFamily="2" charset="2"/>
              <a:buChar char="§"/>
              <a:tabLst>
                <a:tab pos="230188" algn="l"/>
              </a:tabLst>
              <a:defRPr/>
            </a:pPr>
            <a:r>
              <a:rPr lang="en-US" sz="2800" dirty="0">
                <a:solidFill>
                  <a:srgbClr val="CCFFFF"/>
                </a:solidFill>
                <a:latin typeface="Comic Sans MS" pitchFamily="66" charset="0"/>
              </a:rPr>
              <a:t>A large bundle of nerves called the </a:t>
            </a:r>
            <a:r>
              <a:rPr lang="en-US" sz="2800" dirty="0">
                <a:solidFill>
                  <a:srgbClr val="F78609"/>
                </a:solidFill>
                <a:latin typeface="Comic Sans MS" pitchFamily="66" charset="0"/>
              </a:rPr>
              <a:t>spinal cord </a:t>
            </a:r>
            <a:r>
              <a:rPr lang="en-US" sz="2800" dirty="0">
                <a:solidFill>
                  <a:srgbClr val="CCFFFF"/>
                </a:solidFill>
                <a:latin typeface="Comic Sans MS" pitchFamily="66" charset="0"/>
              </a:rPr>
              <a:t>runs through the spinal canal</a:t>
            </a:r>
          </a:p>
        </p:txBody>
      </p:sp>
      <p:sp>
        <p:nvSpPr>
          <p:cNvPr id="163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1C21E-A419-4EFE-B3E6-7F1F548E5BB2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09600" y="4205288"/>
            <a:ext cx="4114800" cy="2147887"/>
            <a:chOff x="609600" y="4205288"/>
            <a:chExt cx="4114800" cy="2147887"/>
          </a:xfrm>
        </p:grpSpPr>
        <p:pic>
          <p:nvPicPr>
            <p:cNvPr id="1638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4205288"/>
              <a:ext cx="3581400" cy="2147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4" name="Rounded Rectangular Callout 11"/>
            <p:cNvSpPr>
              <a:spLocks noChangeArrowheads="1"/>
            </p:cNvSpPr>
            <p:nvPr/>
          </p:nvSpPr>
          <p:spPr bwMode="auto">
            <a:xfrm>
              <a:off x="609600" y="5334000"/>
              <a:ext cx="762000" cy="307975"/>
            </a:xfrm>
            <a:prstGeom prst="wedgeRoundRectCallout">
              <a:avLst>
                <a:gd name="adj1" fmla="val 154028"/>
                <a:gd name="adj2" fmla="val -139755"/>
                <a:gd name="adj3" fmla="val 16667"/>
              </a:avLst>
            </a:prstGeom>
            <a:solidFill>
              <a:schemeClr val="accent1">
                <a:lumMod val="75000"/>
              </a:scheme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>
                  <a:latin typeface="Arial" charset="0"/>
                  <a:cs typeface="Arial" charset="0"/>
                </a:rPr>
                <a:t>Hole</a:t>
              </a:r>
            </a:p>
          </p:txBody>
        </p:sp>
      </p:grpSp>
      <p:sp>
        <p:nvSpPr>
          <p:cNvPr id="16395" name="Rounded Rectangular Callout 12"/>
          <p:cNvSpPr>
            <a:spLocks noChangeArrowheads="1"/>
          </p:cNvSpPr>
          <p:nvPr/>
        </p:nvSpPr>
        <p:spPr bwMode="auto">
          <a:xfrm>
            <a:off x="4231419" y="5729287"/>
            <a:ext cx="914400" cy="623888"/>
          </a:xfrm>
          <a:prstGeom prst="wedgeRoundRectCallout">
            <a:avLst>
              <a:gd name="adj1" fmla="val -99380"/>
              <a:gd name="adj2" fmla="val -29009"/>
              <a:gd name="adj3" fmla="val 16667"/>
            </a:avLst>
          </a:prstGeom>
          <a:solidFill>
            <a:schemeClr val="accent1">
              <a:lumMod val="75000"/>
            </a:schemeClr>
          </a:solidFill>
          <a:ln w="9525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 anchorCtr="1"/>
          <a:lstStyle/>
          <a:p>
            <a:pPr algn="ctr"/>
            <a:r>
              <a:rPr lang="en-US" sz="1600" dirty="0">
                <a:latin typeface="Arial" charset="0"/>
                <a:cs typeface="Arial" charset="0"/>
              </a:rPr>
              <a:t>Spinal</a:t>
            </a:r>
          </a:p>
          <a:p>
            <a:pPr algn="ctr"/>
            <a:r>
              <a:rPr lang="en-US" sz="1600" dirty="0">
                <a:latin typeface="Arial" charset="0"/>
                <a:cs typeface="Arial" charset="0"/>
              </a:rPr>
              <a:t>canal</a:t>
            </a:r>
          </a:p>
        </p:txBody>
      </p:sp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2" y="3857625"/>
            <a:ext cx="2433638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eform 1"/>
          <p:cNvSpPr/>
          <p:nvPr/>
        </p:nvSpPr>
        <p:spPr>
          <a:xfrm>
            <a:off x="3745064" y="4245997"/>
            <a:ext cx="106992" cy="1677725"/>
          </a:xfrm>
          <a:custGeom>
            <a:avLst/>
            <a:gdLst>
              <a:gd name="connsiteX0" fmla="*/ 0 w 106992"/>
              <a:gd name="connsiteY0" fmla="*/ 0 h 1677725"/>
              <a:gd name="connsiteX1" fmla="*/ 87465 w 106992"/>
              <a:gd name="connsiteY1" fmla="*/ 421419 h 1677725"/>
              <a:gd name="connsiteX2" fmla="*/ 103367 w 106992"/>
              <a:gd name="connsiteY2" fmla="*/ 723568 h 1677725"/>
              <a:gd name="connsiteX3" fmla="*/ 103367 w 106992"/>
              <a:gd name="connsiteY3" fmla="*/ 954156 h 1677725"/>
              <a:gd name="connsiteX4" fmla="*/ 63611 w 106992"/>
              <a:gd name="connsiteY4" fmla="*/ 1343770 h 1677725"/>
              <a:gd name="connsiteX5" fmla="*/ 15903 w 106992"/>
              <a:gd name="connsiteY5" fmla="*/ 1661822 h 1677725"/>
              <a:gd name="connsiteX6" fmla="*/ 15903 w 106992"/>
              <a:gd name="connsiteY6" fmla="*/ 1661822 h 1677725"/>
              <a:gd name="connsiteX7" fmla="*/ 15903 w 106992"/>
              <a:gd name="connsiteY7" fmla="*/ 1677725 h 167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92" h="1677725">
                <a:moveTo>
                  <a:pt x="0" y="0"/>
                </a:moveTo>
                <a:cubicBezTo>
                  <a:pt x="35118" y="150412"/>
                  <a:pt x="70237" y="300824"/>
                  <a:pt x="87465" y="421419"/>
                </a:cubicBezTo>
                <a:cubicBezTo>
                  <a:pt x="104693" y="542014"/>
                  <a:pt x="100717" y="634779"/>
                  <a:pt x="103367" y="723568"/>
                </a:cubicBezTo>
                <a:cubicBezTo>
                  <a:pt x="106017" y="812357"/>
                  <a:pt x="109993" y="850789"/>
                  <a:pt x="103367" y="954156"/>
                </a:cubicBezTo>
                <a:cubicBezTo>
                  <a:pt x="96741" y="1057523"/>
                  <a:pt x="78188" y="1225826"/>
                  <a:pt x="63611" y="1343770"/>
                </a:cubicBezTo>
                <a:cubicBezTo>
                  <a:pt x="49034" y="1461714"/>
                  <a:pt x="15903" y="1661822"/>
                  <a:pt x="15903" y="1661822"/>
                </a:cubicBezTo>
                <a:lnTo>
                  <a:pt x="15903" y="1661822"/>
                </a:lnTo>
                <a:lnTo>
                  <a:pt x="15903" y="1677725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FAFE7"/>
                </a:solidFill>
              </a:rPr>
              <a:t>Intervertebral Foramina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12192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100" dirty="0">
                <a:solidFill>
                  <a:srgbClr val="B4CED6"/>
                </a:solidFill>
              </a:rPr>
              <a:t>Lumbar canal </a:t>
            </a:r>
            <a:r>
              <a:rPr lang="en-US" sz="3100" dirty="0"/>
              <a:t>is the vertical space within the spinal column which contains the </a:t>
            </a:r>
            <a:r>
              <a:rPr lang="en-US" sz="3100" dirty="0">
                <a:solidFill>
                  <a:srgbClr val="B4CED6"/>
                </a:solidFill>
              </a:rPr>
              <a:t>spinal cord</a:t>
            </a:r>
          </a:p>
        </p:txBody>
      </p:sp>
      <p:sp>
        <p:nvSpPr>
          <p:cNvPr id="8" name="Content Placeholder 10"/>
          <p:cNvSpPr txBox="1">
            <a:spLocks/>
          </p:cNvSpPr>
          <p:nvPr/>
        </p:nvSpPr>
        <p:spPr>
          <a:xfrm>
            <a:off x="350520" y="2590800"/>
            <a:ext cx="5364480" cy="4114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420624" lvl="0" indent="-384048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Nerves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travel through the spinal canal and exit the canal through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small </a:t>
            </a:r>
            <a:r>
              <a:rPr lang="en-US" sz="3100" dirty="0"/>
              <a:t>pathway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 </a:t>
            </a:r>
            <a:r>
              <a:rPr lang="en-US" sz="3100" dirty="0"/>
              <a:t>on the sides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called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100" b="0" i="0" u="none" strike="noStrike" kern="1200" cap="none" spc="0" normalizeH="0" baseline="0" noProof="0" dirty="0" err="1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intervertebral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B4CED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foramina.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en-US" sz="3100" dirty="0">
                <a:solidFill>
                  <a:srgbClr val="B4CED6"/>
                </a:solidFill>
              </a:rPr>
              <a:t>Foramen</a:t>
            </a:r>
            <a:r>
              <a:rPr lang="en-US" sz="3100" dirty="0"/>
              <a:t> provides a passage for a spinal nerve</a:t>
            </a:r>
            <a:endParaRPr kumimoji="0" lang="en-US" sz="3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410200" y="3429000"/>
            <a:ext cx="3288558" cy="2438400"/>
            <a:chOff x="5522067" y="3429000"/>
            <a:chExt cx="3288558" cy="2438400"/>
          </a:xfrm>
        </p:grpSpPr>
        <p:pic>
          <p:nvPicPr>
            <p:cNvPr id="10241" name="Picture 1" descr="C:\Users\Kien\Desktop\TEMP\Research\SPIE'10\lumbar spine 2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2600" y="3429000"/>
              <a:ext cx="3248025" cy="2438400"/>
            </a:xfrm>
            <a:prstGeom prst="rect">
              <a:avLst/>
            </a:prstGeom>
            <a:noFill/>
          </p:spPr>
        </p:pic>
        <p:sp>
          <p:nvSpPr>
            <p:cNvPr id="6" name="Oval 5"/>
            <p:cNvSpPr/>
            <p:nvPr/>
          </p:nvSpPr>
          <p:spPr>
            <a:xfrm>
              <a:off x="5522067" y="3962656"/>
              <a:ext cx="6858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8074767" y="4915156"/>
              <a:ext cx="6858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38800" y="5867400"/>
            <a:ext cx="3276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courtesy of St. Joseph’s Hospital Health Center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 descr="Large confetti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solidFill>
                  <a:srgbClr val="CFAFE7"/>
                </a:solidFill>
                <a:latin typeface="Comic Sans MS" pitchFamily="66" charset="0"/>
                <a:cs typeface="Arial" charset="0"/>
              </a:rPr>
              <a:t>Spinal Nerves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67200" y="2057400"/>
            <a:ext cx="4495800" cy="4191000"/>
          </a:xfrm>
        </p:spPr>
        <p:txBody>
          <a:bodyPr>
            <a:noAutofit/>
          </a:bodyPr>
          <a:lstStyle/>
          <a:p>
            <a:pPr marL="230188" indent="-230188" eaLnBrk="1" hangingPunct="1">
              <a:spcAft>
                <a:spcPts val="1200"/>
              </a:spcAft>
              <a:buFont typeface="Wingdings" pitchFamily="2" charset="2"/>
              <a:buChar char="§"/>
              <a:tabLst>
                <a:tab pos="230188" algn="l"/>
              </a:tabLst>
            </a:pPr>
            <a:r>
              <a:rPr lang="en-US" sz="2800" dirty="0">
                <a:latin typeface="Comic Sans MS" pitchFamily="66" charset="0"/>
              </a:rPr>
              <a:t>Spinal cord has 31 segments; and a pair of spinal nerves exits from each segment</a:t>
            </a:r>
          </a:p>
          <a:p>
            <a:pPr marL="230188" indent="-230188" eaLnBrk="1" hangingPunct="1">
              <a:spcAft>
                <a:spcPts val="600"/>
              </a:spcAft>
              <a:buFont typeface="Wingdings" pitchFamily="2" charset="2"/>
              <a:buChar char="§"/>
              <a:tabLst>
                <a:tab pos="230188" algn="l"/>
              </a:tabLst>
            </a:pPr>
            <a:r>
              <a:rPr lang="en-US" sz="2800" dirty="0">
                <a:latin typeface="Comic Sans MS" pitchFamily="66" charset="0"/>
              </a:rPr>
              <a:t>These nerves carry messages between the brain and the various parts of the body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0D30-968A-450B-9F5E-82AA61DBAC2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74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828800"/>
            <a:ext cx="33528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 descr="Large confetti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480794" cy="1143000"/>
          </a:xfrm>
        </p:spPr>
        <p:txBody>
          <a:bodyPr/>
          <a:lstStyle/>
          <a:p>
            <a:pPr eaLnBrk="1" hangingPunct="1"/>
            <a:r>
              <a:rPr lang="en-US" sz="4800" dirty="0">
                <a:solidFill>
                  <a:srgbClr val="CFAFE7"/>
                </a:solidFill>
                <a:latin typeface="Comic Sans MS" pitchFamily="66" charset="0"/>
                <a:cs typeface="Arial" charset="0"/>
              </a:rPr>
              <a:t>Spinal Cord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5355075" y="1661219"/>
            <a:ext cx="3480793" cy="3886200"/>
          </a:xfrm>
        </p:spPr>
        <p:txBody>
          <a:bodyPr>
            <a:noAutofit/>
          </a:bodyPr>
          <a:lstStyle/>
          <a:p>
            <a:pPr marL="282575" indent="-282575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>
                <a:latin typeface="Comic Sans MS" pitchFamily="66" charset="0"/>
              </a:rPr>
              <a:t>Spinal cord is much shorter than the length of the spinal column</a:t>
            </a:r>
          </a:p>
          <a:p>
            <a:pPr marL="282575" indent="-282575">
              <a:lnSpc>
                <a:spcPct val="105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>
                <a:latin typeface="Comic Sans MS" pitchFamily="66" charset="0"/>
              </a:rPr>
              <a:t>Spinal cord extends down to only the last of the thoracic vertebrae</a:t>
            </a:r>
          </a:p>
          <a:p>
            <a:pPr marL="0" indent="0" eaLnBrk="1" hangingPunct="1">
              <a:spcAft>
                <a:spcPts val="1200"/>
              </a:spcAft>
              <a:buNone/>
              <a:tabLst>
                <a:tab pos="230188" algn="l"/>
              </a:tabLst>
            </a:pPr>
            <a:endParaRPr lang="en-US" sz="2800" dirty="0">
              <a:latin typeface="Comic Sans MS" pitchFamily="66" charset="0"/>
            </a:endParaRP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B0D30-968A-450B-9F5E-82AA61DBAC2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209B3-1F6A-47E6-A823-BE8C38865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88" y="655935"/>
            <a:ext cx="2800211" cy="5903502"/>
          </a:xfrm>
          <a:prstGeom prst="rect">
            <a:avLst/>
          </a:prstGeo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9445F98B-3811-4F3F-8A3F-BA1744C5596E}"/>
              </a:ext>
            </a:extLst>
          </p:cNvPr>
          <p:cNvSpPr/>
          <p:nvPr/>
        </p:nvSpPr>
        <p:spPr>
          <a:xfrm>
            <a:off x="1410065" y="2056900"/>
            <a:ext cx="260314" cy="68629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6DEC3811-4749-4DE1-A050-CA717C445FBB}"/>
              </a:ext>
            </a:extLst>
          </p:cNvPr>
          <p:cNvSpPr/>
          <p:nvPr/>
        </p:nvSpPr>
        <p:spPr>
          <a:xfrm>
            <a:off x="1198574" y="2762142"/>
            <a:ext cx="260314" cy="1733658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7B87DF32-D27C-411E-8F1E-219B89B835C1}"/>
              </a:ext>
            </a:extLst>
          </p:cNvPr>
          <p:cNvSpPr/>
          <p:nvPr/>
        </p:nvSpPr>
        <p:spPr>
          <a:xfrm>
            <a:off x="1419143" y="4514744"/>
            <a:ext cx="260314" cy="1124056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5E1949-EF76-4841-AF54-565520E80EDC}"/>
              </a:ext>
            </a:extLst>
          </p:cNvPr>
          <p:cNvSpPr txBox="1"/>
          <p:nvPr/>
        </p:nvSpPr>
        <p:spPr>
          <a:xfrm>
            <a:off x="397023" y="2215383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Cervical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B5F035-4952-4A33-B3D5-4F4E83C2C265}"/>
              </a:ext>
            </a:extLst>
          </p:cNvPr>
          <p:cNvSpPr txBox="1"/>
          <p:nvPr/>
        </p:nvSpPr>
        <p:spPr>
          <a:xfrm>
            <a:off x="129050" y="341965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Thoracic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085E91-D68F-4173-ACCA-E2FEE507D389}"/>
              </a:ext>
            </a:extLst>
          </p:cNvPr>
          <p:cNvSpPr txBox="1"/>
          <p:nvPr/>
        </p:nvSpPr>
        <p:spPr>
          <a:xfrm>
            <a:off x="308132" y="475360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Lumbar</a:t>
            </a:r>
          </a:p>
          <a:p>
            <a:r>
              <a:rPr lang="en-US" dirty="0"/>
              <a:t>vertebrae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F0FB438F-F8E6-48CC-9F3E-E6D63339EF65}"/>
              </a:ext>
            </a:extLst>
          </p:cNvPr>
          <p:cNvSpPr/>
          <p:nvPr/>
        </p:nvSpPr>
        <p:spPr>
          <a:xfrm>
            <a:off x="3505200" y="2092497"/>
            <a:ext cx="1219200" cy="897827"/>
          </a:xfrm>
          <a:prstGeom prst="wedgeRoundRectCallout">
            <a:avLst>
              <a:gd name="adj1" fmla="val -101916"/>
              <a:gd name="adj2" fmla="val -49148"/>
              <a:gd name="adj3" fmla="val 16667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Spinal cord</a:t>
            </a:r>
          </a:p>
        </p:txBody>
      </p:sp>
    </p:spTree>
    <p:extLst>
      <p:ext uri="{BB962C8B-B14F-4D97-AF65-F5344CB8AC3E}">
        <p14:creationId xmlns:p14="http://schemas.microsoft.com/office/powerpoint/2010/main" val="2634120935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icepaper">
  <a:themeElements>
    <a:clrScheme name="Ricepaper 2">
      <a:dk1>
        <a:srgbClr val="00264C"/>
      </a:dk1>
      <a:lt1>
        <a:srgbClr val="FFFFE9"/>
      </a:lt1>
      <a:dk2>
        <a:srgbClr val="333333"/>
      </a:dk2>
      <a:lt2>
        <a:srgbClr val="333333"/>
      </a:lt2>
      <a:accent1>
        <a:srgbClr val="78C0B2"/>
      </a:accent1>
      <a:accent2>
        <a:srgbClr val="262D4C"/>
      </a:accent2>
      <a:accent3>
        <a:srgbClr val="FFFFF2"/>
      </a:accent3>
      <a:accent4>
        <a:srgbClr val="001F40"/>
      </a:accent4>
      <a:accent5>
        <a:srgbClr val="BEDCD5"/>
      </a:accent5>
      <a:accent6>
        <a:srgbClr val="212844"/>
      </a:accent6>
      <a:hlink>
        <a:srgbClr val="598BBD"/>
      </a:hlink>
      <a:folHlink>
        <a:srgbClr val="4D4D4D"/>
      </a:folHlink>
    </a:clrScheme>
    <a:fontScheme name="Ricepaper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Ricepaper 1">
        <a:dk1>
          <a:srgbClr val="9D9475"/>
        </a:dk1>
        <a:lt1>
          <a:srgbClr val="333333"/>
        </a:lt1>
        <a:dk2>
          <a:srgbClr val="333300"/>
        </a:dk2>
        <a:lt2>
          <a:srgbClr val="333333"/>
        </a:lt2>
        <a:accent1>
          <a:srgbClr val="B3C39F"/>
        </a:accent1>
        <a:accent2>
          <a:srgbClr val="DCD9CE"/>
        </a:accent2>
        <a:accent3>
          <a:srgbClr val="ADADAA"/>
        </a:accent3>
        <a:accent4>
          <a:srgbClr val="2A2A2A"/>
        </a:accent4>
        <a:accent5>
          <a:srgbClr val="D6DECD"/>
        </a:accent5>
        <a:accent6>
          <a:srgbClr val="C7C4BA"/>
        </a:accent6>
        <a:hlink>
          <a:srgbClr val="CC9900"/>
        </a:hlink>
        <a:folHlink>
          <a:srgbClr val="ADA68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cepaper 2">
        <a:dk1>
          <a:srgbClr val="00264C"/>
        </a:dk1>
        <a:lt1>
          <a:srgbClr val="FFFFE9"/>
        </a:lt1>
        <a:dk2>
          <a:srgbClr val="333333"/>
        </a:dk2>
        <a:lt2>
          <a:srgbClr val="333333"/>
        </a:lt2>
        <a:accent1>
          <a:srgbClr val="78C0B2"/>
        </a:accent1>
        <a:accent2>
          <a:srgbClr val="262D4C"/>
        </a:accent2>
        <a:accent3>
          <a:srgbClr val="FFFFF2"/>
        </a:accent3>
        <a:accent4>
          <a:srgbClr val="001F40"/>
        </a:accent4>
        <a:accent5>
          <a:srgbClr val="BEDCD5"/>
        </a:accent5>
        <a:accent6>
          <a:srgbClr val="212844"/>
        </a:accent6>
        <a:hlink>
          <a:srgbClr val="598BBD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3">
        <a:dk1>
          <a:srgbClr val="000000"/>
        </a:dk1>
        <a:lt1>
          <a:srgbClr val="F8F8F8"/>
        </a:lt1>
        <a:dk2>
          <a:srgbClr val="333333"/>
        </a:dk2>
        <a:lt2>
          <a:srgbClr val="5F5F5F"/>
        </a:lt2>
        <a:accent1>
          <a:srgbClr val="DDDDDD"/>
        </a:accent1>
        <a:accent2>
          <a:srgbClr val="808080"/>
        </a:accent2>
        <a:accent3>
          <a:srgbClr val="FBFBFB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4">
        <a:dk1>
          <a:srgbClr val="00264C"/>
        </a:dk1>
        <a:lt1>
          <a:srgbClr val="FFFFFF"/>
        </a:lt1>
        <a:dk2>
          <a:srgbClr val="333333"/>
        </a:dk2>
        <a:lt2>
          <a:srgbClr val="2E697E"/>
        </a:lt2>
        <a:accent1>
          <a:srgbClr val="BAC8AA"/>
        </a:accent1>
        <a:accent2>
          <a:srgbClr val="6E9883"/>
        </a:accent2>
        <a:accent3>
          <a:srgbClr val="FFFFFF"/>
        </a:accent3>
        <a:accent4>
          <a:srgbClr val="001F40"/>
        </a:accent4>
        <a:accent5>
          <a:srgbClr val="D9E0D2"/>
        </a:accent5>
        <a:accent6>
          <a:srgbClr val="638976"/>
        </a:accent6>
        <a:hlink>
          <a:srgbClr val="CC9900"/>
        </a:hlink>
        <a:folHlink>
          <a:srgbClr val="7DAEC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cepaper 5">
        <a:dk1>
          <a:srgbClr val="20374E"/>
        </a:dk1>
        <a:lt1>
          <a:srgbClr val="DCE4D2"/>
        </a:lt1>
        <a:dk2>
          <a:srgbClr val="333333"/>
        </a:dk2>
        <a:lt2>
          <a:srgbClr val="524C46"/>
        </a:lt2>
        <a:accent1>
          <a:srgbClr val="C9C491"/>
        </a:accent1>
        <a:accent2>
          <a:srgbClr val="8A776A"/>
        </a:accent2>
        <a:accent3>
          <a:srgbClr val="EBEFE5"/>
        </a:accent3>
        <a:accent4>
          <a:srgbClr val="1A2D41"/>
        </a:accent4>
        <a:accent5>
          <a:srgbClr val="E1DEC7"/>
        </a:accent5>
        <a:accent6>
          <a:srgbClr val="7D6B5F"/>
        </a:accent6>
        <a:hlink>
          <a:srgbClr val="67895F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8520</TotalTime>
  <Words>2183</Words>
  <Application>Microsoft Office PowerPoint</Application>
  <PresentationFormat>On-screen Show (4:3)</PresentationFormat>
  <Paragraphs>474</Paragraphs>
  <Slides>55</Slides>
  <Notes>54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Arial</vt:lpstr>
      <vt:lpstr>Bradley Hand ITC</vt:lpstr>
      <vt:lpstr>Brush Script MT</vt:lpstr>
      <vt:lpstr>Calibri</vt:lpstr>
      <vt:lpstr>Comic Sans MS</vt:lpstr>
      <vt:lpstr>Franklin Gothic Book</vt:lpstr>
      <vt:lpstr>Times New Roman</vt:lpstr>
      <vt:lpstr>Wingdings</vt:lpstr>
      <vt:lpstr>Wingdings 2</vt:lpstr>
      <vt:lpstr>Wingdings 3</vt:lpstr>
      <vt:lpstr>Technic</vt:lpstr>
      <vt:lpstr>Ricepaper</vt:lpstr>
      <vt:lpstr>Bitmap Image</vt:lpstr>
      <vt:lpstr>Microsoft Equation 3.0</vt:lpstr>
      <vt:lpstr>MathType 6.0 Equation</vt:lpstr>
      <vt:lpstr>Computer-aided diagnosis of Lumbar Spinal Stenosis </vt:lpstr>
      <vt:lpstr>Outline</vt:lpstr>
      <vt:lpstr>Spine Anatomy</vt:lpstr>
      <vt:lpstr>Intervertebral Disc </vt:lpstr>
      <vt:lpstr>Facet  Joints </vt:lpstr>
      <vt:lpstr>Spinal Cord</vt:lpstr>
      <vt:lpstr>Intervertebral Foramina</vt:lpstr>
      <vt:lpstr>Spinal Nerves</vt:lpstr>
      <vt:lpstr>Spinal Cord</vt:lpstr>
      <vt:lpstr>Spinal Cord is Shorter</vt:lpstr>
      <vt:lpstr>Sizes of Spinal Segments</vt:lpstr>
      <vt:lpstr>Lumbar Spine</vt:lpstr>
      <vt:lpstr>Lumbar Spinal Stenosis</vt:lpstr>
      <vt:lpstr>One Scenario Degenerative Disc Disease</vt:lpstr>
      <vt:lpstr>One Scenario Degenerative Disc Disease</vt:lpstr>
      <vt:lpstr>Statistics</vt:lpstr>
      <vt:lpstr>Our Initial Research CAD for Lumbar Stenosis Using X-ray</vt:lpstr>
      <vt:lpstr>Two Different  Views Magnetic Resonance Imaging (MRI)</vt:lpstr>
      <vt:lpstr>Our System Environment</vt:lpstr>
      <vt:lpstr>Our System Environment</vt:lpstr>
      <vt:lpstr>Our System Environment</vt:lpstr>
      <vt:lpstr>Spinal Canal Area</vt:lpstr>
      <vt:lpstr>Find 4 Regions of Interests (ROIs) </vt:lpstr>
      <vt:lpstr>Example:  Regions of Interest </vt:lpstr>
      <vt:lpstr>Finding 6 Spinal Components </vt:lpstr>
      <vt:lpstr>Finding 6 Spinal Components </vt:lpstr>
      <vt:lpstr>Spinal Feature Extraction (1)</vt:lpstr>
      <vt:lpstr>PowerPoint Presentation</vt:lpstr>
      <vt:lpstr>PowerPoint Presentation</vt:lpstr>
      <vt:lpstr>Spinal Feature Extraction (4)</vt:lpstr>
      <vt:lpstr>Spinal Feature Extraction (5)</vt:lpstr>
      <vt:lpstr>Purposes of Spinal Features</vt:lpstr>
      <vt:lpstr>Stenosis Condition Classification</vt:lpstr>
      <vt:lpstr>Experiment Setting</vt:lpstr>
      <vt:lpstr>Performance Evaluation</vt:lpstr>
      <vt:lpstr>Segmentation Performance</vt:lpstr>
      <vt:lpstr>Diagnosis Performance</vt:lpstr>
      <vt:lpstr>Conclusions </vt:lpstr>
      <vt:lpstr>Giraffe vs Human</vt:lpstr>
      <vt:lpstr>PowerPoint Presentation</vt:lpstr>
      <vt:lpstr>Breast Cancer</vt:lpstr>
      <vt:lpstr>Causes</vt:lpstr>
      <vt:lpstr>Computer-Aided Diagnosis</vt:lpstr>
      <vt:lpstr>What Mammograms Show</vt:lpstr>
      <vt:lpstr>Different Views</vt:lpstr>
      <vt:lpstr>Detection of Malignant Masses</vt:lpstr>
      <vt:lpstr>Scalar Field and Gradient</vt:lpstr>
      <vt:lpstr>Cartesian Gradient</vt:lpstr>
      <vt:lpstr>Radial Gradient</vt:lpstr>
      <vt:lpstr>Feature: Spiculation  [Huo et al.]</vt:lpstr>
      <vt:lpstr>Feature: Spiculation [Chan et al.]</vt:lpstr>
      <vt:lpstr>Breast Calcifications</vt:lpstr>
      <vt:lpstr>Calcification Features</vt:lpstr>
      <vt:lpstr>Database Approach to Computer-Aided Diagnosis</vt:lpstr>
      <vt:lpstr>A Mammography CAD System [Giger et al.]</vt:lpstr>
    </vt:vector>
  </TitlesOfParts>
  <Company>Office of Research &amp; Commercialization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CAWA: Continuous Approximate Where-About Queries</dc:title>
  <dc:creator>Alex Aved</dc:creator>
  <cp:lastModifiedBy>Kien</cp:lastModifiedBy>
  <cp:revision>797</cp:revision>
  <dcterms:created xsi:type="dcterms:W3CDTF">2009-05-21T00:20:37Z</dcterms:created>
  <dcterms:modified xsi:type="dcterms:W3CDTF">2020-03-03T18:42:06Z</dcterms:modified>
</cp:coreProperties>
</file>