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362" r:id="rId2"/>
    <p:sldId id="257" r:id="rId3"/>
    <p:sldId id="258" r:id="rId4"/>
    <p:sldId id="259" r:id="rId5"/>
    <p:sldId id="260" r:id="rId6"/>
    <p:sldId id="277" r:id="rId7"/>
    <p:sldId id="308" r:id="rId8"/>
    <p:sldId id="274" r:id="rId9"/>
    <p:sldId id="281" r:id="rId10"/>
    <p:sldId id="261" r:id="rId11"/>
    <p:sldId id="307" r:id="rId12"/>
    <p:sldId id="278" r:id="rId13"/>
    <p:sldId id="262" r:id="rId14"/>
    <p:sldId id="301" r:id="rId15"/>
    <p:sldId id="303" r:id="rId16"/>
    <p:sldId id="275" r:id="rId17"/>
    <p:sldId id="264" r:id="rId18"/>
    <p:sldId id="365" r:id="rId19"/>
    <p:sldId id="282" r:id="rId20"/>
    <p:sldId id="283" r:id="rId21"/>
    <p:sldId id="289" r:id="rId22"/>
    <p:sldId id="288" r:id="rId23"/>
    <p:sldId id="287" r:id="rId24"/>
    <p:sldId id="286" r:id="rId25"/>
    <p:sldId id="285" r:id="rId26"/>
    <p:sldId id="284" r:id="rId27"/>
    <p:sldId id="290" r:id="rId28"/>
    <p:sldId id="291" r:id="rId29"/>
    <p:sldId id="304" r:id="rId30"/>
    <p:sldId id="363" r:id="rId31"/>
    <p:sldId id="309" r:id="rId32"/>
    <p:sldId id="310" r:id="rId33"/>
    <p:sldId id="335" r:id="rId34"/>
    <p:sldId id="344" r:id="rId35"/>
    <p:sldId id="345" r:id="rId36"/>
    <p:sldId id="354" r:id="rId37"/>
    <p:sldId id="355" r:id="rId38"/>
    <p:sldId id="356" r:id="rId39"/>
    <p:sldId id="358" r:id="rId40"/>
    <p:sldId id="360" r:id="rId41"/>
    <p:sldId id="312" r:id="rId42"/>
    <p:sldId id="330" r:id="rId43"/>
    <p:sldId id="340" r:id="rId44"/>
    <p:sldId id="296" r:id="rId45"/>
    <p:sldId id="297" r:id="rId46"/>
    <p:sldId id="302" r:id="rId47"/>
    <p:sldId id="361" r:id="rId48"/>
    <p:sldId id="317" r:id="rId49"/>
    <p:sldId id="313" r:id="rId50"/>
    <p:sldId id="333" r:id="rId51"/>
    <p:sldId id="342" r:id="rId52"/>
    <p:sldId id="314" r:id="rId53"/>
    <p:sldId id="315" r:id="rId54"/>
    <p:sldId id="316" r:id="rId55"/>
    <p:sldId id="364" r:id="rId56"/>
    <p:sldId id="318" r:id="rId57"/>
    <p:sldId id="321" r:id="rId58"/>
    <p:sldId id="320" r:id="rId59"/>
    <p:sldId id="322" r:id="rId60"/>
    <p:sldId id="323" r:id="rId61"/>
    <p:sldId id="325" r:id="rId62"/>
    <p:sldId id="324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6782"/>
    <a:srgbClr val="697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72488-2DAB-401E-94DB-FABE4CB0BBE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0A5A2-823C-4AED-94C0-28F3F7BB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68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9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199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The slides for this text are organized into chapters. This lecture covers Chapter 2.</a:t>
            </a:r>
          </a:p>
          <a:p>
            <a:endParaRPr lang="en-US"/>
          </a:p>
          <a:p>
            <a:r>
              <a:rPr lang="en-US"/>
              <a:t>Chapter 1: Introduction to Database Systems</a:t>
            </a:r>
          </a:p>
          <a:p>
            <a:r>
              <a:rPr lang="en-US"/>
              <a:t>Chapter 2: The Entity-Relationship Model	</a:t>
            </a:r>
          </a:p>
          <a:p>
            <a:r>
              <a:rPr lang="en-US"/>
              <a:t>Chapter 3: The Relational Model</a:t>
            </a:r>
          </a:p>
          <a:p>
            <a:r>
              <a:rPr lang="en-US"/>
              <a:t>Chapter 4 (Part A): Relational Algebra</a:t>
            </a:r>
          </a:p>
          <a:p>
            <a:r>
              <a:rPr lang="en-US"/>
              <a:t>Chapter 4 (Part B): Relational Calculus</a:t>
            </a:r>
          </a:p>
          <a:p>
            <a:r>
              <a:rPr lang="en-US"/>
              <a:t>Chapter 5: SQL: Queries, Programming, Triggers</a:t>
            </a:r>
          </a:p>
          <a:p>
            <a:r>
              <a:rPr lang="en-US"/>
              <a:t>Chapter 6: Query-by-Example (QBE)</a:t>
            </a:r>
          </a:p>
          <a:p>
            <a:r>
              <a:rPr lang="en-US"/>
              <a:t>Chapter 7: Storing Data: Disks and Files</a:t>
            </a:r>
          </a:p>
          <a:p>
            <a:r>
              <a:rPr lang="en-US"/>
              <a:t>Chapter 8: File Organizations and Indexing</a:t>
            </a:r>
          </a:p>
          <a:p>
            <a:r>
              <a:rPr lang="en-US"/>
              <a:t>Chapter 9: Tree-Structured Indexing</a:t>
            </a:r>
          </a:p>
          <a:p>
            <a:r>
              <a:rPr lang="en-US"/>
              <a:t>Chapter 10: Hash-Based Indexing</a:t>
            </a:r>
          </a:p>
          <a:p>
            <a:r>
              <a:rPr lang="en-US"/>
              <a:t>Chapter 11: External Sorting</a:t>
            </a:r>
          </a:p>
          <a:p>
            <a:r>
              <a:rPr lang="en-US"/>
              <a:t>Chapter 12 (Part A): Evaluation of Relational Operators</a:t>
            </a:r>
          </a:p>
          <a:p>
            <a:r>
              <a:rPr lang="en-US"/>
              <a:t>Chapter 12 (Part B): Evaluation of Relational Operators: Other Techniques</a:t>
            </a:r>
          </a:p>
          <a:p>
            <a:r>
              <a:rPr lang="en-US"/>
              <a:t>Chapter 13: Introduction to Query Optimization</a:t>
            </a:r>
          </a:p>
          <a:p>
            <a:r>
              <a:rPr lang="en-US"/>
              <a:t>Chapter 14: A Typical Relational Optimizer</a:t>
            </a:r>
          </a:p>
          <a:p>
            <a:r>
              <a:rPr lang="en-US"/>
              <a:t>Chapter 15: Schema Refinement and Normal Forms</a:t>
            </a:r>
          </a:p>
          <a:p>
            <a:r>
              <a:rPr lang="en-US"/>
              <a:t>Chapter 16 (Part A): Physical Database Design</a:t>
            </a:r>
          </a:p>
          <a:p>
            <a:r>
              <a:rPr lang="en-US"/>
              <a:t>Chapter 16 (Part B): Database Tuning</a:t>
            </a:r>
          </a:p>
          <a:p>
            <a:r>
              <a:rPr lang="en-US"/>
              <a:t>Chapter 17: Security</a:t>
            </a:r>
          </a:p>
          <a:p>
            <a:r>
              <a:rPr lang="en-US"/>
              <a:t>Chapter 18: Transaction Management Overview</a:t>
            </a:r>
          </a:p>
          <a:p>
            <a:r>
              <a:rPr lang="en-US"/>
              <a:t>Chapter 19: Concurrency Control</a:t>
            </a:r>
          </a:p>
          <a:p>
            <a:r>
              <a:rPr lang="en-US"/>
              <a:t>Chapter 20: Crash Recovery</a:t>
            </a:r>
          </a:p>
          <a:p>
            <a:r>
              <a:rPr lang="en-US"/>
              <a:t>Chapter 21: Parallel and Distributed Databases</a:t>
            </a:r>
          </a:p>
          <a:p>
            <a:r>
              <a:rPr lang="en-US"/>
              <a:t>Chapter 22: Internet Databases</a:t>
            </a:r>
          </a:p>
          <a:p>
            <a:r>
              <a:rPr lang="en-US"/>
              <a:t>Chapter 23: Decision Support</a:t>
            </a:r>
          </a:p>
          <a:p>
            <a:r>
              <a:rPr lang="en-US"/>
              <a:t>Chapter 24: Data Mining</a:t>
            </a:r>
          </a:p>
          <a:p>
            <a:r>
              <a:rPr lang="en-US"/>
              <a:t>Chapter 25: Object-Database Systems</a:t>
            </a:r>
          </a:p>
          <a:p>
            <a:r>
              <a:rPr lang="en-US"/>
              <a:t>Chapter 26: Spatial Data Management</a:t>
            </a:r>
          </a:p>
          <a:p>
            <a:r>
              <a:rPr lang="en-US"/>
              <a:t>Chapter 27: Deductive Databases</a:t>
            </a:r>
          </a:p>
          <a:p>
            <a:r>
              <a:rPr lang="en-US"/>
              <a:t>Chapter 28: Additional Topics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64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8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23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223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96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8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32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325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22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10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42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427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90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10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42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427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41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12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53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530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79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12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63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44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2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73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735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28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417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03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40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2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30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925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638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747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084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171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776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810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101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873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548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16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168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747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3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40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403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The slides for this text are organized into several modules. Each lecture contains about enough material for a 1.25 hour class period.  (The time estimate is very approximate--it will vary with the instructor, and lectures also differ in length; so use this as a rough guideline.)  This covers Lectures 1 and 2  (of 6) in Module (5). </a:t>
            </a:r>
          </a:p>
          <a:p>
            <a:endParaRPr lang="en-US"/>
          </a:p>
          <a:p>
            <a:r>
              <a:rPr lang="en-US"/>
              <a:t>Module (1):  Introduction (DBMS, Relational Model)</a:t>
            </a:r>
          </a:p>
          <a:p>
            <a:r>
              <a:rPr lang="en-US"/>
              <a:t>Module (2):  Storage and File Organizations (Disks, Buffering, Indexes)</a:t>
            </a:r>
          </a:p>
          <a:p>
            <a:r>
              <a:rPr lang="en-US"/>
              <a:t>Module (3):  Database Concepts (Relational Queries, DDL/ICs, Views and Security)</a:t>
            </a:r>
          </a:p>
          <a:p>
            <a:r>
              <a:rPr lang="en-US"/>
              <a:t>Module (4):  Relational Implementation (Query Evaluation, Optimization)</a:t>
            </a:r>
          </a:p>
          <a:p>
            <a:r>
              <a:rPr lang="en-US"/>
              <a:t>Module (5): Database Design (ER Model, Normalization, Physical Design, Tuning)</a:t>
            </a:r>
          </a:p>
          <a:p>
            <a:r>
              <a:rPr lang="en-US"/>
              <a:t>Module (6): Transaction Processing (Concurrency Control, Recovery)</a:t>
            </a:r>
          </a:p>
          <a:p>
            <a:r>
              <a:rPr lang="en-US"/>
              <a:t>Module (7): Advanced Topics</a:t>
            </a:r>
          </a:p>
        </p:txBody>
      </p:sp>
    </p:spTree>
    <p:extLst>
      <p:ext uri="{BB962C8B-B14F-4D97-AF65-F5344CB8AC3E}">
        <p14:creationId xmlns:p14="http://schemas.microsoft.com/office/powerpoint/2010/main" val="11662934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3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13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13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The slides for this text are organized into several modules. Each lecture contains about enough material for a 1.25 hour class period.  (The time estimate is very approximate--it will vary with the instructor, and lectures also differ in length; so use this as a rough guideline.)  This covers Lectures 1 and 2  (of 6) in Module (5). </a:t>
            </a:r>
          </a:p>
          <a:p>
            <a:endParaRPr lang="en-US"/>
          </a:p>
          <a:p>
            <a:r>
              <a:rPr lang="en-US"/>
              <a:t>Module (1):  Introduction (DBMS, Relational Model)</a:t>
            </a:r>
          </a:p>
          <a:p>
            <a:r>
              <a:rPr lang="en-US"/>
              <a:t>Module (2):  Storage and File Organizations (Disks, Buffering, Indexes)</a:t>
            </a:r>
          </a:p>
          <a:p>
            <a:r>
              <a:rPr lang="en-US"/>
              <a:t>Module (3):  Database Concepts (Relational Queries, DDL/ICs, Views and Security)</a:t>
            </a:r>
          </a:p>
          <a:p>
            <a:r>
              <a:rPr lang="en-US"/>
              <a:t>Module (4):  Relational Implementation (Query Evaluation, Optimization)</a:t>
            </a:r>
          </a:p>
          <a:p>
            <a:r>
              <a:rPr lang="en-US"/>
              <a:t>Module (5): Database Design (ER Model, Normalization, Physical Design, Tuning)</a:t>
            </a:r>
          </a:p>
          <a:p>
            <a:r>
              <a:rPr lang="en-US"/>
              <a:t>Module (6): Transaction Processing (Concurrency Control, Recovery)</a:t>
            </a:r>
          </a:p>
          <a:p>
            <a:r>
              <a:rPr lang="en-US"/>
              <a:t>Module (7): Advanced Topics</a:t>
            </a:r>
          </a:p>
        </p:txBody>
      </p:sp>
    </p:spTree>
    <p:extLst>
      <p:ext uri="{BB962C8B-B14F-4D97-AF65-F5344CB8AC3E}">
        <p14:creationId xmlns:p14="http://schemas.microsoft.com/office/powerpoint/2010/main" val="29441225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5</a:t>
            </a: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43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34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487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24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277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24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748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7</a:t>
            </a: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65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65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521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7</a:t>
            </a: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65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65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721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7</a:t>
            </a: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65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65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632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9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85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85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893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11</a:t>
            </a: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16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16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8666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12</a:t>
            </a: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46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46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71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4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0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506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788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12</a:t>
            </a: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57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57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397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12</a:t>
            </a: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57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57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000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13</a:t>
            </a: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77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77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891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7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87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87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516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7</a:t>
            </a:r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98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98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890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8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08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208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053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097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3883025" y="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6625" eaLnBrk="0" hangingPunct="0"/>
            <a:r>
              <a:rPr lang="en-US" sz="1000" i="1"/>
              <a:t>18</a:t>
            </a: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49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249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/>
          <a:lstStyle/>
          <a:p>
            <a:pPr defTabSz="93662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975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3883025" y="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6625" eaLnBrk="0" hangingPunct="0"/>
            <a:r>
              <a:rPr lang="en-US" sz="1000" i="1"/>
              <a:t>18</a:t>
            </a: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49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249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/>
          <a:lstStyle/>
          <a:p>
            <a:pPr defTabSz="93662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418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3883025" y="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6625" eaLnBrk="0" hangingPunct="0"/>
            <a:r>
              <a:rPr lang="en-US" sz="1000" i="1"/>
              <a:t>18</a:t>
            </a: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59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259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/>
          <a:lstStyle/>
          <a:p>
            <a:pPr defTabSz="93662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01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570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3883025" y="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6625" eaLnBrk="0" hangingPunct="0"/>
            <a:r>
              <a:rPr lang="en-US" sz="1000" i="1"/>
              <a:t>18</a:t>
            </a: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59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259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/>
          <a:lstStyle/>
          <a:p>
            <a:pPr defTabSz="93662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0635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3883025" y="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6625" eaLnBrk="0" hangingPunct="0"/>
            <a:r>
              <a:rPr lang="en-US" sz="1000" i="1"/>
              <a:t>18</a:t>
            </a: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69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269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/>
          <a:lstStyle/>
          <a:p>
            <a:pPr defTabSz="93662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3750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3883025" y="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6625" eaLnBrk="0" hangingPunct="0"/>
            <a:r>
              <a:rPr lang="en-US" sz="1000" i="1"/>
              <a:t>18</a:t>
            </a: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80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280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/>
          <a:lstStyle/>
          <a:p>
            <a:pPr defTabSz="93662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510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4830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8503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2883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2812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8262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7984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96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6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91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915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03030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61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6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1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018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07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6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120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4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8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23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223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48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F47C6-6E55-4EC5-999F-F88707AF6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A158C3-499C-4AC5-8377-A86647BC8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6DAF7-1A47-40D5-97A8-9377F575B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71FA-5462-4B8D-BE87-17F552DECB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8F758-0EB1-46AB-BC00-650F8F710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338B3-FDE2-4FD0-913C-C28A58200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C09B-B19A-4ED5-935D-0E3690F2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1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004D8-7832-4F23-9958-F45ADE836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4F098D-2E98-40C7-90B2-DD18EBBF2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55C2F-5A67-43AA-95AC-58BA734AF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71FA-5462-4B8D-BE87-17F552DECB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54AED-D7C3-4C18-8920-4503F3DDC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88453-5788-428C-B8CC-8225B73C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C09B-B19A-4ED5-935D-0E3690F2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0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5F3399-0901-4B23-BBF8-635E9D07AA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8E9623-7F7E-4216-B93D-35388E461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FF227-7FC6-4D3F-8575-ACAE3347C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71FA-5462-4B8D-BE87-17F552DECB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9121E-03BB-42D4-94CD-E01B00C8B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C4E2E-1466-472E-A444-BD11C36B0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C09B-B19A-4ED5-935D-0E3690F2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47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100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81200"/>
            <a:ext cx="3810000" cy="4076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981200"/>
            <a:ext cx="3810000" cy="40767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5507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C3418-8301-4A1D-9DF7-62E8D58F9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9C1F0-88C5-4738-A703-C21B2A4E7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294E7-7240-4558-A91A-2A381D7D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71FA-5462-4B8D-BE87-17F552DECB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F0330-3ED8-4583-95FD-AA343813D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621A4-53DC-4F46-94D5-5C278B377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C09B-B19A-4ED5-935D-0E3690F2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7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5D95-B3BB-4237-BC84-9FCAF6E6D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2DB27-6460-4315-B6FD-1EA75999E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5A7ED-9D34-4A66-8E06-2968C1DE4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71FA-5462-4B8D-BE87-17F552DECB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6F84F-595B-458F-A39B-987CF5046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99C77-02E9-42FE-AD92-4929164C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C09B-B19A-4ED5-935D-0E3690F2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40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8AF93-2C93-4D31-90C4-F64A1A0A1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223EF-1B5D-446B-A944-F06CB1B8F6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888DF1-FDED-4626-9E33-27CF3AA85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6EB29F-20BA-4B7D-8BB5-8EAC43137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71FA-5462-4B8D-BE87-17F552DECB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3176D2-20C4-441B-B38A-91685262D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3577CD-D152-48DF-B995-8DBA89B02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C09B-B19A-4ED5-935D-0E3690F2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75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8510D-5CEA-4DB9-BED1-E7BF91762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E88C-0E81-4E7F-B21E-D161C2814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A38350-A52A-4376-8439-8E31EC0C4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49CF8C-7120-4F9A-983B-A825D4120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1CB279-2C2A-491F-B7DB-450E7CF27D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7F52A1-98A2-46AE-B52A-3BCD7ABC3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71FA-5462-4B8D-BE87-17F552DECB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F8F878-DACF-4F3C-ADED-6E248DAA0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04C007-30F5-421E-B820-BB91829C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C09B-B19A-4ED5-935D-0E3690F2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57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258B8-19C8-42C4-8C89-664B1D30B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9022A5-A62F-419E-BF1F-BE7DA670F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71FA-5462-4B8D-BE87-17F552DECB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AE62E8-9F61-4F73-A513-E1AF4D30E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7CC093-9FEB-4194-9E7C-EAD1882E2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C09B-B19A-4ED5-935D-0E3690F2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96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6D6100-13B6-4D56-9F72-D0E5A4097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71FA-5462-4B8D-BE87-17F552DECB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013D34-9B36-44BF-AA10-D3FB2E94A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470C6-EC4C-42A6-8DB6-682B493E5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C09B-B19A-4ED5-935D-0E3690F2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27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3A711-9783-40F0-9A0E-BC6AB4B5A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120B2-69EE-4219-A5FD-08B5BE9D0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D76994-4B81-44AB-B57F-D6711F1D1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E2E96-75D7-4469-911B-F10F2F58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71FA-5462-4B8D-BE87-17F552DECB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2633E1-C5A4-4958-88B6-08A72AC4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41B363-15FE-4844-B026-F73D7E63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C09B-B19A-4ED5-935D-0E3690F2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8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7B9A3-2689-4A79-93FE-B31558392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B2126B-8DEC-474E-994A-49187C371B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CDD520-2CE8-4405-96BD-DAFA9B6DF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2992E-7F02-4375-91F2-2E76B8A70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71FA-5462-4B8D-BE87-17F552DECB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F1F92-C7DC-4A21-8BD8-952A05F16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8AD94C-5447-4102-BEAD-E774251B8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C09B-B19A-4ED5-935D-0E3690F2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6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174574-777D-4093-AAE6-C43755AA8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262F0-4B6B-4693-8AB4-BB19A5102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62C15-750D-4A8E-A7FC-00C53F0C54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371FA-5462-4B8D-BE87-17F552DECB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8AE75-5386-485F-8B3D-04DC61A16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1E943-2A37-45FA-B944-51F9127FE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FC09B-B19A-4ED5-935D-0E3690F2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C2524-1208-47F4-8917-F95C13888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971132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Outline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C40F2B-2071-4C2C-9F75-E140B8A6B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598821"/>
            <a:ext cx="6858000" cy="2863516"/>
          </a:xfrm>
        </p:spPr>
        <p:txBody>
          <a:bodyPr>
            <a:normAutofit/>
          </a:bodyPr>
          <a:lstStyle/>
          <a:p>
            <a:pPr marL="457200" indent="-457200" algn="l"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400" dirty="0"/>
              <a:t>Conceptual design using ER diagram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400" dirty="0"/>
              <a:t>Mapping ER diagram to relational tables</a:t>
            </a:r>
          </a:p>
        </p:txBody>
      </p:sp>
    </p:spTree>
    <p:extLst>
      <p:ext uri="{BB962C8B-B14F-4D97-AF65-F5344CB8AC3E}">
        <p14:creationId xmlns:p14="http://schemas.microsoft.com/office/powerpoint/2010/main" val="3412772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ular Callout 47"/>
          <p:cNvSpPr/>
          <p:nvPr/>
        </p:nvSpPr>
        <p:spPr bwMode="auto">
          <a:xfrm>
            <a:off x="5946016" y="5670343"/>
            <a:ext cx="2743200" cy="685800"/>
          </a:xfrm>
          <a:prstGeom prst="wedgeRoundRectCallout">
            <a:avLst>
              <a:gd name="adj1" fmla="val -54416"/>
              <a:gd name="adj2" fmla="val -133631"/>
              <a:gd name="adj3" fmla="val 16667"/>
            </a:avLst>
          </a:prstGeom>
          <a:solidFill>
            <a:schemeClr val="accent3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cs typeface="+mn-cs"/>
              </a:rPr>
              <a:t>Total participation</a:t>
            </a:r>
          </a:p>
          <a:p>
            <a:pPr algn="ctr" eaLnBrk="0" hangingPunct="0">
              <a:defRPr/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+mn-cs"/>
              </a:rPr>
              <a:t>(a participation constraint)</a:t>
            </a:r>
          </a:p>
        </p:txBody>
      </p:sp>
      <p:sp>
        <p:nvSpPr>
          <p:cNvPr id="1229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r>
              <a:rPr lang="en-US"/>
              <a:t>Participation Constraints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86800" cy="22860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>
                <a:latin typeface="Calibri" pitchFamily="34" charset="0"/>
              </a:rPr>
              <a:t>Does every department have a manager?</a:t>
            </a:r>
          </a:p>
          <a:p>
            <a:pPr marL="401638" lvl="1" indent="-284163">
              <a:buSzPct val="75000"/>
              <a:defRPr/>
            </a:pPr>
            <a:r>
              <a:rPr lang="en-US" dirty="0">
                <a:latin typeface="Calibri" pitchFamily="34" charset="0"/>
              </a:rPr>
              <a:t>If so, this is a </a:t>
            </a:r>
            <a:r>
              <a:rPr lang="en-US" i="1" u="sng" dirty="0">
                <a:solidFill>
                  <a:schemeClr val="accent2"/>
                </a:solidFill>
                <a:latin typeface="Calibri" pitchFamily="34" charset="0"/>
              </a:rPr>
              <a:t>participation constraint</a:t>
            </a:r>
            <a:endParaRPr lang="en-US" dirty="0">
              <a:latin typeface="Calibri" pitchFamily="34" charset="0"/>
            </a:endParaRPr>
          </a:p>
          <a:p>
            <a:pPr marL="628650" lvl="2" indent="-227013">
              <a:buSzPct val="75000"/>
              <a:buFont typeface="Wingdings" pitchFamily="2" charset="2"/>
              <a:buChar char="Ø"/>
              <a:defRPr/>
            </a:pPr>
            <a:r>
              <a:rPr lang="en-US" dirty="0">
                <a:latin typeface="Calibri" pitchFamily="34" charset="0"/>
              </a:rPr>
              <a:t>the participation of </a:t>
            </a:r>
            <a:r>
              <a:rPr lang="en-US" i="1" dirty="0">
                <a:latin typeface="Calibri" pitchFamily="34" charset="0"/>
              </a:rPr>
              <a:t>Departments</a:t>
            </a:r>
            <a:r>
              <a:rPr lang="en-US" dirty="0">
                <a:latin typeface="Calibri" pitchFamily="34" charset="0"/>
              </a:rPr>
              <a:t> in </a:t>
            </a:r>
            <a:r>
              <a:rPr lang="en-US" i="1" dirty="0">
                <a:latin typeface="Calibri" pitchFamily="34" charset="0"/>
              </a:rPr>
              <a:t>Manages</a:t>
            </a:r>
            <a:r>
              <a:rPr lang="en-US" dirty="0">
                <a:latin typeface="Calibri" pitchFamily="34" charset="0"/>
              </a:rPr>
              <a:t> is said to be </a:t>
            </a:r>
            <a:r>
              <a:rPr lang="en-US" b="1" i="1" dirty="0">
                <a:solidFill>
                  <a:schemeClr val="accent2"/>
                </a:solidFill>
                <a:latin typeface="Calibri" pitchFamily="34" charset="0"/>
              </a:rPr>
              <a:t>total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(vs. </a:t>
            </a:r>
            <a:r>
              <a:rPr lang="en-US" b="1" i="1" dirty="0">
                <a:solidFill>
                  <a:schemeClr val="accent2"/>
                </a:solidFill>
                <a:latin typeface="Calibri" pitchFamily="34" charset="0"/>
              </a:rPr>
              <a:t>partial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)</a:t>
            </a:r>
            <a:r>
              <a:rPr lang="en-US" dirty="0">
                <a:latin typeface="Calibri" pitchFamily="34" charset="0"/>
              </a:rPr>
              <a:t>.</a:t>
            </a:r>
          </a:p>
          <a:p>
            <a:pPr marL="628650" lvl="2" indent="-227013">
              <a:buSzPct val="75000"/>
              <a:buFont typeface="Wingdings" pitchFamily="2" charset="2"/>
              <a:buChar char="Ø"/>
              <a:defRPr/>
            </a:pPr>
            <a:r>
              <a:rPr lang="en-US" dirty="0">
                <a:latin typeface="Calibri" pitchFamily="34" charset="0"/>
              </a:rPr>
              <a:t>Every </a:t>
            </a:r>
            <a:r>
              <a:rPr lang="en-US" i="1" dirty="0">
                <a:latin typeface="Calibri" pitchFamily="34" charset="0"/>
              </a:rPr>
              <a:t>did</a:t>
            </a:r>
            <a:r>
              <a:rPr lang="en-US" dirty="0">
                <a:latin typeface="Calibri" pitchFamily="34" charset="0"/>
              </a:rPr>
              <a:t> value in </a:t>
            </a:r>
            <a:r>
              <a:rPr lang="en-US" i="1" dirty="0">
                <a:latin typeface="Calibri" pitchFamily="34" charset="0"/>
              </a:rPr>
              <a:t>Departments</a:t>
            </a:r>
            <a:r>
              <a:rPr lang="en-US" dirty="0">
                <a:latin typeface="Calibri" pitchFamily="34" charset="0"/>
              </a:rPr>
              <a:t> table must appear in a row of the </a:t>
            </a:r>
            <a:r>
              <a:rPr lang="en-US" i="1" dirty="0">
                <a:latin typeface="Calibri" pitchFamily="34" charset="0"/>
              </a:rPr>
              <a:t>Manages</a:t>
            </a:r>
            <a:r>
              <a:rPr lang="en-US" dirty="0">
                <a:latin typeface="Calibri" pitchFamily="34" charset="0"/>
              </a:rPr>
              <a:t> table (with a non-null </a:t>
            </a:r>
            <a:r>
              <a:rPr lang="en-US" i="1" dirty="0" err="1">
                <a:latin typeface="Calibri" pitchFamily="34" charset="0"/>
              </a:rPr>
              <a:t>ssn</a:t>
            </a:r>
            <a:r>
              <a:rPr lang="en-US" dirty="0">
                <a:latin typeface="Calibri" pitchFamily="34" charset="0"/>
              </a:rPr>
              <a:t> value! -  more details later)</a:t>
            </a:r>
          </a:p>
        </p:txBody>
      </p:sp>
      <p:grpSp>
        <p:nvGrpSpPr>
          <p:cNvPr id="12298" name="Group 46"/>
          <p:cNvGrpSpPr>
            <a:grpSpLocks/>
          </p:cNvGrpSpPr>
          <p:nvPr/>
        </p:nvGrpSpPr>
        <p:grpSpPr bwMode="auto">
          <a:xfrm>
            <a:off x="914400" y="3276600"/>
            <a:ext cx="7345363" cy="3090863"/>
            <a:chOff x="1131888" y="3422650"/>
            <a:chExt cx="7345362" cy="3090863"/>
          </a:xfrm>
        </p:grpSpPr>
        <p:sp>
          <p:nvSpPr>
            <p:cNvPr id="12299" name="Freeform 6"/>
            <p:cNvSpPr>
              <a:spLocks/>
            </p:cNvSpPr>
            <p:nvPr/>
          </p:nvSpPr>
          <p:spPr bwMode="auto">
            <a:xfrm>
              <a:off x="5351463" y="3917950"/>
              <a:ext cx="1057275" cy="371475"/>
            </a:xfrm>
            <a:custGeom>
              <a:avLst/>
              <a:gdLst>
                <a:gd name="T0" fmla="*/ 2147483647 w 666"/>
                <a:gd name="T1" fmla="*/ 2147483647 h 234"/>
                <a:gd name="T2" fmla="*/ 2147483647 w 666"/>
                <a:gd name="T3" fmla="*/ 2147483647 h 234"/>
                <a:gd name="T4" fmla="*/ 2147483647 w 666"/>
                <a:gd name="T5" fmla="*/ 2147483647 h 234"/>
                <a:gd name="T6" fmla="*/ 2147483647 w 666"/>
                <a:gd name="T7" fmla="*/ 2147483647 h 234"/>
                <a:gd name="T8" fmla="*/ 2147483647 w 666"/>
                <a:gd name="T9" fmla="*/ 2147483647 h 234"/>
                <a:gd name="T10" fmla="*/ 2147483647 w 666"/>
                <a:gd name="T11" fmla="*/ 2147483647 h 234"/>
                <a:gd name="T12" fmla="*/ 2147483647 w 666"/>
                <a:gd name="T13" fmla="*/ 2147483647 h 234"/>
                <a:gd name="T14" fmla="*/ 2147483647 w 666"/>
                <a:gd name="T15" fmla="*/ 2147483647 h 234"/>
                <a:gd name="T16" fmla="*/ 2147483647 w 666"/>
                <a:gd name="T17" fmla="*/ 2147483647 h 234"/>
                <a:gd name="T18" fmla="*/ 2147483647 w 666"/>
                <a:gd name="T19" fmla="*/ 2147483647 h 234"/>
                <a:gd name="T20" fmla="*/ 2147483647 w 666"/>
                <a:gd name="T21" fmla="*/ 2147483647 h 234"/>
                <a:gd name="T22" fmla="*/ 2147483647 w 666"/>
                <a:gd name="T23" fmla="*/ 2147483647 h 234"/>
                <a:gd name="T24" fmla="*/ 2147483647 w 666"/>
                <a:gd name="T25" fmla="*/ 2147483647 h 234"/>
                <a:gd name="T26" fmla="*/ 2147483647 w 666"/>
                <a:gd name="T27" fmla="*/ 2147483647 h 234"/>
                <a:gd name="T28" fmla="*/ 2147483647 w 666"/>
                <a:gd name="T29" fmla="*/ 2147483647 h 234"/>
                <a:gd name="T30" fmla="*/ 2147483647 w 666"/>
                <a:gd name="T31" fmla="*/ 2147483647 h 234"/>
                <a:gd name="T32" fmla="*/ 2147483647 w 666"/>
                <a:gd name="T33" fmla="*/ 2147483647 h 234"/>
                <a:gd name="T34" fmla="*/ 2147483647 w 666"/>
                <a:gd name="T35" fmla="*/ 2147483647 h 234"/>
                <a:gd name="T36" fmla="*/ 2147483647 w 666"/>
                <a:gd name="T37" fmla="*/ 2147483647 h 234"/>
                <a:gd name="T38" fmla="*/ 2147483647 w 666"/>
                <a:gd name="T39" fmla="*/ 2147483647 h 234"/>
                <a:gd name="T40" fmla="*/ 2147483647 w 666"/>
                <a:gd name="T41" fmla="*/ 2147483647 h 234"/>
                <a:gd name="T42" fmla="*/ 2147483647 w 666"/>
                <a:gd name="T43" fmla="*/ 2147483647 h 234"/>
                <a:gd name="T44" fmla="*/ 2147483647 w 666"/>
                <a:gd name="T45" fmla="*/ 2147483647 h 234"/>
                <a:gd name="T46" fmla="*/ 2147483647 w 666"/>
                <a:gd name="T47" fmla="*/ 2147483647 h 234"/>
                <a:gd name="T48" fmla="*/ 2147483647 w 666"/>
                <a:gd name="T49" fmla="*/ 2147483647 h 234"/>
                <a:gd name="T50" fmla="*/ 2147483647 w 666"/>
                <a:gd name="T51" fmla="*/ 2147483647 h 234"/>
                <a:gd name="T52" fmla="*/ 2147483647 w 666"/>
                <a:gd name="T53" fmla="*/ 2147483647 h 234"/>
                <a:gd name="T54" fmla="*/ 2147483647 w 666"/>
                <a:gd name="T55" fmla="*/ 2147483647 h 234"/>
                <a:gd name="T56" fmla="*/ 2147483647 w 666"/>
                <a:gd name="T57" fmla="*/ 2147483647 h 234"/>
                <a:gd name="T58" fmla="*/ 2147483647 w 666"/>
                <a:gd name="T59" fmla="*/ 2147483647 h 234"/>
                <a:gd name="T60" fmla="*/ 2147483647 w 666"/>
                <a:gd name="T61" fmla="*/ 2147483647 h 234"/>
                <a:gd name="T62" fmla="*/ 2147483647 w 666"/>
                <a:gd name="T63" fmla="*/ 2147483647 h 234"/>
                <a:gd name="T64" fmla="*/ 2147483647 w 666"/>
                <a:gd name="T65" fmla="*/ 2147483647 h 234"/>
                <a:gd name="T66" fmla="*/ 2147483647 w 666"/>
                <a:gd name="T67" fmla="*/ 2147483647 h 234"/>
                <a:gd name="T68" fmla="*/ 2147483647 w 666"/>
                <a:gd name="T69" fmla="*/ 2147483647 h 234"/>
                <a:gd name="T70" fmla="*/ 2147483647 w 666"/>
                <a:gd name="T71" fmla="*/ 2147483647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6"/>
                <a:gd name="T109" fmla="*/ 0 h 234"/>
                <a:gd name="T110" fmla="*/ 666 w 666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6" h="234">
                  <a:moveTo>
                    <a:pt x="665" y="117"/>
                  </a:moveTo>
                  <a:lnTo>
                    <a:pt x="662" y="106"/>
                  </a:lnTo>
                  <a:lnTo>
                    <a:pt x="658" y="96"/>
                  </a:lnTo>
                  <a:lnTo>
                    <a:pt x="652" y="86"/>
                  </a:lnTo>
                  <a:lnTo>
                    <a:pt x="644" y="77"/>
                  </a:lnTo>
                  <a:lnTo>
                    <a:pt x="633" y="68"/>
                  </a:lnTo>
                  <a:lnTo>
                    <a:pt x="620" y="58"/>
                  </a:lnTo>
                  <a:lnTo>
                    <a:pt x="604" y="50"/>
                  </a:lnTo>
                  <a:lnTo>
                    <a:pt x="586" y="42"/>
                  </a:lnTo>
                  <a:lnTo>
                    <a:pt x="566" y="34"/>
                  </a:lnTo>
                  <a:lnTo>
                    <a:pt x="546" y="27"/>
                  </a:lnTo>
                  <a:lnTo>
                    <a:pt x="522" y="21"/>
                  </a:lnTo>
                  <a:lnTo>
                    <a:pt x="497" y="16"/>
                  </a:lnTo>
                  <a:lnTo>
                    <a:pt x="472" y="11"/>
                  </a:lnTo>
                  <a:lnTo>
                    <a:pt x="445" y="7"/>
                  </a:lnTo>
                  <a:lnTo>
                    <a:pt x="419" y="4"/>
                  </a:lnTo>
                  <a:lnTo>
                    <a:pt x="390" y="2"/>
                  </a:lnTo>
                  <a:lnTo>
                    <a:pt x="360" y="1"/>
                  </a:lnTo>
                  <a:lnTo>
                    <a:pt x="331" y="0"/>
                  </a:lnTo>
                  <a:lnTo>
                    <a:pt x="304" y="1"/>
                  </a:lnTo>
                  <a:lnTo>
                    <a:pt x="274" y="2"/>
                  </a:lnTo>
                  <a:lnTo>
                    <a:pt x="247" y="4"/>
                  </a:lnTo>
                  <a:lnTo>
                    <a:pt x="218" y="7"/>
                  </a:lnTo>
                  <a:lnTo>
                    <a:pt x="191" y="11"/>
                  </a:lnTo>
                  <a:lnTo>
                    <a:pt x="165" y="16"/>
                  </a:lnTo>
                  <a:lnTo>
                    <a:pt x="141" y="21"/>
                  </a:lnTo>
                  <a:lnTo>
                    <a:pt x="118" y="27"/>
                  </a:lnTo>
                  <a:lnTo>
                    <a:pt x="98" y="34"/>
                  </a:lnTo>
                  <a:lnTo>
                    <a:pt x="77" y="42"/>
                  </a:lnTo>
                  <a:lnTo>
                    <a:pt x="60" y="50"/>
                  </a:lnTo>
                  <a:lnTo>
                    <a:pt x="44" y="58"/>
                  </a:lnTo>
                  <a:lnTo>
                    <a:pt x="31" y="68"/>
                  </a:lnTo>
                  <a:lnTo>
                    <a:pt x="20" y="77"/>
                  </a:lnTo>
                  <a:lnTo>
                    <a:pt x="10" y="86"/>
                  </a:lnTo>
                  <a:lnTo>
                    <a:pt x="6" y="96"/>
                  </a:lnTo>
                  <a:lnTo>
                    <a:pt x="1" y="106"/>
                  </a:lnTo>
                  <a:lnTo>
                    <a:pt x="0" y="117"/>
                  </a:lnTo>
                  <a:lnTo>
                    <a:pt x="1" y="127"/>
                  </a:lnTo>
                  <a:lnTo>
                    <a:pt x="6" y="137"/>
                  </a:lnTo>
                  <a:lnTo>
                    <a:pt x="10" y="147"/>
                  </a:lnTo>
                  <a:lnTo>
                    <a:pt x="20" y="156"/>
                  </a:lnTo>
                  <a:lnTo>
                    <a:pt x="31" y="166"/>
                  </a:lnTo>
                  <a:lnTo>
                    <a:pt x="44" y="175"/>
                  </a:lnTo>
                  <a:lnTo>
                    <a:pt x="60" y="183"/>
                  </a:lnTo>
                  <a:lnTo>
                    <a:pt x="77" y="191"/>
                  </a:lnTo>
                  <a:lnTo>
                    <a:pt x="98" y="199"/>
                  </a:lnTo>
                  <a:lnTo>
                    <a:pt x="118" y="205"/>
                  </a:lnTo>
                  <a:lnTo>
                    <a:pt x="141" y="212"/>
                  </a:lnTo>
                  <a:lnTo>
                    <a:pt x="165" y="217"/>
                  </a:lnTo>
                  <a:lnTo>
                    <a:pt x="191" y="222"/>
                  </a:lnTo>
                  <a:lnTo>
                    <a:pt x="218" y="226"/>
                  </a:lnTo>
                  <a:lnTo>
                    <a:pt x="247" y="229"/>
                  </a:lnTo>
                  <a:lnTo>
                    <a:pt x="274" y="231"/>
                  </a:lnTo>
                  <a:lnTo>
                    <a:pt x="304" y="232"/>
                  </a:lnTo>
                  <a:lnTo>
                    <a:pt x="331" y="233"/>
                  </a:lnTo>
                  <a:lnTo>
                    <a:pt x="360" y="232"/>
                  </a:lnTo>
                  <a:lnTo>
                    <a:pt x="390" y="231"/>
                  </a:lnTo>
                  <a:lnTo>
                    <a:pt x="419" y="229"/>
                  </a:lnTo>
                  <a:lnTo>
                    <a:pt x="445" y="226"/>
                  </a:lnTo>
                  <a:lnTo>
                    <a:pt x="472" y="222"/>
                  </a:lnTo>
                  <a:lnTo>
                    <a:pt x="497" y="217"/>
                  </a:lnTo>
                  <a:lnTo>
                    <a:pt x="522" y="212"/>
                  </a:lnTo>
                  <a:lnTo>
                    <a:pt x="546" y="205"/>
                  </a:lnTo>
                  <a:lnTo>
                    <a:pt x="566" y="199"/>
                  </a:lnTo>
                  <a:lnTo>
                    <a:pt x="586" y="191"/>
                  </a:lnTo>
                  <a:lnTo>
                    <a:pt x="604" y="183"/>
                  </a:lnTo>
                  <a:lnTo>
                    <a:pt x="620" y="175"/>
                  </a:lnTo>
                  <a:lnTo>
                    <a:pt x="633" y="166"/>
                  </a:lnTo>
                  <a:lnTo>
                    <a:pt x="644" y="156"/>
                  </a:lnTo>
                  <a:lnTo>
                    <a:pt x="652" y="147"/>
                  </a:lnTo>
                  <a:lnTo>
                    <a:pt x="658" y="137"/>
                  </a:lnTo>
                  <a:lnTo>
                    <a:pt x="662" y="127"/>
                  </a:lnTo>
                  <a:lnTo>
                    <a:pt x="665" y="11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Freeform 7"/>
            <p:cNvSpPr>
              <a:spLocks/>
            </p:cNvSpPr>
            <p:nvPr/>
          </p:nvSpPr>
          <p:spPr bwMode="auto">
            <a:xfrm>
              <a:off x="7291388" y="3917950"/>
              <a:ext cx="1185862" cy="371475"/>
            </a:xfrm>
            <a:custGeom>
              <a:avLst/>
              <a:gdLst>
                <a:gd name="T0" fmla="*/ 2147483647 w 747"/>
                <a:gd name="T1" fmla="*/ 2147483647 h 234"/>
                <a:gd name="T2" fmla="*/ 2147483647 w 747"/>
                <a:gd name="T3" fmla="*/ 2147483647 h 234"/>
                <a:gd name="T4" fmla="*/ 2147483647 w 747"/>
                <a:gd name="T5" fmla="*/ 2147483647 h 234"/>
                <a:gd name="T6" fmla="*/ 2147483647 w 747"/>
                <a:gd name="T7" fmla="*/ 2147483647 h 234"/>
                <a:gd name="T8" fmla="*/ 2147483647 w 747"/>
                <a:gd name="T9" fmla="*/ 2147483647 h 234"/>
                <a:gd name="T10" fmla="*/ 2147483647 w 747"/>
                <a:gd name="T11" fmla="*/ 2147483647 h 234"/>
                <a:gd name="T12" fmla="*/ 2147483647 w 747"/>
                <a:gd name="T13" fmla="*/ 2147483647 h 234"/>
                <a:gd name="T14" fmla="*/ 2147483647 w 747"/>
                <a:gd name="T15" fmla="*/ 2147483647 h 234"/>
                <a:gd name="T16" fmla="*/ 2147483647 w 747"/>
                <a:gd name="T17" fmla="*/ 2147483647 h 234"/>
                <a:gd name="T18" fmla="*/ 2147483647 w 747"/>
                <a:gd name="T19" fmla="*/ 2147483647 h 234"/>
                <a:gd name="T20" fmla="*/ 2147483647 w 747"/>
                <a:gd name="T21" fmla="*/ 2147483647 h 234"/>
                <a:gd name="T22" fmla="*/ 2147483647 w 747"/>
                <a:gd name="T23" fmla="*/ 2147483647 h 234"/>
                <a:gd name="T24" fmla="*/ 2147483647 w 747"/>
                <a:gd name="T25" fmla="*/ 2147483647 h 234"/>
                <a:gd name="T26" fmla="*/ 2147483647 w 747"/>
                <a:gd name="T27" fmla="*/ 2147483647 h 234"/>
                <a:gd name="T28" fmla="*/ 2147483647 w 747"/>
                <a:gd name="T29" fmla="*/ 2147483647 h 234"/>
                <a:gd name="T30" fmla="*/ 2147483647 w 747"/>
                <a:gd name="T31" fmla="*/ 2147483647 h 234"/>
                <a:gd name="T32" fmla="*/ 2147483647 w 747"/>
                <a:gd name="T33" fmla="*/ 2147483647 h 234"/>
                <a:gd name="T34" fmla="*/ 2147483647 w 747"/>
                <a:gd name="T35" fmla="*/ 2147483647 h 234"/>
                <a:gd name="T36" fmla="*/ 2147483647 w 747"/>
                <a:gd name="T37" fmla="*/ 2147483647 h 234"/>
                <a:gd name="T38" fmla="*/ 2147483647 w 747"/>
                <a:gd name="T39" fmla="*/ 2147483647 h 234"/>
                <a:gd name="T40" fmla="*/ 2147483647 w 747"/>
                <a:gd name="T41" fmla="*/ 2147483647 h 234"/>
                <a:gd name="T42" fmla="*/ 2147483647 w 747"/>
                <a:gd name="T43" fmla="*/ 2147483647 h 234"/>
                <a:gd name="T44" fmla="*/ 2147483647 w 747"/>
                <a:gd name="T45" fmla="*/ 2147483647 h 234"/>
                <a:gd name="T46" fmla="*/ 2147483647 w 747"/>
                <a:gd name="T47" fmla="*/ 2147483647 h 234"/>
                <a:gd name="T48" fmla="*/ 2147483647 w 747"/>
                <a:gd name="T49" fmla="*/ 2147483647 h 234"/>
                <a:gd name="T50" fmla="*/ 2147483647 w 747"/>
                <a:gd name="T51" fmla="*/ 2147483647 h 234"/>
                <a:gd name="T52" fmla="*/ 2147483647 w 747"/>
                <a:gd name="T53" fmla="*/ 2147483647 h 234"/>
                <a:gd name="T54" fmla="*/ 2147483647 w 747"/>
                <a:gd name="T55" fmla="*/ 2147483647 h 234"/>
                <a:gd name="T56" fmla="*/ 2147483647 w 747"/>
                <a:gd name="T57" fmla="*/ 2147483647 h 234"/>
                <a:gd name="T58" fmla="*/ 2147483647 w 747"/>
                <a:gd name="T59" fmla="*/ 2147483647 h 234"/>
                <a:gd name="T60" fmla="*/ 2147483647 w 747"/>
                <a:gd name="T61" fmla="*/ 2147483647 h 234"/>
                <a:gd name="T62" fmla="*/ 2147483647 w 747"/>
                <a:gd name="T63" fmla="*/ 2147483647 h 234"/>
                <a:gd name="T64" fmla="*/ 2147483647 w 747"/>
                <a:gd name="T65" fmla="*/ 2147483647 h 234"/>
                <a:gd name="T66" fmla="*/ 2147483647 w 747"/>
                <a:gd name="T67" fmla="*/ 2147483647 h 234"/>
                <a:gd name="T68" fmla="*/ 2147483647 w 747"/>
                <a:gd name="T69" fmla="*/ 2147483647 h 234"/>
                <a:gd name="T70" fmla="*/ 2147483647 w 747"/>
                <a:gd name="T71" fmla="*/ 2147483647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47"/>
                <a:gd name="T109" fmla="*/ 0 h 234"/>
                <a:gd name="T110" fmla="*/ 747 w 747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47" h="234">
                  <a:moveTo>
                    <a:pt x="0" y="117"/>
                  </a:moveTo>
                  <a:lnTo>
                    <a:pt x="1" y="127"/>
                  </a:lnTo>
                  <a:lnTo>
                    <a:pt x="5" y="137"/>
                  </a:lnTo>
                  <a:lnTo>
                    <a:pt x="12" y="147"/>
                  </a:lnTo>
                  <a:lnTo>
                    <a:pt x="21" y="156"/>
                  </a:lnTo>
                  <a:lnTo>
                    <a:pt x="35" y="166"/>
                  </a:lnTo>
                  <a:lnTo>
                    <a:pt x="49" y="175"/>
                  </a:lnTo>
                  <a:lnTo>
                    <a:pt x="66" y="183"/>
                  </a:lnTo>
                  <a:lnTo>
                    <a:pt x="87" y="191"/>
                  </a:lnTo>
                  <a:lnTo>
                    <a:pt x="108" y="199"/>
                  </a:lnTo>
                  <a:lnTo>
                    <a:pt x="133" y="205"/>
                  </a:lnTo>
                  <a:lnTo>
                    <a:pt x="159" y="212"/>
                  </a:lnTo>
                  <a:lnTo>
                    <a:pt x="186" y="217"/>
                  </a:lnTo>
                  <a:lnTo>
                    <a:pt x="215" y="222"/>
                  </a:lnTo>
                  <a:lnTo>
                    <a:pt x="245" y="226"/>
                  </a:lnTo>
                  <a:lnTo>
                    <a:pt x="276" y="229"/>
                  </a:lnTo>
                  <a:lnTo>
                    <a:pt x="307" y="231"/>
                  </a:lnTo>
                  <a:lnTo>
                    <a:pt x="340" y="232"/>
                  </a:lnTo>
                  <a:lnTo>
                    <a:pt x="373" y="233"/>
                  </a:lnTo>
                  <a:lnTo>
                    <a:pt x="405" y="232"/>
                  </a:lnTo>
                  <a:lnTo>
                    <a:pt x="436" y="231"/>
                  </a:lnTo>
                  <a:lnTo>
                    <a:pt x="469" y="229"/>
                  </a:lnTo>
                  <a:lnTo>
                    <a:pt x="500" y="226"/>
                  </a:lnTo>
                  <a:lnTo>
                    <a:pt x="530" y="222"/>
                  </a:lnTo>
                  <a:lnTo>
                    <a:pt x="559" y="217"/>
                  </a:lnTo>
                  <a:lnTo>
                    <a:pt x="586" y="212"/>
                  </a:lnTo>
                  <a:lnTo>
                    <a:pt x="612" y="205"/>
                  </a:lnTo>
                  <a:lnTo>
                    <a:pt x="637" y="198"/>
                  </a:lnTo>
                  <a:lnTo>
                    <a:pt x="658" y="191"/>
                  </a:lnTo>
                  <a:lnTo>
                    <a:pt x="677" y="183"/>
                  </a:lnTo>
                  <a:lnTo>
                    <a:pt x="695" y="175"/>
                  </a:lnTo>
                  <a:lnTo>
                    <a:pt x="710" y="166"/>
                  </a:lnTo>
                  <a:lnTo>
                    <a:pt x="722" y="156"/>
                  </a:lnTo>
                  <a:lnTo>
                    <a:pt x="733" y="146"/>
                  </a:lnTo>
                  <a:lnTo>
                    <a:pt x="740" y="137"/>
                  </a:lnTo>
                  <a:lnTo>
                    <a:pt x="744" y="126"/>
                  </a:lnTo>
                  <a:lnTo>
                    <a:pt x="746" y="117"/>
                  </a:lnTo>
                  <a:lnTo>
                    <a:pt x="744" y="106"/>
                  </a:lnTo>
                  <a:lnTo>
                    <a:pt x="740" y="96"/>
                  </a:lnTo>
                  <a:lnTo>
                    <a:pt x="733" y="86"/>
                  </a:lnTo>
                  <a:lnTo>
                    <a:pt x="722" y="77"/>
                  </a:lnTo>
                  <a:lnTo>
                    <a:pt x="710" y="67"/>
                  </a:lnTo>
                  <a:lnTo>
                    <a:pt x="695" y="58"/>
                  </a:lnTo>
                  <a:lnTo>
                    <a:pt x="677" y="50"/>
                  </a:lnTo>
                  <a:lnTo>
                    <a:pt x="658" y="42"/>
                  </a:lnTo>
                  <a:lnTo>
                    <a:pt x="637" y="34"/>
                  </a:lnTo>
                  <a:lnTo>
                    <a:pt x="612" y="27"/>
                  </a:lnTo>
                  <a:lnTo>
                    <a:pt x="586" y="21"/>
                  </a:lnTo>
                  <a:lnTo>
                    <a:pt x="559" y="16"/>
                  </a:lnTo>
                  <a:lnTo>
                    <a:pt x="530" y="11"/>
                  </a:lnTo>
                  <a:lnTo>
                    <a:pt x="500" y="7"/>
                  </a:lnTo>
                  <a:lnTo>
                    <a:pt x="469" y="4"/>
                  </a:lnTo>
                  <a:lnTo>
                    <a:pt x="436" y="2"/>
                  </a:lnTo>
                  <a:lnTo>
                    <a:pt x="405" y="1"/>
                  </a:lnTo>
                  <a:lnTo>
                    <a:pt x="373" y="0"/>
                  </a:lnTo>
                  <a:lnTo>
                    <a:pt x="340" y="1"/>
                  </a:lnTo>
                  <a:lnTo>
                    <a:pt x="307" y="2"/>
                  </a:lnTo>
                  <a:lnTo>
                    <a:pt x="276" y="4"/>
                  </a:lnTo>
                  <a:lnTo>
                    <a:pt x="245" y="7"/>
                  </a:lnTo>
                  <a:lnTo>
                    <a:pt x="215" y="11"/>
                  </a:lnTo>
                  <a:lnTo>
                    <a:pt x="186" y="16"/>
                  </a:lnTo>
                  <a:lnTo>
                    <a:pt x="159" y="21"/>
                  </a:lnTo>
                  <a:lnTo>
                    <a:pt x="132" y="28"/>
                  </a:lnTo>
                  <a:lnTo>
                    <a:pt x="108" y="34"/>
                  </a:lnTo>
                  <a:lnTo>
                    <a:pt x="87" y="42"/>
                  </a:lnTo>
                  <a:lnTo>
                    <a:pt x="66" y="50"/>
                  </a:lnTo>
                  <a:lnTo>
                    <a:pt x="49" y="58"/>
                  </a:lnTo>
                  <a:lnTo>
                    <a:pt x="35" y="68"/>
                  </a:lnTo>
                  <a:lnTo>
                    <a:pt x="21" y="77"/>
                  </a:lnTo>
                  <a:lnTo>
                    <a:pt x="12" y="86"/>
                  </a:lnTo>
                  <a:lnTo>
                    <a:pt x="5" y="97"/>
                  </a:lnTo>
                  <a:lnTo>
                    <a:pt x="1" y="106"/>
                  </a:lnTo>
                  <a:lnTo>
                    <a:pt x="0" y="11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Freeform 8"/>
            <p:cNvSpPr>
              <a:spLocks/>
            </p:cNvSpPr>
            <p:nvPr/>
          </p:nvSpPr>
          <p:spPr bwMode="auto">
            <a:xfrm>
              <a:off x="1131888" y="3906838"/>
              <a:ext cx="1055687" cy="371475"/>
            </a:xfrm>
            <a:custGeom>
              <a:avLst/>
              <a:gdLst>
                <a:gd name="T0" fmla="*/ 2147483647 w 665"/>
                <a:gd name="T1" fmla="*/ 2147483647 h 234"/>
                <a:gd name="T2" fmla="*/ 2147483647 w 665"/>
                <a:gd name="T3" fmla="*/ 2147483647 h 234"/>
                <a:gd name="T4" fmla="*/ 2147483647 w 665"/>
                <a:gd name="T5" fmla="*/ 2147483647 h 234"/>
                <a:gd name="T6" fmla="*/ 2147483647 w 665"/>
                <a:gd name="T7" fmla="*/ 2147483647 h 234"/>
                <a:gd name="T8" fmla="*/ 2147483647 w 665"/>
                <a:gd name="T9" fmla="*/ 2147483647 h 234"/>
                <a:gd name="T10" fmla="*/ 2147483647 w 665"/>
                <a:gd name="T11" fmla="*/ 2147483647 h 234"/>
                <a:gd name="T12" fmla="*/ 2147483647 w 665"/>
                <a:gd name="T13" fmla="*/ 2147483647 h 234"/>
                <a:gd name="T14" fmla="*/ 2147483647 w 665"/>
                <a:gd name="T15" fmla="*/ 2147483647 h 234"/>
                <a:gd name="T16" fmla="*/ 2147483647 w 665"/>
                <a:gd name="T17" fmla="*/ 2147483647 h 234"/>
                <a:gd name="T18" fmla="*/ 2147483647 w 665"/>
                <a:gd name="T19" fmla="*/ 2147483647 h 234"/>
                <a:gd name="T20" fmla="*/ 2147483647 w 665"/>
                <a:gd name="T21" fmla="*/ 2147483647 h 234"/>
                <a:gd name="T22" fmla="*/ 2147483647 w 665"/>
                <a:gd name="T23" fmla="*/ 2147483647 h 234"/>
                <a:gd name="T24" fmla="*/ 2147483647 w 665"/>
                <a:gd name="T25" fmla="*/ 2147483647 h 234"/>
                <a:gd name="T26" fmla="*/ 2147483647 w 665"/>
                <a:gd name="T27" fmla="*/ 2147483647 h 234"/>
                <a:gd name="T28" fmla="*/ 2147483647 w 665"/>
                <a:gd name="T29" fmla="*/ 2147483647 h 234"/>
                <a:gd name="T30" fmla="*/ 2147483647 w 665"/>
                <a:gd name="T31" fmla="*/ 2147483647 h 234"/>
                <a:gd name="T32" fmla="*/ 2147483647 w 665"/>
                <a:gd name="T33" fmla="*/ 2147483647 h 234"/>
                <a:gd name="T34" fmla="*/ 2147483647 w 665"/>
                <a:gd name="T35" fmla="*/ 2147483647 h 234"/>
                <a:gd name="T36" fmla="*/ 2147483647 w 665"/>
                <a:gd name="T37" fmla="*/ 2147483647 h 234"/>
                <a:gd name="T38" fmla="*/ 2147483647 w 665"/>
                <a:gd name="T39" fmla="*/ 2147483647 h 234"/>
                <a:gd name="T40" fmla="*/ 2147483647 w 665"/>
                <a:gd name="T41" fmla="*/ 2147483647 h 234"/>
                <a:gd name="T42" fmla="*/ 2147483647 w 665"/>
                <a:gd name="T43" fmla="*/ 2147483647 h 234"/>
                <a:gd name="T44" fmla="*/ 2147483647 w 665"/>
                <a:gd name="T45" fmla="*/ 2147483647 h 234"/>
                <a:gd name="T46" fmla="*/ 2147483647 w 665"/>
                <a:gd name="T47" fmla="*/ 2147483647 h 234"/>
                <a:gd name="T48" fmla="*/ 2147483647 w 665"/>
                <a:gd name="T49" fmla="*/ 2147483647 h 234"/>
                <a:gd name="T50" fmla="*/ 2147483647 w 665"/>
                <a:gd name="T51" fmla="*/ 2147483647 h 234"/>
                <a:gd name="T52" fmla="*/ 2147483647 w 665"/>
                <a:gd name="T53" fmla="*/ 2147483647 h 234"/>
                <a:gd name="T54" fmla="*/ 2147483647 w 665"/>
                <a:gd name="T55" fmla="*/ 2147483647 h 234"/>
                <a:gd name="T56" fmla="*/ 2147483647 w 665"/>
                <a:gd name="T57" fmla="*/ 2147483647 h 234"/>
                <a:gd name="T58" fmla="*/ 2147483647 w 665"/>
                <a:gd name="T59" fmla="*/ 2147483647 h 234"/>
                <a:gd name="T60" fmla="*/ 2147483647 w 665"/>
                <a:gd name="T61" fmla="*/ 2147483647 h 234"/>
                <a:gd name="T62" fmla="*/ 2147483647 w 665"/>
                <a:gd name="T63" fmla="*/ 2147483647 h 234"/>
                <a:gd name="T64" fmla="*/ 2147483647 w 665"/>
                <a:gd name="T65" fmla="*/ 2147483647 h 234"/>
                <a:gd name="T66" fmla="*/ 2147483647 w 665"/>
                <a:gd name="T67" fmla="*/ 2147483647 h 234"/>
                <a:gd name="T68" fmla="*/ 2147483647 w 665"/>
                <a:gd name="T69" fmla="*/ 2147483647 h 234"/>
                <a:gd name="T70" fmla="*/ 2147483647 w 665"/>
                <a:gd name="T71" fmla="*/ 2147483647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5"/>
                <a:gd name="T109" fmla="*/ 0 h 234"/>
                <a:gd name="T110" fmla="*/ 665 w 665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5" h="234">
                  <a:moveTo>
                    <a:pt x="664" y="117"/>
                  </a:moveTo>
                  <a:lnTo>
                    <a:pt x="662" y="106"/>
                  </a:lnTo>
                  <a:lnTo>
                    <a:pt x="659" y="97"/>
                  </a:lnTo>
                  <a:lnTo>
                    <a:pt x="653" y="86"/>
                  </a:lnTo>
                  <a:lnTo>
                    <a:pt x="644" y="77"/>
                  </a:lnTo>
                  <a:lnTo>
                    <a:pt x="633" y="68"/>
                  </a:lnTo>
                  <a:lnTo>
                    <a:pt x="620" y="58"/>
                  </a:lnTo>
                  <a:lnTo>
                    <a:pt x="604" y="50"/>
                  </a:lnTo>
                  <a:lnTo>
                    <a:pt x="586" y="42"/>
                  </a:lnTo>
                  <a:lnTo>
                    <a:pt x="567" y="34"/>
                  </a:lnTo>
                  <a:lnTo>
                    <a:pt x="546" y="28"/>
                  </a:lnTo>
                  <a:lnTo>
                    <a:pt x="522" y="21"/>
                  </a:lnTo>
                  <a:lnTo>
                    <a:pt x="498" y="16"/>
                  </a:lnTo>
                  <a:lnTo>
                    <a:pt x="472" y="11"/>
                  </a:lnTo>
                  <a:lnTo>
                    <a:pt x="445" y="7"/>
                  </a:lnTo>
                  <a:lnTo>
                    <a:pt x="418" y="5"/>
                  </a:lnTo>
                  <a:lnTo>
                    <a:pt x="390" y="2"/>
                  </a:lnTo>
                  <a:lnTo>
                    <a:pt x="361" y="1"/>
                  </a:lnTo>
                  <a:lnTo>
                    <a:pt x="332" y="0"/>
                  </a:lnTo>
                  <a:lnTo>
                    <a:pt x="302" y="1"/>
                  </a:lnTo>
                  <a:lnTo>
                    <a:pt x="275" y="2"/>
                  </a:lnTo>
                  <a:lnTo>
                    <a:pt x="247" y="5"/>
                  </a:lnTo>
                  <a:lnTo>
                    <a:pt x="218" y="7"/>
                  </a:lnTo>
                  <a:lnTo>
                    <a:pt x="191" y="11"/>
                  </a:lnTo>
                  <a:lnTo>
                    <a:pt x="166" y="16"/>
                  </a:lnTo>
                  <a:lnTo>
                    <a:pt x="141" y="21"/>
                  </a:lnTo>
                  <a:lnTo>
                    <a:pt x="118" y="28"/>
                  </a:lnTo>
                  <a:lnTo>
                    <a:pt x="96" y="34"/>
                  </a:lnTo>
                  <a:lnTo>
                    <a:pt x="77" y="42"/>
                  </a:lnTo>
                  <a:lnTo>
                    <a:pt x="60" y="50"/>
                  </a:lnTo>
                  <a:lnTo>
                    <a:pt x="44" y="58"/>
                  </a:lnTo>
                  <a:lnTo>
                    <a:pt x="31" y="68"/>
                  </a:lnTo>
                  <a:lnTo>
                    <a:pt x="20" y="77"/>
                  </a:lnTo>
                  <a:lnTo>
                    <a:pt x="10" y="86"/>
                  </a:lnTo>
                  <a:lnTo>
                    <a:pt x="4" y="97"/>
                  </a:lnTo>
                  <a:lnTo>
                    <a:pt x="1" y="106"/>
                  </a:lnTo>
                  <a:lnTo>
                    <a:pt x="0" y="117"/>
                  </a:lnTo>
                  <a:lnTo>
                    <a:pt x="1" y="127"/>
                  </a:lnTo>
                  <a:lnTo>
                    <a:pt x="4" y="137"/>
                  </a:lnTo>
                  <a:lnTo>
                    <a:pt x="10" y="147"/>
                  </a:lnTo>
                  <a:lnTo>
                    <a:pt x="20" y="156"/>
                  </a:lnTo>
                  <a:lnTo>
                    <a:pt x="31" y="166"/>
                  </a:lnTo>
                  <a:lnTo>
                    <a:pt x="44" y="175"/>
                  </a:lnTo>
                  <a:lnTo>
                    <a:pt x="60" y="183"/>
                  </a:lnTo>
                  <a:lnTo>
                    <a:pt x="77" y="191"/>
                  </a:lnTo>
                  <a:lnTo>
                    <a:pt x="96" y="199"/>
                  </a:lnTo>
                  <a:lnTo>
                    <a:pt x="118" y="206"/>
                  </a:lnTo>
                  <a:lnTo>
                    <a:pt x="141" y="212"/>
                  </a:lnTo>
                  <a:lnTo>
                    <a:pt x="166" y="217"/>
                  </a:lnTo>
                  <a:lnTo>
                    <a:pt x="191" y="222"/>
                  </a:lnTo>
                  <a:lnTo>
                    <a:pt x="218" y="226"/>
                  </a:lnTo>
                  <a:lnTo>
                    <a:pt x="247" y="229"/>
                  </a:lnTo>
                  <a:lnTo>
                    <a:pt x="275" y="231"/>
                  </a:lnTo>
                  <a:lnTo>
                    <a:pt x="302" y="232"/>
                  </a:lnTo>
                  <a:lnTo>
                    <a:pt x="332" y="233"/>
                  </a:lnTo>
                  <a:lnTo>
                    <a:pt x="361" y="232"/>
                  </a:lnTo>
                  <a:lnTo>
                    <a:pt x="390" y="231"/>
                  </a:lnTo>
                  <a:lnTo>
                    <a:pt x="418" y="229"/>
                  </a:lnTo>
                  <a:lnTo>
                    <a:pt x="445" y="226"/>
                  </a:lnTo>
                  <a:lnTo>
                    <a:pt x="472" y="222"/>
                  </a:lnTo>
                  <a:lnTo>
                    <a:pt x="498" y="217"/>
                  </a:lnTo>
                  <a:lnTo>
                    <a:pt x="522" y="212"/>
                  </a:lnTo>
                  <a:lnTo>
                    <a:pt x="546" y="206"/>
                  </a:lnTo>
                  <a:lnTo>
                    <a:pt x="567" y="199"/>
                  </a:lnTo>
                  <a:lnTo>
                    <a:pt x="586" y="191"/>
                  </a:lnTo>
                  <a:lnTo>
                    <a:pt x="604" y="183"/>
                  </a:lnTo>
                  <a:lnTo>
                    <a:pt x="620" y="175"/>
                  </a:lnTo>
                  <a:lnTo>
                    <a:pt x="633" y="166"/>
                  </a:lnTo>
                  <a:lnTo>
                    <a:pt x="644" y="156"/>
                  </a:lnTo>
                  <a:lnTo>
                    <a:pt x="653" y="147"/>
                  </a:lnTo>
                  <a:lnTo>
                    <a:pt x="659" y="137"/>
                  </a:lnTo>
                  <a:lnTo>
                    <a:pt x="662" y="127"/>
                  </a:lnTo>
                  <a:lnTo>
                    <a:pt x="664" y="11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Freeform 9"/>
            <p:cNvSpPr>
              <a:spLocks/>
            </p:cNvSpPr>
            <p:nvPr/>
          </p:nvSpPr>
          <p:spPr bwMode="auto">
            <a:xfrm>
              <a:off x="2081213" y="3636963"/>
              <a:ext cx="1057275" cy="369887"/>
            </a:xfrm>
            <a:custGeom>
              <a:avLst/>
              <a:gdLst>
                <a:gd name="T0" fmla="*/ 2147483647 w 666"/>
                <a:gd name="T1" fmla="*/ 2147483647 h 233"/>
                <a:gd name="T2" fmla="*/ 2147483647 w 666"/>
                <a:gd name="T3" fmla="*/ 2147483647 h 233"/>
                <a:gd name="T4" fmla="*/ 2147483647 w 666"/>
                <a:gd name="T5" fmla="*/ 2147483647 h 233"/>
                <a:gd name="T6" fmla="*/ 2147483647 w 666"/>
                <a:gd name="T7" fmla="*/ 2147483647 h 233"/>
                <a:gd name="T8" fmla="*/ 2147483647 w 666"/>
                <a:gd name="T9" fmla="*/ 2147483647 h 233"/>
                <a:gd name="T10" fmla="*/ 2147483647 w 666"/>
                <a:gd name="T11" fmla="*/ 2147483647 h 233"/>
                <a:gd name="T12" fmla="*/ 2147483647 w 666"/>
                <a:gd name="T13" fmla="*/ 2147483647 h 233"/>
                <a:gd name="T14" fmla="*/ 2147483647 w 666"/>
                <a:gd name="T15" fmla="*/ 2147483647 h 233"/>
                <a:gd name="T16" fmla="*/ 2147483647 w 666"/>
                <a:gd name="T17" fmla="*/ 0 h 233"/>
                <a:gd name="T18" fmla="*/ 2147483647 w 666"/>
                <a:gd name="T19" fmla="*/ 0 h 233"/>
                <a:gd name="T20" fmla="*/ 2147483647 w 666"/>
                <a:gd name="T21" fmla="*/ 2147483647 h 233"/>
                <a:gd name="T22" fmla="*/ 2147483647 w 666"/>
                <a:gd name="T23" fmla="*/ 2147483647 h 233"/>
                <a:gd name="T24" fmla="*/ 2147483647 w 666"/>
                <a:gd name="T25" fmla="*/ 2147483647 h 233"/>
                <a:gd name="T26" fmla="*/ 2147483647 w 666"/>
                <a:gd name="T27" fmla="*/ 2147483647 h 233"/>
                <a:gd name="T28" fmla="*/ 2147483647 w 666"/>
                <a:gd name="T29" fmla="*/ 2147483647 h 233"/>
                <a:gd name="T30" fmla="*/ 2147483647 w 666"/>
                <a:gd name="T31" fmla="*/ 2147483647 h 233"/>
                <a:gd name="T32" fmla="*/ 2147483647 w 666"/>
                <a:gd name="T33" fmla="*/ 2147483647 h 233"/>
                <a:gd name="T34" fmla="*/ 2147483647 w 666"/>
                <a:gd name="T35" fmla="*/ 2147483647 h 233"/>
                <a:gd name="T36" fmla="*/ 2147483647 w 666"/>
                <a:gd name="T37" fmla="*/ 2147483647 h 233"/>
                <a:gd name="T38" fmla="*/ 2147483647 w 666"/>
                <a:gd name="T39" fmla="*/ 2147483647 h 233"/>
                <a:gd name="T40" fmla="*/ 2147483647 w 666"/>
                <a:gd name="T41" fmla="*/ 2147483647 h 233"/>
                <a:gd name="T42" fmla="*/ 2147483647 w 666"/>
                <a:gd name="T43" fmla="*/ 2147483647 h 233"/>
                <a:gd name="T44" fmla="*/ 2147483647 w 666"/>
                <a:gd name="T45" fmla="*/ 2147483647 h 233"/>
                <a:gd name="T46" fmla="*/ 2147483647 w 666"/>
                <a:gd name="T47" fmla="*/ 2147483647 h 233"/>
                <a:gd name="T48" fmla="*/ 2147483647 w 666"/>
                <a:gd name="T49" fmla="*/ 2147483647 h 233"/>
                <a:gd name="T50" fmla="*/ 2147483647 w 666"/>
                <a:gd name="T51" fmla="*/ 2147483647 h 233"/>
                <a:gd name="T52" fmla="*/ 2147483647 w 666"/>
                <a:gd name="T53" fmla="*/ 2147483647 h 233"/>
                <a:gd name="T54" fmla="*/ 2147483647 w 666"/>
                <a:gd name="T55" fmla="*/ 2147483647 h 233"/>
                <a:gd name="T56" fmla="*/ 2147483647 w 666"/>
                <a:gd name="T57" fmla="*/ 2147483647 h 233"/>
                <a:gd name="T58" fmla="*/ 2147483647 w 666"/>
                <a:gd name="T59" fmla="*/ 2147483647 h 233"/>
                <a:gd name="T60" fmla="*/ 2147483647 w 666"/>
                <a:gd name="T61" fmla="*/ 2147483647 h 233"/>
                <a:gd name="T62" fmla="*/ 2147483647 w 666"/>
                <a:gd name="T63" fmla="*/ 2147483647 h 233"/>
                <a:gd name="T64" fmla="*/ 2147483647 w 666"/>
                <a:gd name="T65" fmla="*/ 2147483647 h 233"/>
                <a:gd name="T66" fmla="*/ 2147483647 w 666"/>
                <a:gd name="T67" fmla="*/ 2147483647 h 233"/>
                <a:gd name="T68" fmla="*/ 2147483647 w 666"/>
                <a:gd name="T69" fmla="*/ 2147483647 h 233"/>
                <a:gd name="T70" fmla="*/ 2147483647 w 666"/>
                <a:gd name="T71" fmla="*/ 2147483647 h 2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6"/>
                <a:gd name="T109" fmla="*/ 0 h 233"/>
                <a:gd name="T110" fmla="*/ 666 w 666"/>
                <a:gd name="T111" fmla="*/ 233 h 2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6" h="233">
                  <a:moveTo>
                    <a:pt x="665" y="116"/>
                  </a:moveTo>
                  <a:lnTo>
                    <a:pt x="663" y="106"/>
                  </a:lnTo>
                  <a:lnTo>
                    <a:pt x="660" y="95"/>
                  </a:lnTo>
                  <a:lnTo>
                    <a:pt x="652" y="86"/>
                  </a:lnTo>
                  <a:lnTo>
                    <a:pt x="644" y="76"/>
                  </a:lnTo>
                  <a:lnTo>
                    <a:pt x="633" y="66"/>
                  </a:lnTo>
                  <a:lnTo>
                    <a:pt x="620" y="58"/>
                  </a:lnTo>
                  <a:lnTo>
                    <a:pt x="605" y="49"/>
                  </a:lnTo>
                  <a:lnTo>
                    <a:pt x="587" y="41"/>
                  </a:lnTo>
                  <a:lnTo>
                    <a:pt x="568" y="34"/>
                  </a:lnTo>
                  <a:lnTo>
                    <a:pt x="546" y="27"/>
                  </a:lnTo>
                  <a:lnTo>
                    <a:pt x="523" y="21"/>
                  </a:lnTo>
                  <a:lnTo>
                    <a:pt x="499" y="15"/>
                  </a:lnTo>
                  <a:lnTo>
                    <a:pt x="472" y="10"/>
                  </a:lnTo>
                  <a:lnTo>
                    <a:pt x="445" y="7"/>
                  </a:lnTo>
                  <a:lnTo>
                    <a:pt x="419" y="3"/>
                  </a:lnTo>
                  <a:lnTo>
                    <a:pt x="391" y="1"/>
                  </a:lnTo>
                  <a:lnTo>
                    <a:pt x="362" y="0"/>
                  </a:lnTo>
                  <a:lnTo>
                    <a:pt x="331" y="0"/>
                  </a:lnTo>
                  <a:lnTo>
                    <a:pt x="304" y="0"/>
                  </a:lnTo>
                  <a:lnTo>
                    <a:pt x="274" y="1"/>
                  </a:lnTo>
                  <a:lnTo>
                    <a:pt x="247" y="3"/>
                  </a:lnTo>
                  <a:lnTo>
                    <a:pt x="219" y="7"/>
                  </a:lnTo>
                  <a:lnTo>
                    <a:pt x="192" y="10"/>
                  </a:lnTo>
                  <a:lnTo>
                    <a:pt x="165" y="15"/>
                  </a:lnTo>
                  <a:lnTo>
                    <a:pt x="141" y="21"/>
                  </a:lnTo>
                  <a:lnTo>
                    <a:pt x="119" y="27"/>
                  </a:lnTo>
                  <a:lnTo>
                    <a:pt x="98" y="34"/>
                  </a:lnTo>
                  <a:lnTo>
                    <a:pt x="78" y="41"/>
                  </a:lnTo>
                  <a:lnTo>
                    <a:pt x="60" y="49"/>
                  </a:lnTo>
                  <a:lnTo>
                    <a:pt x="46" y="58"/>
                  </a:lnTo>
                  <a:lnTo>
                    <a:pt x="31" y="66"/>
                  </a:lnTo>
                  <a:lnTo>
                    <a:pt x="20" y="76"/>
                  </a:lnTo>
                  <a:lnTo>
                    <a:pt x="12" y="86"/>
                  </a:lnTo>
                  <a:lnTo>
                    <a:pt x="6" y="95"/>
                  </a:lnTo>
                  <a:lnTo>
                    <a:pt x="1" y="106"/>
                  </a:lnTo>
                  <a:lnTo>
                    <a:pt x="0" y="116"/>
                  </a:lnTo>
                  <a:lnTo>
                    <a:pt x="1" y="126"/>
                  </a:lnTo>
                  <a:lnTo>
                    <a:pt x="6" y="136"/>
                  </a:lnTo>
                  <a:lnTo>
                    <a:pt x="12" y="146"/>
                  </a:lnTo>
                  <a:lnTo>
                    <a:pt x="20" y="155"/>
                  </a:lnTo>
                  <a:lnTo>
                    <a:pt x="31" y="165"/>
                  </a:lnTo>
                  <a:lnTo>
                    <a:pt x="46" y="174"/>
                  </a:lnTo>
                  <a:lnTo>
                    <a:pt x="60" y="182"/>
                  </a:lnTo>
                  <a:lnTo>
                    <a:pt x="78" y="190"/>
                  </a:lnTo>
                  <a:lnTo>
                    <a:pt x="98" y="198"/>
                  </a:lnTo>
                  <a:lnTo>
                    <a:pt x="119" y="205"/>
                  </a:lnTo>
                  <a:lnTo>
                    <a:pt x="141" y="211"/>
                  </a:lnTo>
                  <a:lnTo>
                    <a:pt x="165" y="217"/>
                  </a:lnTo>
                  <a:lnTo>
                    <a:pt x="192" y="221"/>
                  </a:lnTo>
                  <a:lnTo>
                    <a:pt x="219" y="225"/>
                  </a:lnTo>
                  <a:lnTo>
                    <a:pt x="247" y="228"/>
                  </a:lnTo>
                  <a:lnTo>
                    <a:pt x="274" y="230"/>
                  </a:lnTo>
                  <a:lnTo>
                    <a:pt x="304" y="232"/>
                  </a:lnTo>
                  <a:lnTo>
                    <a:pt x="331" y="232"/>
                  </a:lnTo>
                  <a:lnTo>
                    <a:pt x="362" y="232"/>
                  </a:lnTo>
                  <a:lnTo>
                    <a:pt x="391" y="230"/>
                  </a:lnTo>
                  <a:lnTo>
                    <a:pt x="419" y="228"/>
                  </a:lnTo>
                  <a:lnTo>
                    <a:pt x="445" y="225"/>
                  </a:lnTo>
                  <a:lnTo>
                    <a:pt x="472" y="221"/>
                  </a:lnTo>
                  <a:lnTo>
                    <a:pt x="499" y="217"/>
                  </a:lnTo>
                  <a:lnTo>
                    <a:pt x="523" y="211"/>
                  </a:lnTo>
                  <a:lnTo>
                    <a:pt x="546" y="205"/>
                  </a:lnTo>
                  <a:lnTo>
                    <a:pt x="568" y="198"/>
                  </a:lnTo>
                  <a:lnTo>
                    <a:pt x="587" y="190"/>
                  </a:lnTo>
                  <a:lnTo>
                    <a:pt x="605" y="182"/>
                  </a:lnTo>
                  <a:lnTo>
                    <a:pt x="620" y="174"/>
                  </a:lnTo>
                  <a:lnTo>
                    <a:pt x="633" y="165"/>
                  </a:lnTo>
                  <a:lnTo>
                    <a:pt x="644" y="155"/>
                  </a:lnTo>
                  <a:lnTo>
                    <a:pt x="652" y="146"/>
                  </a:lnTo>
                  <a:lnTo>
                    <a:pt x="660" y="136"/>
                  </a:lnTo>
                  <a:lnTo>
                    <a:pt x="663" y="126"/>
                  </a:lnTo>
                  <a:lnTo>
                    <a:pt x="665" y="11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Freeform 10"/>
            <p:cNvSpPr>
              <a:spLocks/>
            </p:cNvSpPr>
            <p:nvPr/>
          </p:nvSpPr>
          <p:spPr bwMode="auto">
            <a:xfrm>
              <a:off x="4191000" y="6143625"/>
              <a:ext cx="1055688" cy="369888"/>
            </a:xfrm>
            <a:custGeom>
              <a:avLst/>
              <a:gdLst>
                <a:gd name="T0" fmla="*/ 2147483647 w 665"/>
                <a:gd name="T1" fmla="*/ 2147483647 h 233"/>
                <a:gd name="T2" fmla="*/ 2147483647 w 665"/>
                <a:gd name="T3" fmla="*/ 2147483647 h 233"/>
                <a:gd name="T4" fmla="*/ 2147483647 w 665"/>
                <a:gd name="T5" fmla="*/ 2147483647 h 233"/>
                <a:gd name="T6" fmla="*/ 2147483647 w 665"/>
                <a:gd name="T7" fmla="*/ 2147483647 h 233"/>
                <a:gd name="T8" fmla="*/ 2147483647 w 665"/>
                <a:gd name="T9" fmla="*/ 2147483647 h 233"/>
                <a:gd name="T10" fmla="*/ 2147483647 w 665"/>
                <a:gd name="T11" fmla="*/ 2147483647 h 233"/>
                <a:gd name="T12" fmla="*/ 2147483647 w 665"/>
                <a:gd name="T13" fmla="*/ 2147483647 h 233"/>
                <a:gd name="T14" fmla="*/ 2147483647 w 665"/>
                <a:gd name="T15" fmla="*/ 2147483647 h 233"/>
                <a:gd name="T16" fmla="*/ 2147483647 w 665"/>
                <a:gd name="T17" fmla="*/ 2147483647 h 233"/>
                <a:gd name="T18" fmla="*/ 2147483647 w 665"/>
                <a:gd name="T19" fmla="*/ 2147483647 h 233"/>
                <a:gd name="T20" fmla="*/ 2147483647 w 665"/>
                <a:gd name="T21" fmla="*/ 2147483647 h 233"/>
                <a:gd name="T22" fmla="*/ 2147483647 w 665"/>
                <a:gd name="T23" fmla="*/ 2147483647 h 233"/>
                <a:gd name="T24" fmla="*/ 2147483647 w 665"/>
                <a:gd name="T25" fmla="*/ 2147483647 h 233"/>
                <a:gd name="T26" fmla="*/ 2147483647 w 665"/>
                <a:gd name="T27" fmla="*/ 2147483647 h 233"/>
                <a:gd name="T28" fmla="*/ 2147483647 w 665"/>
                <a:gd name="T29" fmla="*/ 2147483647 h 233"/>
                <a:gd name="T30" fmla="*/ 2147483647 w 665"/>
                <a:gd name="T31" fmla="*/ 2147483647 h 233"/>
                <a:gd name="T32" fmla="*/ 2147483647 w 665"/>
                <a:gd name="T33" fmla="*/ 2147483647 h 233"/>
                <a:gd name="T34" fmla="*/ 2147483647 w 665"/>
                <a:gd name="T35" fmla="*/ 2147483647 h 233"/>
                <a:gd name="T36" fmla="*/ 2147483647 w 665"/>
                <a:gd name="T37" fmla="*/ 2147483647 h 233"/>
                <a:gd name="T38" fmla="*/ 2147483647 w 665"/>
                <a:gd name="T39" fmla="*/ 2147483647 h 233"/>
                <a:gd name="T40" fmla="*/ 2147483647 w 665"/>
                <a:gd name="T41" fmla="*/ 2147483647 h 233"/>
                <a:gd name="T42" fmla="*/ 2147483647 w 665"/>
                <a:gd name="T43" fmla="*/ 2147483647 h 233"/>
                <a:gd name="T44" fmla="*/ 2147483647 w 665"/>
                <a:gd name="T45" fmla="*/ 2147483647 h 233"/>
                <a:gd name="T46" fmla="*/ 2147483647 w 665"/>
                <a:gd name="T47" fmla="*/ 2147483647 h 233"/>
                <a:gd name="T48" fmla="*/ 2147483647 w 665"/>
                <a:gd name="T49" fmla="*/ 2147483647 h 233"/>
                <a:gd name="T50" fmla="*/ 2147483647 w 665"/>
                <a:gd name="T51" fmla="*/ 2147483647 h 233"/>
                <a:gd name="T52" fmla="*/ 2147483647 w 665"/>
                <a:gd name="T53" fmla="*/ 0 h 233"/>
                <a:gd name="T54" fmla="*/ 2147483647 w 665"/>
                <a:gd name="T55" fmla="*/ 0 h 233"/>
                <a:gd name="T56" fmla="*/ 2147483647 w 665"/>
                <a:gd name="T57" fmla="*/ 2147483647 h 233"/>
                <a:gd name="T58" fmla="*/ 2147483647 w 665"/>
                <a:gd name="T59" fmla="*/ 2147483647 h 233"/>
                <a:gd name="T60" fmla="*/ 2147483647 w 665"/>
                <a:gd name="T61" fmla="*/ 2147483647 h 233"/>
                <a:gd name="T62" fmla="*/ 2147483647 w 665"/>
                <a:gd name="T63" fmla="*/ 2147483647 h 233"/>
                <a:gd name="T64" fmla="*/ 2147483647 w 665"/>
                <a:gd name="T65" fmla="*/ 2147483647 h 233"/>
                <a:gd name="T66" fmla="*/ 2147483647 w 665"/>
                <a:gd name="T67" fmla="*/ 2147483647 h 233"/>
                <a:gd name="T68" fmla="*/ 2147483647 w 665"/>
                <a:gd name="T69" fmla="*/ 2147483647 h 233"/>
                <a:gd name="T70" fmla="*/ 2147483647 w 665"/>
                <a:gd name="T71" fmla="*/ 2147483647 h 2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5"/>
                <a:gd name="T109" fmla="*/ 0 h 233"/>
                <a:gd name="T110" fmla="*/ 665 w 665"/>
                <a:gd name="T111" fmla="*/ 233 h 2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5" h="233">
                  <a:moveTo>
                    <a:pt x="0" y="116"/>
                  </a:moveTo>
                  <a:lnTo>
                    <a:pt x="1" y="126"/>
                  </a:lnTo>
                  <a:lnTo>
                    <a:pt x="4" y="136"/>
                  </a:lnTo>
                  <a:lnTo>
                    <a:pt x="12" y="146"/>
                  </a:lnTo>
                  <a:lnTo>
                    <a:pt x="20" y="156"/>
                  </a:lnTo>
                  <a:lnTo>
                    <a:pt x="31" y="165"/>
                  </a:lnTo>
                  <a:lnTo>
                    <a:pt x="44" y="174"/>
                  </a:lnTo>
                  <a:lnTo>
                    <a:pt x="60" y="183"/>
                  </a:lnTo>
                  <a:lnTo>
                    <a:pt x="77" y="191"/>
                  </a:lnTo>
                  <a:lnTo>
                    <a:pt x="96" y="198"/>
                  </a:lnTo>
                  <a:lnTo>
                    <a:pt x="118" y="205"/>
                  </a:lnTo>
                  <a:lnTo>
                    <a:pt x="141" y="211"/>
                  </a:lnTo>
                  <a:lnTo>
                    <a:pt x="167" y="217"/>
                  </a:lnTo>
                  <a:lnTo>
                    <a:pt x="192" y="221"/>
                  </a:lnTo>
                  <a:lnTo>
                    <a:pt x="219" y="225"/>
                  </a:lnTo>
                  <a:lnTo>
                    <a:pt x="245" y="228"/>
                  </a:lnTo>
                  <a:lnTo>
                    <a:pt x="275" y="231"/>
                  </a:lnTo>
                  <a:lnTo>
                    <a:pt x="302" y="232"/>
                  </a:lnTo>
                  <a:lnTo>
                    <a:pt x="333" y="232"/>
                  </a:lnTo>
                  <a:lnTo>
                    <a:pt x="361" y="232"/>
                  </a:lnTo>
                  <a:lnTo>
                    <a:pt x="390" y="231"/>
                  </a:lnTo>
                  <a:lnTo>
                    <a:pt x="418" y="228"/>
                  </a:lnTo>
                  <a:lnTo>
                    <a:pt x="445" y="225"/>
                  </a:lnTo>
                  <a:lnTo>
                    <a:pt x="472" y="221"/>
                  </a:lnTo>
                  <a:lnTo>
                    <a:pt x="499" y="217"/>
                  </a:lnTo>
                  <a:lnTo>
                    <a:pt x="523" y="211"/>
                  </a:lnTo>
                  <a:lnTo>
                    <a:pt x="546" y="205"/>
                  </a:lnTo>
                  <a:lnTo>
                    <a:pt x="567" y="198"/>
                  </a:lnTo>
                  <a:lnTo>
                    <a:pt x="587" y="191"/>
                  </a:lnTo>
                  <a:lnTo>
                    <a:pt x="604" y="183"/>
                  </a:lnTo>
                  <a:lnTo>
                    <a:pt x="620" y="174"/>
                  </a:lnTo>
                  <a:lnTo>
                    <a:pt x="633" y="165"/>
                  </a:lnTo>
                  <a:lnTo>
                    <a:pt x="644" y="156"/>
                  </a:lnTo>
                  <a:lnTo>
                    <a:pt x="653" y="146"/>
                  </a:lnTo>
                  <a:lnTo>
                    <a:pt x="659" y="136"/>
                  </a:lnTo>
                  <a:lnTo>
                    <a:pt x="664" y="126"/>
                  </a:lnTo>
                  <a:lnTo>
                    <a:pt x="664" y="116"/>
                  </a:lnTo>
                  <a:lnTo>
                    <a:pt x="664" y="106"/>
                  </a:lnTo>
                  <a:lnTo>
                    <a:pt x="659" y="96"/>
                  </a:lnTo>
                  <a:lnTo>
                    <a:pt x="653" y="86"/>
                  </a:lnTo>
                  <a:lnTo>
                    <a:pt x="644" y="76"/>
                  </a:lnTo>
                  <a:lnTo>
                    <a:pt x="633" y="67"/>
                  </a:lnTo>
                  <a:lnTo>
                    <a:pt x="619" y="58"/>
                  </a:lnTo>
                  <a:lnTo>
                    <a:pt x="604" y="49"/>
                  </a:lnTo>
                  <a:lnTo>
                    <a:pt x="587" y="41"/>
                  </a:lnTo>
                  <a:lnTo>
                    <a:pt x="567" y="34"/>
                  </a:lnTo>
                  <a:lnTo>
                    <a:pt x="546" y="27"/>
                  </a:lnTo>
                  <a:lnTo>
                    <a:pt x="523" y="21"/>
                  </a:lnTo>
                  <a:lnTo>
                    <a:pt x="498" y="15"/>
                  </a:lnTo>
                  <a:lnTo>
                    <a:pt x="472" y="11"/>
                  </a:lnTo>
                  <a:lnTo>
                    <a:pt x="445" y="7"/>
                  </a:lnTo>
                  <a:lnTo>
                    <a:pt x="418" y="4"/>
                  </a:lnTo>
                  <a:lnTo>
                    <a:pt x="390" y="2"/>
                  </a:lnTo>
                  <a:lnTo>
                    <a:pt x="361" y="0"/>
                  </a:lnTo>
                  <a:lnTo>
                    <a:pt x="332" y="0"/>
                  </a:lnTo>
                  <a:lnTo>
                    <a:pt x="302" y="0"/>
                  </a:lnTo>
                  <a:lnTo>
                    <a:pt x="275" y="2"/>
                  </a:lnTo>
                  <a:lnTo>
                    <a:pt x="245" y="4"/>
                  </a:lnTo>
                  <a:lnTo>
                    <a:pt x="219" y="7"/>
                  </a:lnTo>
                  <a:lnTo>
                    <a:pt x="192" y="11"/>
                  </a:lnTo>
                  <a:lnTo>
                    <a:pt x="166" y="15"/>
                  </a:lnTo>
                  <a:lnTo>
                    <a:pt x="141" y="21"/>
                  </a:lnTo>
                  <a:lnTo>
                    <a:pt x="118" y="27"/>
                  </a:lnTo>
                  <a:lnTo>
                    <a:pt x="96" y="34"/>
                  </a:lnTo>
                  <a:lnTo>
                    <a:pt x="77" y="42"/>
                  </a:lnTo>
                  <a:lnTo>
                    <a:pt x="60" y="50"/>
                  </a:lnTo>
                  <a:lnTo>
                    <a:pt x="44" y="58"/>
                  </a:lnTo>
                  <a:lnTo>
                    <a:pt x="31" y="67"/>
                  </a:lnTo>
                  <a:lnTo>
                    <a:pt x="20" y="77"/>
                  </a:lnTo>
                  <a:lnTo>
                    <a:pt x="12" y="86"/>
                  </a:lnTo>
                  <a:lnTo>
                    <a:pt x="4" y="96"/>
                  </a:lnTo>
                  <a:lnTo>
                    <a:pt x="1" y="106"/>
                  </a:lnTo>
                  <a:lnTo>
                    <a:pt x="0" y="11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Freeform 11"/>
            <p:cNvSpPr>
              <a:spLocks/>
            </p:cNvSpPr>
            <p:nvPr/>
          </p:nvSpPr>
          <p:spPr bwMode="auto">
            <a:xfrm>
              <a:off x="4191000" y="3429000"/>
              <a:ext cx="1055688" cy="371475"/>
            </a:xfrm>
            <a:custGeom>
              <a:avLst/>
              <a:gdLst>
                <a:gd name="T0" fmla="*/ 2147483647 w 665"/>
                <a:gd name="T1" fmla="*/ 2147483647 h 234"/>
                <a:gd name="T2" fmla="*/ 2147483647 w 665"/>
                <a:gd name="T3" fmla="*/ 2147483647 h 234"/>
                <a:gd name="T4" fmla="*/ 2147483647 w 665"/>
                <a:gd name="T5" fmla="*/ 2147483647 h 234"/>
                <a:gd name="T6" fmla="*/ 2147483647 w 665"/>
                <a:gd name="T7" fmla="*/ 2147483647 h 234"/>
                <a:gd name="T8" fmla="*/ 2147483647 w 665"/>
                <a:gd name="T9" fmla="*/ 2147483647 h 234"/>
                <a:gd name="T10" fmla="*/ 2147483647 w 665"/>
                <a:gd name="T11" fmla="*/ 2147483647 h 234"/>
                <a:gd name="T12" fmla="*/ 2147483647 w 665"/>
                <a:gd name="T13" fmla="*/ 2147483647 h 234"/>
                <a:gd name="T14" fmla="*/ 2147483647 w 665"/>
                <a:gd name="T15" fmla="*/ 2147483647 h 234"/>
                <a:gd name="T16" fmla="*/ 2147483647 w 665"/>
                <a:gd name="T17" fmla="*/ 2147483647 h 234"/>
                <a:gd name="T18" fmla="*/ 2147483647 w 665"/>
                <a:gd name="T19" fmla="*/ 2147483647 h 234"/>
                <a:gd name="T20" fmla="*/ 2147483647 w 665"/>
                <a:gd name="T21" fmla="*/ 2147483647 h 234"/>
                <a:gd name="T22" fmla="*/ 2147483647 w 665"/>
                <a:gd name="T23" fmla="*/ 2147483647 h 234"/>
                <a:gd name="T24" fmla="*/ 2147483647 w 665"/>
                <a:gd name="T25" fmla="*/ 2147483647 h 234"/>
                <a:gd name="T26" fmla="*/ 2147483647 w 665"/>
                <a:gd name="T27" fmla="*/ 2147483647 h 234"/>
                <a:gd name="T28" fmla="*/ 2147483647 w 665"/>
                <a:gd name="T29" fmla="*/ 2147483647 h 234"/>
                <a:gd name="T30" fmla="*/ 2147483647 w 665"/>
                <a:gd name="T31" fmla="*/ 2147483647 h 234"/>
                <a:gd name="T32" fmla="*/ 2147483647 w 665"/>
                <a:gd name="T33" fmla="*/ 2147483647 h 234"/>
                <a:gd name="T34" fmla="*/ 2147483647 w 665"/>
                <a:gd name="T35" fmla="*/ 2147483647 h 234"/>
                <a:gd name="T36" fmla="*/ 2147483647 w 665"/>
                <a:gd name="T37" fmla="*/ 2147483647 h 234"/>
                <a:gd name="T38" fmla="*/ 2147483647 w 665"/>
                <a:gd name="T39" fmla="*/ 2147483647 h 234"/>
                <a:gd name="T40" fmla="*/ 2147483647 w 665"/>
                <a:gd name="T41" fmla="*/ 2147483647 h 234"/>
                <a:gd name="T42" fmla="*/ 2147483647 w 665"/>
                <a:gd name="T43" fmla="*/ 2147483647 h 234"/>
                <a:gd name="T44" fmla="*/ 2147483647 w 665"/>
                <a:gd name="T45" fmla="*/ 2147483647 h 234"/>
                <a:gd name="T46" fmla="*/ 2147483647 w 665"/>
                <a:gd name="T47" fmla="*/ 2147483647 h 234"/>
                <a:gd name="T48" fmla="*/ 2147483647 w 665"/>
                <a:gd name="T49" fmla="*/ 2147483647 h 234"/>
                <a:gd name="T50" fmla="*/ 2147483647 w 665"/>
                <a:gd name="T51" fmla="*/ 2147483647 h 234"/>
                <a:gd name="T52" fmla="*/ 2147483647 w 665"/>
                <a:gd name="T53" fmla="*/ 2147483647 h 234"/>
                <a:gd name="T54" fmla="*/ 2147483647 w 665"/>
                <a:gd name="T55" fmla="*/ 2147483647 h 234"/>
                <a:gd name="T56" fmla="*/ 2147483647 w 665"/>
                <a:gd name="T57" fmla="*/ 2147483647 h 234"/>
                <a:gd name="T58" fmla="*/ 2147483647 w 665"/>
                <a:gd name="T59" fmla="*/ 2147483647 h 234"/>
                <a:gd name="T60" fmla="*/ 2147483647 w 665"/>
                <a:gd name="T61" fmla="*/ 2147483647 h 234"/>
                <a:gd name="T62" fmla="*/ 2147483647 w 665"/>
                <a:gd name="T63" fmla="*/ 2147483647 h 234"/>
                <a:gd name="T64" fmla="*/ 2147483647 w 665"/>
                <a:gd name="T65" fmla="*/ 2147483647 h 234"/>
                <a:gd name="T66" fmla="*/ 2147483647 w 665"/>
                <a:gd name="T67" fmla="*/ 2147483647 h 234"/>
                <a:gd name="T68" fmla="*/ 2147483647 w 665"/>
                <a:gd name="T69" fmla="*/ 2147483647 h 234"/>
                <a:gd name="T70" fmla="*/ 2147483647 w 665"/>
                <a:gd name="T71" fmla="*/ 2147483647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5"/>
                <a:gd name="T109" fmla="*/ 0 h 234"/>
                <a:gd name="T110" fmla="*/ 665 w 665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5" h="234">
                  <a:moveTo>
                    <a:pt x="0" y="117"/>
                  </a:moveTo>
                  <a:lnTo>
                    <a:pt x="1" y="127"/>
                  </a:lnTo>
                  <a:lnTo>
                    <a:pt x="4" y="137"/>
                  </a:lnTo>
                  <a:lnTo>
                    <a:pt x="12" y="147"/>
                  </a:lnTo>
                  <a:lnTo>
                    <a:pt x="20" y="157"/>
                  </a:lnTo>
                  <a:lnTo>
                    <a:pt x="31" y="166"/>
                  </a:lnTo>
                  <a:lnTo>
                    <a:pt x="44" y="175"/>
                  </a:lnTo>
                  <a:lnTo>
                    <a:pt x="60" y="183"/>
                  </a:lnTo>
                  <a:lnTo>
                    <a:pt x="77" y="191"/>
                  </a:lnTo>
                  <a:lnTo>
                    <a:pt x="96" y="199"/>
                  </a:lnTo>
                  <a:lnTo>
                    <a:pt x="118" y="206"/>
                  </a:lnTo>
                  <a:lnTo>
                    <a:pt x="141" y="212"/>
                  </a:lnTo>
                  <a:lnTo>
                    <a:pt x="167" y="217"/>
                  </a:lnTo>
                  <a:lnTo>
                    <a:pt x="192" y="222"/>
                  </a:lnTo>
                  <a:lnTo>
                    <a:pt x="219" y="226"/>
                  </a:lnTo>
                  <a:lnTo>
                    <a:pt x="245" y="229"/>
                  </a:lnTo>
                  <a:lnTo>
                    <a:pt x="275" y="231"/>
                  </a:lnTo>
                  <a:lnTo>
                    <a:pt x="302" y="232"/>
                  </a:lnTo>
                  <a:lnTo>
                    <a:pt x="333" y="233"/>
                  </a:lnTo>
                  <a:lnTo>
                    <a:pt x="361" y="232"/>
                  </a:lnTo>
                  <a:lnTo>
                    <a:pt x="390" y="231"/>
                  </a:lnTo>
                  <a:lnTo>
                    <a:pt x="418" y="229"/>
                  </a:lnTo>
                  <a:lnTo>
                    <a:pt x="445" y="226"/>
                  </a:lnTo>
                  <a:lnTo>
                    <a:pt x="472" y="222"/>
                  </a:lnTo>
                  <a:lnTo>
                    <a:pt x="499" y="217"/>
                  </a:lnTo>
                  <a:lnTo>
                    <a:pt x="523" y="212"/>
                  </a:lnTo>
                  <a:lnTo>
                    <a:pt x="546" y="206"/>
                  </a:lnTo>
                  <a:lnTo>
                    <a:pt x="567" y="199"/>
                  </a:lnTo>
                  <a:lnTo>
                    <a:pt x="587" y="191"/>
                  </a:lnTo>
                  <a:lnTo>
                    <a:pt x="604" y="183"/>
                  </a:lnTo>
                  <a:lnTo>
                    <a:pt x="620" y="175"/>
                  </a:lnTo>
                  <a:lnTo>
                    <a:pt x="633" y="166"/>
                  </a:lnTo>
                  <a:lnTo>
                    <a:pt x="644" y="157"/>
                  </a:lnTo>
                  <a:lnTo>
                    <a:pt x="653" y="147"/>
                  </a:lnTo>
                  <a:lnTo>
                    <a:pt x="659" y="137"/>
                  </a:lnTo>
                  <a:lnTo>
                    <a:pt x="664" y="127"/>
                  </a:lnTo>
                  <a:lnTo>
                    <a:pt x="664" y="117"/>
                  </a:lnTo>
                  <a:lnTo>
                    <a:pt x="664" y="106"/>
                  </a:lnTo>
                  <a:lnTo>
                    <a:pt x="659" y="97"/>
                  </a:lnTo>
                  <a:lnTo>
                    <a:pt x="653" y="87"/>
                  </a:lnTo>
                  <a:lnTo>
                    <a:pt x="644" y="77"/>
                  </a:lnTo>
                  <a:lnTo>
                    <a:pt x="633" y="68"/>
                  </a:lnTo>
                  <a:lnTo>
                    <a:pt x="619" y="59"/>
                  </a:lnTo>
                  <a:lnTo>
                    <a:pt x="604" y="50"/>
                  </a:lnTo>
                  <a:lnTo>
                    <a:pt x="587" y="42"/>
                  </a:lnTo>
                  <a:lnTo>
                    <a:pt x="567" y="34"/>
                  </a:lnTo>
                  <a:lnTo>
                    <a:pt x="546" y="28"/>
                  </a:lnTo>
                  <a:lnTo>
                    <a:pt x="523" y="21"/>
                  </a:lnTo>
                  <a:lnTo>
                    <a:pt x="498" y="16"/>
                  </a:lnTo>
                  <a:lnTo>
                    <a:pt x="472" y="12"/>
                  </a:lnTo>
                  <a:lnTo>
                    <a:pt x="445" y="7"/>
                  </a:lnTo>
                  <a:lnTo>
                    <a:pt x="418" y="5"/>
                  </a:lnTo>
                  <a:lnTo>
                    <a:pt x="390" y="3"/>
                  </a:lnTo>
                  <a:lnTo>
                    <a:pt x="361" y="1"/>
                  </a:lnTo>
                  <a:lnTo>
                    <a:pt x="332" y="0"/>
                  </a:lnTo>
                  <a:lnTo>
                    <a:pt x="302" y="1"/>
                  </a:lnTo>
                  <a:lnTo>
                    <a:pt x="275" y="3"/>
                  </a:lnTo>
                  <a:lnTo>
                    <a:pt x="245" y="5"/>
                  </a:lnTo>
                  <a:lnTo>
                    <a:pt x="219" y="8"/>
                  </a:lnTo>
                  <a:lnTo>
                    <a:pt x="192" y="12"/>
                  </a:lnTo>
                  <a:lnTo>
                    <a:pt x="166" y="16"/>
                  </a:lnTo>
                  <a:lnTo>
                    <a:pt x="141" y="22"/>
                  </a:lnTo>
                  <a:lnTo>
                    <a:pt x="118" y="28"/>
                  </a:lnTo>
                  <a:lnTo>
                    <a:pt x="96" y="35"/>
                  </a:lnTo>
                  <a:lnTo>
                    <a:pt x="77" y="42"/>
                  </a:lnTo>
                  <a:lnTo>
                    <a:pt x="60" y="50"/>
                  </a:lnTo>
                  <a:lnTo>
                    <a:pt x="44" y="59"/>
                  </a:lnTo>
                  <a:lnTo>
                    <a:pt x="31" y="68"/>
                  </a:lnTo>
                  <a:lnTo>
                    <a:pt x="20" y="77"/>
                  </a:lnTo>
                  <a:lnTo>
                    <a:pt x="12" y="87"/>
                  </a:lnTo>
                  <a:lnTo>
                    <a:pt x="4" y="97"/>
                  </a:lnTo>
                  <a:lnTo>
                    <a:pt x="1" y="107"/>
                  </a:lnTo>
                  <a:lnTo>
                    <a:pt x="0" y="11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Freeform 12"/>
            <p:cNvSpPr>
              <a:spLocks/>
            </p:cNvSpPr>
            <p:nvPr/>
          </p:nvSpPr>
          <p:spPr bwMode="auto">
            <a:xfrm>
              <a:off x="3071813" y="3906838"/>
              <a:ext cx="1055687" cy="371475"/>
            </a:xfrm>
            <a:custGeom>
              <a:avLst/>
              <a:gdLst>
                <a:gd name="T0" fmla="*/ 2147483647 w 665"/>
                <a:gd name="T1" fmla="*/ 2147483647 h 234"/>
                <a:gd name="T2" fmla="*/ 2147483647 w 665"/>
                <a:gd name="T3" fmla="*/ 2147483647 h 234"/>
                <a:gd name="T4" fmla="*/ 2147483647 w 665"/>
                <a:gd name="T5" fmla="*/ 2147483647 h 234"/>
                <a:gd name="T6" fmla="*/ 2147483647 w 665"/>
                <a:gd name="T7" fmla="*/ 2147483647 h 234"/>
                <a:gd name="T8" fmla="*/ 2147483647 w 665"/>
                <a:gd name="T9" fmla="*/ 2147483647 h 234"/>
                <a:gd name="T10" fmla="*/ 2147483647 w 665"/>
                <a:gd name="T11" fmla="*/ 2147483647 h 234"/>
                <a:gd name="T12" fmla="*/ 2147483647 w 665"/>
                <a:gd name="T13" fmla="*/ 2147483647 h 234"/>
                <a:gd name="T14" fmla="*/ 2147483647 w 665"/>
                <a:gd name="T15" fmla="*/ 2147483647 h 234"/>
                <a:gd name="T16" fmla="*/ 2147483647 w 665"/>
                <a:gd name="T17" fmla="*/ 2147483647 h 234"/>
                <a:gd name="T18" fmla="*/ 2147483647 w 665"/>
                <a:gd name="T19" fmla="*/ 2147483647 h 234"/>
                <a:gd name="T20" fmla="*/ 2147483647 w 665"/>
                <a:gd name="T21" fmla="*/ 2147483647 h 234"/>
                <a:gd name="T22" fmla="*/ 2147483647 w 665"/>
                <a:gd name="T23" fmla="*/ 2147483647 h 234"/>
                <a:gd name="T24" fmla="*/ 2147483647 w 665"/>
                <a:gd name="T25" fmla="*/ 2147483647 h 234"/>
                <a:gd name="T26" fmla="*/ 2147483647 w 665"/>
                <a:gd name="T27" fmla="*/ 2147483647 h 234"/>
                <a:gd name="T28" fmla="*/ 2147483647 w 665"/>
                <a:gd name="T29" fmla="*/ 2147483647 h 234"/>
                <a:gd name="T30" fmla="*/ 2147483647 w 665"/>
                <a:gd name="T31" fmla="*/ 2147483647 h 234"/>
                <a:gd name="T32" fmla="*/ 2147483647 w 665"/>
                <a:gd name="T33" fmla="*/ 2147483647 h 234"/>
                <a:gd name="T34" fmla="*/ 2147483647 w 665"/>
                <a:gd name="T35" fmla="*/ 2147483647 h 234"/>
                <a:gd name="T36" fmla="*/ 2147483647 w 665"/>
                <a:gd name="T37" fmla="*/ 2147483647 h 234"/>
                <a:gd name="T38" fmla="*/ 2147483647 w 665"/>
                <a:gd name="T39" fmla="*/ 2147483647 h 234"/>
                <a:gd name="T40" fmla="*/ 2147483647 w 665"/>
                <a:gd name="T41" fmla="*/ 2147483647 h 234"/>
                <a:gd name="T42" fmla="*/ 2147483647 w 665"/>
                <a:gd name="T43" fmla="*/ 2147483647 h 234"/>
                <a:gd name="T44" fmla="*/ 2147483647 w 665"/>
                <a:gd name="T45" fmla="*/ 2147483647 h 234"/>
                <a:gd name="T46" fmla="*/ 2147483647 w 665"/>
                <a:gd name="T47" fmla="*/ 2147483647 h 234"/>
                <a:gd name="T48" fmla="*/ 2147483647 w 665"/>
                <a:gd name="T49" fmla="*/ 2147483647 h 234"/>
                <a:gd name="T50" fmla="*/ 2147483647 w 665"/>
                <a:gd name="T51" fmla="*/ 2147483647 h 234"/>
                <a:gd name="T52" fmla="*/ 2147483647 w 665"/>
                <a:gd name="T53" fmla="*/ 2147483647 h 234"/>
                <a:gd name="T54" fmla="*/ 2147483647 w 665"/>
                <a:gd name="T55" fmla="*/ 2147483647 h 234"/>
                <a:gd name="T56" fmla="*/ 2147483647 w 665"/>
                <a:gd name="T57" fmla="*/ 2147483647 h 234"/>
                <a:gd name="T58" fmla="*/ 2147483647 w 665"/>
                <a:gd name="T59" fmla="*/ 2147483647 h 234"/>
                <a:gd name="T60" fmla="*/ 2147483647 w 665"/>
                <a:gd name="T61" fmla="*/ 2147483647 h 234"/>
                <a:gd name="T62" fmla="*/ 2147483647 w 665"/>
                <a:gd name="T63" fmla="*/ 2147483647 h 234"/>
                <a:gd name="T64" fmla="*/ 2147483647 w 665"/>
                <a:gd name="T65" fmla="*/ 2147483647 h 234"/>
                <a:gd name="T66" fmla="*/ 2147483647 w 665"/>
                <a:gd name="T67" fmla="*/ 2147483647 h 234"/>
                <a:gd name="T68" fmla="*/ 2147483647 w 665"/>
                <a:gd name="T69" fmla="*/ 2147483647 h 234"/>
                <a:gd name="T70" fmla="*/ 2147483647 w 665"/>
                <a:gd name="T71" fmla="*/ 2147483647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5"/>
                <a:gd name="T109" fmla="*/ 0 h 234"/>
                <a:gd name="T110" fmla="*/ 665 w 665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5" h="234">
                  <a:moveTo>
                    <a:pt x="0" y="117"/>
                  </a:moveTo>
                  <a:lnTo>
                    <a:pt x="1" y="127"/>
                  </a:lnTo>
                  <a:lnTo>
                    <a:pt x="4" y="137"/>
                  </a:lnTo>
                  <a:lnTo>
                    <a:pt x="10" y="147"/>
                  </a:lnTo>
                  <a:lnTo>
                    <a:pt x="19" y="156"/>
                  </a:lnTo>
                  <a:lnTo>
                    <a:pt x="31" y="166"/>
                  </a:lnTo>
                  <a:lnTo>
                    <a:pt x="43" y="175"/>
                  </a:lnTo>
                  <a:lnTo>
                    <a:pt x="59" y="183"/>
                  </a:lnTo>
                  <a:lnTo>
                    <a:pt x="77" y="191"/>
                  </a:lnTo>
                  <a:lnTo>
                    <a:pt x="96" y="199"/>
                  </a:lnTo>
                  <a:lnTo>
                    <a:pt x="118" y="206"/>
                  </a:lnTo>
                  <a:lnTo>
                    <a:pt x="141" y="212"/>
                  </a:lnTo>
                  <a:lnTo>
                    <a:pt x="166" y="217"/>
                  </a:lnTo>
                  <a:lnTo>
                    <a:pt x="191" y="222"/>
                  </a:lnTo>
                  <a:lnTo>
                    <a:pt x="218" y="226"/>
                  </a:lnTo>
                  <a:lnTo>
                    <a:pt x="245" y="229"/>
                  </a:lnTo>
                  <a:lnTo>
                    <a:pt x="273" y="231"/>
                  </a:lnTo>
                  <a:lnTo>
                    <a:pt x="302" y="232"/>
                  </a:lnTo>
                  <a:lnTo>
                    <a:pt x="332" y="233"/>
                  </a:lnTo>
                  <a:lnTo>
                    <a:pt x="361" y="232"/>
                  </a:lnTo>
                  <a:lnTo>
                    <a:pt x="388" y="231"/>
                  </a:lnTo>
                  <a:lnTo>
                    <a:pt x="418" y="229"/>
                  </a:lnTo>
                  <a:lnTo>
                    <a:pt x="445" y="226"/>
                  </a:lnTo>
                  <a:lnTo>
                    <a:pt x="472" y="222"/>
                  </a:lnTo>
                  <a:lnTo>
                    <a:pt x="498" y="217"/>
                  </a:lnTo>
                  <a:lnTo>
                    <a:pt x="522" y="212"/>
                  </a:lnTo>
                  <a:lnTo>
                    <a:pt x="545" y="205"/>
                  </a:lnTo>
                  <a:lnTo>
                    <a:pt x="565" y="199"/>
                  </a:lnTo>
                  <a:lnTo>
                    <a:pt x="586" y="191"/>
                  </a:lnTo>
                  <a:lnTo>
                    <a:pt x="603" y="183"/>
                  </a:lnTo>
                  <a:lnTo>
                    <a:pt x="619" y="175"/>
                  </a:lnTo>
                  <a:lnTo>
                    <a:pt x="632" y="166"/>
                  </a:lnTo>
                  <a:lnTo>
                    <a:pt x="643" y="156"/>
                  </a:lnTo>
                  <a:lnTo>
                    <a:pt x="653" y="147"/>
                  </a:lnTo>
                  <a:lnTo>
                    <a:pt x="659" y="137"/>
                  </a:lnTo>
                  <a:lnTo>
                    <a:pt x="662" y="127"/>
                  </a:lnTo>
                  <a:lnTo>
                    <a:pt x="664" y="117"/>
                  </a:lnTo>
                  <a:lnTo>
                    <a:pt x="662" y="106"/>
                  </a:lnTo>
                  <a:lnTo>
                    <a:pt x="659" y="96"/>
                  </a:lnTo>
                  <a:lnTo>
                    <a:pt x="653" y="86"/>
                  </a:lnTo>
                  <a:lnTo>
                    <a:pt x="643" y="77"/>
                  </a:lnTo>
                  <a:lnTo>
                    <a:pt x="632" y="68"/>
                  </a:lnTo>
                  <a:lnTo>
                    <a:pt x="619" y="58"/>
                  </a:lnTo>
                  <a:lnTo>
                    <a:pt x="603" y="50"/>
                  </a:lnTo>
                  <a:lnTo>
                    <a:pt x="586" y="42"/>
                  </a:lnTo>
                  <a:lnTo>
                    <a:pt x="565" y="34"/>
                  </a:lnTo>
                  <a:lnTo>
                    <a:pt x="545" y="28"/>
                  </a:lnTo>
                  <a:lnTo>
                    <a:pt x="522" y="21"/>
                  </a:lnTo>
                  <a:lnTo>
                    <a:pt x="498" y="16"/>
                  </a:lnTo>
                  <a:lnTo>
                    <a:pt x="472" y="11"/>
                  </a:lnTo>
                  <a:lnTo>
                    <a:pt x="445" y="7"/>
                  </a:lnTo>
                  <a:lnTo>
                    <a:pt x="416" y="5"/>
                  </a:lnTo>
                  <a:lnTo>
                    <a:pt x="388" y="2"/>
                  </a:lnTo>
                  <a:lnTo>
                    <a:pt x="361" y="1"/>
                  </a:lnTo>
                  <a:lnTo>
                    <a:pt x="332" y="0"/>
                  </a:lnTo>
                  <a:lnTo>
                    <a:pt x="302" y="1"/>
                  </a:lnTo>
                  <a:lnTo>
                    <a:pt x="273" y="2"/>
                  </a:lnTo>
                  <a:lnTo>
                    <a:pt x="245" y="5"/>
                  </a:lnTo>
                  <a:lnTo>
                    <a:pt x="218" y="7"/>
                  </a:lnTo>
                  <a:lnTo>
                    <a:pt x="191" y="12"/>
                  </a:lnTo>
                  <a:lnTo>
                    <a:pt x="166" y="16"/>
                  </a:lnTo>
                  <a:lnTo>
                    <a:pt x="141" y="21"/>
                  </a:lnTo>
                  <a:lnTo>
                    <a:pt x="117" y="28"/>
                  </a:lnTo>
                  <a:lnTo>
                    <a:pt x="96" y="35"/>
                  </a:lnTo>
                  <a:lnTo>
                    <a:pt x="77" y="42"/>
                  </a:lnTo>
                  <a:lnTo>
                    <a:pt x="59" y="50"/>
                  </a:lnTo>
                  <a:lnTo>
                    <a:pt x="43" y="58"/>
                  </a:lnTo>
                  <a:lnTo>
                    <a:pt x="31" y="68"/>
                  </a:lnTo>
                  <a:lnTo>
                    <a:pt x="19" y="77"/>
                  </a:lnTo>
                  <a:lnTo>
                    <a:pt x="10" y="86"/>
                  </a:lnTo>
                  <a:lnTo>
                    <a:pt x="4" y="97"/>
                  </a:lnTo>
                  <a:lnTo>
                    <a:pt x="1" y="107"/>
                  </a:lnTo>
                  <a:lnTo>
                    <a:pt x="0" y="11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Freeform 13"/>
            <p:cNvSpPr>
              <a:spLocks/>
            </p:cNvSpPr>
            <p:nvPr/>
          </p:nvSpPr>
          <p:spPr bwMode="auto">
            <a:xfrm>
              <a:off x="4027488" y="4301090"/>
              <a:ext cx="1303337" cy="72176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solidFill>
              <a:srgbClr val="002060"/>
            </a:solidFill>
            <a:ln w="12700" cap="rnd">
              <a:noFill/>
              <a:round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09" name="Freeform 14"/>
            <p:cNvSpPr>
              <a:spLocks/>
            </p:cNvSpPr>
            <p:nvPr/>
          </p:nvSpPr>
          <p:spPr bwMode="auto">
            <a:xfrm>
              <a:off x="2081213" y="4505325"/>
              <a:ext cx="1249362" cy="331788"/>
            </a:xfrm>
            <a:custGeom>
              <a:avLst/>
              <a:gdLst>
                <a:gd name="T0" fmla="*/ 2147483647 w 787"/>
                <a:gd name="T1" fmla="*/ 2147483647 h 209"/>
                <a:gd name="T2" fmla="*/ 2147483647 w 787"/>
                <a:gd name="T3" fmla="*/ 0 h 209"/>
                <a:gd name="T4" fmla="*/ 0 w 787"/>
                <a:gd name="T5" fmla="*/ 0 h 209"/>
                <a:gd name="T6" fmla="*/ 0 w 787"/>
                <a:gd name="T7" fmla="*/ 2147483647 h 209"/>
                <a:gd name="T8" fmla="*/ 2147483647 w 787"/>
                <a:gd name="T9" fmla="*/ 2147483647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09"/>
                <a:gd name="T17" fmla="*/ 787 w 787"/>
                <a:gd name="T18" fmla="*/ 209 h 2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09">
                  <a:moveTo>
                    <a:pt x="786" y="208"/>
                  </a:moveTo>
                  <a:lnTo>
                    <a:pt x="786" y="0"/>
                  </a:lnTo>
                  <a:lnTo>
                    <a:pt x="0" y="0"/>
                  </a:lnTo>
                  <a:lnTo>
                    <a:pt x="0" y="208"/>
                  </a:lnTo>
                  <a:lnTo>
                    <a:pt x="786" y="20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Freeform 15"/>
            <p:cNvSpPr>
              <a:spLocks/>
            </p:cNvSpPr>
            <p:nvPr/>
          </p:nvSpPr>
          <p:spPr bwMode="auto">
            <a:xfrm>
              <a:off x="6299200" y="3646488"/>
              <a:ext cx="1058863" cy="371475"/>
            </a:xfrm>
            <a:custGeom>
              <a:avLst/>
              <a:gdLst>
                <a:gd name="T0" fmla="*/ 2147483647 w 667"/>
                <a:gd name="T1" fmla="*/ 2147483647 h 234"/>
                <a:gd name="T2" fmla="*/ 2147483647 w 667"/>
                <a:gd name="T3" fmla="*/ 2147483647 h 234"/>
                <a:gd name="T4" fmla="*/ 2147483647 w 667"/>
                <a:gd name="T5" fmla="*/ 2147483647 h 234"/>
                <a:gd name="T6" fmla="*/ 2147483647 w 667"/>
                <a:gd name="T7" fmla="*/ 2147483647 h 234"/>
                <a:gd name="T8" fmla="*/ 2147483647 w 667"/>
                <a:gd name="T9" fmla="*/ 2147483647 h 234"/>
                <a:gd name="T10" fmla="*/ 2147483647 w 667"/>
                <a:gd name="T11" fmla="*/ 2147483647 h 234"/>
                <a:gd name="T12" fmla="*/ 2147483647 w 667"/>
                <a:gd name="T13" fmla="*/ 2147483647 h 234"/>
                <a:gd name="T14" fmla="*/ 2147483647 w 667"/>
                <a:gd name="T15" fmla="*/ 2147483647 h 234"/>
                <a:gd name="T16" fmla="*/ 2147483647 w 667"/>
                <a:gd name="T17" fmla="*/ 2147483647 h 234"/>
                <a:gd name="T18" fmla="*/ 2147483647 w 667"/>
                <a:gd name="T19" fmla="*/ 2147483647 h 234"/>
                <a:gd name="T20" fmla="*/ 2147483647 w 667"/>
                <a:gd name="T21" fmla="*/ 2147483647 h 234"/>
                <a:gd name="T22" fmla="*/ 2147483647 w 667"/>
                <a:gd name="T23" fmla="*/ 2147483647 h 234"/>
                <a:gd name="T24" fmla="*/ 2147483647 w 667"/>
                <a:gd name="T25" fmla="*/ 2147483647 h 234"/>
                <a:gd name="T26" fmla="*/ 2147483647 w 667"/>
                <a:gd name="T27" fmla="*/ 2147483647 h 234"/>
                <a:gd name="T28" fmla="*/ 2147483647 w 667"/>
                <a:gd name="T29" fmla="*/ 2147483647 h 234"/>
                <a:gd name="T30" fmla="*/ 2147483647 w 667"/>
                <a:gd name="T31" fmla="*/ 2147483647 h 234"/>
                <a:gd name="T32" fmla="*/ 2147483647 w 667"/>
                <a:gd name="T33" fmla="*/ 2147483647 h 234"/>
                <a:gd name="T34" fmla="*/ 2147483647 w 667"/>
                <a:gd name="T35" fmla="*/ 2147483647 h 234"/>
                <a:gd name="T36" fmla="*/ 2147483647 w 667"/>
                <a:gd name="T37" fmla="*/ 2147483647 h 234"/>
                <a:gd name="T38" fmla="*/ 2147483647 w 667"/>
                <a:gd name="T39" fmla="*/ 2147483647 h 234"/>
                <a:gd name="T40" fmla="*/ 2147483647 w 667"/>
                <a:gd name="T41" fmla="*/ 2147483647 h 234"/>
                <a:gd name="T42" fmla="*/ 2147483647 w 667"/>
                <a:gd name="T43" fmla="*/ 2147483647 h 234"/>
                <a:gd name="T44" fmla="*/ 2147483647 w 667"/>
                <a:gd name="T45" fmla="*/ 2147483647 h 234"/>
                <a:gd name="T46" fmla="*/ 2147483647 w 667"/>
                <a:gd name="T47" fmla="*/ 2147483647 h 234"/>
                <a:gd name="T48" fmla="*/ 2147483647 w 667"/>
                <a:gd name="T49" fmla="*/ 2147483647 h 234"/>
                <a:gd name="T50" fmla="*/ 2147483647 w 667"/>
                <a:gd name="T51" fmla="*/ 2147483647 h 234"/>
                <a:gd name="T52" fmla="*/ 2147483647 w 667"/>
                <a:gd name="T53" fmla="*/ 2147483647 h 234"/>
                <a:gd name="T54" fmla="*/ 2147483647 w 667"/>
                <a:gd name="T55" fmla="*/ 2147483647 h 234"/>
                <a:gd name="T56" fmla="*/ 2147483647 w 667"/>
                <a:gd name="T57" fmla="*/ 2147483647 h 234"/>
                <a:gd name="T58" fmla="*/ 2147483647 w 667"/>
                <a:gd name="T59" fmla="*/ 2147483647 h 234"/>
                <a:gd name="T60" fmla="*/ 2147483647 w 667"/>
                <a:gd name="T61" fmla="*/ 2147483647 h 234"/>
                <a:gd name="T62" fmla="*/ 2147483647 w 667"/>
                <a:gd name="T63" fmla="*/ 2147483647 h 234"/>
                <a:gd name="T64" fmla="*/ 2147483647 w 667"/>
                <a:gd name="T65" fmla="*/ 2147483647 h 234"/>
                <a:gd name="T66" fmla="*/ 2147483647 w 667"/>
                <a:gd name="T67" fmla="*/ 2147483647 h 234"/>
                <a:gd name="T68" fmla="*/ 2147483647 w 667"/>
                <a:gd name="T69" fmla="*/ 2147483647 h 234"/>
                <a:gd name="T70" fmla="*/ 2147483647 w 667"/>
                <a:gd name="T71" fmla="*/ 2147483647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7"/>
                <a:gd name="T109" fmla="*/ 0 h 234"/>
                <a:gd name="T110" fmla="*/ 667 w 667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7" h="234">
                  <a:moveTo>
                    <a:pt x="666" y="116"/>
                  </a:moveTo>
                  <a:lnTo>
                    <a:pt x="664" y="107"/>
                  </a:lnTo>
                  <a:lnTo>
                    <a:pt x="661" y="96"/>
                  </a:lnTo>
                  <a:lnTo>
                    <a:pt x="655" y="86"/>
                  </a:lnTo>
                  <a:lnTo>
                    <a:pt x="646" y="77"/>
                  </a:lnTo>
                  <a:lnTo>
                    <a:pt x="634" y="67"/>
                  </a:lnTo>
                  <a:lnTo>
                    <a:pt x="621" y="58"/>
                  </a:lnTo>
                  <a:lnTo>
                    <a:pt x="606" y="50"/>
                  </a:lnTo>
                  <a:lnTo>
                    <a:pt x="588" y="42"/>
                  </a:lnTo>
                  <a:lnTo>
                    <a:pt x="568" y="35"/>
                  </a:lnTo>
                  <a:lnTo>
                    <a:pt x="547" y="28"/>
                  </a:lnTo>
                  <a:lnTo>
                    <a:pt x="524" y="21"/>
                  </a:lnTo>
                  <a:lnTo>
                    <a:pt x="499" y="16"/>
                  </a:lnTo>
                  <a:lnTo>
                    <a:pt x="474" y="11"/>
                  </a:lnTo>
                  <a:lnTo>
                    <a:pt x="447" y="7"/>
                  </a:lnTo>
                  <a:lnTo>
                    <a:pt x="419" y="4"/>
                  </a:lnTo>
                  <a:lnTo>
                    <a:pt x="391" y="2"/>
                  </a:lnTo>
                  <a:lnTo>
                    <a:pt x="362" y="1"/>
                  </a:lnTo>
                  <a:lnTo>
                    <a:pt x="333" y="0"/>
                  </a:lnTo>
                  <a:lnTo>
                    <a:pt x="304" y="1"/>
                  </a:lnTo>
                  <a:lnTo>
                    <a:pt x="275" y="2"/>
                  </a:lnTo>
                  <a:lnTo>
                    <a:pt x="247" y="4"/>
                  </a:lnTo>
                  <a:lnTo>
                    <a:pt x="219" y="7"/>
                  </a:lnTo>
                  <a:lnTo>
                    <a:pt x="192" y="11"/>
                  </a:lnTo>
                  <a:lnTo>
                    <a:pt x="167" y="16"/>
                  </a:lnTo>
                  <a:lnTo>
                    <a:pt x="143" y="21"/>
                  </a:lnTo>
                  <a:lnTo>
                    <a:pt x="120" y="28"/>
                  </a:lnTo>
                  <a:lnTo>
                    <a:pt x="98" y="35"/>
                  </a:lnTo>
                  <a:lnTo>
                    <a:pt x="78" y="42"/>
                  </a:lnTo>
                  <a:lnTo>
                    <a:pt x="60" y="50"/>
                  </a:lnTo>
                  <a:lnTo>
                    <a:pt x="46" y="58"/>
                  </a:lnTo>
                  <a:lnTo>
                    <a:pt x="31" y="67"/>
                  </a:lnTo>
                  <a:lnTo>
                    <a:pt x="20" y="77"/>
                  </a:lnTo>
                  <a:lnTo>
                    <a:pt x="12" y="86"/>
                  </a:lnTo>
                  <a:lnTo>
                    <a:pt x="6" y="96"/>
                  </a:lnTo>
                  <a:lnTo>
                    <a:pt x="2" y="107"/>
                  </a:lnTo>
                  <a:lnTo>
                    <a:pt x="0" y="116"/>
                  </a:lnTo>
                  <a:lnTo>
                    <a:pt x="2" y="127"/>
                  </a:lnTo>
                  <a:lnTo>
                    <a:pt x="6" y="137"/>
                  </a:lnTo>
                  <a:lnTo>
                    <a:pt x="12" y="147"/>
                  </a:lnTo>
                  <a:lnTo>
                    <a:pt x="20" y="156"/>
                  </a:lnTo>
                  <a:lnTo>
                    <a:pt x="31" y="166"/>
                  </a:lnTo>
                  <a:lnTo>
                    <a:pt x="46" y="175"/>
                  </a:lnTo>
                  <a:lnTo>
                    <a:pt x="60" y="183"/>
                  </a:lnTo>
                  <a:lnTo>
                    <a:pt x="78" y="191"/>
                  </a:lnTo>
                  <a:lnTo>
                    <a:pt x="98" y="199"/>
                  </a:lnTo>
                  <a:lnTo>
                    <a:pt x="120" y="206"/>
                  </a:lnTo>
                  <a:lnTo>
                    <a:pt x="143" y="212"/>
                  </a:lnTo>
                  <a:lnTo>
                    <a:pt x="167" y="217"/>
                  </a:lnTo>
                  <a:lnTo>
                    <a:pt x="192" y="222"/>
                  </a:lnTo>
                  <a:lnTo>
                    <a:pt x="219" y="226"/>
                  </a:lnTo>
                  <a:lnTo>
                    <a:pt x="247" y="229"/>
                  </a:lnTo>
                  <a:lnTo>
                    <a:pt x="275" y="231"/>
                  </a:lnTo>
                  <a:lnTo>
                    <a:pt x="304" y="232"/>
                  </a:lnTo>
                  <a:lnTo>
                    <a:pt x="333" y="233"/>
                  </a:lnTo>
                  <a:lnTo>
                    <a:pt x="362" y="232"/>
                  </a:lnTo>
                  <a:lnTo>
                    <a:pt x="391" y="231"/>
                  </a:lnTo>
                  <a:lnTo>
                    <a:pt x="419" y="229"/>
                  </a:lnTo>
                  <a:lnTo>
                    <a:pt x="447" y="226"/>
                  </a:lnTo>
                  <a:lnTo>
                    <a:pt x="474" y="222"/>
                  </a:lnTo>
                  <a:lnTo>
                    <a:pt x="499" y="217"/>
                  </a:lnTo>
                  <a:lnTo>
                    <a:pt x="524" y="212"/>
                  </a:lnTo>
                  <a:lnTo>
                    <a:pt x="547" y="206"/>
                  </a:lnTo>
                  <a:lnTo>
                    <a:pt x="568" y="199"/>
                  </a:lnTo>
                  <a:lnTo>
                    <a:pt x="588" y="191"/>
                  </a:lnTo>
                  <a:lnTo>
                    <a:pt x="606" y="183"/>
                  </a:lnTo>
                  <a:lnTo>
                    <a:pt x="621" y="175"/>
                  </a:lnTo>
                  <a:lnTo>
                    <a:pt x="634" y="166"/>
                  </a:lnTo>
                  <a:lnTo>
                    <a:pt x="646" y="156"/>
                  </a:lnTo>
                  <a:lnTo>
                    <a:pt x="655" y="147"/>
                  </a:lnTo>
                  <a:lnTo>
                    <a:pt x="661" y="137"/>
                  </a:lnTo>
                  <a:lnTo>
                    <a:pt x="664" y="127"/>
                  </a:lnTo>
                  <a:lnTo>
                    <a:pt x="666" y="11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Rectangle 16"/>
            <p:cNvSpPr>
              <a:spLocks noChangeArrowheads="1"/>
            </p:cNvSpPr>
            <p:nvPr/>
          </p:nvSpPr>
          <p:spPr bwMode="auto">
            <a:xfrm>
              <a:off x="3384550" y="3902075"/>
              <a:ext cx="4286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lot</a:t>
              </a:r>
            </a:p>
          </p:txBody>
        </p:sp>
        <p:sp>
          <p:nvSpPr>
            <p:cNvPr id="12306" name="Freeform 17"/>
            <p:cNvSpPr>
              <a:spLocks/>
            </p:cNvSpPr>
            <p:nvPr/>
          </p:nvSpPr>
          <p:spPr bwMode="auto">
            <a:xfrm>
              <a:off x="6299200" y="4514850"/>
              <a:ext cx="1474788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noFill/>
              <a:round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07" name="Freeform 18"/>
            <p:cNvSpPr>
              <a:spLocks/>
            </p:cNvSpPr>
            <p:nvPr/>
          </p:nvSpPr>
          <p:spPr bwMode="auto">
            <a:xfrm>
              <a:off x="4138613" y="5176838"/>
              <a:ext cx="1404937" cy="609600"/>
            </a:xfrm>
            <a:custGeom>
              <a:avLst/>
              <a:gdLst>
                <a:gd name="T0" fmla="*/ 0 w 885"/>
                <a:gd name="T1" fmla="*/ 2147483647 h 384"/>
                <a:gd name="T2" fmla="*/ 2147483647 w 885"/>
                <a:gd name="T3" fmla="*/ 0 h 384"/>
                <a:gd name="T4" fmla="*/ 2147483647 w 885"/>
                <a:gd name="T5" fmla="*/ 2147483647 h 384"/>
                <a:gd name="T6" fmla="*/ 2147483647 w 885"/>
                <a:gd name="T7" fmla="*/ 2147483647 h 384"/>
                <a:gd name="T8" fmla="*/ 0 w 885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5"/>
                <a:gd name="T16" fmla="*/ 0 h 384"/>
                <a:gd name="T17" fmla="*/ 885 w 885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5" h="384">
                  <a:moveTo>
                    <a:pt x="0" y="192"/>
                  </a:moveTo>
                  <a:lnTo>
                    <a:pt x="436" y="0"/>
                  </a:lnTo>
                  <a:lnTo>
                    <a:pt x="884" y="198"/>
                  </a:lnTo>
                  <a:lnTo>
                    <a:pt x="436" y="383"/>
                  </a:lnTo>
                  <a:lnTo>
                    <a:pt x="0" y="192"/>
                  </a:lnTo>
                </a:path>
              </a:pathLst>
            </a:custGeom>
            <a:solidFill>
              <a:srgbClr val="7030A0"/>
            </a:solidFill>
            <a:ln w="12700" cap="rnd">
              <a:noFill/>
              <a:round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18" name="Rectangle 19"/>
            <p:cNvSpPr>
              <a:spLocks noChangeArrowheads="1"/>
            </p:cNvSpPr>
            <p:nvPr/>
          </p:nvSpPr>
          <p:spPr bwMode="auto">
            <a:xfrm>
              <a:off x="2314575" y="3608388"/>
              <a:ext cx="7112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name</a:t>
              </a:r>
            </a:p>
          </p:txBody>
        </p:sp>
        <p:sp>
          <p:nvSpPr>
            <p:cNvPr id="12319" name="Rectangle 20"/>
            <p:cNvSpPr>
              <a:spLocks noChangeArrowheads="1"/>
            </p:cNvSpPr>
            <p:nvPr/>
          </p:nvSpPr>
          <p:spPr bwMode="auto">
            <a:xfrm>
              <a:off x="6496050" y="3617913"/>
              <a:ext cx="836613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dname</a:t>
              </a:r>
            </a:p>
          </p:txBody>
        </p:sp>
        <p:sp>
          <p:nvSpPr>
            <p:cNvPr id="12320" name="Rectangle 21"/>
            <p:cNvSpPr>
              <a:spLocks noChangeArrowheads="1"/>
            </p:cNvSpPr>
            <p:nvPr/>
          </p:nvSpPr>
          <p:spPr bwMode="auto">
            <a:xfrm>
              <a:off x="7512050" y="3900488"/>
              <a:ext cx="858838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budget</a:t>
              </a:r>
            </a:p>
          </p:txBody>
        </p:sp>
        <p:sp>
          <p:nvSpPr>
            <p:cNvPr id="12321" name="Rectangle 22"/>
            <p:cNvSpPr>
              <a:spLocks noChangeArrowheads="1"/>
            </p:cNvSpPr>
            <p:nvPr/>
          </p:nvSpPr>
          <p:spPr bwMode="auto">
            <a:xfrm>
              <a:off x="5637213" y="3900488"/>
              <a:ext cx="4857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did</a:t>
              </a:r>
            </a:p>
          </p:txBody>
        </p:sp>
        <p:sp>
          <p:nvSpPr>
            <p:cNvPr id="12322" name="Rectangle 23"/>
            <p:cNvSpPr>
              <a:spLocks noChangeArrowheads="1"/>
            </p:cNvSpPr>
            <p:nvPr/>
          </p:nvSpPr>
          <p:spPr bwMode="auto">
            <a:xfrm>
              <a:off x="4437063" y="3422650"/>
              <a:ext cx="700087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since</a:t>
              </a:r>
            </a:p>
          </p:txBody>
        </p:sp>
        <p:sp>
          <p:nvSpPr>
            <p:cNvPr id="12323" name="Rectangle 24"/>
            <p:cNvSpPr>
              <a:spLocks noChangeArrowheads="1"/>
            </p:cNvSpPr>
            <p:nvPr/>
          </p:nvSpPr>
          <p:spPr bwMode="auto">
            <a:xfrm>
              <a:off x="2314575" y="3608388"/>
              <a:ext cx="7112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name</a:t>
              </a:r>
            </a:p>
          </p:txBody>
        </p:sp>
        <p:sp>
          <p:nvSpPr>
            <p:cNvPr id="12324" name="Rectangle 25"/>
            <p:cNvSpPr>
              <a:spLocks noChangeArrowheads="1"/>
            </p:cNvSpPr>
            <p:nvPr/>
          </p:nvSpPr>
          <p:spPr bwMode="auto">
            <a:xfrm>
              <a:off x="6496050" y="3617913"/>
              <a:ext cx="836613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dname</a:t>
              </a:r>
            </a:p>
          </p:txBody>
        </p:sp>
        <p:sp>
          <p:nvSpPr>
            <p:cNvPr id="12325" name="Rectangle 26"/>
            <p:cNvSpPr>
              <a:spLocks noChangeArrowheads="1"/>
            </p:cNvSpPr>
            <p:nvPr/>
          </p:nvSpPr>
          <p:spPr bwMode="auto">
            <a:xfrm>
              <a:off x="7512050" y="3900488"/>
              <a:ext cx="858838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budget</a:t>
              </a:r>
            </a:p>
          </p:txBody>
        </p:sp>
        <p:sp>
          <p:nvSpPr>
            <p:cNvPr id="12326" name="Rectangle 27"/>
            <p:cNvSpPr>
              <a:spLocks noChangeArrowheads="1"/>
            </p:cNvSpPr>
            <p:nvPr/>
          </p:nvSpPr>
          <p:spPr bwMode="auto">
            <a:xfrm>
              <a:off x="5637213" y="3900488"/>
              <a:ext cx="4857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charset="0"/>
                </a:rPr>
                <a:t>did</a:t>
              </a:r>
            </a:p>
          </p:txBody>
        </p:sp>
        <p:sp>
          <p:nvSpPr>
            <p:cNvPr id="12327" name="Rectangle 28"/>
            <p:cNvSpPr>
              <a:spLocks noChangeArrowheads="1"/>
            </p:cNvSpPr>
            <p:nvPr/>
          </p:nvSpPr>
          <p:spPr bwMode="auto">
            <a:xfrm>
              <a:off x="4437063" y="3422650"/>
              <a:ext cx="700087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since</a:t>
              </a:r>
            </a:p>
          </p:txBody>
        </p:sp>
        <p:sp>
          <p:nvSpPr>
            <p:cNvPr id="12328" name="Rectangle 29"/>
            <p:cNvSpPr>
              <a:spLocks noChangeArrowheads="1"/>
            </p:cNvSpPr>
            <p:nvPr/>
          </p:nvSpPr>
          <p:spPr bwMode="auto">
            <a:xfrm>
              <a:off x="4150399" y="4495115"/>
              <a:ext cx="10509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Manages</a:t>
              </a:r>
            </a:p>
          </p:txBody>
        </p:sp>
        <p:sp>
          <p:nvSpPr>
            <p:cNvPr id="12329" name="Rectangle 30"/>
            <p:cNvSpPr>
              <a:spLocks noChangeArrowheads="1"/>
            </p:cNvSpPr>
            <p:nvPr/>
          </p:nvSpPr>
          <p:spPr bwMode="auto">
            <a:xfrm>
              <a:off x="4394200" y="6132513"/>
              <a:ext cx="700088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since</a:t>
              </a:r>
            </a:p>
          </p:txBody>
        </p:sp>
        <p:sp>
          <p:nvSpPr>
            <p:cNvPr id="12330" name="Rectangle 31"/>
            <p:cNvSpPr>
              <a:spLocks noChangeArrowheads="1"/>
            </p:cNvSpPr>
            <p:nvPr/>
          </p:nvSpPr>
          <p:spPr bwMode="auto">
            <a:xfrm>
              <a:off x="6313487" y="4553447"/>
              <a:ext cx="1436993" cy="29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0" rIns="90488" bIns="44450" anchor="ctr" anchorCtr="1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Departments</a:t>
              </a:r>
            </a:p>
          </p:txBody>
        </p:sp>
        <p:sp>
          <p:nvSpPr>
            <p:cNvPr id="3" name="Rectangle 32"/>
            <p:cNvSpPr>
              <a:spLocks noChangeArrowheads="1"/>
            </p:cNvSpPr>
            <p:nvPr/>
          </p:nvSpPr>
          <p:spPr bwMode="auto">
            <a:xfrm>
              <a:off x="2039758" y="4498041"/>
              <a:ext cx="1306284" cy="3385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5720" rIns="90488" bIns="45720" anchor="ctr" anchorCtr="1">
              <a:spAutoFit/>
            </a:bodyPr>
            <a:lstStyle/>
            <a:p>
              <a:pPr eaLnBrk="0" hangingPunct="0"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Employees</a:t>
              </a:r>
            </a:p>
          </p:txBody>
        </p:sp>
        <p:sp>
          <p:nvSpPr>
            <p:cNvPr id="12334" name="Rectangle 33"/>
            <p:cNvSpPr>
              <a:spLocks noChangeArrowheads="1"/>
            </p:cNvSpPr>
            <p:nvPr/>
          </p:nvSpPr>
          <p:spPr bwMode="auto">
            <a:xfrm>
              <a:off x="1392238" y="3890963"/>
              <a:ext cx="5318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charset="0"/>
                </a:rPr>
                <a:t>ssn</a:t>
              </a:r>
            </a:p>
          </p:txBody>
        </p:sp>
        <p:sp>
          <p:nvSpPr>
            <p:cNvPr id="12335" name="Rectangle 34"/>
            <p:cNvSpPr>
              <a:spLocks noChangeArrowheads="1"/>
            </p:cNvSpPr>
            <p:nvPr/>
          </p:nvSpPr>
          <p:spPr bwMode="auto">
            <a:xfrm>
              <a:off x="4346575" y="5300663"/>
              <a:ext cx="10953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Works_In</a:t>
              </a:r>
            </a:p>
          </p:txBody>
        </p:sp>
        <p:sp>
          <p:nvSpPr>
            <p:cNvPr id="12336" name="Line 35"/>
            <p:cNvSpPr>
              <a:spLocks noChangeShapeType="1"/>
            </p:cNvSpPr>
            <p:nvPr/>
          </p:nvSpPr>
          <p:spPr bwMode="auto">
            <a:xfrm>
              <a:off x="1847505" y="4267476"/>
              <a:ext cx="455958" cy="24102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Line 36"/>
            <p:cNvSpPr>
              <a:spLocks noChangeShapeType="1"/>
            </p:cNvSpPr>
            <p:nvPr/>
          </p:nvSpPr>
          <p:spPr bwMode="auto">
            <a:xfrm>
              <a:off x="2600325" y="4019550"/>
              <a:ext cx="0" cy="4889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8" name="Line 37"/>
            <p:cNvSpPr>
              <a:spLocks noChangeShapeType="1"/>
            </p:cNvSpPr>
            <p:nvPr/>
          </p:nvSpPr>
          <p:spPr bwMode="auto">
            <a:xfrm flipH="1">
              <a:off x="2911475" y="4267476"/>
              <a:ext cx="539543" cy="24102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Line 38"/>
            <p:cNvSpPr>
              <a:spLocks noChangeShapeType="1"/>
            </p:cNvSpPr>
            <p:nvPr/>
          </p:nvSpPr>
          <p:spPr bwMode="auto">
            <a:xfrm flipH="1" flipV="1">
              <a:off x="4713288" y="3803649"/>
              <a:ext cx="3175" cy="5476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0" name="Line 39"/>
            <p:cNvSpPr>
              <a:spLocks noChangeShapeType="1"/>
            </p:cNvSpPr>
            <p:nvPr/>
          </p:nvSpPr>
          <p:spPr bwMode="auto">
            <a:xfrm>
              <a:off x="6121329" y="4267476"/>
              <a:ext cx="582683" cy="24102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1" name="Line 40"/>
            <p:cNvSpPr>
              <a:spLocks noChangeShapeType="1"/>
            </p:cNvSpPr>
            <p:nvPr/>
          </p:nvSpPr>
          <p:spPr bwMode="auto">
            <a:xfrm>
              <a:off x="6831013" y="4019550"/>
              <a:ext cx="0" cy="4889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2" name="Line 41"/>
            <p:cNvSpPr>
              <a:spLocks noChangeShapeType="1"/>
            </p:cNvSpPr>
            <p:nvPr/>
          </p:nvSpPr>
          <p:spPr bwMode="auto">
            <a:xfrm flipH="1">
              <a:off x="7287521" y="4280728"/>
              <a:ext cx="377688" cy="23853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3" name="Line 42"/>
            <p:cNvSpPr>
              <a:spLocks noChangeShapeType="1"/>
            </p:cNvSpPr>
            <p:nvPr/>
          </p:nvSpPr>
          <p:spPr bwMode="auto">
            <a:xfrm flipH="1">
              <a:off x="4710113" y="5783263"/>
              <a:ext cx="133350" cy="3683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4" name="Line 43"/>
            <p:cNvSpPr>
              <a:spLocks noChangeShapeType="1"/>
            </p:cNvSpPr>
            <p:nvPr/>
          </p:nvSpPr>
          <p:spPr bwMode="auto">
            <a:xfrm flipV="1">
              <a:off x="5324475" y="4671667"/>
              <a:ext cx="962508" cy="3521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" name="Line 44"/>
            <p:cNvSpPr>
              <a:spLocks noChangeShapeType="1"/>
            </p:cNvSpPr>
            <p:nvPr/>
          </p:nvSpPr>
          <p:spPr bwMode="auto">
            <a:xfrm flipH="1">
              <a:off x="3348036" y="4665423"/>
              <a:ext cx="678355" cy="976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6" name="Line 45"/>
            <p:cNvSpPr>
              <a:spLocks noChangeShapeType="1"/>
            </p:cNvSpPr>
            <p:nvPr/>
          </p:nvSpPr>
          <p:spPr bwMode="auto">
            <a:xfrm flipH="1" flipV="1">
              <a:off x="3331749" y="4691546"/>
              <a:ext cx="801756" cy="788504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7" name="Line 46"/>
            <p:cNvSpPr>
              <a:spLocks noChangeShapeType="1"/>
            </p:cNvSpPr>
            <p:nvPr/>
          </p:nvSpPr>
          <p:spPr bwMode="auto">
            <a:xfrm flipV="1">
              <a:off x="5544860" y="4870450"/>
              <a:ext cx="1065489" cy="622852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Rounded Rectangular Callout 48"/>
          <p:cNvSpPr/>
          <p:nvPr/>
        </p:nvSpPr>
        <p:spPr bwMode="auto">
          <a:xfrm>
            <a:off x="838200" y="5376863"/>
            <a:ext cx="2743200" cy="533400"/>
          </a:xfrm>
          <a:prstGeom prst="wedgeRoundRectCallout">
            <a:avLst>
              <a:gd name="adj1" fmla="val 46674"/>
              <a:gd name="adj2" fmla="val -206033"/>
              <a:gd name="adj3" fmla="val 16667"/>
            </a:avLst>
          </a:prstGeom>
          <a:solidFill>
            <a:schemeClr val="accent3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cs typeface="+mn-cs"/>
              </a:rPr>
              <a:t>Partial participation</a:t>
            </a:r>
          </a:p>
        </p:txBody>
      </p:sp>
    </p:spTree>
    <p:extLst>
      <p:ext uri="{BB962C8B-B14F-4D97-AF65-F5344CB8AC3E}">
        <p14:creationId xmlns:p14="http://schemas.microsoft.com/office/powerpoint/2010/main" val="154431084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ular Callout 47"/>
          <p:cNvSpPr/>
          <p:nvPr/>
        </p:nvSpPr>
        <p:spPr bwMode="auto">
          <a:xfrm>
            <a:off x="5698434" y="5392392"/>
            <a:ext cx="2001079" cy="849382"/>
          </a:xfrm>
          <a:prstGeom prst="wedgeRoundRectCallout">
            <a:avLst>
              <a:gd name="adj1" fmla="val -55936"/>
              <a:gd name="adj2" fmla="val -144231"/>
              <a:gd name="adj3" fmla="val 16667"/>
            </a:avLst>
          </a:prstGeom>
          <a:solidFill>
            <a:schemeClr val="accent3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eaLnBrk="0" hangingPunct="0">
              <a:lnSpc>
                <a:spcPts val="1700"/>
              </a:lnSpc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cs typeface="+mn-cs"/>
              </a:rPr>
              <a:t>Key constraint</a:t>
            </a:r>
          </a:p>
          <a:p>
            <a:pPr algn="ctr" eaLnBrk="0" hangingPunct="0">
              <a:lnSpc>
                <a:spcPts val="1700"/>
              </a:lnSpc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+</a:t>
            </a:r>
          </a:p>
          <a:p>
            <a:pPr algn="ctr" eaLnBrk="0" hangingPunct="0">
              <a:lnSpc>
                <a:spcPts val="1700"/>
              </a:lnSpc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t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+mn-cs"/>
              </a:rPr>
              <a:t>otal participation</a:t>
            </a:r>
          </a:p>
        </p:txBody>
      </p:sp>
      <p:sp>
        <p:nvSpPr>
          <p:cNvPr id="1229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r>
              <a:rPr lang="en-US"/>
              <a:t>Participation Constraints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86800" cy="22860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>
                <a:latin typeface="Calibri" pitchFamily="34" charset="0"/>
              </a:rPr>
              <a:t>Does every department have a manager?</a:t>
            </a:r>
          </a:p>
          <a:p>
            <a:pPr marL="401638" lvl="1" indent="-284163">
              <a:buSzPct val="75000"/>
              <a:defRPr/>
            </a:pPr>
            <a:r>
              <a:rPr lang="en-US" dirty="0">
                <a:latin typeface="Calibri" pitchFamily="34" charset="0"/>
              </a:rPr>
              <a:t>If so, this is a </a:t>
            </a:r>
            <a:r>
              <a:rPr lang="en-US" i="1" u="sng" dirty="0">
                <a:solidFill>
                  <a:schemeClr val="accent2"/>
                </a:solidFill>
                <a:latin typeface="Calibri" pitchFamily="34" charset="0"/>
              </a:rPr>
              <a:t>participation constraint</a:t>
            </a:r>
            <a:endParaRPr lang="en-US" dirty="0">
              <a:latin typeface="Calibri" pitchFamily="34" charset="0"/>
            </a:endParaRPr>
          </a:p>
          <a:p>
            <a:pPr marL="628650" lvl="2" indent="-227013">
              <a:buSzPct val="75000"/>
              <a:buFont typeface="Wingdings" pitchFamily="2" charset="2"/>
              <a:buChar char="Ø"/>
              <a:defRPr/>
            </a:pPr>
            <a:r>
              <a:rPr lang="en-US" dirty="0">
                <a:latin typeface="Calibri" pitchFamily="34" charset="0"/>
              </a:rPr>
              <a:t>the participation of </a:t>
            </a:r>
            <a:r>
              <a:rPr lang="en-US" i="1" dirty="0">
                <a:latin typeface="Calibri" pitchFamily="34" charset="0"/>
              </a:rPr>
              <a:t>Departments</a:t>
            </a:r>
            <a:r>
              <a:rPr lang="en-US" dirty="0">
                <a:latin typeface="Calibri" pitchFamily="34" charset="0"/>
              </a:rPr>
              <a:t> in </a:t>
            </a:r>
            <a:r>
              <a:rPr lang="en-US" i="1" dirty="0">
                <a:latin typeface="Calibri" pitchFamily="34" charset="0"/>
              </a:rPr>
              <a:t>Manages</a:t>
            </a:r>
            <a:r>
              <a:rPr lang="en-US" dirty="0">
                <a:latin typeface="Calibri" pitchFamily="34" charset="0"/>
              </a:rPr>
              <a:t> is said to be </a:t>
            </a:r>
            <a:r>
              <a:rPr lang="en-US" b="1" i="1" dirty="0">
                <a:solidFill>
                  <a:schemeClr val="accent2"/>
                </a:solidFill>
                <a:latin typeface="Calibri" pitchFamily="34" charset="0"/>
              </a:rPr>
              <a:t>total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(vs. </a:t>
            </a:r>
            <a:r>
              <a:rPr lang="en-US" b="1" i="1" dirty="0">
                <a:solidFill>
                  <a:schemeClr val="accent2"/>
                </a:solidFill>
                <a:latin typeface="Calibri" pitchFamily="34" charset="0"/>
              </a:rPr>
              <a:t>partial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)</a:t>
            </a:r>
            <a:r>
              <a:rPr lang="en-US" dirty="0">
                <a:latin typeface="Calibri" pitchFamily="34" charset="0"/>
              </a:rPr>
              <a:t>.</a:t>
            </a:r>
          </a:p>
          <a:p>
            <a:pPr marL="628650" lvl="2" indent="-227013">
              <a:buSzPct val="75000"/>
              <a:buFont typeface="Wingdings" pitchFamily="2" charset="2"/>
              <a:buChar char="Ø"/>
              <a:defRPr/>
            </a:pPr>
            <a:r>
              <a:rPr lang="en-US" dirty="0">
                <a:latin typeface="Calibri" pitchFamily="34" charset="0"/>
              </a:rPr>
              <a:t>Every </a:t>
            </a:r>
            <a:r>
              <a:rPr lang="en-US" i="1" dirty="0">
                <a:latin typeface="Calibri" pitchFamily="34" charset="0"/>
              </a:rPr>
              <a:t>did</a:t>
            </a:r>
            <a:r>
              <a:rPr lang="en-US" dirty="0">
                <a:latin typeface="Calibri" pitchFamily="34" charset="0"/>
              </a:rPr>
              <a:t> value in </a:t>
            </a:r>
            <a:r>
              <a:rPr lang="en-US" i="1" dirty="0">
                <a:latin typeface="Calibri" pitchFamily="34" charset="0"/>
              </a:rPr>
              <a:t>Departments</a:t>
            </a:r>
            <a:r>
              <a:rPr lang="en-US" dirty="0">
                <a:latin typeface="Calibri" pitchFamily="34" charset="0"/>
              </a:rPr>
              <a:t> table must appear in a row of the </a:t>
            </a:r>
            <a:r>
              <a:rPr lang="en-US" i="1" dirty="0">
                <a:latin typeface="Calibri" pitchFamily="34" charset="0"/>
              </a:rPr>
              <a:t>Manages</a:t>
            </a:r>
            <a:r>
              <a:rPr lang="en-US" dirty="0">
                <a:latin typeface="Calibri" pitchFamily="34" charset="0"/>
              </a:rPr>
              <a:t> table (with a non-null </a:t>
            </a:r>
            <a:r>
              <a:rPr lang="en-US" i="1" dirty="0" err="1">
                <a:latin typeface="Calibri" pitchFamily="34" charset="0"/>
              </a:rPr>
              <a:t>ssn</a:t>
            </a:r>
            <a:r>
              <a:rPr lang="en-US" dirty="0">
                <a:latin typeface="Calibri" pitchFamily="34" charset="0"/>
              </a:rPr>
              <a:t> value! -  more details later in this course)</a:t>
            </a:r>
          </a:p>
        </p:txBody>
      </p:sp>
      <p:grpSp>
        <p:nvGrpSpPr>
          <p:cNvPr id="12298" name="Group 46"/>
          <p:cNvGrpSpPr>
            <a:grpSpLocks/>
          </p:cNvGrpSpPr>
          <p:nvPr/>
        </p:nvGrpSpPr>
        <p:grpSpPr bwMode="auto">
          <a:xfrm>
            <a:off x="914400" y="3276600"/>
            <a:ext cx="7345363" cy="3090863"/>
            <a:chOff x="1131888" y="3422650"/>
            <a:chExt cx="7345362" cy="3090863"/>
          </a:xfrm>
        </p:grpSpPr>
        <p:sp>
          <p:nvSpPr>
            <p:cNvPr id="12299" name="Freeform 6"/>
            <p:cNvSpPr>
              <a:spLocks/>
            </p:cNvSpPr>
            <p:nvPr/>
          </p:nvSpPr>
          <p:spPr bwMode="auto">
            <a:xfrm>
              <a:off x="5351463" y="3917950"/>
              <a:ext cx="1057275" cy="371475"/>
            </a:xfrm>
            <a:custGeom>
              <a:avLst/>
              <a:gdLst>
                <a:gd name="T0" fmla="*/ 2147483647 w 666"/>
                <a:gd name="T1" fmla="*/ 2147483647 h 234"/>
                <a:gd name="T2" fmla="*/ 2147483647 w 666"/>
                <a:gd name="T3" fmla="*/ 2147483647 h 234"/>
                <a:gd name="T4" fmla="*/ 2147483647 w 666"/>
                <a:gd name="T5" fmla="*/ 2147483647 h 234"/>
                <a:gd name="T6" fmla="*/ 2147483647 w 666"/>
                <a:gd name="T7" fmla="*/ 2147483647 h 234"/>
                <a:gd name="T8" fmla="*/ 2147483647 w 666"/>
                <a:gd name="T9" fmla="*/ 2147483647 h 234"/>
                <a:gd name="T10" fmla="*/ 2147483647 w 666"/>
                <a:gd name="T11" fmla="*/ 2147483647 h 234"/>
                <a:gd name="T12" fmla="*/ 2147483647 w 666"/>
                <a:gd name="T13" fmla="*/ 2147483647 h 234"/>
                <a:gd name="T14" fmla="*/ 2147483647 w 666"/>
                <a:gd name="T15" fmla="*/ 2147483647 h 234"/>
                <a:gd name="T16" fmla="*/ 2147483647 w 666"/>
                <a:gd name="T17" fmla="*/ 2147483647 h 234"/>
                <a:gd name="T18" fmla="*/ 2147483647 w 666"/>
                <a:gd name="T19" fmla="*/ 2147483647 h 234"/>
                <a:gd name="T20" fmla="*/ 2147483647 w 666"/>
                <a:gd name="T21" fmla="*/ 2147483647 h 234"/>
                <a:gd name="T22" fmla="*/ 2147483647 w 666"/>
                <a:gd name="T23" fmla="*/ 2147483647 h 234"/>
                <a:gd name="T24" fmla="*/ 2147483647 w 666"/>
                <a:gd name="T25" fmla="*/ 2147483647 h 234"/>
                <a:gd name="T26" fmla="*/ 2147483647 w 666"/>
                <a:gd name="T27" fmla="*/ 2147483647 h 234"/>
                <a:gd name="T28" fmla="*/ 2147483647 w 666"/>
                <a:gd name="T29" fmla="*/ 2147483647 h 234"/>
                <a:gd name="T30" fmla="*/ 2147483647 w 666"/>
                <a:gd name="T31" fmla="*/ 2147483647 h 234"/>
                <a:gd name="T32" fmla="*/ 2147483647 w 666"/>
                <a:gd name="T33" fmla="*/ 2147483647 h 234"/>
                <a:gd name="T34" fmla="*/ 2147483647 w 666"/>
                <a:gd name="T35" fmla="*/ 2147483647 h 234"/>
                <a:gd name="T36" fmla="*/ 2147483647 w 666"/>
                <a:gd name="T37" fmla="*/ 2147483647 h 234"/>
                <a:gd name="T38" fmla="*/ 2147483647 w 666"/>
                <a:gd name="T39" fmla="*/ 2147483647 h 234"/>
                <a:gd name="T40" fmla="*/ 2147483647 w 666"/>
                <a:gd name="T41" fmla="*/ 2147483647 h 234"/>
                <a:gd name="T42" fmla="*/ 2147483647 w 666"/>
                <a:gd name="T43" fmla="*/ 2147483647 h 234"/>
                <a:gd name="T44" fmla="*/ 2147483647 w 666"/>
                <a:gd name="T45" fmla="*/ 2147483647 h 234"/>
                <a:gd name="T46" fmla="*/ 2147483647 w 666"/>
                <a:gd name="T47" fmla="*/ 2147483647 h 234"/>
                <a:gd name="T48" fmla="*/ 2147483647 w 666"/>
                <a:gd name="T49" fmla="*/ 2147483647 h 234"/>
                <a:gd name="T50" fmla="*/ 2147483647 w 666"/>
                <a:gd name="T51" fmla="*/ 2147483647 h 234"/>
                <a:gd name="T52" fmla="*/ 2147483647 w 666"/>
                <a:gd name="T53" fmla="*/ 2147483647 h 234"/>
                <a:gd name="T54" fmla="*/ 2147483647 w 666"/>
                <a:gd name="T55" fmla="*/ 2147483647 h 234"/>
                <a:gd name="T56" fmla="*/ 2147483647 w 666"/>
                <a:gd name="T57" fmla="*/ 2147483647 h 234"/>
                <a:gd name="T58" fmla="*/ 2147483647 w 666"/>
                <a:gd name="T59" fmla="*/ 2147483647 h 234"/>
                <a:gd name="T60" fmla="*/ 2147483647 w 666"/>
                <a:gd name="T61" fmla="*/ 2147483647 h 234"/>
                <a:gd name="T62" fmla="*/ 2147483647 w 666"/>
                <a:gd name="T63" fmla="*/ 2147483647 h 234"/>
                <a:gd name="T64" fmla="*/ 2147483647 w 666"/>
                <a:gd name="T65" fmla="*/ 2147483647 h 234"/>
                <a:gd name="T66" fmla="*/ 2147483647 w 666"/>
                <a:gd name="T67" fmla="*/ 2147483647 h 234"/>
                <a:gd name="T68" fmla="*/ 2147483647 w 666"/>
                <a:gd name="T69" fmla="*/ 2147483647 h 234"/>
                <a:gd name="T70" fmla="*/ 2147483647 w 666"/>
                <a:gd name="T71" fmla="*/ 2147483647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6"/>
                <a:gd name="T109" fmla="*/ 0 h 234"/>
                <a:gd name="T110" fmla="*/ 666 w 666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6" h="234">
                  <a:moveTo>
                    <a:pt x="665" y="117"/>
                  </a:moveTo>
                  <a:lnTo>
                    <a:pt x="662" y="106"/>
                  </a:lnTo>
                  <a:lnTo>
                    <a:pt x="658" y="96"/>
                  </a:lnTo>
                  <a:lnTo>
                    <a:pt x="652" y="86"/>
                  </a:lnTo>
                  <a:lnTo>
                    <a:pt x="644" y="77"/>
                  </a:lnTo>
                  <a:lnTo>
                    <a:pt x="633" y="68"/>
                  </a:lnTo>
                  <a:lnTo>
                    <a:pt x="620" y="58"/>
                  </a:lnTo>
                  <a:lnTo>
                    <a:pt x="604" y="50"/>
                  </a:lnTo>
                  <a:lnTo>
                    <a:pt x="586" y="42"/>
                  </a:lnTo>
                  <a:lnTo>
                    <a:pt x="566" y="34"/>
                  </a:lnTo>
                  <a:lnTo>
                    <a:pt x="546" y="27"/>
                  </a:lnTo>
                  <a:lnTo>
                    <a:pt x="522" y="21"/>
                  </a:lnTo>
                  <a:lnTo>
                    <a:pt x="497" y="16"/>
                  </a:lnTo>
                  <a:lnTo>
                    <a:pt x="472" y="11"/>
                  </a:lnTo>
                  <a:lnTo>
                    <a:pt x="445" y="7"/>
                  </a:lnTo>
                  <a:lnTo>
                    <a:pt x="419" y="4"/>
                  </a:lnTo>
                  <a:lnTo>
                    <a:pt x="390" y="2"/>
                  </a:lnTo>
                  <a:lnTo>
                    <a:pt x="360" y="1"/>
                  </a:lnTo>
                  <a:lnTo>
                    <a:pt x="331" y="0"/>
                  </a:lnTo>
                  <a:lnTo>
                    <a:pt x="304" y="1"/>
                  </a:lnTo>
                  <a:lnTo>
                    <a:pt x="274" y="2"/>
                  </a:lnTo>
                  <a:lnTo>
                    <a:pt x="247" y="4"/>
                  </a:lnTo>
                  <a:lnTo>
                    <a:pt x="218" y="7"/>
                  </a:lnTo>
                  <a:lnTo>
                    <a:pt x="191" y="11"/>
                  </a:lnTo>
                  <a:lnTo>
                    <a:pt x="165" y="16"/>
                  </a:lnTo>
                  <a:lnTo>
                    <a:pt x="141" y="21"/>
                  </a:lnTo>
                  <a:lnTo>
                    <a:pt x="118" y="27"/>
                  </a:lnTo>
                  <a:lnTo>
                    <a:pt x="98" y="34"/>
                  </a:lnTo>
                  <a:lnTo>
                    <a:pt x="77" y="42"/>
                  </a:lnTo>
                  <a:lnTo>
                    <a:pt x="60" y="50"/>
                  </a:lnTo>
                  <a:lnTo>
                    <a:pt x="44" y="58"/>
                  </a:lnTo>
                  <a:lnTo>
                    <a:pt x="31" y="68"/>
                  </a:lnTo>
                  <a:lnTo>
                    <a:pt x="20" y="77"/>
                  </a:lnTo>
                  <a:lnTo>
                    <a:pt x="10" y="86"/>
                  </a:lnTo>
                  <a:lnTo>
                    <a:pt x="6" y="96"/>
                  </a:lnTo>
                  <a:lnTo>
                    <a:pt x="1" y="106"/>
                  </a:lnTo>
                  <a:lnTo>
                    <a:pt x="0" y="117"/>
                  </a:lnTo>
                  <a:lnTo>
                    <a:pt x="1" y="127"/>
                  </a:lnTo>
                  <a:lnTo>
                    <a:pt x="6" y="137"/>
                  </a:lnTo>
                  <a:lnTo>
                    <a:pt x="10" y="147"/>
                  </a:lnTo>
                  <a:lnTo>
                    <a:pt x="20" y="156"/>
                  </a:lnTo>
                  <a:lnTo>
                    <a:pt x="31" y="166"/>
                  </a:lnTo>
                  <a:lnTo>
                    <a:pt x="44" y="175"/>
                  </a:lnTo>
                  <a:lnTo>
                    <a:pt x="60" y="183"/>
                  </a:lnTo>
                  <a:lnTo>
                    <a:pt x="77" y="191"/>
                  </a:lnTo>
                  <a:lnTo>
                    <a:pt x="98" y="199"/>
                  </a:lnTo>
                  <a:lnTo>
                    <a:pt x="118" y="205"/>
                  </a:lnTo>
                  <a:lnTo>
                    <a:pt x="141" y="212"/>
                  </a:lnTo>
                  <a:lnTo>
                    <a:pt x="165" y="217"/>
                  </a:lnTo>
                  <a:lnTo>
                    <a:pt x="191" y="222"/>
                  </a:lnTo>
                  <a:lnTo>
                    <a:pt x="218" y="226"/>
                  </a:lnTo>
                  <a:lnTo>
                    <a:pt x="247" y="229"/>
                  </a:lnTo>
                  <a:lnTo>
                    <a:pt x="274" y="231"/>
                  </a:lnTo>
                  <a:lnTo>
                    <a:pt x="304" y="232"/>
                  </a:lnTo>
                  <a:lnTo>
                    <a:pt x="331" y="233"/>
                  </a:lnTo>
                  <a:lnTo>
                    <a:pt x="360" y="232"/>
                  </a:lnTo>
                  <a:lnTo>
                    <a:pt x="390" y="231"/>
                  </a:lnTo>
                  <a:lnTo>
                    <a:pt x="419" y="229"/>
                  </a:lnTo>
                  <a:lnTo>
                    <a:pt x="445" y="226"/>
                  </a:lnTo>
                  <a:lnTo>
                    <a:pt x="472" y="222"/>
                  </a:lnTo>
                  <a:lnTo>
                    <a:pt x="497" y="217"/>
                  </a:lnTo>
                  <a:lnTo>
                    <a:pt x="522" y="212"/>
                  </a:lnTo>
                  <a:lnTo>
                    <a:pt x="546" y="205"/>
                  </a:lnTo>
                  <a:lnTo>
                    <a:pt x="566" y="199"/>
                  </a:lnTo>
                  <a:lnTo>
                    <a:pt x="586" y="191"/>
                  </a:lnTo>
                  <a:lnTo>
                    <a:pt x="604" y="183"/>
                  </a:lnTo>
                  <a:lnTo>
                    <a:pt x="620" y="175"/>
                  </a:lnTo>
                  <a:lnTo>
                    <a:pt x="633" y="166"/>
                  </a:lnTo>
                  <a:lnTo>
                    <a:pt x="644" y="156"/>
                  </a:lnTo>
                  <a:lnTo>
                    <a:pt x="652" y="147"/>
                  </a:lnTo>
                  <a:lnTo>
                    <a:pt x="658" y="137"/>
                  </a:lnTo>
                  <a:lnTo>
                    <a:pt x="662" y="127"/>
                  </a:lnTo>
                  <a:lnTo>
                    <a:pt x="665" y="11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Freeform 7"/>
            <p:cNvSpPr>
              <a:spLocks/>
            </p:cNvSpPr>
            <p:nvPr/>
          </p:nvSpPr>
          <p:spPr bwMode="auto">
            <a:xfrm>
              <a:off x="7291388" y="3917950"/>
              <a:ext cx="1185862" cy="371475"/>
            </a:xfrm>
            <a:custGeom>
              <a:avLst/>
              <a:gdLst>
                <a:gd name="T0" fmla="*/ 2147483647 w 747"/>
                <a:gd name="T1" fmla="*/ 2147483647 h 234"/>
                <a:gd name="T2" fmla="*/ 2147483647 w 747"/>
                <a:gd name="T3" fmla="*/ 2147483647 h 234"/>
                <a:gd name="T4" fmla="*/ 2147483647 w 747"/>
                <a:gd name="T5" fmla="*/ 2147483647 h 234"/>
                <a:gd name="T6" fmla="*/ 2147483647 w 747"/>
                <a:gd name="T7" fmla="*/ 2147483647 h 234"/>
                <a:gd name="T8" fmla="*/ 2147483647 w 747"/>
                <a:gd name="T9" fmla="*/ 2147483647 h 234"/>
                <a:gd name="T10" fmla="*/ 2147483647 w 747"/>
                <a:gd name="T11" fmla="*/ 2147483647 h 234"/>
                <a:gd name="T12" fmla="*/ 2147483647 w 747"/>
                <a:gd name="T13" fmla="*/ 2147483647 h 234"/>
                <a:gd name="T14" fmla="*/ 2147483647 w 747"/>
                <a:gd name="T15" fmla="*/ 2147483647 h 234"/>
                <a:gd name="T16" fmla="*/ 2147483647 w 747"/>
                <a:gd name="T17" fmla="*/ 2147483647 h 234"/>
                <a:gd name="T18" fmla="*/ 2147483647 w 747"/>
                <a:gd name="T19" fmla="*/ 2147483647 h 234"/>
                <a:gd name="T20" fmla="*/ 2147483647 w 747"/>
                <a:gd name="T21" fmla="*/ 2147483647 h 234"/>
                <a:gd name="T22" fmla="*/ 2147483647 w 747"/>
                <a:gd name="T23" fmla="*/ 2147483647 h 234"/>
                <a:gd name="T24" fmla="*/ 2147483647 w 747"/>
                <a:gd name="T25" fmla="*/ 2147483647 h 234"/>
                <a:gd name="T26" fmla="*/ 2147483647 w 747"/>
                <a:gd name="T27" fmla="*/ 2147483647 h 234"/>
                <a:gd name="T28" fmla="*/ 2147483647 w 747"/>
                <a:gd name="T29" fmla="*/ 2147483647 h 234"/>
                <a:gd name="T30" fmla="*/ 2147483647 w 747"/>
                <a:gd name="T31" fmla="*/ 2147483647 h 234"/>
                <a:gd name="T32" fmla="*/ 2147483647 w 747"/>
                <a:gd name="T33" fmla="*/ 2147483647 h 234"/>
                <a:gd name="T34" fmla="*/ 2147483647 w 747"/>
                <a:gd name="T35" fmla="*/ 2147483647 h 234"/>
                <a:gd name="T36" fmla="*/ 2147483647 w 747"/>
                <a:gd name="T37" fmla="*/ 2147483647 h 234"/>
                <a:gd name="T38" fmla="*/ 2147483647 w 747"/>
                <a:gd name="T39" fmla="*/ 2147483647 h 234"/>
                <a:gd name="T40" fmla="*/ 2147483647 w 747"/>
                <a:gd name="T41" fmla="*/ 2147483647 h 234"/>
                <a:gd name="T42" fmla="*/ 2147483647 w 747"/>
                <a:gd name="T43" fmla="*/ 2147483647 h 234"/>
                <a:gd name="T44" fmla="*/ 2147483647 w 747"/>
                <a:gd name="T45" fmla="*/ 2147483647 h 234"/>
                <a:gd name="T46" fmla="*/ 2147483647 w 747"/>
                <a:gd name="T47" fmla="*/ 2147483647 h 234"/>
                <a:gd name="T48" fmla="*/ 2147483647 w 747"/>
                <a:gd name="T49" fmla="*/ 2147483647 h 234"/>
                <a:gd name="T50" fmla="*/ 2147483647 w 747"/>
                <a:gd name="T51" fmla="*/ 2147483647 h 234"/>
                <a:gd name="T52" fmla="*/ 2147483647 w 747"/>
                <a:gd name="T53" fmla="*/ 2147483647 h 234"/>
                <a:gd name="T54" fmla="*/ 2147483647 w 747"/>
                <a:gd name="T55" fmla="*/ 2147483647 h 234"/>
                <a:gd name="T56" fmla="*/ 2147483647 w 747"/>
                <a:gd name="T57" fmla="*/ 2147483647 h 234"/>
                <a:gd name="T58" fmla="*/ 2147483647 w 747"/>
                <a:gd name="T59" fmla="*/ 2147483647 h 234"/>
                <a:gd name="T60" fmla="*/ 2147483647 w 747"/>
                <a:gd name="T61" fmla="*/ 2147483647 h 234"/>
                <a:gd name="T62" fmla="*/ 2147483647 w 747"/>
                <a:gd name="T63" fmla="*/ 2147483647 h 234"/>
                <a:gd name="T64" fmla="*/ 2147483647 w 747"/>
                <a:gd name="T65" fmla="*/ 2147483647 h 234"/>
                <a:gd name="T66" fmla="*/ 2147483647 w 747"/>
                <a:gd name="T67" fmla="*/ 2147483647 h 234"/>
                <a:gd name="T68" fmla="*/ 2147483647 w 747"/>
                <a:gd name="T69" fmla="*/ 2147483647 h 234"/>
                <a:gd name="T70" fmla="*/ 2147483647 w 747"/>
                <a:gd name="T71" fmla="*/ 2147483647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47"/>
                <a:gd name="T109" fmla="*/ 0 h 234"/>
                <a:gd name="T110" fmla="*/ 747 w 747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47" h="234">
                  <a:moveTo>
                    <a:pt x="0" y="117"/>
                  </a:moveTo>
                  <a:lnTo>
                    <a:pt x="1" y="127"/>
                  </a:lnTo>
                  <a:lnTo>
                    <a:pt x="5" y="137"/>
                  </a:lnTo>
                  <a:lnTo>
                    <a:pt x="12" y="147"/>
                  </a:lnTo>
                  <a:lnTo>
                    <a:pt x="21" y="156"/>
                  </a:lnTo>
                  <a:lnTo>
                    <a:pt x="35" y="166"/>
                  </a:lnTo>
                  <a:lnTo>
                    <a:pt x="49" y="175"/>
                  </a:lnTo>
                  <a:lnTo>
                    <a:pt x="66" y="183"/>
                  </a:lnTo>
                  <a:lnTo>
                    <a:pt x="87" y="191"/>
                  </a:lnTo>
                  <a:lnTo>
                    <a:pt x="108" y="199"/>
                  </a:lnTo>
                  <a:lnTo>
                    <a:pt x="133" y="205"/>
                  </a:lnTo>
                  <a:lnTo>
                    <a:pt x="159" y="212"/>
                  </a:lnTo>
                  <a:lnTo>
                    <a:pt x="186" y="217"/>
                  </a:lnTo>
                  <a:lnTo>
                    <a:pt x="215" y="222"/>
                  </a:lnTo>
                  <a:lnTo>
                    <a:pt x="245" y="226"/>
                  </a:lnTo>
                  <a:lnTo>
                    <a:pt x="276" y="229"/>
                  </a:lnTo>
                  <a:lnTo>
                    <a:pt x="307" y="231"/>
                  </a:lnTo>
                  <a:lnTo>
                    <a:pt x="340" y="232"/>
                  </a:lnTo>
                  <a:lnTo>
                    <a:pt x="373" y="233"/>
                  </a:lnTo>
                  <a:lnTo>
                    <a:pt x="405" y="232"/>
                  </a:lnTo>
                  <a:lnTo>
                    <a:pt x="436" y="231"/>
                  </a:lnTo>
                  <a:lnTo>
                    <a:pt x="469" y="229"/>
                  </a:lnTo>
                  <a:lnTo>
                    <a:pt x="500" y="226"/>
                  </a:lnTo>
                  <a:lnTo>
                    <a:pt x="530" y="222"/>
                  </a:lnTo>
                  <a:lnTo>
                    <a:pt x="559" y="217"/>
                  </a:lnTo>
                  <a:lnTo>
                    <a:pt x="586" y="212"/>
                  </a:lnTo>
                  <a:lnTo>
                    <a:pt x="612" y="205"/>
                  </a:lnTo>
                  <a:lnTo>
                    <a:pt x="637" y="198"/>
                  </a:lnTo>
                  <a:lnTo>
                    <a:pt x="658" y="191"/>
                  </a:lnTo>
                  <a:lnTo>
                    <a:pt x="677" y="183"/>
                  </a:lnTo>
                  <a:lnTo>
                    <a:pt x="695" y="175"/>
                  </a:lnTo>
                  <a:lnTo>
                    <a:pt x="710" y="166"/>
                  </a:lnTo>
                  <a:lnTo>
                    <a:pt x="722" y="156"/>
                  </a:lnTo>
                  <a:lnTo>
                    <a:pt x="733" y="146"/>
                  </a:lnTo>
                  <a:lnTo>
                    <a:pt x="740" y="137"/>
                  </a:lnTo>
                  <a:lnTo>
                    <a:pt x="744" y="126"/>
                  </a:lnTo>
                  <a:lnTo>
                    <a:pt x="746" y="117"/>
                  </a:lnTo>
                  <a:lnTo>
                    <a:pt x="744" y="106"/>
                  </a:lnTo>
                  <a:lnTo>
                    <a:pt x="740" y="96"/>
                  </a:lnTo>
                  <a:lnTo>
                    <a:pt x="733" y="86"/>
                  </a:lnTo>
                  <a:lnTo>
                    <a:pt x="722" y="77"/>
                  </a:lnTo>
                  <a:lnTo>
                    <a:pt x="710" y="67"/>
                  </a:lnTo>
                  <a:lnTo>
                    <a:pt x="695" y="58"/>
                  </a:lnTo>
                  <a:lnTo>
                    <a:pt x="677" y="50"/>
                  </a:lnTo>
                  <a:lnTo>
                    <a:pt x="658" y="42"/>
                  </a:lnTo>
                  <a:lnTo>
                    <a:pt x="637" y="34"/>
                  </a:lnTo>
                  <a:lnTo>
                    <a:pt x="612" y="27"/>
                  </a:lnTo>
                  <a:lnTo>
                    <a:pt x="586" y="21"/>
                  </a:lnTo>
                  <a:lnTo>
                    <a:pt x="559" y="16"/>
                  </a:lnTo>
                  <a:lnTo>
                    <a:pt x="530" y="11"/>
                  </a:lnTo>
                  <a:lnTo>
                    <a:pt x="500" y="7"/>
                  </a:lnTo>
                  <a:lnTo>
                    <a:pt x="469" y="4"/>
                  </a:lnTo>
                  <a:lnTo>
                    <a:pt x="436" y="2"/>
                  </a:lnTo>
                  <a:lnTo>
                    <a:pt x="405" y="1"/>
                  </a:lnTo>
                  <a:lnTo>
                    <a:pt x="373" y="0"/>
                  </a:lnTo>
                  <a:lnTo>
                    <a:pt x="340" y="1"/>
                  </a:lnTo>
                  <a:lnTo>
                    <a:pt x="307" y="2"/>
                  </a:lnTo>
                  <a:lnTo>
                    <a:pt x="276" y="4"/>
                  </a:lnTo>
                  <a:lnTo>
                    <a:pt x="245" y="7"/>
                  </a:lnTo>
                  <a:lnTo>
                    <a:pt x="215" y="11"/>
                  </a:lnTo>
                  <a:lnTo>
                    <a:pt x="186" y="16"/>
                  </a:lnTo>
                  <a:lnTo>
                    <a:pt x="159" y="21"/>
                  </a:lnTo>
                  <a:lnTo>
                    <a:pt x="132" y="28"/>
                  </a:lnTo>
                  <a:lnTo>
                    <a:pt x="108" y="34"/>
                  </a:lnTo>
                  <a:lnTo>
                    <a:pt x="87" y="42"/>
                  </a:lnTo>
                  <a:lnTo>
                    <a:pt x="66" y="50"/>
                  </a:lnTo>
                  <a:lnTo>
                    <a:pt x="49" y="58"/>
                  </a:lnTo>
                  <a:lnTo>
                    <a:pt x="35" y="68"/>
                  </a:lnTo>
                  <a:lnTo>
                    <a:pt x="21" y="77"/>
                  </a:lnTo>
                  <a:lnTo>
                    <a:pt x="12" y="86"/>
                  </a:lnTo>
                  <a:lnTo>
                    <a:pt x="5" y="97"/>
                  </a:lnTo>
                  <a:lnTo>
                    <a:pt x="1" y="106"/>
                  </a:lnTo>
                  <a:lnTo>
                    <a:pt x="0" y="11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Freeform 8"/>
            <p:cNvSpPr>
              <a:spLocks/>
            </p:cNvSpPr>
            <p:nvPr/>
          </p:nvSpPr>
          <p:spPr bwMode="auto">
            <a:xfrm>
              <a:off x="1131888" y="3906838"/>
              <a:ext cx="1055687" cy="371475"/>
            </a:xfrm>
            <a:custGeom>
              <a:avLst/>
              <a:gdLst>
                <a:gd name="T0" fmla="*/ 2147483647 w 665"/>
                <a:gd name="T1" fmla="*/ 2147483647 h 234"/>
                <a:gd name="T2" fmla="*/ 2147483647 w 665"/>
                <a:gd name="T3" fmla="*/ 2147483647 h 234"/>
                <a:gd name="T4" fmla="*/ 2147483647 w 665"/>
                <a:gd name="T5" fmla="*/ 2147483647 h 234"/>
                <a:gd name="T6" fmla="*/ 2147483647 w 665"/>
                <a:gd name="T7" fmla="*/ 2147483647 h 234"/>
                <a:gd name="T8" fmla="*/ 2147483647 w 665"/>
                <a:gd name="T9" fmla="*/ 2147483647 h 234"/>
                <a:gd name="T10" fmla="*/ 2147483647 w 665"/>
                <a:gd name="T11" fmla="*/ 2147483647 h 234"/>
                <a:gd name="T12" fmla="*/ 2147483647 w 665"/>
                <a:gd name="T13" fmla="*/ 2147483647 h 234"/>
                <a:gd name="T14" fmla="*/ 2147483647 w 665"/>
                <a:gd name="T15" fmla="*/ 2147483647 h 234"/>
                <a:gd name="T16" fmla="*/ 2147483647 w 665"/>
                <a:gd name="T17" fmla="*/ 2147483647 h 234"/>
                <a:gd name="T18" fmla="*/ 2147483647 w 665"/>
                <a:gd name="T19" fmla="*/ 2147483647 h 234"/>
                <a:gd name="T20" fmla="*/ 2147483647 w 665"/>
                <a:gd name="T21" fmla="*/ 2147483647 h 234"/>
                <a:gd name="T22" fmla="*/ 2147483647 w 665"/>
                <a:gd name="T23" fmla="*/ 2147483647 h 234"/>
                <a:gd name="T24" fmla="*/ 2147483647 w 665"/>
                <a:gd name="T25" fmla="*/ 2147483647 h 234"/>
                <a:gd name="T26" fmla="*/ 2147483647 w 665"/>
                <a:gd name="T27" fmla="*/ 2147483647 h 234"/>
                <a:gd name="T28" fmla="*/ 2147483647 w 665"/>
                <a:gd name="T29" fmla="*/ 2147483647 h 234"/>
                <a:gd name="T30" fmla="*/ 2147483647 w 665"/>
                <a:gd name="T31" fmla="*/ 2147483647 h 234"/>
                <a:gd name="T32" fmla="*/ 2147483647 w 665"/>
                <a:gd name="T33" fmla="*/ 2147483647 h 234"/>
                <a:gd name="T34" fmla="*/ 2147483647 w 665"/>
                <a:gd name="T35" fmla="*/ 2147483647 h 234"/>
                <a:gd name="T36" fmla="*/ 2147483647 w 665"/>
                <a:gd name="T37" fmla="*/ 2147483647 h 234"/>
                <a:gd name="T38" fmla="*/ 2147483647 w 665"/>
                <a:gd name="T39" fmla="*/ 2147483647 h 234"/>
                <a:gd name="T40" fmla="*/ 2147483647 w 665"/>
                <a:gd name="T41" fmla="*/ 2147483647 h 234"/>
                <a:gd name="T42" fmla="*/ 2147483647 w 665"/>
                <a:gd name="T43" fmla="*/ 2147483647 h 234"/>
                <a:gd name="T44" fmla="*/ 2147483647 w 665"/>
                <a:gd name="T45" fmla="*/ 2147483647 h 234"/>
                <a:gd name="T46" fmla="*/ 2147483647 w 665"/>
                <a:gd name="T47" fmla="*/ 2147483647 h 234"/>
                <a:gd name="T48" fmla="*/ 2147483647 w 665"/>
                <a:gd name="T49" fmla="*/ 2147483647 h 234"/>
                <a:gd name="T50" fmla="*/ 2147483647 w 665"/>
                <a:gd name="T51" fmla="*/ 2147483647 h 234"/>
                <a:gd name="T52" fmla="*/ 2147483647 w 665"/>
                <a:gd name="T53" fmla="*/ 2147483647 h 234"/>
                <a:gd name="T54" fmla="*/ 2147483647 w 665"/>
                <a:gd name="T55" fmla="*/ 2147483647 h 234"/>
                <a:gd name="T56" fmla="*/ 2147483647 w 665"/>
                <a:gd name="T57" fmla="*/ 2147483647 h 234"/>
                <a:gd name="T58" fmla="*/ 2147483647 w 665"/>
                <a:gd name="T59" fmla="*/ 2147483647 h 234"/>
                <a:gd name="T60" fmla="*/ 2147483647 w 665"/>
                <a:gd name="T61" fmla="*/ 2147483647 h 234"/>
                <a:gd name="T62" fmla="*/ 2147483647 w 665"/>
                <a:gd name="T63" fmla="*/ 2147483647 h 234"/>
                <a:gd name="T64" fmla="*/ 2147483647 w 665"/>
                <a:gd name="T65" fmla="*/ 2147483647 h 234"/>
                <a:gd name="T66" fmla="*/ 2147483647 w 665"/>
                <a:gd name="T67" fmla="*/ 2147483647 h 234"/>
                <a:gd name="T68" fmla="*/ 2147483647 w 665"/>
                <a:gd name="T69" fmla="*/ 2147483647 h 234"/>
                <a:gd name="T70" fmla="*/ 2147483647 w 665"/>
                <a:gd name="T71" fmla="*/ 2147483647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5"/>
                <a:gd name="T109" fmla="*/ 0 h 234"/>
                <a:gd name="T110" fmla="*/ 665 w 665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5" h="234">
                  <a:moveTo>
                    <a:pt x="664" y="117"/>
                  </a:moveTo>
                  <a:lnTo>
                    <a:pt x="662" y="106"/>
                  </a:lnTo>
                  <a:lnTo>
                    <a:pt x="659" y="97"/>
                  </a:lnTo>
                  <a:lnTo>
                    <a:pt x="653" y="86"/>
                  </a:lnTo>
                  <a:lnTo>
                    <a:pt x="644" y="77"/>
                  </a:lnTo>
                  <a:lnTo>
                    <a:pt x="633" y="68"/>
                  </a:lnTo>
                  <a:lnTo>
                    <a:pt x="620" y="58"/>
                  </a:lnTo>
                  <a:lnTo>
                    <a:pt x="604" y="50"/>
                  </a:lnTo>
                  <a:lnTo>
                    <a:pt x="586" y="42"/>
                  </a:lnTo>
                  <a:lnTo>
                    <a:pt x="567" y="34"/>
                  </a:lnTo>
                  <a:lnTo>
                    <a:pt x="546" y="28"/>
                  </a:lnTo>
                  <a:lnTo>
                    <a:pt x="522" y="21"/>
                  </a:lnTo>
                  <a:lnTo>
                    <a:pt x="498" y="16"/>
                  </a:lnTo>
                  <a:lnTo>
                    <a:pt x="472" y="11"/>
                  </a:lnTo>
                  <a:lnTo>
                    <a:pt x="445" y="7"/>
                  </a:lnTo>
                  <a:lnTo>
                    <a:pt x="418" y="5"/>
                  </a:lnTo>
                  <a:lnTo>
                    <a:pt x="390" y="2"/>
                  </a:lnTo>
                  <a:lnTo>
                    <a:pt x="361" y="1"/>
                  </a:lnTo>
                  <a:lnTo>
                    <a:pt x="332" y="0"/>
                  </a:lnTo>
                  <a:lnTo>
                    <a:pt x="302" y="1"/>
                  </a:lnTo>
                  <a:lnTo>
                    <a:pt x="275" y="2"/>
                  </a:lnTo>
                  <a:lnTo>
                    <a:pt x="247" y="5"/>
                  </a:lnTo>
                  <a:lnTo>
                    <a:pt x="218" y="7"/>
                  </a:lnTo>
                  <a:lnTo>
                    <a:pt x="191" y="11"/>
                  </a:lnTo>
                  <a:lnTo>
                    <a:pt x="166" y="16"/>
                  </a:lnTo>
                  <a:lnTo>
                    <a:pt x="141" y="21"/>
                  </a:lnTo>
                  <a:lnTo>
                    <a:pt x="118" y="28"/>
                  </a:lnTo>
                  <a:lnTo>
                    <a:pt x="96" y="34"/>
                  </a:lnTo>
                  <a:lnTo>
                    <a:pt x="77" y="42"/>
                  </a:lnTo>
                  <a:lnTo>
                    <a:pt x="60" y="50"/>
                  </a:lnTo>
                  <a:lnTo>
                    <a:pt x="44" y="58"/>
                  </a:lnTo>
                  <a:lnTo>
                    <a:pt x="31" y="68"/>
                  </a:lnTo>
                  <a:lnTo>
                    <a:pt x="20" y="77"/>
                  </a:lnTo>
                  <a:lnTo>
                    <a:pt x="10" y="86"/>
                  </a:lnTo>
                  <a:lnTo>
                    <a:pt x="4" y="97"/>
                  </a:lnTo>
                  <a:lnTo>
                    <a:pt x="1" y="106"/>
                  </a:lnTo>
                  <a:lnTo>
                    <a:pt x="0" y="117"/>
                  </a:lnTo>
                  <a:lnTo>
                    <a:pt x="1" y="127"/>
                  </a:lnTo>
                  <a:lnTo>
                    <a:pt x="4" y="137"/>
                  </a:lnTo>
                  <a:lnTo>
                    <a:pt x="10" y="147"/>
                  </a:lnTo>
                  <a:lnTo>
                    <a:pt x="20" y="156"/>
                  </a:lnTo>
                  <a:lnTo>
                    <a:pt x="31" y="166"/>
                  </a:lnTo>
                  <a:lnTo>
                    <a:pt x="44" y="175"/>
                  </a:lnTo>
                  <a:lnTo>
                    <a:pt x="60" y="183"/>
                  </a:lnTo>
                  <a:lnTo>
                    <a:pt x="77" y="191"/>
                  </a:lnTo>
                  <a:lnTo>
                    <a:pt x="96" y="199"/>
                  </a:lnTo>
                  <a:lnTo>
                    <a:pt x="118" y="206"/>
                  </a:lnTo>
                  <a:lnTo>
                    <a:pt x="141" y="212"/>
                  </a:lnTo>
                  <a:lnTo>
                    <a:pt x="166" y="217"/>
                  </a:lnTo>
                  <a:lnTo>
                    <a:pt x="191" y="222"/>
                  </a:lnTo>
                  <a:lnTo>
                    <a:pt x="218" y="226"/>
                  </a:lnTo>
                  <a:lnTo>
                    <a:pt x="247" y="229"/>
                  </a:lnTo>
                  <a:lnTo>
                    <a:pt x="275" y="231"/>
                  </a:lnTo>
                  <a:lnTo>
                    <a:pt x="302" y="232"/>
                  </a:lnTo>
                  <a:lnTo>
                    <a:pt x="332" y="233"/>
                  </a:lnTo>
                  <a:lnTo>
                    <a:pt x="361" y="232"/>
                  </a:lnTo>
                  <a:lnTo>
                    <a:pt x="390" y="231"/>
                  </a:lnTo>
                  <a:lnTo>
                    <a:pt x="418" y="229"/>
                  </a:lnTo>
                  <a:lnTo>
                    <a:pt x="445" y="226"/>
                  </a:lnTo>
                  <a:lnTo>
                    <a:pt x="472" y="222"/>
                  </a:lnTo>
                  <a:lnTo>
                    <a:pt x="498" y="217"/>
                  </a:lnTo>
                  <a:lnTo>
                    <a:pt x="522" y="212"/>
                  </a:lnTo>
                  <a:lnTo>
                    <a:pt x="546" y="206"/>
                  </a:lnTo>
                  <a:lnTo>
                    <a:pt x="567" y="199"/>
                  </a:lnTo>
                  <a:lnTo>
                    <a:pt x="586" y="191"/>
                  </a:lnTo>
                  <a:lnTo>
                    <a:pt x="604" y="183"/>
                  </a:lnTo>
                  <a:lnTo>
                    <a:pt x="620" y="175"/>
                  </a:lnTo>
                  <a:lnTo>
                    <a:pt x="633" y="166"/>
                  </a:lnTo>
                  <a:lnTo>
                    <a:pt x="644" y="156"/>
                  </a:lnTo>
                  <a:lnTo>
                    <a:pt x="653" y="147"/>
                  </a:lnTo>
                  <a:lnTo>
                    <a:pt x="659" y="137"/>
                  </a:lnTo>
                  <a:lnTo>
                    <a:pt x="662" y="127"/>
                  </a:lnTo>
                  <a:lnTo>
                    <a:pt x="664" y="11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Freeform 9"/>
            <p:cNvSpPr>
              <a:spLocks/>
            </p:cNvSpPr>
            <p:nvPr/>
          </p:nvSpPr>
          <p:spPr bwMode="auto">
            <a:xfrm>
              <a:off x="2081213" y="3636963"/>
              <a:ext cx="1057275" cy="369887"/>
            </a:xfrm>
            <a:custGeom>
              <a:avLst/>
              <a:gdLst>
                <a:gd name="T0" fmla="*/ 2147483647 w 666"/>
                <a:gd name="T1" fmla="*/ 2147483647 h 233"/>
                <a:gd name="T2" fmla="*/ 2147483647 w 666"/>
                <a:gd name="T3" fmla="*/ 2147483647 h 233"/>
                <a:gd name="T4" fmla="*/ 2147483647 w 666"/>
                <a:gd name="T5" fmla="*/ 2147483647 h 233"/>
                <a:gd name="T6" fmla="*/ 2147483647 w 666"/>
                <a:gd name="T7" fmla="*/ 2147483647 h 233"/>
                <a:gd name="T8" fmla="*/ 2147483647 w 666"/>
                <a:gd name="T9" fmla="*/ 2147483647 h 233"/>
                <a:gd name="T10" fmla="*/ 2147483647 w 666"/>
                <a:gd name="T11" fmla="*/ 2147483647 h 233"/>
                <a:gd name="T12" fmla="*/ 2147483647 w 666"/>
                <a:gd name="T13" fmla="*/ 2147483647 h 233"/>
                <a:gd name="T14" fmla="*/ 2147483647 w 666"/>
                <a:gd name="T15" fmla="*/ 2147483647 h 233"/>
                <a:gd name="T16" fmla="*/ 2147483647 w 666"/>
                <a:gd name="T17" fmla="*/ 0 h 233"/>
                <a:gd name="T18" fmla="*/ 2147483647 w 666"/>
                <a:gd name="T19" fmla="*/ 0 h 233"/>
                <a:gd name="T20" fmla="*/ 2147483647 w 666"/>
                <a:gd name="T21" fmla="*/ 2147483647 h 233"/>
                <a:gd name="T22" fmla="*/ 2147483647 w 666"/>
                <a:gd name="T23" fmla="*/ 2147483647 h 233"/>
                <a:gd name="T24" fmla="*/ 2147483647 w 666"/>
                <a:gd name="T25" fmla="*/ 2147483647 h 233"/>
                <a:gd name="T26" fmla="*/ 2147483647 w 666"/>
                <a:gd name="T27" fmla="*/ 2147483647 h 233"/>
                <a:gd name="T28" fmla="*/ 2147483647 w 666"/>
                <a:gd name="T29" fmla="*/ 2147483647 h 233"/>
                <a:gd name="T30" fmla="*/ 2147483647 w 666"/>
                <a:gd name="T31" fmla="*/ 2147483647 h 233"/>
                <a:gd name="T32" fmla="*/ 2147483647 w 666"/>
                <a:gd name="T33" fmla="*/ 2147483647 h 233"/>
                <a:gd name="T34" fmla="*/ 2147483647 w 666"/>
                <a:gd name="T35" fmla="*/ 2147483647 h 233"/>
                <a:gd name="T36" fmla="*/ 2147483647 w 666"/>
                <a:gd name="T37" fmla="*/ 2147483647 h 233"/>
                <a:gd name="T38" fmla="*/ 2147483647 w 666"/>
                <a:gd name="T39" fmla="*/ 2147483647 h 233"/>
                <a:gd name="T40" fmla="*/ 2147483647 w 666"/>
                <a:gd name="T41" fmla="*/ 2147483647 h 233"/>
                <a:gd name="T42" fmla="*/ 2147483647 w 666"/>
                <a:gd name="T43" fmla="*/ 2147483647 h 233"/>
                <a:gd name="T44" fmla="*/ 2147483647 w 666"/>
                <a:gd name="T45" fmla="*/ 2147483647 h 233"/>
                <a:gd name="T46" fmla="*/ 2147483647 w 666"/>
                <a:gd name="T47" fmla="*/ 2147483647 h 233"/>
                <a:gd name="T48" fmla="*/ 2147483647 w 666"/>
                <a:gd name="T49" fmla="*/ 2147483647 h 233"/>
                <a:gd name="T50" fmla="*/ 2147483647 w 666"/>
                <a:gd name="T51" fmla="*/ 2147483647 h 233"/>
                <a:gd name="T52" fmla="*/ 2147483647 w 666"/>
                <a:gd name="T53" fmla="*/ 2147483647 h 233"/>
                <a:gd name="T54" fmla="*/ 2147483647 w 666"/>
                <a:gd name="T55" fmla="*/ 2147483647 h 233"/>
                <a:gd name="T56" fmla="*/ 2147483647 w 666"/>
                <a:gd name="T57" fmla="*/ 2147483647 h 233"/>
                <a:gd name="T58" fmla="*/ 2147483647 w 666"/>
                <a:gd name="T59" fmla="*/ 2147483647 h 233"/>
                <a:gd name="T60" fmla="*/ 2147483647 w 666"/>
                <a:gd name="T61" fmla="*/ 2147483647 h 233"/>
                <a:gd name="T62" fmla="*/ 2147483647 w 666"/>
                <a:gd name="T63" fmla="*/ 2147483647 h 233"/>
                <a:gd name="T64" fmla="*/ 2147483647 w 666"/>
                <a:gd name="T65" fmla="*/ 2147483647 h 233"/>
                <a:gd name="T66" fmla="*/ 2147483647 w 666"/>
                <a:gd name="T67" fmla="*/ 2147483647 h 233"/>
                <a:gd name="T68" fmla="*/ 2147483647 w 666"/>
                <a:gd name="T69" fmla="*/ 2147483647 h 233"/>
                <a:gd name="T70" fmla="*/ 2147483647 w 666"/>
                <a:gd name="T71" fmla="*/ 2147483647 h 2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6"/>
                <a:gd name="T109" fmla="*/ 0 h 233"/>
                <a:gd name="T110" fmla="*/ 666 w 666"/>
                <a:gd name="T111" fmla="*/ 233 h 2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6" h="233">
                  <a:moveTo>
                    <a:pt x="665" y="116"/>
                  </a:moveTo>
                  <a:lnTo>
                    <a:pt x="663" y="106"/>
                  </a:lnTo>
                  <a:lnTo>
                    <a:pt x="660" y="95"/>
                  </a:lnTo>
                  <a:lnTo>
                    <a:pt x="652" y="86"/>
                  </a:lnTo>
                  <a:lnTo>
                    <a:pt x="644" y="76"/>
                  </a:lnTo>
                  <a:lnTo>
                    <a:pt x="633" y="66"/>
                  </a:lnTo>
                  <a:lnTo>
                    <a:pt x="620" y="58"/>
                  </a:lnTo>
                  <a:lnTo>
                    <a:pt x="605" y="49"/>
                  </a:lnTo>
                  <a:lnTo>
                    <a:pt x="587" y="41"/>
                  </a:lnTo>
                  <a:lnTo>
                    <a:pt x="568" y="34"/>
                  </a:lnTo>
                  <a:lnTo>
                    <a:pt x="546" y="27"/>
                  </a:lnTo>
                  <a:lnTo>
                    <a:pt x="523" y="21"/>
                  </a:lnTo>
                  <a:lnTo>
                    <a:pt x="499" y="15"/>
                  </a:lnTo>
                  <a:lnTo>
                    <a:pt x="472" y="10"/>
                  </a:lnTo>
                  <a:lnTo>
                    <a:pt x="445" y="7"/>
                  </a:lnTo>
                  <a:lnTo>
                    <a:pt x="419" y="3"/>
                  </a:lnTo>
                  <a:lnTo>
                    <a:pt x="391" y="1"/>
                  </a:lnTo>
                  <a:lnTo>
                    <a:pt x="362" y="0"/>
                  </a:lnTo>
                  <a:lnTo>
                    <a:pt x="331" y="0"/>
                  </a:lnTo>
                  <a:lnTo>
                    <a:pt x="304" y="0"/>
                  </a:lnTo>
                  <a:lnTo>
                    <a:pt x="274" y="1"/>
                  </a:lnTo>
                  <a:lnTo>
                    <a:pt x="247" y="3"/>
                  </a:lnTo>
                  <a:lnTo>
                    <a:pt x="219" y="7"/>
                  </a:lnTo>
                  <a:lnTo>
                    <a:pt x="192" y="10"/>
                  </a:lnTo>
                  <a:lnTo>
                    <a:pt x="165" y="15"/>
                  </a:lnTo>
                  <a:lnTo>
                    <a:pt x="141" y="21"/>
                  </a:lnTo>
                  <a:lnTo>
                    <a:pt x="119" y="27"/>
                  </a:lnTo>
                  <a:lnTo>
                    <a:pt x="98" y="34"/>
                  </a:lnTo>
                  <a:lnTo>
                    <a:pt x="78" y="41"/>
                  </a:lnTo>
                  <a:lnTo>
                    <a:pt x="60" y="49"/>
                  </a:lnTo>
                  <a:lnTo>
                    <a:pt x="46" y="58"/>
                  </a:lnTo>
                  <a:lnTo>
                    <a:pt x="31" y="66"/>
                  </a:lnTo>
                  <a:lnTo>
                    <a:pt x="20" y="76"/>
                  </a:lnTo>
                  <a:lnTo>
                    <a:pt x="12" y="86"/>
                  </a:lnTo>
                  <a:lnTo>
                    <a:pt x="6" y="95"/>
                  </a:lnTo>
                  <a:lnTo>
                    <a:pt x="1" y="106"/>
                  </a:lnTo>
                  <a:lnTo>
                    <a:pt x="0" y="116"/>
                  </a:lnTo>
                  <a:lnTo>
                    <a:pt x="1" y="126"/>
                  </a:lnTo>
                  <a:lnTo>
                    <a:pt x="6" y="136"/>
                  </a:lnTo>
                  <a:lnTo>
                    <a:pt x="12" y="146"/>
                  </a:lnTo>
                  <a:lnTo>
                    <a:pt x="20" y="155"/>
                  </a:lnTo>
                  <a:lnTo>
                    <a:pt x="31" y="165"/>
                  </a:lnTo>
                  <a:lnTo>
                    <a:pt x="46" y="174"/>
                  </a:lnTo>
                  <a:lnTo>
                    <a:pt x="60" y="182"/>
                  </a:lnTo>
                  <a:lnTo>
                    <a:pt x="78" y="190"/>
                  </a:lnTo>
                  <a:lnTo>
                    <a:pt x="98" y="198"/>
                  </a:lnTo>
                  <a:lnTo>
                    <a:pt x="119" y="205"/>
                  </a:lnTo>
                  <a:lnTo>
                    <a:pt x="141" y="211"/>
                  </a:lnTo>
                  <a:lnTo>
                    <a:pt x="165" y="217"/>
                  </a:lnTo>
                  <a:lnTo>
                    <a:pt x="192" y="221"/>
                  </a:lnTo>
                  <a:lnTo>
                    <a:pt x="219" y="225"/>
                  </a:lnTo>
                  <a:lnTo>
                    <a:pt x="247" y="228"/>
                  </a:lnTo>
                  <a:lnTo>
                    <a:pt x="274" y="230"/>
                  </a:lnTo>
                  <a:lnTo>
                    <a:pt x="304" y="232"/>
                  </a:lnTo>
                  <a:lnTo>
                    <a:pt x="331" y="232"/>
                  </a:lnTo>
                  <a:lnTo>
                    <a:pt x="362" y="232"/>
                  </a:lnTo>
                  <a:lnTo>
                    <a:pt x="391" y="230"/>
                  </a:lnTo>
                  <a:lnTo>
                    <a:pt x="419" y="228"/>
                  </a:lnTo>
                  <a:lnTo>
                    <a:pt x="445" y="225"/>
                  </a:lnTo>
                  <a:lnTo>
                    <a:pt x="472" y="221"/>
                  </a:lnTo>
                  <a:lnTo>
                    <a:pt x="499" y="217"/>
                  </a:lnTo>
                  <a:lnTo>
                    <a:pt x="523" y="211"/>
                  </a:lnTo>
                  <a:lnTo>
                    <a:pt x="546" y="205"/>
                  </a:lnTo>
                  <a:lnTo>
                    <a:pt x="568" y="198"/>
                  </a:lnTo>
                  <a:lnTo>
                    <a:pt x="587" y="190"/>
                  </a:lnTo>
                  <a:lnTo>
                    <a:pt x="605" y="182"/>
                  </a:lnTo>
                  <a:lnTo>
                    <a:pt x="620" y="174"/>
                  </a:lnTo>
                  <a:lnTo>
                    <a:pt x="633" y="165"/>
                  </a:lnTo>
                  <a:lnTo>
                    <a:pt x="644" y="155"/>
                  </a:lnTo>
                  <a:lnTo>
                    <a:pt x="652" y="146"/>
                  </a:lnTo>
                  <a:lnTo>
                    <a:pt x="660" y="136"/>
                  </a:lnTo>
                  <a:lnTo>
                    <a:pt x="663" y="126"/>
                  </a:lnTo>
                  <a:lnTo>
                    <a:pt x="665" y="11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Freeform 10"/>
            <p:cNvSpPr>
              <a:spLocks/>
            </p:cNvSpPr>
            <p:nvPr/>
          </p:nvSpPr>
          <p:spPr bwMode="auto">
            <a:xfrm>
              <a:off x="4191000" y="6143625"/>
              <a:ext cx="1055688" cy="369888"/>
            </a:xfrm>
            <a:custGeom>
              <a:avLst/>
              <a:gdLst>
                <a:gd name="T0" fmla="*/ 2147483647 w 665"/>
                <a:gd name="T1" fmla="*/ 2147483647 h 233"/>
                <a:gd name="T2" fmla="*/ 2147483647 w 665"/>
                <a:gd name="T3" fmla="*/ 2147483647 h 233"/>
                <a:gd name="T4" fmla="*/ 2147483647 w 665"/>
                <a:gd name="T5" fmla="*/ 2147483647 h 233"/>
                <a:gd name="T6" fmla="*/ 2147483647 w 665"/>
                <a:gd name="T7" fmla="*/ 2147483647 h 233"/>
                <a:gd name="T8" fmla="*/ 2147483647 w 665"/>
                <a:gd name="T9" fmla="*/ 2147483647 h 233"/>
                <a:gd name="T10" fmla="*/ 2147483647 w 665"/>
                <a:gd name="T11" fmla="*/ 2147483647 h 233"/>
                <a:gd name="T12" fmla="*/ 2147483647 w 665"/>
                <a:gd name="T13" fmla="*/ 2147483647 h 233"/>
                <a:gd name="T14" fmla="*/ 2147483647 w 665"/>
                <a:gd name="T15" fmla="*/ 2147483647 h 233"/>
                <a:gd name="T16" fmla="*/ 2147483647 w 665"/>
                <a:gd name="T17" fmla="*/ 2147483647 h 233"/>
                <a:gd name="T18" fmla="*/ 2147483647 w 665"/>
                <a:gd name="T19" fmla="*/ 2147483647 h 233"/>
                <a:gd name="T20" fmla="*/ 2147483647 w 665"/>
                <a:gd name="T21" fmla="*/ 2147483647 h 233"/>
                <a:gd name="T22" fmla="*/ 2147483647 w 665"/>
                <a:gd name="T23" fmla="*/ 2147483647 h 233"/>
                <a:gd name="T24" fmla="*/ 2147483647 w 665"/>
                <a:gd name="T25" fmla="*/ 2147483647 h 233"/>
                <a:gd name="T26" fmla="*/ 2147483647 w 665"/>
                <a:gd name="T27" fmla="*/ 2147483647 h 233"/>
                <a:gd name="T28" fmla="*/ 2147483647 w 665"/>
                <a:gd name="T29" fmla="*/ 2147483647 h 233"/>
                <a:gd name="T30" fmla="*/ 2147483647 w 665"/>
                <a:gd name="T31" fmla="*/ 2147483647 h 233"/>
                <a:gd name="T32" fmla="*/ 2147483647 w 665"/>
                <a:gd name="T33" fmla="*/ 2147483647 h 233"/>
                <a:gd name="T34" fmla="*/ 2147483647 w 665"/>
                <a:gd name="T35" fmla="*/ 2147483647 h 233"/>
                <a:gd name="T36" fmla="*/ 2147483647 w 665"/>
                <a:gd name="T37" fmla="*/ 2147483647 h 233"/>
                <a:gd name="T38" fmla="*/ 2147483647 w 665"/>
                <a:gd name="T39" fmla="*/ 2147483647 h 233"/>
                <a:gd name="T40" fmla="*/ 2147483647 w 665"/>
                <a:gd name="T41" fmla="*/ 2147483647 h 233"/>
                <a:gd name="T42" fmla="*/ 2147483647 w 665"/>
                <a:gd name="T43" fmla="*/ 2147483647 h 233"/>
                <a:gd name="T44" fmla="*/ 2147483647 w 665"/>
                <a:gd name="T45" fmla="*/ 2147483647 h 233"/>
                <a:gd name="T46" fmla="*/ 2147483647 w 665"/>
                <a:gd name="T47" fmla="*/ 2147483647 h 233"/>
                <a:gd name="T48" fmla="*/ 2147483647 w 665"/>
                <a:gd name="T49" fmla="*/ 2147483647 h 233"/>
                <a:gd name="T50" fmla="*/ 2147483647 w 665"/>
                <a:gd name="T51" fmla="*/ 2147483647 h 233"/>
                <a:gd name="T52" fmla="*/ 2147483647 w 665"/>
                <a:gd name="T53" fmla="*/ 0 h 233"/>
                <a:gd name="T54" fmla="*/ 2147483647 w 665"/>
                <a:gd name="T55" fmla="*/ 0 h 233"/>
                <a:gd name="T56" fmla="*/ 2147483647 w 665"/>
                <a:gd name="T57" fmla="*/ 2147483647 h 233"/>
                <a:gd name="T58" fmla="*/ 2147483647 w 665"/>
                <a:gd name="T59" fmla="*/ 2147483647 h 233"/>
                <a:gd name="T60" fmla="*/ 2147483647 w 665"/>
                <a:gd name="T61" fmla="*/ 2147483647 h 233"/>
                <a:gd name="T62" fmla="*/ 2147483647 w 665"/>
                <a:gd name="T63" fmla="*/ 2147483647 h 233"/>
                <a:gd name="T64" fmla="*/ 2147483647 w 665"/>
                <a:gd name="T65" fmla="*/ 2147483647 h 233"/>
                <a:gd name="T66" fmla="*/ 2147483647 w 665"/>
                <a:gd name="T67" fmla="*/ 2147483647 h 233"/>
                <a:gd name="T68" fmla="*/ 2147483647 w 665"/>
                <a:gd name="T69" fmla="*/ 2147483647 h 233"/>
                <a:gd name="T70" fmla="*/ 2147483647 w 665"/>
                <a:gd name="T71" fmla="*/ 2147483647 h 2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5"/>
                <a:gd name="T109" fmla="*/ 0 h 233"/>
                <a:gd name="T110" fmla="*/ 665 w 665"/>
                <a:gd name="T111" fmla="*/ 233 h 2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5" h="233">
                  <a:moveTo>
                    <a:pt x="0" y="116"/>
                  </a:moveTo>
                  <a:lnTo>
                    <a:pt x="1" y="126"/>
                  </a:lnTo>
                  <a:lnTo>
                    <a:pt x="4" y="136"/>
                  </a:lnTo>
                  <a:lnTo>
                    <a:pt x="12" y="146"/>
                  </a:lnTo>
                  <a:lnTo>
                    <a:pt x="20" y="156"/>
                  </a:lnTo>
                  <a:lnTo>
                    <a:pt x="31" y="165"/>
                  </a:lnTo>
                  <a:lnTo>
                    <a:pt x="44" y="174"/>
                  </a:lnTo>
                  <a:lnTo>
                    <a:pt x="60" y="183"/>
                  </a:lnTo>
                  <a:lnTo>
                    <a:pt x="77" y="191"/>
                  </a:lnTo>
                  <a:lnTo>
                    <a:pt x="96" y="198"/>
                  </a:lnTo>
                  <a:lnTo>
                    <a:pt x="118" y="205"/>
                  </a:lnTo>
                  <a:lnTo>
                    <a:pt x="141" y="211"/>
                  </a:lnTo>
                  <a:lnTo>
                    <a:pt x="167" y="217"/>
                  </a:lnTo>
                  <a:lnTo>
                    <a:pt x="192" y="221"/>
                  </a:lnTo>
                  <a:lnTo>
                    <a:pt x="219" y="225"/>
                  </a:lnTo>
                  <a:lnTo>
                    <a:pt x="245" y="228"/>
                  </a:lnTo>
                  <a:lnTo>
                    <a:pt x="275" y="231"/>
                  </a:lnTo>
                  <a:lnTo>
                    <a:pt x="302" y="232"/>
                  </a:lnTo>
                  <a:lnTo>
                    <a:pt x="333" y="232"/>
                  </a:lnTo>
                  <a:lnTo>
                    <a:pt x="361" y="232"/>
                  </a:lnTo>
                  <a:lnTo>
                    <a:pt x="390" y="231"/>
                  </a:lnTo>
                  <a:lnTo>
                    <a:pt x="418" y="228"/>
                  </a:lnTo>
                  <a:lnTo>
                    <a:pt x="445" y="225"/>
                  </a:lnTo>
                  <a:lnTo>
                    <a:pt x="472" y="221"/>
                  </a:lnTo>
                  <a:lnTo>
                    <a:pt x="499" y="217"/>
                  </a:lnTo>
                  <a:lnTo>
                    <a:pt x="523" y="211"/>
                  </a:lnTo>
                  <a:lnTo>
                    <a:pt x="546" y="205"/>
                  </a:lnTo>
                  <a:lnTo>
                    <a:pt x="567" y="198"/>
                  </a:lnTo>
                  <a:lnTo>
                    <a:pt x="587" y="191"/>
                  </a:lnTo>
                  <a:lnTo>
                    <a:pt x="604" y="183"/>
                  </a:lnTo>
                  <a:lnTo>
                    <a:pt x="620" y="174"/>
                  </a:lnTo>
                  <a:lnTo>
                    <a:pt x="633" y="165"/>
                  </a:lnTo>
                  <a:lnTo>
                    <a:pt x="644" y="156"/>
                  </a:lnTo>
                  <a:lnTo>
                    <a:pt x="653" y="146"/>
                  </a:lnTo>
                  <a:lnTo>
                    <a:pt x="659" y="136"/>
                  </a:lnTo>
                  <a:lnTo>
                    <a:pt x="664" y="126"/>
                  </a:lnTo>
                  <a:lnTo>
                    <a:pt x="664" y="116"/>
                  </a:lnTo>
                  <a:lnTo>
                    <a:pt x="664" y="106"/>
                  </a:lnTo>
                  <a:lnTo>
                    <a:pt x="659" y="96"/>
                  </a:lnTo>
                  <a:lnTo>
                    <a:pt x="653" y="86"/>
                  </a:lnTo>
                  <a:lnTo>
                    <a:pt x="644" y="76"/>
                  </a:lnTo>
                  <a:lnTo>
                    <a:pt x="633" y="67"/>
                  </a:lnTo>
                  <a:lnTo>
                    <a:pt x="619" y="58"/>
                  </a:lnTo>
                  <a:lnTo>
                    <a:pt x="604" y="49"/>
                  </a:lnTo>
                  <a:lnTo>
                    <a:pt x="587" y="41"/>
                  </a:lnTo>
                  <a:lnTo>
                    <a:pt x="567" y="34"/>
                  </a:lnTo>
                  <a:lnTo>
                    <a:pt x="546" y="27"/>
                  </a:lnTo>
                  <a:lnTo>
                    <a:pt x="523" y="21"/>
                  </a:lnTo>
                  <a:lnTo>
                    <a:pt x="498" y="15"/>
                  </a:lnTo>
                  <a:lnTo>
                    <a:pt x="472" y="11"/>
                  </a:lnTo>
                  <a:lnTo>
                    <a:pt x="445" y="7"/>
                  </a:lnTo>
                  <a:lnTo>
                    <a:pt x="418" y="4"/>
                  </a:lnTo>
                  <a:lnTo>
                    <a:pt x="390" y="2"/>
                  </a:lnTo>
                  <a:lnTo>
                    <a:pt x="361" y="0"/>
                  </a:lnTo>
                  <a:lnTo>
                    <a:pt x="332" y="0"/>
                  </a:lnTo>
                  <a:lnTo>
                    <a:pt x="302" y="0"/>
                  </a:lnTo>
                  <a:lnTo>
                    <a:pt x="275" y="2"/>
                  </a:lnTo>
                  <a:lnTo>
                    <a:pt x="245" y="4"/>
                  </a:lnTo>
                  <a:lnTo>
                    <a:pt x="219" y="7"/>
                  </a:lnTo>
                  <a:lnTo>
                    <a:pt x="192" y="11"/>
                  </a:lnTo>
                  <a:lnTo>
                    <a:pt x="166" y="15"/>
                  </a:lnTo>
                  <a:lnTo>
                    <a:pt x="141" y="21"/>
                  </a:lnTo>
                  <a:lnTo>
                    <a:pt x="118" y="27"/>
                  </a:lnTo>
                  <a:lnTo>
                    <a:pt x="96" y="34"/>
                  </a:lnTo>
                  <a:lnTo>
                    <a:pt x="77" y="42"/>
                  </a:lnTo>
                  <a:lnTo>
                    <a:pt x="60" y="50"/>
                  </a:lnTo>
                  <a:lnTo>
                    <a:pt x="44" y="58"/>
                  </a:lnTo>
                  <a:lnTo>
                    <a:pt x="31" y="67"/>
                  </a:lnTo>
                  <a:lnTo>
                    <a:pt x="20" y="77"/>
                  </a:lnTo>
                  <a:lnTo>
                    <a:pt x="12" y="86"/>
                  </a:lnTo>
                  <a:lnTo>
                    <a:pt x="4" y="96"/>
                  </a:lnTo>
                  <a:lnTo>
                    <a:pt x="1" y="106"/>
                  </a:lnTo>
                  <a:lnTo>
                    <a:pt x="0" y="11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Freeform 11"/>
            <p:cNvSpPr>
              <a:spLocks/>
            </p:cNvSpPr>
            <p:nvPr/>
          </p:nvSpPr>
          <p:spPr bwMode="auto">
            <a:xfrm>
              <a:off x="4191000" y="3429000"/>
              <a:ext cx="1055688" cy="371475"/>
            </a:xfrm>
            <a:custGeom>
              <a:avLst/>
              <a:gdLst>
                <a:gd name="T0" fmla="*/ 2147483647 w 665"/>
                <a:gd name="T1" fmla="*/ 2147483647 h 234"/>
                <a:gd name="T2" fmla="*/ 2147483647 w 665"/>
                <a:gd name="T3" fmla="*/ 2147483647 h 234"/>
                <a:gd name="T4" fmla="*/ 2147483647 w 665"/>
                <a:gd name="T5" fmla="*/ 2147483647 h 234"/>
                <a:gd name="T6" fmla="*/ 2147483647 w 665"/>
                <a:gd name="T7" fmla="*/ 2147483647 h 234"/>
                <a:gd name="T8" fmla="*/ 2147483647 w 665"/>
                <a:gd name="T9" fmla="*/ 2147483647 h 234"/>
                <a:gd name="T10" fmla="*/ 2147483647 w 665"/>
                <a:gd name="T11" fmla="*/ 2147483647 h 234"/>
                <a:gd name="T12" fmla="*/ 2147483647 w 665"/>
                <a:gd name="T13" fmla="*/ 2147483647 h 234"/>
                <a:gd name="T14" fmla="*/ 2147483647 w 665"/>
                <a:gd name="T15" fmla="*/ 2147483647 h 234"/>
                <a:gd name="T16" fmla="*/ 2147483647 w 665"/>
                <a:gd name="T17" fmla="*/ 2147483647 h 234"/>
                <a:gd name="T18" fmla="*/ 2147483647 w 665"/>
                <a:gd name="T19" fmla="*/ 2147483647 h 234"/>
                <a:gd name="T20" fmla="*/ 2147483647 w 665"/>
                <a:gd name="T21" fmla="*/ 2147483647 h 234"/>
                <a:gd name="T22" fmla="*/ 2147483647 w 665"/>
                <a:gd name="T23" fmla="*/ 2147483647 h 234"/>
                <a:gd name="T24" fmla="*/ 2147483647 w 665"/>
                <a:gd name="T25" fmla="*/ 2147483647 h 234"/>
                <a:gd name="T26" fmla="*/ 2147483647 w 665"/>
                <a:gd name="T27" fmla="*/ 2147483647 h 234"/>
                <a:gd name="T28" fmla="*/ 2147483647 w 665"/>
                <a:gd name="T29" fmla="*/ 2147483647 h 234"/>
                <a:gd name="T30" fmla="*/ 2147483647 w 665"/>
                <a:gd name="T31" fmla="*/ 2147483647 h 234"/>
                <a:gd name="T32" fmla="*/ 2147483647 w 665"/>
                <a:gd name="T33" fmla="*/ 2147483647 h 234"/>
                <a:gd name="T34" fmla="*/ 2147483647 w 665"/>
                <a:gd name="T35" fmla="*/ 2147483647 h 234"/>
                <a:gd name="T36" fmla="*/ 2147483647 w 665"/>
                <a:gd name="T37" fmla="*/ 2147483647 h 234"/>
                <a:gd name="T38" fmla="*/ 2147483647 w 665"/>
                <a:gd name="T39" fmla="*/ 2147483647 h 234"/>
                <a:gd name="T40" fmla="*/ 2147483647 w 665"/>
                <a:gd name="T41" fmla="*/ 2147483647 h 234"/>
                <a:gd name="T42" fmla="*/ 2147483647 w 665"/>
                <a:gd name="T43" fmla="*/ 2147483647 h 234"/>
                <a:gd name="T44" fmla="*/ 2147483647 w 665"/>
                <a:gd name="T45" fmla="*/ 2147483647 h 234"/>
                <a:gd name="T46" fmla="*/ 2147483647 w 665"/>
                <a:gd name="T47" fmla="*/ 2147483647 h 234"/>
                <a:gd name="T48" fmla="*/ 2147483647 w 665"/>
                <a:gd name="T49" fmla="*/ 2147483647 h 234"/>
                <a:gd name="T50" fmla="*/ 2147483647 w 665"/>
                <a:gd name="T51" fmla="*/ 2147483647 h 234"/>
                <a:gd name="T52" fmla="*/ 2147483647 w 665"/>
                <a:gd name="T53" fmla="*/ 2147483647 h 234"/>
                <a:gd name="T54" fmla="*/ 2147483647 w 665"/>
                <a:gd name="T55" fmla="*/ 2147483647 h 234"/>
                <a:gd name="T56" fmla="*/ 2147483647 w 665"/>
                <a:gd name="T57" fmla="*/ 2147483647 h 234"/>
                <a:gd name="T58" fmla="*/ 2147483647 w 665"/>
                <a:gd name="T59" fmla="*/ 2147483647 h 234"/>
                <a:gd name="T60" fmla="*/ 2147483647 w 665"/>
                <a:gd name="T61" fmla="*/ 2147483647 h 234"/>
                <a:gd name="T62" fmla="*/ 2147483647 w 665"/>
                <a:gd name="T63" fmla="*/ 2147483647 h 234"/>
                <a:gd name="T64" fmla="*/ 2147483647 w 665"/>
                <a:gd name="T65" fmla="*/ 2147483647 h 234"/>
                <a:gd name="T66" fmla="*/ 2147483647 w 665"/>
                <a:gd name="T67" fmla="*/ 2147483647 h 234"/>
                <a:gd name="T68" fmla="*/ 2147483647 w 665"/>
                <a:gd name="T69" fmla="*/ 2147483647 h 234"/>
                <a:gd name="T70" fmla="*/ 2147483647 w 665"/>
                <a:gd name="T71" fmla="*/ 2147483647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5"/>
                <a:gd name="T109" fmla="*/ 0 h 234"/>
                <a:gd name="T110" fmla="*/ 665 w 665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5" h="234">
                  <a:moveTo>
                    <a:pt x="0" y="117"/>
                  </a:moveTo>
                  <a:lnTo>
                    <a:pt x="1" y="127"/>
                  </a:lnTo>
                  <a:lnTo>
                    <a:pt x="4" y="137"/>
                  </a:lnTo>
                  <a:lnTo>
                    <a:pt x="12" y="147"/>
                  </a:lnTo>
                  <a:lnTo>
                    <a:pt x="20" y="157"/>
                  </a:lnTo>
                  <a:lnTo>
                    <a:pt x="31" y="166"/>
                  </a:lnTo>
                  <a:lnTo>
                    <a:pt x="44" y="175"/>
                  </a:lnTo>
                  <a:lnTo>
                    <a:pt x="60" y="183"/>
                  </a:lnTo>
                  <a:lnTo>
                    <a:pt x="77" y="191"/>
                  </a:lnTo>
                  <a:lnTo>
                    <a:pt x="96" y="199"/>
                  </a:lnTo>
                  <a:lnTo>
                    <a:pt x="118" y="206"/>
                  </a:lnTo>
                  <a:lnTo>
                    <a:pt x="141" y="212"/>
                  </a:lnTo>
                  <a:lnTo>
                    <a:pt x="167" y="217"/>
                  </a:lnTo>
                  <a:lnTo>
                    <a:pt x="192" y="222"/>
                  </a:lnTo>
                  <a:lnTo>
                    <a:pt x="219" y="226"/>
                  </a:lnTo>
                  <a:lnTo>
                    <a:pt x="245" y="229"/>
                  </a:lnTo>
                  <a:lnTo>
                    <a:pt x="275" y="231"/>
                  </a:lnTo>
                  <a:lnTo>
                    <a:pt x="302" y="232"/>
                  </a:lnTo>
                  <a:lnTo>
                    <a:pt x="333" y="233"/>
                  </a:lnTo>
                  <a:lnTo>
                    <a:pt x="361" y="232"/>
                  </a:lnTo>
                  <a:lnTo>
                    <a:pt x="390" y="231"/>
                  </a:lnTo>
                  <a:lnTo>
                    <a:pt x="418" y="229"/>
                  </a:lnTo>
                  <a:lnTo>
                    <a:pt x="445" y="226"/>
                  </a:lnTo>
                  <a:lnTo>
                    <a:pt x="472" y="222"/>
                  </a:lnTo>
                  <a:lnTo>
                    <a:pt x="499" y="217"/>
                  </a:lnTo>
                  <a:lnTo>
                    <a:pt x="523" y="212"/>
                  </a:lnTo>
                  <a:lnTo>
                    <a:pt x="546" y="206"/>
                  </a:lnTo>
                  <a:lnTo>
                    <a:pt x="567" y="199"/>
                  </a:lnTo>
                  <a:lnTo>
                    <a:pt x="587" y="191"/>
                  </a:lnTo>
                  <a:lnTo>
                    <a:pt x="604" y="183"/>
                  </a:lnTo>
                  <a:lnTo>
                    <a:pt x="620" y="175"/>
                  </a:lnTo>
                  <a:lnTo>
                    <a:pt x="633" y="166"/>
                  </a:lnTo>
                  <a:lnTo>
                    <a:pt x="644" y="157"/>
                  </a:lnTo>
                  <a:lnTo>
                    <a:pt x="653" y="147"/>
                  </a:lnTo>
                  <a:lnTo>
                    <a:pt x="659" y="137"/>
                  </a:lnTo>
                  <a:lnTo>
                    <a:pt x="664" y="127"/>
                  </a:lnTo>
                  <a:lnTo>
                    <a:pt x="664" y="117"/>
                  </a:lnTo>
                  <a:lnTo>
                    <a:pt x="664" y="106"/>
                  </a:lnTo>
                  <a:lnTo>
                    <a:pt x="659" y="97"/>
                  </a:lnTo>
                  <a:lnTo>
                    <a:pt x="653" y="87"/>
                  </a:lnTo>
                  <a:lnTo>
                    <a:pt x="644" y="77"/>
                  </a:lnTo>
                  <a:lnTo>
                    <a:pt x="633" y="68"/>
                  </a:lnTo>
                  <a:lnTo>
                    <a:pt x="619" y="59"/>
                  </a:lnTo>
                  <a:lnTo>
                    <a:pt x="604" y="50"/>
                  </a:lnTo>
                  <a:lnTo>
                    <a:pt x="587" y="42"/>
                  </a:lnTo>
                  <a:lnTo>
                    <a:pt x="567" y="34"/>
                  </a:lnTo>
                  <a:lnTo>
                    <a:pt x="546" y="28"/>
                  </a:lnTo>
                  <a:lnTo>
                    <a:pt x="523" y="21"/>
                  </a:lnTo>
                  <a:lnTo>
                    <a:pt x="498" y="16"/>
                  </a:lnTo>
                  <a:lnTo>
                    <a:pt x="472" y="12"/>
                  </a:lnTo>
                  <a:lnTo>
                    <a:pt x="445" y="7"/>
                  </a:lnTo>
                  <a:lnTo>
                    <a:pt x="418" y="5"/>
                  </a:lnTo>
                  <a:lnTo>
                    <a:pt x="390" y="3"/>
                  </a:lnTo>
                  <a:lnTo>
                    <a:pt x="361" y="1"/>
                  </a:lnTo>
                  <a:lnTo>
                    <a:pt x="332" y="0"/>
                  </a:lnTo>
                  <a:lnTo>
                    <a:pt x="302" y="1"/>
                  </a:lnTo>
                  <a:lnTo>
                    <a:pt x="275" y="3"/>
                  </a:lnTo>
                  <a:lnTo>
                    <a:pt x="245" y="5"/>
                  </a:lnTo>
                  <a:lnTo>
                    <a:pt x="219" y="8"/>
                  </a:lnTo>
                  <a:lnTo>
                    <a:pt x="192" y="12"/>
                  </a:lnTo>
                  <a:lnTo>
                    <a:pt x="166" y="16"/>
                  </a:lnTo>
                  <a:lnTo>
                    <a:pt x="141" y="22"/>
                  </a:lnTo>
                  <a:lnTo>
                    <a:pt x="118" y="28"/>
                  </a:lnTo>
                  <a:lnTo>
                    <a:pt x="96" y="35"/>
                  </a:lnTo>
                  <a:lnTo>
                    <a:pt x="77" y="42"/>
                  </a:lnTo>
                  <a:lnTo>
                    <a:pt x="60" y="50"/>
                  </a:lnTo>
                  <a:lnTo>
                    <a:pt x="44" y="59"/>
                  </a:lnTo>
                  <a:lnTo>
                    <a:pt x="31" y="68"/>
                  </a:lnTo>
                  <a:lnTo>
                    <a:pt x="20" y="77"/>
                  </a:lnTo>
                  <a:lnTo>
                    <a:pt x="12" y="87"/>
                  </a:lnTo>
                  <a:lnTo>
                    <a:pt x="4" y="97"/>
                  </a:lnTo>
                  <a:lnTo>
                    <a:pt x="1" y="107"/>
                  </a:lnTo>
                  <a:lnTo>
                    <a:pt x="0" y="11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Freeform 12"/>
            <p:cNvSpPr>
              <a:spLocks/>
            </p:cNvSpPr>
            <p:nvPr/>
          </p:nvSpPr>
          <p:spPr bwMode="auto">
            <a:xfrm>
              <a:off x="3071813" y="3906838"/>
              <a:ext cx="1055687" cy="371475"/>
            </a:xfrm>
            <a:custGeom>
              <a:avLst/>
              <a:gdLst>
                <a:gd name="T0" fmla="*/ 2147483647 w 665"/>
                <a:gd name="T1" fmla="*/ 2147483647 h 234"/>
                <a:gd name="T2" fmla="*/ 2147483647 w 665"/>
                <a:gd name="T3" fmla="*/ 2147483647 h 234"/>
                <a:gd name="T4" fmla="*/ 2147483647 w 665"/>
                <a:gd name="T5" fmla="*/ 2147483647 h 234"/>
                <a:gd name="T6" fmla="*/ 2147483647 w 665"/>
                <a:gd name="T7" fmla="*/ 2147483647 h 234"/>
                <a:gd name="T8" fmla="*/ 2147483647 w 665"/>
                <a:gd name="T9" fmla="*/ 2147483647 h 234"/>
                <a:gd name="T10" fmla="*/ 2147483647 w 665"/>
                <a:gd name="T11" fmla="*/ 2147483647 h 234"/>
                <a:gd name="T12" fmla="*/ 2147483647 w 665"/>
                <a:gd name="T13" fmla="*/ 2147483647 h 234"/>
                <a:gd name="T14" fmla="*/ 2147483647 w 665"/>
                <a:gd name="T15" fmla="*/ 2147483647 h 234"/>
                <a:gd name="T16" fmla="*/ 2147483647 w 665"/>
                <a:gd name="T17" fmla="*/ 2147483647 h 234"/>
                <a:gd name="T18" fmla="*/ 2147483647 w 665"/>
                <a:gd name="T19" fmla="*/ 2147483647 h 234"/>
                <a:gd name="T20" fmla="*/ 2147483647 w 665"/>
                <a:gd name="T21" fmla="*/ 2147483647 h 234"/>
                <a:gd name="T22" fmla="*/ 2147483647 w 665"/>
                <a:gd name="T23" fmla="*/ 2147483647 h 234"/>
                <a:gd name="T24" fmla="*/ 2147483647 w 665"/>
                <a:gd name="T25" fmla="*/ 2147483647 h 234"/>
                <a:gd name="T26" fmla="*/ 2147483647 w 665"/>
                <a:gd name="T27" fmla="*/ 2147483647 h 234"/>
                <a:gd name="T28" fmla="*/ 2147483647 w 665"/>
                <a:gd name="T29" fmla="*/ 2147483647 h 234"/>
                <a:gd name="T30" fmla="*/ 2147483647 w 665"/>
                <a:gd name="T31" fmla="*/ 2147483647 h 234"/>
                <a:gd name="T32" fmla="*/ 2147483647 w 665"/>
                <a:gd name="T33" fmla="*/ 2147483647 h 234"/>
                <a:gd name="T34" fmla="*/ 2147483647 w 665"/>
                <a:gd name="T35" fmla="*/ 2147483647 h 234"/>
                <a:gd name="T36" fmla="*/ 2147483647 w 665"/>
                <a:gd name="T37" fmla="*/ 2147483647 h 234"/>
                <a:gd name="T38" fmla="*/ 2147483647 w 665"/>
                <a:gd name="T39" fmla="*/ 2147483647 h 234"/>
                <a:gd name="T40" fmla="*/ 2147483647 w 665"/>
                <a:gd name="T41" fmla="*/ 2147483647 h 234"/>
                <a:gd name="T42" fmla="*/ 2147483647 w 665"/>
                <a:gd name="T43" fmla="*/ 2147483647 h 234"/>
                <a:gd name="T44" fmla="*/ 2147483647 w 665"/>
                <a:gd name="T45" fmla="*/ 2147483647 h 234"/>
                <a:gd name="T46" fmla="*/ 2147483647 w 665"/>
                <a:gd name="T47" fmla="*/ 2147483647 h 234"/>
                <a:gd name="T48" fmla="*/ 2147483647 w 665"/>
                <a:gd name="T49" fmla="*/ 2147483647 h 234"/>
                <a:gd name="T50" fmla="*/ 2147483647 w 665"/>
                <a:gd name="T51" fmla="*/ 2147483647 h 234"/>
                <a:gd name="T52" fmla="*/ 2147483647 w 665"/>
                <a:gd name="T53" fmla="*/ 2147483647 h 234"/>
                <a:gd name="T54" fmla="*/ 2147483647 w 665"/>
                <a:gd name="T55" fmla="*/ 2147483647 h 234"/>
                <a:gd name="T56" fmla="*/ 2147483647 w 665"/>
                <a:gd name="T57" fmla="*/ 2147483647 h 234"/>
                <a:gd name="T58" fmla="*/ 2147483647 w 665"/>
                <a:gd name="T59" fmla="*/ 2147483647 h 234"/>
                <a:gd name="T60" fmla="*/ 2147483647 w 665"/>
                <a:gd name="T61" fmla="*/ 2147483647 h 234"/>
                <a:gd name="T62" fmla="*/ 2147483647 w 665"/>
                <a:gd name="T63" fmla="*/ 2147483647 h 234"/>
                <a:gd name="T64" fmla="*/ 2147483647 w 665"/>
                <a:gd name="T65" fmla="*/ 2147483647 h 234"/>
                <a:gd name="T66" fmla="*/ 2147483647 w 665"/>
                <a:gd name="T67" fmla="*/ 2147483647 h 234"/>
                <a:gd name="T68" fmla="*/ 2147483647 w 665"/>
                <a:gd name="T69" fmla="*/ 2147483647 h 234"/>
                <a:gd name="T70" fmla="*/ 2147483647 w 665"/>
                <a:gd name="T71" fmla="*/ 2147483647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5"/>
                <a:gd name="T109" fmla="*/ 0 h 234"/>
                <a:gd name="T110" fmla="*/ 665 w 665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5" h="234">
                  <a:moveTo>
                    <a:pt x="0" y="117"/>
                  </a:moveTo>
                  <a:lnTo>
                    <a:pt x="1" y="127"/>
                  </a:lnTo>
                  <a:lnTo>
                    <a:pt x="4" y="137"/>
                  </a:lnTo>
                  <a:lnTo>
                    <a:pt x="10" y="147"/>
                  </a:lnTo>
                  <a:lnTo>
                    <a:pt x="19" y="156"/>
                  </a:lnTo>
                  <a:lnTo>
                    <a:pt x="31" y="166"/>
                  </a:lnTo>
                  <a:lnTo>
                    <a:pt x="43" y="175"/>
                  </a:lnTo>
                  <a:lnTo>
                    <a:pt x="59" y="183"/>
                  </a:lnTo>
                  <a:lnTo>
                    <a:pt x="77" y="191"/>
                  </a:lnTo>
                  <a:lnTo>
                    <a:pt x="96" y="199"/>
                  </a:lnTo>
                  <a:lnTo>
                    <a:pt x="118" y="206"/>
                  </a:lnTo>
                  <a:lnTo>
                    <a:pt x="141" y="212"/>
                  </a:lnTo>
                  <a:lnTo>
                    <a:pt x="166" y="217"/>
                  </a:lnTo>
                  <a:lnTo>
                    <a:pt x="191" y="222"/>
                  </a:lnTo>
                  <a:lnTo>
                    <a:pt x="218" y="226"/>
                  </a:lnTo>
                  <a:lnTo>
                    <a:pt x="245" y="229"/>
                  </a:lnTo>
                  <a:lnTo>
                    <a:pt x="273" y="231"/>
                  </a:lnTo>
                  <a:lnTo>
                    <a:pt x="302" y="232"/>
                  </a:lnTo>
                  <a:lnTo>
                    <a:pt x="332" y="233"/>
                  </a:lnTo>
                  <a:lnTo>
                    <a:pt x="361" y="232"/>
                  </a:lnTo>
                  <a:lnTo>
                    <a:pt x="388" y="231"/>
                  </a:lnTo>
                  <a:lnTo>
                    <a:pt x="418" y="229"/>
                  </a:lnTo>
                  <a:lnTo>
                    <a:pt x="445" y="226"/>
                  </a:lnTo>
                  <a:lnTo>
                    <a:pt x="472" y="222"/>
                  </a:lnTo>
                  <a:lnTo>
                    <a:pt x="498" y="217"/>
                  </a:lnTo>
                  <a:lnTo>
                    <a:pt x="522" y="212"/>
                  </a:lnTo>
                  <a:lnTo>
                    <a:pt x="545" y="205"/>
                  </a:lnTo>
                  <a:lnTo>
                    <a:pt x="565" y="199"/>
                  </a:lnTo>
                  <a:lnTo>
                    <a:pt x="586" y="191"/>
                  </a:lnTo>
                  <a:lnTo>
                    <a:pt x="603" y="183"/>
                  </a:lnTo>
                  <a:lnTo>
                    <a:pt x="619" y="175"/>
                  </a:lnTo>
                  <a:lnTo>
                    <a:pt x="632" y="166"/>
                  </a:lnTo>
                  <a:lnTo>
                    <a:pt x="643" y="156"/>
                  </a:lnTo>
                  <a:lnTo>
                    <a:pt x="653" y="147"/>
                  </a:lnTo>
                  <a:lnTo>
                    <a:pt x="659" y="137"/>
                  </a:lnTo>
                  <a:lnTo>
                    <a:pt x="662" y="127"/>
                  </a:lnTo>
                  <a:lnTo>
                    <a:pt x="664" y="117"/>
                  </a:lnTo>
                  <a:lnTo>
                    <a:pt x="662" y="106"/>
                  </a:lnTo>
                  <a:lnTo>
                    <a:pt x="659" y="96"/>
                  </a:lnTo>
                  <a:lnTo>
                    <a:pt x="653" y="86"/>
                  </a:lnTo>
                  <a:lnTo>
                    <a:pt x="643" y="77"/>
                  </a:lnTo>
                  <a:lnTo>
                    <a:pt x="632" y="68"/>
                  </a:lnTo>
                  <a:lnTo>
                    <a:pt x="619" y="58"/>
                  </a:lnTo>
                  <a:lnTo>
                    <a:pt x="603" y="50"/>
                  </a:lnTo>
                  <a:lnTo>
                    <a:pt x="586" y="42"/>
                  </a:lnTo>
                  <a:lnTo>
                    <a:pt x="565" y="34"/>
                  </a:lnTo>
                  <a:lnTo>
                    <a:pt x="545" y="28"/>
                  </a:lnTo>
                  <a:lnTo>
                    <a:pt x="522" y="21"/>
                  </a:lnTo>
                  <a:lnTo>
                    <a:pt x="498" y="16"/>
                  </a:lnTo>
                  <a:lnTo>
                    <a:pt x="472" y="11"/>
                  </a:lnTo>
                  <a:lnTo>
                    <a:pt x="445" y="7"/>
                  </a:lnTo>
                  <a:lnTo>
                    <a:pt x="416" y="5"/>
                  </a:lnTo>
                  <a:lnTo>
                    <a:pt x="388" y="2"/>
                  </a:lnTo>
                  <a:lnTo>
                    <a:pt x="361" y="1"/>
                  </a:lnTo>
                  <a:lnTo>
                    <a:pt x="332" y="0"/>
                  </a:lnTo>
                  <a:lnTo>
                    <a:pt x="302" y="1"/>
                  </a:lnTo>
                  <a:lnTo>
                    <a:pt x="273" y="2"/>
                  </a:lnTo>
                  <a:lnTo>
                    <a:pt x="245" y="5"/>
                  </a:lnTo>
                  <a:lnTo>
                    <a:pt x="218" y="7"/>
                  </a:lnTo>
                  <a:lnTo>
                    <a:pt x="191" y="12"/>
                  </a:lnTo>
                  <a:lnTo>
                    <a:pt x="166" y="16"/>
                  </a:lnTo>
                  <a:lnTo>
                    <a:pt x="141" y="21"/>
                  </a:lnTo>
                  <a:lnTo>
                    <a:pt x="117" y="28"/>
                  </a:lnTo>
                  <a:lnTo>
                    <a:pt x="96" y="35"/>
                  </a:lnTo>
                  <a:lnTo>
                    <a:pt x="77" y="42"/>
                  </a:lnTo>
                  <a:lnTo>
                    <a:pt x="59" y="50"/>
                  </a:lnTo>
                  <a:lnTo>
                    <a:pt x="43" y="58"/>
                  </a:lnTo>
                  <a:lnTo>
                    <a:pt x="31" y="68"/>
                  </a:lnTo>
                  <a:lnTo>
                    <a:pt x="19" y="77"/>
                  </a:lnTo>
                  <a:lnTo>
                    <a:pt x="10" y="86"/>
                  </a:lnTo>
                  <a:lnTo>
                    <a:pt x="4" y="97"/>
                  </a:lnTo>
                  <a:lnTo>
                    <a:pt x="1" y="107"/>
                  </a:lnTo>
                  <a:lnTo>
                    <a:pt x="0" y="11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Freeform 13"/>
            <p:cNvSpPr>
              <a:spLocks/>
            </p:cNvSpPr>
            <p:nvPr/>
          </p:nvSpPr>
          <p:spPr bwMode="auto">
            <a:xfrm>
              <a:off x="4027488" y="4301090"/>
              <a:ext cx="1303337" cy="72176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solidFill>
              <a:srgbClr val="002060"/>
            </a:solidFill>
            <a:ln w="12700" cap="rnd">
              <a:noFill/>
              <a:round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09" name="Freeform 14"/>
            <p:cNvSpPr>
              <a:spLocks/>
            </p:cNvSpPr>
            <p:nvPr/>
          </p:nvSpPr>
          <p:spPr bwMode="auto">
            <a:xfrm>
              <a:off x="2081213" y="4505325"/>
              <a:ext cx="1249362" cy="331788"/>
            </a:xfrm>
            <a:custGeom>
              <a:avLst/>
              <a:gdLst>
                <a:gd name="T0" fmla="*/ 2147483647 w 787"/>
                <a:gd name="T1" fmla="*/ 2147483647 h 209"/>
                <a:gd name="T2" fmla="*/ 2147483647 w 787"/>
                <a:gd name="T3" fmla="*/ 0 h 209"/>
                <a:gd name="T4" fmla="*/ 0 w 787"/>
                <a:gd name="T5" fmla="*/ 0 h 209"/>
                <a:gd name="T6" fmla="*/ 0 w 787"/>
                <a:gd name="T7" fmla="*/ 2147483647 h 209"/>
                <a:gd name="T8" fmla="*/ 2147483647 w 787"/>
                <a:gd name="T9" fmla="*/ 2147483647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09"/>
                <a:gd name="T17" fmla="*/ 787 w 787"/>
                <a:gd name="T18" fmla="*/ 209 h 2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09">
                  <a:moveTo>
                    <a:pt x="786" y="208"/>
                  </a:moveTo>
                  <a:lnTo>
                    <a:pt x="786" y="0"/>
                  </a:lnTo>
                  <a:lnTo>
                    <a:pt x="0" y="0"/>
                  </a:lnTo>
                  <a:lnTo>
                    <a:pt x="0" y="208"/>
                  </a:lnTo>
                  <a:lnTo>
                    <a:pt x="786" y="20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Freeform 15"/>
            <p:cNvSpPr>
              <a:spLocks/>
            </p:cNvSpPr>
            <p:nvPr/>
          </p:nvSpPr>
          <p:spPr bwMode="auto">
            <a:xfrm>
              <a:off x="6299200" y="3646488"/>
              <a:ext cx="1058863" cy="371475"/>
            </a:xfrm>
            <a:custGeom>
              <a:avLst/>
              <a:gdLst>
                <a:gd name="T0" fmla="*/ 2147483647 w 667"/>
                <a:gd name="T1" fmla="*/ 2147483647 h 234"/>
                <a:gd name="T2" fmla="*/ 2147483647 w 667"/>
                <a:gd name="T3" fmla="*/ 2147483647 h 234"/>
                <a:gd name="T4" fmla="*/ 2147483647 w 667"/>
                <a:gd name="T5" fmla="*/ 2147483647 h 234"/>
                <a:gd name="T6" fmla="*/ 2147483647 w 667"/>
                <a:gd name="T7" fmla="*/ 2147483647 h 234"/>
                <a:gd name="T8" fmla="*/ 2147483647 w 667"/>
                <a:gd name="T9" fmla="*/ 2147483647 h 234"/>
                <a:gd name="T10" fmla="*/ 2147483647 w 667"/>
                <a:gd name="T11" fmla="*/ 2147483647 h 234"/>
                <a:gd name="T12" fmla="*/ 2147483647 w 667"/>
                <a:gd name="T13" fmla="*/ 2147483647 h 234"/>
                <a:gd name="T14" fmla="*/ 2147483647 w 667"/>
                <a:gd name="T15" fmla="*/ 2147483647 h 234"/>
                <a:gd name="T16" fmla="*/ 2147483647 w 667"/>
                <a:gd name="T17" fmla="*/ 2147483647 h 234"/>
                <a:gd name="T18" fmla="*/ 2147483647 w 667"/>
                <a:gd name="T19" fmla="*/ 2147483647 h 234"/>
                <a:gd name="T20" fmla="*/ 2147483647 w 667"/>
                <a:gd name="T21" fmla="*/ 2147483647 h 234"/>
                <a:gd name="T22" fmla="*/ 2147483647 w 667"/>
                <a:gd name="T23" fmla="*/ 2147483647 h 234"/>
                <a:gd name="T24" fmla="*/ 2147483647 w 667"/>
                <a:gd name="T25" fmla="*/ 2147483647 h 234"/>
                <a:gd name="T26" fmla="*/ 2147483647 w 667"/>
                <a:gd name="T27" fmla="*/ 2147483647 h 234"/>
                <a:gd name="T28" fmla="*/ 2147483647 w 667"/>
                <a:gd name="T29" fmla="*/ 2147483647 h 234"/>
                <a:gd name="T30" fmla="*/ 2147483647 w 667"/>
                <a:gd name="T31" fmla="*/ 2147483647 h 234"/>
                <a:gd name="T32" fmla="*/ 2147483647 w 667"/>
                <a:gd name="T33" fmla="*/ 2147483647 h 234"/>
                <a:gd name="T34" fmla="*/ 2147483647 w 667"/>
                <a:gd name="T35" fmla="*/ 2147483647 h 234"/>
                <a:gd name="T36" fmla="*/ 2147483647 w 667"/>
                <a:gd name="T37" fmla="*/ 2147483647 h 234"/>
                <a:gd name="T38" fmla="*/ 2147483647 w 667"/>
                <a:gd name="T39" fmla="*/ 2147483647 h 234"/>
                <a:gd name="T40" fmla="*/ 2147483647 w 667"/>
                <a:gd name="T41" fmla="*/ 2147483647 h 234"/>
                <a:gd name="T42" fmla="*/ 2147483647 w 667"/>
                <a:gd name="T43" fmla="*/ 2147483647 h 234"/>
                <a:gd name="T44" fmla="*/ 2147483647 w 667"/>
                <a:gd name="T45" fmla="*/ 2147483647 h 234"/>
                <a:gd name="T46" fmla="*/ 2147483647 w 667"/>
                <a:gd name="T47" fmla="*/ 2147483647 h 234"/>
                <a:gd name="T48" fmla="*/ 2147483647 w 667"/>
                <a:gd name="T49" fmla="*/ 2147483647 h 234"/>
                <a:gd name="T50" fmla="*/ 2147483647 w 667"/>
                <a:gd name="T51" fmla="*/ 2147483647 h 234"/>
                <a:gd name="T52" fmla="*/ 2147483647 w 667"/>
                <a:gd name="T53" fmla="*/ 2147483647 h 234"/>
                <a:gd name="T54" fmla="*/ 2147483647 w 667"/>
                <a:gd name="T55" fmla="*/ 2147483647 h 234"/>
                <a:gd name="T56" fmla="*/ 2147483647 w 667"/>
                <a:gd name="T57" fmla="*/ 2147483647 h 234"/>
                <a:gd name="T58" fmla="*/ 2147483647 w 667"/>
                <a:gd name="T59" fmla="*/ 2147483647 h 234"/>
                <a:gd name="T60" fmla="*/ 2147483647 w 667"/>
                <a:gd name="T61" fmla="*/ 2147483647 h 234"/>
                <a:gd name="T62" fmla="*/ 2147483647 w 667"/>
                <a:gd name="T63" fmla="*/ 2147483647 h 234"/>
                <a:gd name="T64" fmla="*/ 2147483647 w 667"/>
                <a:gd name="T65" fmla="*/ 2147483647 h 234"/>
                <a:gd name="T66" fmla="*/ 2147483647 w 667"/>
                <a:gd name="T67" fmla="*/ 2147483647 h 234"/>
                <a:gd name="T68" fmla="*/ 2147483647 w 667"/>
                <a:gd name="T69" fmla="*/ 2147483647 h 234"/>
                <a:gd name="T70" fmla="*/ 2147483647 w 667"/>
                <a:gd name="T71" fmla="*/ 2147483647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7"/>
                <a:gd name="T109" fmla="*/ 0 h 234"/>
                <a:gd name="T110" fmla="*/ 667 w 667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7" h="234">
                  <a:moveTo>
                    <a:pt x="666" y="116"/>
                  </a:moveTo>
                  <a:lnTo>
                    <a:pt x="664" y="107"/>
                  </a:lnTo>
                  <a:lnTo>
                    <a:pt x="661" y="96"/>
                  </a:lnTo>
                  <a:lnTo>
                    <a:pt x="655" y="86"/>
                  </a:lnTo>
                  <a:lnTo>
                    <a:pt x="646" y="77"/>
                  </a:lnTo>
                  <a:lnTo>
                    <a:pt x="634" y="67"/>
                  </a:lnTo>
                  <a:lnTo>
                    <a:pt x="621" y="58"/>
                  </a:lnTo>
                  <a:lnTo>
                    <a:pt x="606" y="50"/>
                  </a:lnTo>
                  <a:lnTo>
                    <a:pt x="588" y="42"/>
                  </a:lnTo>
                  <a:lnTo>
                    <a:pt x="568" y="35"/>
                  </a:lnTo>
                  <a:lnTo>
                    <a:pt x="547" y="28"/>
                  </a:lnTo>
                  <a:lnTo>
                    <a:pt x="524" y="21"/>
                  </a:lnTo>
                  <a:lnTo>
                    <a:pt x="499" y="16"/>
                  </a:lnTo>
                  <a:lnTo>
                    <a:pt x="474" y="11"/>
                  </a:lnTo>
                  <a:lnTo>
                    <a:pt x="447" y="7"/>
                  </a:lnTo>
                  <a:lnTo>
                    <a:pt x="419" y="4"/>
                  </a:lnTo>
                  <a:lnTo>
                    <a:pt x="391" y="2"/>
                  </a:lnTo>
                  <a:lnTo>
                    <a:pt x="362" y="1"/>
                  </a:lnTo>
                  <a:lnTo>
                    <a:pt x="333" y="0"/>
                  </a:lnTo>
                  <a:lnTo>
                    <a:pt x="304" y="1"/>
                  </a:lnTo>
                  <a:lnTo>
                    <a:pt x="275" y="2"/>
                  </a:lnTo>
                  <a:lnTo>
                    <a:pt x="247" y="4"/>
                  </a:lnTo>
                  <a:lnTo>
                    <a:pt x="219" y="7"/>
                  </a:lnTo>
                  <a:lnTo>
                    <a:pt x="192" y="11"/>
                  </a:lnTo>
                  <a:lnTo>
                    <a:pt x="167" y="16"/>
                  </a:lnTo>
                  <a:lnTo>
                    <a:pt x="143" y="21"/>
                  </a:lnTo>
                  <a:lnTo>
                    <a:pt x="120" y="28"/>
                  </a:lnTo>
                  <a:lnTo>
                    <a:pt x="98" y="35"/>
                  </a:lnTo>
                  <a:lnTo>
                    <a:pt x="78" y="42"/>
                  </a:lnTo>
                  <a:lnTo>
                    <a:pt x="60" y="50"/>
                  </a:lnTo>
                  <a:lnTo>
                    <a:pt x="46" y="58"/>
                  </a:lnTo>
                  <a:lnTo>
                    <a:pt x="31" y="67"/>
                  </a:lnTo>
                  <a:lnTo>
                    <a:pt x="20" y="77"/>
                  </a:lnTo>
                  <a:lnTo>
                    <a:pt x="12" y="86"/>
                  </a:lnTo>
                  <a:lnTo>
                    <a:pt x="6" y="96"/>
                  </a:lnTo>
                  <a:lnTo>
                    <a:pt x="2" y="107"/>
                  </a:lnTo>
                  <a:lnTo>
                    <a:pt x="0" y="116"/>
                  </a:lnTo>
                  <a:lnTo>
                    <a:pt x="2" y="127"/>
                  </a:lnTo>
                  <a:lnTo>
                    <a:pt x="6" y="137"/>
                  </a:lnTo>
                  <a:lnTo>
                    <a:pt x="12" y="147"/>
                  </a:lnTo>
                  <a:lnTo>
                    <a:pt x="20" y="156"/>
                  </a:lnTo>
                  <a:lnTo>
                    <a:pt x="31" y="166"/>
                  </a:lnTo>
                  <a:lnTo>
                    <a:pt x="46" y="175"/>
                  </a:lnTo>
                  <a:lnTo>
                    <a:pt x="60" y="183"/>
                  </a:lnTo>
                  <a:lnTo>
                    <a:pt x="78" y="191"/>
                  </a:lnTo>
                  <a:lnTo>
                    <a:pt x="98" y="199"/>
                  </a:lnTo>
                  <a:lnTo>
                    <a:pt x="120" y="206"/>
                  </a:lnTo>
                  <a:lnTo>
                    <a:pt x="143" y="212"/>
                  </a:lnTo>
                  <a:lnTo>
                    <a:pt x="167" y="217"/>
                  </a:lnTo>
                  <a:lnTo>
                    <a:pt x="192" y="222"/>
                  </a:lnTo>
                  <a:lnTo>
                    <a:pt x="219" y="226"/>
                  </a:lnTo>
                  <a:lnTo>
                    <a:pt x="247" y="229"/>
                  </a:lnTo>
                  <a:lnTo>
                    <a:pt x="275" y="231"/>
                  </a:lnTo>
                  <a:lnTo>
                    <a:pt x="304" y="232"/>
                  </a:lnTo>
                  <a:lnTo>
                    <a:pt x="333" y="233"/>
                  </a:lnTo>
                  <a:lnTo>
                    <a:pt x="362" y="232"/>
                  </a:lnTo>
                  <a:lnTo>
                    <a:pt x="391" y="231"/>
                  </a:lnTo>
                  <a:lnTo>
                    <a:pt x="419" y="229"/>
                  </a:lnTo>
                  <a:lnTo>
                    <a:pt x="447" y="226"/>
                  </a:lnTo>
                  <a:lnTo>
                    <a:pt x="474" y="222"/>
                  </a:lnTo>
                  <a:lnTo>
                    <a:pt x="499" y="217"/>
                  </a:lnTo>
                  <a:lnTo>
                    <a:pt x="524" y="212"/>
                  </a:lnTo>
                  <a:lnTo>
                    <a:pt x="547" y="206"/>
                  </a:lnTo>
                  <a:lnTo>
                    <a:pt x="568" y="199"/>
                  </a:lnTo>
                  <a:lnTo>
                    <a:pt x="588" y="191"/>
                  </a:lnTo>
                  <a:lnTo>
                    <a:pt x="606" y="183"/>
                  </a:lnTo>
                  <a:lnTo>
                    <a:pt x="621" y="175"/>
                  </a:lnTo>
                  <a:lnTo>
                    <a:pt x="634" y="166"/>
                  </a:lnTo>
                  <a:lnTo>
                    <a:pt x="646" y="156"/>
                  </a:lnTo>
                  <a:lnTo>
                    <a:pt x="655" y="147"/>
                  </a:lnTo>
                  <a:lnTo>
                    <a:pt x="661" y="137"/>
                  </a:lnTo>
                  <a:lnTo>
                    <a:pt x="664" y="127"/>
                  </a:lnTo>
                  <a:lnTo>
                    <a:pt x="666" y="11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Rectangle 16"/>
            <p:cNvSpPr>
              <a:spLocks noChangeArrowheads="1"/>
            </p:cNvSpPr>
            <p:nvPr/>
          </p:nvSpPr>
          <p:spPr bwMode="auto">
            <a:xfrm>
              <a:off x="3384550" y="3902075"/>
              <a:ext cx="4286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lot</a:t>
              </a:r>
            </a:p>
          </p:txBody>
        </p:sp>
        <p:sp>
          <p:nvSpPr>
            <p:cNvPr id="12306" name="Freeform 17"/>
            <p:cNvSpPr>
              <a:spLocks/>
            </p:cNvSpPr>
            <p:nvPr/>
          </p:nvSpPr>
          <p:spPr bwMode="auto">
            <a:xfrm>
              <a:off x="6299200" y="4514850"/>
              <a:ext cx="1474788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noFill/>
              <a:round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07" name="Freeform 18"/>
            <p:cNvSpPr>
              <a:spLocks/>
            </p:cNvSpPr>
            <p:nvPr/>
          </p:nvSpPr>
          <p:spPr bwMode="auto">
            <a:xfrm>
              <a:off x="4138613" y="5176838"/>
              <a:ext cx="1404937" cy="609600"/>
            </a:xfrm>
            <a:custGeom>
              <a:avLst/>
              <a:gdLst>
                <a:gd name="T0" fmla="*/ 0 w 885"/>
                <a:gd name="T1" fmla="*/ 2147483647 h 384"/>
                <a:gd name="T2" fmla="*/ 2147483647 w 885"/>
                <a:gd name="T3" fmla="*/ 0 h 384"/>
                <a:gd name="T4" fmla="*/ 2147483647 w 885"/>
                <a:gd name="T5" fmla="*/ 2147483647 h 384"/>
                <a:gd name="T6" fmla="*/ 2147483647 w 885"/>
                <a:gd name="T7" fmla="*/ 2147483647 h 384"/>
                <a:gd name="T8" fmla="*/ 0 w 885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5"/>
                <a:gd name="T16" fmla="*/ 0 h 384"/>
                <a:gd name="T17" fmla="*/ 885 w 885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5" h="384">
                  <a:moveTo>
                    <a:pt x="0" y="192"/>
                  </a:moveTo>
                  <a:lnTo>
                    <a:pt x="436" y="0"/>
                  </a:lnTo>
                  <a:lnTo>
                    <a:pt x="884" y="198"/>
                  </a:lnTo>
                  <a:lnTo>
                    <a:pt x="436" y="383"/>
                  </a:lnTo>
                  <a:lnTo>
                    <a:pt x="0" y="192"/>
                  </a:lnTo>
                </a:path>
              </a:pathLst>
            </a:custGeom>
            <a:solidFill>
              <a:srgbClr val="7030A0"/>
            </a:solidFill>
            <a:ln w="12700" cap="rnd">
              <a:noFill/>
              <a:round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18" name="Rectangle 19"/>
            <p:cNvSpPr>
              <a:spLocks noChangeArrowheads="1"/>
            </p:cNvSpPr>
            <p:nvPr/>
          </p:nvSpPr>
          <p:spPr bwMode="auto">
            <a:xfrm>
              <a:off x="2314575" y="3608388"/>
              <a:ext cx="7112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name</a:t>
              </a:r>
            </a:p>
          </p:txBody>
        </p:sp>
        <p:sp>
          <p:nvSpPr>
            <p:cNvPr id="12319" name="Rectangle 20"/>
            <p:cNvSpPr>
              <a:spLocks noChangeArrowheads="1"/>
            </p:cNvSpPr>
            <p:nvPr/>
          </p:nvSpPr>
          <p:spPr bwMode="auto">
            <a:xfrm>
              <a:off x="6496050" y="3617913"/>
              <a:ext cx="836613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dname</a:t>
              </a:r>
            </a:p>
          </p:txBody>
        </p:sp>
        <p:sp>
          <p:nvSpPr>
            <p:cNvPr id="12320" name="Rectangle 21"/>
            <p:cNvSpPr>
              <a:spLocks noChangeArrowheads="1"/>
            </p:cNvSpPr>
            <p:nvPr/>
          </p:nvSpPr>
          <p:spPr bwMode="auto">
            <a:xfrm>
              <a:off x="7512050" y="3900488"/>
              <a:ext cx="858838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budget</a:t>
              </a:r>
            </a:p>
          </p:txBody>
        </p:sp>
        <p:sp>
          <p:nvSpPr>
            <p:cNvPr id="12321" name="Rectangle 22"/>
            <p:cNvSpPr>
              <a:spLocks noChangeArrowheads="1"/>
            </p:cNvSpPr>
            <p:nvPr/>
          </p:nvSpPr>
          <p:spPr bwMode="auto">
            <a:xfrm>
              <a:off x="5637213" y="3900488"/>
              <a:ext cx="4857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did</a:t>
              </a:r>
            </a:p>
          </p:txBody>
        </p:sp>
        <p:sp>
          <p:nvSpPr>
            <p:cNvPr id="12322" name="Rectangle 23"/>
            <p:cNvSpPr>
              <a:spLocks noChangeArrowheads="1"/>
            </p:cNvSpPr>
            <p:nvPr/>
          </p:nvSpPr>
          <p:spPr bwMode="auto">
            <a:xfrm>
              <a:off x="4437063" y="3422650"/>
              <a:ext cx="700087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since</a:t>
              </a:r>
            </a:p>
          </p:txBody>
        </p:sp>
        <p:sp>
          <p:nvSpPr>
            <p:cNvPr id="12323" name="Rectangle 24"/>
            <p:cNvSpPr>
              <a:spLocks noChangeArrowheads="1"/>
            </p:cNvSpPr>
            <p:nvPr/>
          </p:nvSpPr>
          <p:spPr bwMode="auto">
            <a:xfrm>
              <a:off x="2314575" y="3608388"/>
              <a:ext cx="7112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name</a:t>
              </a:r>
            </a:p>
          </p:txBody>
        </p:sp>
        <p:sp>
          <p:nvSpPr>
            <p:cNvPr id="12324" name="Rectangle 25"/>
            <p:cNvSpPr>
              <a:spLocks noChangeArrowheads="1"/>
            </p:cNvSpPr>
            <p:nvPr/>
          </p:nvSpPr>
          <p:spPr bwMode="auto">
            <a:xfrm>
              <a:off x="6496050" y="3617913"/>
              <a:ext cx="836613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dname</a:t>
              </a:r>
            </a:p>
          </p:txBody>
        </p:sp>
        <p:sp>
          <p:nvSpPr>
            <p:cNvPr id="12325" name="Rectangle 26"/>
            <p:cNvSpPr>
              <a:spLocks noChangeArrowheads="1"/>
            </p:cNvSpPr>
            <p:nvPr/>
          </p:nvSpPr>
          <p:spPr bwMode="auto">
            <a:xfrm>
              <a:off x="7512050" y="3900488"/>
              <a:ext cx="858838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budget</a:t>
              </a:r>
            </a:p>
          </p:txBody>
        </p:sp>
        <p:sp>
          <p:nvSpPr>
            <p:cNvPr id="12326" name="Rectangle 27"/>
            <p:cNvSpPr>
              <a:spLocks noChangeArrowheads="1"/>
            </p:cNvSpPr>
            <p:nvPr/>
          </p:nvSpPr>
          <p:spPr bwMode="auto">
            <a:xfrm>
              <a:off x="5637213" y="3900488"/>
              <a:ext cx="4857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charset="0"/>
                </a:rPr>
                <a:t>did</a:t>
              </a:r>
            </a:p>
          </p:txBody>
        </p:sp>
        <p:sp>
          <p:nvSpPr>
            <p:cNvPr id="12327" name="Rectangle 28"/>
            <p:cNvSpPr>
              <a:spLocks noChangeArrowheads="1"/>
            </p:cNvSpPr>
            <p:nvPr/>
          </p:nvSpPr>
          <p:spPr bwMode="auto">
            <a:xfrm>
              <a:off x="4437063" y="3422650"/>
              <a:ext cx="700087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since</a:t>
              </a:r>
            </a:p>
          </p:txBody>
        </p:sp>
        <p:sp>
          <p:nvSpPr>
            <p:cNvPr id="12328" name="Rectangle 29"/>
            <p:cNvSpPr>
              <a:spLocks noChangeArrowheads="1"/>
            </p:cNvSpPr>
            <p:nvPr/>
          </p:nvSpPr>
          <p:spPr bwMode="auto">
            <a:xfrm>
              <a:off x="4150399" y="4495115"/>
              <a:ext cx="10509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Manages</a:t>
              </a:r>
            </a:p>
          </p:txBody>
        </p:sp>
        <p:sp>
          <p:nvSpPr>
            <p:cNvPr id="12329" name="Rectangle 30"/>
            <p:cNvSpPr>
              <a:spLocks noChangeArrowheads="1"/>
            </p:cNvSpPr>
            <p:nvPr/>
          </p:nvSpPr>
          <p:spPr bwMode="auto">
            <a:xfrm>
              <a:off x="4394200" y="6132513"/>
              <a:ext cx="700088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since</a:t>
              </a:r>
            </a:p>
          </p:txBody>
        </p:sp>
        <p:sp>
          <p:nvSpPr>
            <p:cNvPr id="12330" name="Rectangle 31"/>
            <p:cNvSpPr>
              <a:spLocks noChangeArrowheads="1"/>
            </p:cNvSpPr>
            <p:nvPr/>
          </p:nvSpPr>
          <p:spPr bwMode="auto">
            <a:xfrm>
              <a:off x="6313487" y="4553447"/>
              <a:ext cx="1436993" cy="29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0" rIns="90488" bIns="44450" anchor="ctr" anchorCtr="1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Departments</a:t>
              </a:r>
            </a:p>
          </p:txBody>
        </p:sp>
        <p:sp>
          <p:nvSpPr>
            <p:cNvPr id="3" name="Rectangle 32"/>
            <p:cNvSpPr>
              <a:spLocks noChangeArrowheads="1"/>
            </p:cNvSpPr>
            <p:nvPr/>
          </p:nvSpPr>
          <p:spPr bwMode="auto">
            <a:xfrm>
              <a:off x="2039758" y="4498041"/>
              <a:ext cx="1306284" cy="3385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5720" rIns="90488" bIns="45720" anchor="ctr" anchorCtr="1">
              <a:spAutoFit/>
            </a:bodyPr>
            <a:lstStyle/>
            <a:p>
              <a:pPr eaLnBrk="0" hangingPunct="0"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Employees</a:t>
              </a:r>
            </a:p>
          </p:txBody>
        </p:sp>
        <p:sp>
          <p:nvSpPr>
            <p:cNvPr id="12334" name="Rectangle 33"/>
            <p:cNvSpPr>
              <a:spLocks noChangeArrowheads="1"/>
            </p:cNvSpPr>
            <p:nvPr/>
          </p:nvSpPr>
          <p:spPr bwMode="auto">
            <a:xfrm>
              <a:off x="1392238" y="3890963"/>
              <a:ext cx="5318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charset="0"/>
                </a:rPr>
                <a:t>ssn</a:t>
              </a:r>
            </a:p>
          </p:txBody>
        </p:sp>
        <p:sp>
          <p:nvSpPr>
            <p:cNvPr id="12335" name="Rectangle 34"/>
            <p:cNvSpPr>
              <a:spLocks noChangeArrowheads="1"/>
            </p:cNvSpPr>
            <p:nvPr/>
          </p:nvSpPr>
          <p:spPr bwMode="auto">
            <a:xfrm>
              <a:off x="4346575" y="5300663"/>
              <a:ext cx="10953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Works_In</a:t>
              </a:r>
            </a:p>
          </p:txBody>
        </p:sp>
        <p:sp>
          <p:nvSpPr>
            <p:cNvPr id="12336" name="Line 35"/>
            <p:cNvSpPr>
              <a:spLocks noChangeShapeType="1"/>
            </p:cNvSpPr>
            <p:nvPr/>
          </p:nvSpPr>
          <p:spPr bwMode="auto">
            <a:xfrm>
              <a:off x="1847505" y="4267476"/>
              <a:ext cx="455958" cy="24102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Line 36"/>
            <p:cNvSpPr>
              <a:spLocks noChangeShapeType="1"/>
            </p:cNvSpPr>
            <p:nvPr/>
          </p:nvSpPr>
          <p:spPr bwMode="auto">
            <a:xfrm>
              <a:off x="2600325" y="4019550"/>
              <a:ext cx="0" cy="4889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8" name="Line 37"/>
            <p:cNvSpPr>
              <a:spLocks noChangeShapeType="1"/>
            </p:cNvSpPr>
            <p:nvPr/>
          </p:nvSpPr>
          <p:spPr bwMode="auto">
            <a:xfrm flipH="1">
              <a:off x="2911475" y="4267476"/>
              <a:ext cx="539543" cy="24102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Line 38"/>
            <p:cNvSpPr>
              <a:spLocks noChangeShapeType="1"/>
            </p:cNvSpPr>
            <p:nvPr/>
          </p:nvSpPr>
          <p:spPr bwMode="auto">
            <a:xfrm flipH="1" flipV="1">
              <a:off x="4713288" y="3803649"/>
              <a:ext cx="3175" cy="5476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0" name="Line 39"/>
            <p:cNvSpPr>
              <a:spLocks noChangeShapeType="1"/>
            </p:cNvSpPr>
            <p:nvPr/>
          </p:nvSpPr>
          <p:spPr bwMode="auto">
            <a:xfrm>
              <a:off x="6121329" y="4267476"/>
              <a:ext cx="582683" cy="24102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1" name="Line 40"/>
            <p:cNvSpPr>
              <a:spLocks noChangeShapeType="1"/>
            </p:cNvSpPr>
            <p:nvPr/>
          </p:nvSpPr>
          <p:spPr bwMode="auto">
            <a:xfrm>
              <a:off x="6831013" y="4019550"/>
              <a:ext cx="0" cy="4889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2" name="Line 41"/>
            <p:cNvSpPr>
              <a:spLocks noChangeShapeType="1"/>
            </p:cNvSpPr>
            <p:nvPr/>
          </p:nvSpPr>
          <p:spPr bwMode="auto">
            <a:xfrm flipH="1">
              <a:off x="7287521" y="4280728"/>
              <a:ext cx="377688" cy="23853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3" name="Line 42"/>
            <p:cNvSpPr>
              <a:spLocks noChangeShapeType="1"/>
            </p:cNvSpPr>
            <p:nvPr/>
          </p:nvSpPr>
          <p:spPr bwMode="auto">
            <a:xfrm flipH="1">
              <a:off x="4710113" y="5783263"/>
              <a:ext cx="133350" cy="3683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4" name="Line 43"/>
            <p:cNvSpPr>
              <a:spLocks noChangeShapeType="1"/>
            </p:cNvSpPr>
            <p:nvPr/>
          </p:nvSpPr>
          <p:spPr bwMode="auto">
            <a:xfrm flipV="1">
              <a:off x="5324475" y="4671667"/>
              <a:ext cx="962508" cy="3521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" name="Line 44"/>
            <p:cNvSpPr>
              <a:spLocks noChangeShapeType="1"/>
            </p:cNvSpPr>
            <p:nvPr/>
          </p:nvSpPr>
          <p:spPr bwMode="auto">
            <a:xfrm flipH="1">
              <a:off x="3348036" y="4665423"/>
              <a:ext cx="678355" cy="976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6" name="Line 45"/>
            <p:cNvSpPr>
              <a:spLocks noChangeShapeType="1"/>
            </p:cNvSpPr>
            <p:nvPr/>
          </p:nvSpPr>
          <p:spPr bwMode="auto">
            <a:xfrm flipH="1" flipV="1">
              <a:off x="3331749" y="4691546"/>
              <a:ext cx="801756" cy="788504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7" name="Line 46"/>
            <p:cNvSpPr>
              <a:spLocks noChangeShapeType="1"/>
            </p:cNvSpPr>
            <p:nvPr/>
          </p:nvSpPr>
          <p:spPr bwMode="auto">
            <a:xfrm flipV="1">
              <a:off x="5544860" y="4870450"/>
              <a:ext cx="1065489" cy="622852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33672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04900"/>
          </a:xfrm>
        </p:spPr>
        <p:txBody>
          <a:bodyPr/>
          <a:lstStyle/>
          <a:p>
            <a:r>
              <a:rPr lang="en-US"/>
              <a:t>Total vs. Partial Participation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534400" cy="762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200">
                <a:latin typeface="Calibri" pitchFamily="34" charset="0"/>
              </a:rPr>
              <a:t>Does every department have a manager ?</a:t>
            </a:r>
          </a:p>
        </p:txBody>
      </p:sp>
      <p:grpSp>
        <p:nvGrpSpPr>
          <p:cNvPr id="13316" name="Group 107"/>
          <p:cNvGrpSpPr>
            <a:grpSpLocks/>
          </p:cNvGrpSpPr>
          <p:nvPr/>
        </p:nvGrpSpPr>
        <p:grpSpPr bwMode="auto">
          <a:xfrm>
            <a:off x="304800" y="2667000"/>
            <a:ext cx="3795713" cy="3216946"/>
            <a:chOff x="609613" y="3395246"/>
            <a:chExt cx="3795387" cy="3216727"/>
          </a:xfrm>
        </p:grpSpPr>
        <p:sp>
          <p:nvSpPr>
            <p:cNvPr id="2" name="Freeform 7"/>
            <p:cNvSpPr>
              <a:spLocks/>
            </p:cNvSpPr>
            <p:nvPr/>
          </p:nvSpPr>
          <p:spPr bwMode="auto">
            <a:xfrm>
              <a:off x="1142967" y="3736536"/>
              <a:ext cx="338109" cy="2149329"/>
            </a:xfrm>
            <a:custGeom>
              <a:avLst/>
              <a:gdLst>
                <a:gd name="T0" fmla="*/ 2147483647 w 213"/>
                <a:gd name="T1" fmla="*/ 2147483647 h 1354"/>
                <a:gd name="T2" fmla="*/ 2147483647 w 213"/>
                <a:gd name="T3" fmla="*/ 2147483647 h 1354"/>
                <a:gd name="T4" fmla="*/ 2147483647 w 213"/>
                <a:gd name="T5" fmla="*/ 2147483647 h 1354"/>
                <a:gd name="T6" fmla="*/ 2147483647 w 213"/>
                <a:gd name="T7" fmla="*/ 2147483647 h 1354"/>
                <a:gd name="T8" fmla="*/ 2147483647 w 213"/>
                <a:gd name="T9" fmla="*/ 2147483647 h 1354"/>
                <a:gd name="T10" fmla="*/ 2147483647 w 213"/>
                <a:gd name="T11" fmla="*/ 2147483647 h 1354"/>
                <a:gd name="T12" fmla="*/ 2147483647 w 213"/>
                <a:gd name="T13" fmla="*/ 2147483647 h 1354"/>
                <a:gd name="T14" fmla="*/ 2147483647 w 213"/>
                <a:gd name="T15" fmla="*/ 2147483647 h 1354"/>
                <a:gd name="T16" fmla="*/ 2147483647 w 213"/>
                <a:gd name="T17" fmla="*/ 2147483647 h 1354"/>
                <a:gd name="T18" fmla="*/ 2147483647 w 213"/>
                <a:gd name="T19" fmla="*/ 2147483647 h 1354"/>
                <a:gd name="T20" fmla="*/ 2147483647 w 213"/>
                <a:gd name="T21" fmla="*/ 2147483647 h 1354"/>
                <a:gd name="T22" fmla="*/ 2147483647 w 213"/>
                <a:gd name="T23" fmla="*/ 2147483647 h 1354"/>
                <a:gd name="T24" fmla="*/ 2147483647 w 213"/>
                <a:gd name="T25" fmla="*/ 2147483647 h 1354"/>
                <a:gd name="T26" fmla="*/ 2147483647 w 213"/>
                <a:gd name="T27" fmla="*/ 2147483647 h 1354"/>
                <a:gd name="T28" fmla="*/ 2147483647 w 213"/>
                <a:gd name="T29" fmla="*/ 2147483647 h 1354"/>
                <a:gd name="T30" fmla="*/ 2147483647 w 213"/>
                <a:gd name="T31" fmla="*/ 2147483647 h 1354"/>
                <a:gd name="T32" fmla="*/ 2147483647 w 213"/>
                <a:gd name="T33" fmla="*/ 2147483647 h 1354"/>
                <a:gd name="T34" fmla="*/ 2147483647 w 213"/>
                <a:gd name="T35" fmla="*/ 2147483647 h 1354"/>
                <a:gd name="T36" fmla="*/ 2147483647 w 213"/>
                <a:gd name="T37" fmla="*/ 2147483647 h 1354"/>
                <a:gd name="T38" fmla="*/ 2147483647 w 213"/>
                <a:gd name="T39" fmla="*/ 2147483647 h 1354"/>
                <a:gd name="T40" fmla="*/ 2147483647 w 213"/>
                <a:gd name="T41" fmla="*/ 2147483647 h 1354"/>
                <a:gd name="T42" fmla="*/ 2147483647 w 213"/>
                <a:gd name="T43" fmla="*/ 2147483647 h 1354"/>
                <a:gd name="T44" fmla="*/ 2147483647 w 213"/>
                <a:gd name="T45" fmla="*/ 2147483647 h 1354"/>
                <a:gd name="T46" fmla="*/ 2147483647 w 213"/>
                <a:gd name="T47" fmla="*/ 2147483647 h 1354"/>
                <a:gd name="T48" fmla="*/ 2147483647 w 213"/>
                <a:gd name="T49" fmla="*/ 2147483647 h 1354"/>
                <a:gd name="T50" fmla="*/ 2147483647 w 213"/>
                <a:gd name="T51" fmla="*/ 2147483647 h 1354"/>
                <a:gd name="T52" fmla="*/ 2147483647 w 213"/>
                <a:gd name="T53" fmla="*/ 2147483647 h 1354"/>
                <a:gd name="T54" fmla="*/ 2147483647 w 213"/>
                <a:gd name="T55" fmla="*/ 2147483647 h 1354"/>
                <a:gd name="T56" fmla="*/ 2147483647 w 213"/>
                <a:gd name="T57" fmla="*/ 2147483647 h 1354"/>
                <a:gd name="T58" fmla="*/ 2147483647 w 213"/>
                <a:gd name="T59" fmla="*/ 2147483647 h 1354"/>
                <a:gd name="T60" fmla="*/ 2147483647 w 213"/>
                <a:gd name="T61" fmla="*/ 2147483647 h 1354"/>
                <a:gd name="T62" fmla="*/ 2147483647 w 213"/>
                <a:gd name="T63" fmla="*/ 2147483647 h 1354"/>
                <a:gd name="T64" fmla="*/ 2147483647 w 213"/>
                <a:gd name="T65" fmla="*/ 2147483647 h 1354"/>
                <a:gd name="T66" fmla="*/ 2147483647 w 213"/>
                <a:gd name="T67" fmla="*/ 2147483647 h 1354"/>
                <a:gd name="T68" fmla="*/ 2147483647 w 213"/>
                <a:gd name="T69" fmla="*/ 2147483647 h 1354"/>
                <a:gd name="T70" fmla="*/ 2147483647 w 213"/>
                <a:gd name="T71" fmla="*/ 2147483647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1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5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8" y="10"/>
                  </a:lnTo>
                  <a:lnTo>
                    <a:pt x="79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6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20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7" y="445"/>
                  </a:lnTo>
                  <a:lnTo>
                    <a:pt x="4" y="501"/>
                  </a:lnTo>
                  <a:lnTo>
                    <a:pt x="2" y="559"/>
                  </a:lnTo>
                  <a:lnTo>
                    <a:pt x="1" y="617"/>
                  </a:lnTo>
                  <a:lnTo>
                    <a:pt x="0" y="677"/>
                  </a:lnTo>
                  <a:lnTo>
                    <a:pt x="1" y="735"/>
                  </a:lnTo>
                  <a:lnTo>
                    <a:pt x="2" y="794"/>
                  </a:lnTo>
                  <a:lnTo>
                    <a:pt x="4" y="851"/>
                  </a:lnTo>
                  <a:lnTo>
                    <a:pt x="7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20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6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9" y="1330"/>
                  </a:lnTo>
                  <a:lnTo>
                    <a:pt x="88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5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1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64" name="Freeform 8"/>
            <p:cNvSpPr>
              <a:spLocks/>
            </p:cNvSpPr>
            <p:nvPr/>
          </p:nvSpPr>
          <p:spPr bwMode="auto">
            <a:xfrm>
              <a:off x="2267569" y="3728011"/>
              <a:ext cx="338138" cy="2149475"/>
            </a:xfrm>
            <a:custGeom>
              <a:avLst/>
              <a:gdLst>
                <a:gd name="T0" fmla="*/ 2147483647 w 213"/>
                <a:gd name="T1" fmla="*/ 2147483647 h 1354"/>
                <a:gd name="T2" fmla="*/ 2147483647 w 213"/>
                <a:gd name="T3" fmla="*/ 2147483647 h 1354"/>
                <a:gd name="T4" fmla="*/ 2147483647 w 213"/>
                <a:gd name="T5" fmla="*/ 2147483647 h 1354"/>
                <a:gd name="T6" fmla="*/ 2147483647 w 213"/>
                <a:gd name="T7" fmla="*/ 2147483647 h 1354"/>
                <a:gd name="T8" fmla="*/ 2147483647 w 213"/>
                <a:gd name="T9" fmla="*/ 2147483647 h 1354"/>
                <a:gd name="T10" fmla="*/ 2147483647 w 213"/>
                <a:gd name="T11" fmla="*/ 2147483647 h 1354"/>
                <a:gd name="T12" fmla="*/ 2147483647 w 213"/>
                <a:gd name="T13" fmla="*/ 2147483647 h 1354"/>
                <a:gd name="T14" fmla="*/ 2147483647 w 213"/>
                <a:gd name="T15" fmla="*/ 2147483647 h 1354"/>
                <a:gd name="T16" fmla="*/ 2147483647 w 213"/>
                <a:gd name="T17" fmla="*/ 2147483647 h 1354"/>
                <a:gd name="T18" fmla="*/ 2147483647 w 213"/>
                <a:gd name="T19" fmla="*/ 2147483647 h 1354"/>
                <a:gd name="T20" fmla="*/ 2147483647 w 213"/>
                <a:gd name="T21" fmla="*/ 2147483647 h 1354"/>
                <a:gd name="T22" fmla="*/ 2147483647 w 213"/>
                <a:gd name="T23" fmla="*/ 2147483647 h 1354"/>
                <a:gd name="T24" fmla="*/ 2147483647 w 213"/>
                <a:gd name="T25" fmla="*/ 2147483647 h 1354"/>
                <a:gd name="T26" fmla="*/ 2147483647 w 213"/>
                <a:gd name="T27" fmla="*/ 2147483647 h 1354"/>
                <a:gd name="T28" fmla="*/ 2147483647 w 213"/>
                <a:gd name="T29" fmla="*/ 2147483647 h 1354"/>
                <a:gd name="T30" fmla="*/ 2147483647 w 213"/>
                <a:gd name="T31" fmla="*/ 2147483647 h 1354"/>
                <a:gd name="T32" fmla="*/ 2147483647 w 213"/>
                <a:gd name="T33" fmla="*/ 2147483647 h 1354"/>
                <a:gd name="T34" fmla="*/ 0 w 213"/>
                <a:gd name="T35" fmla="*/ 2147483647 h 1354"/>
                <a:gd name="T36" fmla="*/ 0 w 213"/>
                <a:gd name="T37" fmla="*/ 2147483647 h 1354"/>
                <a:gd name="T38" fmla="*/ 2147483647 w 213"/>
                <a:gd name="T39" fmla="*/ 2147483647 h 1354"/>
                <a:gd name="T40" fmla="*/ 2147483647 w 213"/>
                <a:gd name="T41" fmla="*/ 2147483647 h 1354"/>
                <a:gd name="T42" fmla="*/ 2147483647 w 213"/>
                <a:gd name="T43" fmla="*/ 2147483647 h 1354"/>
                <a:gd name="T44" fmla="*/ 2147483647 w 213"/>
                <a:gd name="T45" fmla="*/ 2147483647 h 1354"/>
                <a:gd name="T46" fmla="*/ 2147483647 w 213"/>
                <a:gd name="T47" fmla="*/ 2147483647 h 1354"/>
                <a:gd name="T48" fmla="*/ 2147483647 w 213"/>
                <a:gd name="T49" fmla="*/ 2147483647 h 1354"/>
                <a:gd name="T50" fmla="*/ 2147483647 w 213"/>
                <a:gd name="T51" fmla="*/ 2147483647 h 1354"/>
                <a:gd name="T52" fmla="*/ 2147483647 w 213"/>
                <a:gd name="T53" fmla="*/ 2147483647 h 1354"/>
                <a:gd name="T54" fmla="*/ 2147483647 w 213"/>
                <a:gd name="T55" fmla="*/ 2147483647 h 1354"/>
                <a:gd name="T56" fmla="*/ 2147483647 w 213"/>
                <a:gd name="T57" fmla="*/ 2147483647 h 1354"/>
                <a:gd name="T58" fmla="*/ 2147483647 w 213"/>
                <a:gd name="T59" fmla="*/ 2147483647 h 1354"/>
                <a:gd name="T60" fmla="*/ 2147483647 w 213"/>
                <a:gd name="T61" fmla="*/ 2147483647 h 1354"/>
                <a:gd name="T62" fmla="*/ 2147483647 w 213"/>
                <a:gd name="T63" fmla="*/ 2147483647 h 1354"/>
                <a:gd name="T64" fmla="*/ 2147483647 w 213"/>
                <a:gd name="T65" fmla="*/ 2147483647 h 1354"/>
                <a:gd name="T66" fmla="*/ 2147483647 w 213"/>
                <a:gd name="T67" fmla="*/ 2147483647 h 1354"/>
                <a:gd name="T68" fmla="*/ 2147483647 w 213"/>
                <a:gd name="T69" fmla="*/ 2147483647 h 1354"/>
                <a:gd name="T70" fmla="*/ 2147483647 w 213"/>
                <a:gd name="T71" fmla="*/ 2147483647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0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4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7" y="10"/>
                  </a:lnTo>
                  <a:lnTo>
                    <a:pt x="78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5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19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6" y="445"/>
                  </a:lnTo>
                  <a:lnTo>
                    <a:pt x="3" y="501"/>
                  </a:lnTo>
                  <a:lnTo>
                    <a:pt x="1" y="559"/>
                  </a:lnTo>
                  <a:lnTo>
                    <a:pt x="0" y="617"/>
                  </a:lnTo>
                  <a:lnTo>
                    <a:pt x="0" y="677"/>
                  </a:lnTo>
                  <a:lnTo>
                    <a:pt x="0" y="735"/>
                  </a:lnTo>
                  <a:lnTo>
                    <a:pt x="1" y="794"/>
                  </a:lnTo>
                  <a:lnTo>
                    <a:pt x="3" y="851"/>
                  </a:lnTo>
                  <a:lnTo>
                    <a:pt x="6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19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5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8" y="1330"/>
                  </a:lnTo>
                  <a:lnTo>
                    <a:pt x="87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4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0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solidFill>
              <a:srgbClr val="4FD1FF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5" name="Rectangle 16"/>
            <p:cNvSpPr>
              <a:spLocks noChangeArrowheads="1"/>
            </p:cNvSpPr>
            <p:nvPr/>
          </p:nvSpPr>
          <p:spPr bwMode="auto">
            <a:xfrm>
              <a:off x="609613" y="6214455"/>
              <a:ext cx="2591283" cy="397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 u="sng" dirty="0">
                  <a:solidFill>
                    <a:schemeClr val="accent2"/>
                  </a:solidFill>
                  <a:latin typeface="Arial" charset="0"/>
                </a:rPr>
                <a:t>Partial</a:t>
              </a:r>
              <a:r>
                <a:rPr lang="en-US" sz="2000" b="1" dirty="0">
                  <a:solidFill>
                    <a:schemeClr val="accent2"/>
                  </a:solidFill>
                  <a:latin typeface="Arial" charset="0"/>
                </a:rPr>
                <a:t> Participation</a:t>
              </a:r>
            </a:p>
          </p:txBody>
        </p:sp>
        <p:grpSp>
          <p:nvGrpSpPr>
            <p:cNvPr id="13366" name="Group 68"/>
            <p:cNvGrpSpPr>
              <a:grpSpLocks/>
            </p:cNvGrpSpPr>
            <p:nvPr/>
          </p:nvGrpSpPr>
          <p:grpSpPr bwMode="auto">
            <a:xfrm>
              <a:off x="1277937" y="4016938"/>
              <a:ext cx="87313" cy="1585914"/>
              <a:chOff x="2968" y="2238"/>
              <a:chExt cx="55" cy="999"/>
            </a:xfrm>
          </p:grpSpPr>
          <p:sp>
            <p:nvSpPr>
              <p:cNvPr id="13383" name="Oval 63"/>
              <p:cNvSpPr>
                <a:spLocks noChangeArrowheads="1"/>
              </p:cNvSpPr>
              <p:nvPr/>
            </p:nvSpPr>
            <p:spPr bwMode="auto">
              <a:xfrm>
                <a:off x="2968" y="2238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384" name="Oval 64"/>
              <p:cNvSpPr>
                <a:spLocks noChangeArrowheads="1"/>
              </p:cNvSpPr>
              <p:nvPr/>
            </p:nvSpPr>
            <p:spPr bwMode="auto">
              <a:xfrm>
                <a:off x="2968" y="2475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385" name="Oval 65"/>
              <p:cNvSpPr>
                <a:spLocks noChangeArrowheads="1"/>
              </p:cNvSpPr>
              <p:nvPr/>
            </p:nvSpPr>
            <p:spPr bwMode="auto">
              <a:xfrm>
                <a:off x="2968" y="2706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386" name="Oval 66"/>
              <p:cNvSpPr>
                <a:spLocks noChangeArrowheads="1"/>
              </p:cNvSpPr>
              <p:nvPr/>
            </p:nvSpPr>
            <p:spPr bwMode="auto">
              <a:xfrm>
                <a:off x="2968" y="293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387" name="Oval 67"/>
              <p:cNvSpPr>
                <a:spLocks noChangeArrowheads="1"/>
              </p:cNvSpPr>
              <p:nvPr/>
            </p:nvSpPr>
            <p:spPr bwMode="auto">
              <a:xfrm>
                <a:off x="2968" y="3171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3" name="Freeform 8"/>
            <p:cNvSpPr>
              <a:spLocks/>
            </p:cNvSpPr>
            <p:nvPr/>
          </p:nvSpPr>
          <p:spPr bwMode="auto">
            <a:xfrm>
              <a:off x="3581158" y="3733361"/>
              <a:ext cx="338109" cy="2149329"/>
            </a:xfrm>
            <a:custGeom>
              <a:avLst/>
              <a:gdLst>
                <a:gd name="T0" fmla="*/ 2147483647 w 213"/>
                <a:gd name="T1" fmla="*/ 2147483647 h 1354"/>
                <a:gd name="T2" fmla="*/ 2147483647 w 213"/>
                <a:gd name="T3" fmla="*/ 2147483647 h 1354"/>
                <a:gd name="T4" fmla="*/ 2147483647 w 213"/>
                <a:gd name="T5" fmla="*/ 2147483647 h 1354"/>
                <a:gd name="T6" fmla="*/ 2147483647 w 213"/>
                <a:gd name="T7" fmla="*/ 2147483647 h 1354"/>
                <a:gd name="T8" fmla="*/ 2147483647 w 213"/>
                <a:gd name="T9" fmla="*/ 2147483647 h 1354"/>
                <a:gd name="T10" fmla="*/ 2147483647 w 213"/>
                <a:gd name="T11" fmla="*/ 2147483647 h 1354"/>
                <a:gd name="T12" fmla="*/ 2147483647 w 213"/>
                <a:gd name="T13" fmla="*/ 2147483647 h 1354"/>
                <a:gd name="T14" fmla="*/ 2147483647 w 213"/>
                <a:gd name="T15" fmla="*/ 2147483647 h 1354"/>
                <a:gd name="T16" fmla="*/ 2147483647 w 213"/>
                <a:gd name="T17" fmla="*/ 2147483647 h 1354"/>
                <a:gd name="T18" fmla="*/ 2147483647 w 213"/>
                <a:gd name="T19" fmla="*/ 2147483647 h 1354"/>
                <a:gd name="T20" fmla="*/ 2147483647 w 213"/>
                <a:gd name="T21" fmla="*/ 2147483647 h 1354"/>
                <a:gd name="T22" fmla="*/ 2147483647 w 213"/>
                <a:gd name="T23" fmla="*/ 2147483647 h 1354"/>
                <a:gd name="T24" fmla="*/ 2147483647 w 213"/>
                <a:gd name="T25" fmla="*/ 2147483647 h 1354"/>
                <a:gd name="T26" fmla="*/ 2147483647 w 213"/>
                <a:gd name="T27" fmla="*/ 2147483647 h 1354"/>
                <a:gd name="T28" fmla="*/ 2147483647 w 213"/>
                <a:gd name="T29" fmla="*/ 2147483647 h 1354"/>
                <a:gd name="T30" fmla="*/ 2147483647 w 213"/>
                <a:gd name="T31" fmla="*/ 2147483647 h 1354"/>
                <a:gd name="T32" fmla="*/ 2147483647 w 213"/>
                <a:gd name="T33" fmla="*/ 2147483647 h 1354"/>
                <a:gd name="T34" fmla="*/ 0 w 213"/>
                <a:gd name="T35" fmla="*/ 2147483647 h 1354"/>
                <a:gd name="T36" fmla="*/ 0 w 213"/>
                <a:gd name="T37" fmla="*/ 2147483647 h 1354"/>
                <a:gd name="T38" fmla="*/ 2147483647 w 213"/>
                <a:gd name="T39" fmla="*/ 2147483647 h 1354"/>
                <a:gd name="T40" fmla="*/ 2147483647 w 213"/>
                <a:gd name="T41" fmla="*/ 2147483647 h 1354"/>
                <a:gd name="T42" fmla="*/ 2147483647 w 213"/>
                <a:gd name="T43" fmla="*/ 2147483647 h 1354"/>
                <a:gd name="T44" fmla="*/ 2147483647 w 213"/>
                <a:gd name="T45" fmla="*/ 2147483647 h 1354"/>
                <a:gd name="T46" fmla="*/ 2147483647 w 213"/>
                <a:gd name="T47" fmla="*/ 2147483647 h 1354"/>
                <a:gd name="T48" fmla="*/ 2147483647 w 213"/>
                <a:gd name="T49" fmla="*/ 2147483647 h 1354"/>
                <a:gd name="T50" fmla="*/ 2147483647 w 213"/>
                <a:gd name="T51" fmla="*/ 2147483647 h 1354"/>
                <a:gd name="T52" fmla="*/ 2147483647 w 213"/>
                <a:gd name="T53" fmla="*/ 2147483647 h 1354"/>
                <a:gd name="T54" fmla="*/ 2147483647 w 213"/>
                <a:gd name="T55" fmla="*/ 2147483647 h 1354"/>
                <a:gd name="T56" fmla="*/ 2147483647 w 213"/>
                <a:gd name="T57" fmla="*/ 2147483647 h 1354"/>
                <a:gd name="T58" fmla="*/ 2147483647 w 213"/>
                <a:gd name="T59" fmla="*/ 2147483647 h 1354"/>
                <a:gd name="T60" fmla="*/ 2147483647 w 213"/>
                <a:gd name="T61" fmla="*/ 2147483647 h 1354"/>
                <a:gd name="T62" fmla="*/ 2147483647 w 213"/>
                <a:gd name="T63" fmla="*/ 2147483647 h 1354"/>
                <a:gd name="T64" fmla="*/ 2147483647 w 213"/>
                <a:gd name="T65" fmla="*/ 2147483647 h 1354"/>
                <a:gd name="T66" fmla="*/ 2147483647 w 213"/>
                <a:gd name="T67" fmla="*/ 2147483647 h 1354"/>
                <a:gd name="T68" fmla="*/ 2147483647 w 213"/>
                <a:gd name="T69" fmla="*/ 2147483647 h 1354"/>
                <a:gd name="T70" fmla="*/ 2147483647 w 213"/>
                <a:gd name="T71" fmla="*/ 2147483647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0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4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7" y="10"/>
                  </a:lnTo>
                  <a:lnTo>
                    <a:pt x="78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5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19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6" y="445"/>
                  </a:lnTo>
                  <a:lnTo>
                    <a:pt x="3" y="501"/>
                  </a:lnTo>
                  <a:lnTo>
                    <a:pt x="1" y="559"/>
                  </a:lnTo>
                  <a:lnTo>
                    <a:pt x="0" y="617"/>
                  </a:lnTo>
                  <a:lnTo>
                    <a:pt x="0" y="677"/>
                  </a:lnTo>
                  <a:lnTo>
                    <a:pt x="0" y="735"/>
                  </a:lnTo>
                  <a:lnTo>
                    <a:pt x="1" y="794"/>
                  </a:lnTo>
                  <a:lnTo>
                    <a:pt x="3" y="851"/>
                  </a:lnTo>
                  <a:lnTo>
                    <a:pt x="6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19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5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8" y="1330"/>
                  </a:lnTo>
                  <a:lnTo>
                    <a:pt x="87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4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0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3368" name="Group 90"/>
            <p:cNvGrpSpPr>
              <a:grpSpLocks/>
            </p:cNvGrpSpPr>
            <p:nvPr/>
          </p:nvGrpSpPr>
          <p:grpSpPr bwMode="auto">
            <a:xfrm>
              <a:off x="3702050" y="4135441"/>
              <a:ext cx="87313" cy="1295401"/>
              <a:chOff x="3374" y="2309"/>
              <a:chExt cx="55" cy="816"/>
            </a:xfrm>
          </p:grpSpPr>
          <p:sp>
            <p:nvSpPr>
              <p:cNvPr id="13379" name="Oval 86"/>
              <p:cNvSpPr>
                <a:spLocks noChangeArrowheads="1"/>
              </p:cNvSpPr>
              <p:nvPr/>
            </p:nvSpPr>
            <p:spPr bwMode="auto">
              <a:xfrm>
                <a:off x="3374" y="230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380" name="Oval 87"/>
              <p:cNvSpPr>
                <a:spLocks noChangeArrowheads="1"/>
              </p:cNvSpPr>
              <p:nvPr/>
            </p:nvSpPr>
            <p:spPr bwMode="auto">
              <a:xfrm>
                <a:off x="3374" y="2556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381" name="Oval 88"/>
              <p:cNvSpPr>
                <a:spLocks noChangeArrowheads="1"/>
              </p:cNvSpPr>
              <p:nvPr/>
            </p:nvSpPr>
            <p:spPr bwMode="auto">
              <a:xfrm>
                <a:off x="3374" y="280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382" name="Oval 89"/>
              <p:cNvSpPr>
                <a:spLocks noChangeArrowheads="1"/>
              </p:cNvSpPr>
              <p:nvPr/>
            </p:nvSpPr>
            <p:spPr bwMode="auto">
              <a:xfrm>
                <a:off x="3374" y="305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13369" name="TextBox 56"/>
            <p:cNvSpPr txBox="1">
              <a:spLocks noChangeArrowheads="1"/>
            </p:cNvSpPr>
            <p:nvPr/>
          </p:nvSpPr>
          <p:spPr bwMode="auto">
            <a:xfrm>
              <a:off x="2279233" y="4038600"/>
              <a:ext cx="402674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>
                <a:buFont typeface="Wingdings" pitchFamily="2" charset="2"/>
                <a:buChar char="§"/>
              </a:pPr>
              <a:r>
                <a:rPr lang="en-US"/>
                <a:t> 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/>
                <a:t> 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/>
                <a:t> 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/>
                <a:t> </a:t>
              </a:r>
            </a:p>
            <a:p>
              <a:pPr>
                <a:buFont typeface="Wingdings" pitchFamily="2" charset="2"/>
                <a:buChar char="§"/>
              </a:pPr>
              <a:endParaRPr lang="en-US"/>
            </a:p>
          </p:txBody>
        </p:sp>
        <p:cxnSp>
          <p:nvCxnSpPr>
            <p:cNvPr id="13370" name="Straight Connector 57"/>
            <p:cNvCxnSpPr>
              <a:cxnSpLocks noChangeShapeType="1"/>
              <a:endCxn id="13379" idx="2"/>
            </p:cNvCxnSpPr>
            <p:nvPr/>
          </p:nvCxnSpPr>
          <p:spPr bwMode="auto">
            <a:xfrm flipV="1">
              <a:off x="2453307" y="4187829"/>
              <a:ext cx="1248743" cy="79371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371" name="Straight Connector 58"/>
            <p:cNvCxnSpPr>
              <a:cxnSpLocks noChangeShapeType="1"/>
              <a:endCxn id="13380" idx="2"/>
            </p:cNvCxnSpPr>
            <p:nvPr/>
          </p:nvCxnSpPr>
          <p:spPr bwMode="auto">
            <a:xfrm flipV="1">
              <a:off x="2453307" y="4579942"/>
              <a:ext cx="1248743" cy="68259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372" name="Straight Connector 59"/>
            <p:cNvCxnSpPr>
              <a:cxnSpLocks noChangeShapeType="1"/>
              <a:endCxn id="13381" idx="2"/>
            </p:cNvCxnSpPr>
            <p:nvPr/>
          </p:nvCxnSpPr>
          <p:spPr bwMode="auto">
            <a:xfrm flipV="1">
              <a:off x="2471383" y="4981579"/>
              <a:ext cx="1230667" cy="27354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373" name="Straight Connector 60"/>
            <p:cNvCxnSpPr>
              <a:cxnSpLocks noChangeShapeType="1"/>
              <a:stCxn id="13384" idx="2"/>
            </p:cNvCxnSpPr>
            <p:nvPr/>
          </p:nvCxnSpPr>
          <p:spPr bwMode="auto">
            <a:xfrm rot="10800000" flipH="1">
              <a:off x="1277937" y="4267202"/>
              <a:ext cx="1175370" cy="178362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374" name="Straight Connector 61"/>
            <p:cNvCxnSpPr>
              <a:cxnSpLocks noChangeShapeType="1"/>
              <a:stCxn id="13384" idx="3"/>
            </p:cNvCxnSpPr>
            <p:nvPr/>
          </p:nvCxnSpPr>
          <p:spPr bwMode="auto">
            <a:xfrm rot="16200000" flipH="1">
              <a:off x="1789219" y="3984111"/>
              <a:ext cx="165592" cy="1162583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375" name="Straight Connector 62"/>
            <p:cNvCxnSpPr>
              <a:cxnSpLocks noChangeShapeType="1"/>
              <a:stCxn id="13385" idx="6"/>
            </p:cNvCxnSpPr>
            <p:nvPr/>
          </p:nvCxnSpPr>
          <p:spPr bwMode="auto">
            <a:xfrm>
              <a:off x="1365250" y="4812276"/>
              <a:ext cx="1046504" cy="190031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376" name="TextBox 63"/>
            <p:cNvSpPr txBox="1">
              <a:spLocks noChangeArrowheads="1"/>
            </p:cNvSpPr>
            <p:nvPr/>
          </p:nvSpPr>
          <p:spPr bwMode="auto">
            <a:xfrm>
              <a:off x="762000" y="3395246"/>
              <a:ext cx="10867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1600">
                  <a:latin typeface="Calibri" pitchFamily="34" charset="0"/>
                </a:rPr>
                <a:t>Employees</a:t>
              </a:r>
            </a:p>
          </p:txBody>
        </p:sp>
        <p:sp>
          <p:nvSpPr>
            <p:cNvPr id="13377" name="TextBox 64"/>
            <p:cNvSpPr txBox="1">
              <a:spLocks noChangeArrowheads="1"/>
            </p:cNvSpPr>
            <p:nvPr/>
          </p:nvSpPr>
          <p:spPr bwMode="auto">
            <a:xfrm>
              <a:off x="1935072" y="3395246"/>
              <a:ext cx="93955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1600">
                  <a:latin typeface="Calibri" pitchFamily="34" charset="0"/>
                </a:rPr>
                <a:t>Manages</a:t>
              </a:r>
            </a:p>
          </p:txBody>
        </p:sp>
        <p:sp>
          <p:nvSpPr>
            <p:cNvPr id="13378" name="TextBox 65"/>
            <p:cNvSpPr txBox="1">
              <a:spLocks noChangeArrowheads="1"/>
            </p:cNvSpPr>
            <p:nvPr/>
          </p:nvSpPr>
          <p:spPr bwMode="auto">
            <a:xfrm>
              <a:off x="3124200" y="3395246"/>
              <a:ext cx="12808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1600">
                  <a:latin typeface="Calibri" pitchFamily="34" charset="0"/>
                </a:rPr>
                <a:t>Departments</a:t>
              </a:r>
            </a:p>
          </p:txBody>
        </p:sp>
      </p:grpSp>
      <p:grpSp>
        <p:nvGrpSpPr>
          <p:cNvPr id="13317" name="Group 108"/>
          <p:cNvGrpSpPr>
            <a:grpSpLocks/>
          </p:cNvGrpSpPr>
          <p:nvPr/>
        </p:nvGrpSpPr>
        <p:grpSpPr bwMode="auto">
          <a:xfrm>
            <a:off x="4648200" y="3276599"/>
            <a:ext cx="3962400" cy="2988345"/>
            <a:chOff x="442939" y="3395246"/>
            <a:chExt cx="3962061" cy="2988782"/>
          </a:xfrm>
        </p:grpSpPr>
        <p:sp>
          <p:nvSpPr>
            <p:cNvPr id="13336" name="Freeform 7"/>
            <p:cNvSpPr>
              <a:spLocks/>
            </p:cNvSpPr>
            <p:nvPr/>
          </p:nvSpPr>
          <p:spPr bwMode="auto">
            <a:xfrm>
              <a:off x="1142967" y="3736608"/>
              <a:ext cx="338108" cy="2148202"/>
            </a:xfrm>
            <a:custGeom>
              <a:avLst/>
              <a:gdLst>
                <a:gd name="T0" fmla="*/ 2147483647 w 213"/>
                <a:gd name="T1" fmla="*/ 2147483647 h 1354"/>
                <a:gd name="T2" fmla="*/ 2147483647 w 213"/>
                <a:gd name="T3" fmla="*/ 2147483647 h 1354"/>
                <a:gd name="T4" fmla="*/ 2147483647 w 213"/>
                <a:gd name="T5" fmla="*/ 2147483647 h 1354"/>
                <a:gd name="T6" fmla="*/ 2147483647 w 213"/>
                <a:gd name="T7" fmla="*/ 2147483647 h 1354"/>
                <a:gd name="T8" fmla="*/ 2147483647 w 213"/>
                <a:gd name="T9" fmla="*/ 2147483647 h 1354"/>
                <a:gd name="T10" fmla="*/ 2147483647 w 213"/>
                <a:gd name="T11" fmla="*/ 2147483647 h 1354"/>
                <a:gd name="T12" fmla="*/ 2147483647 w 213"/>
                <a:gd name="T13" fmla="*/ 2147483647 h 1354"/>
                <a:gd name="T14" fmla="*/ 2147483647 w 213"/>
                <a:gd name="T15" fmla="*/ 2147483647 h 1354"/>
                <a:gd name="T16" fmla="*/ 2147483647 w 213"/>
                <a:gd name="T17" fmla="*/ 2147483647 h 1354"/>
                <a:gd name="T18" fmla="*/ 2147483647 w 213"/>
                <a:gd name="T19" fmla="*/ 2147483647 h 1354"/>
                <a:gd name="T20" fmla="*/ 2147483647 w 213"/>
                <a:gd name="T21" fmla="*/ 2147483647 h 1354"/>
                <a:gd name="T22" fmla="*/ 2147483647 w 213"/>
                <a:gd name="T23" fmla="*/ 2147483647 h 1354"/>
                <a:gd name="T24" fmla="*/ 2147483647 w 213"/>
                <a:gd name="T25" fmla="*/ 2147483647 h 1354"/>
                <a:gd name="T26" fmla="*/ 2147483647 w 213"/>
                <a:gd name="T27" fmla="*/ 2147483647 h 1354"/>
                <a:gd name="T28" fmla="*/ 2147483647 w 213"/>
                <a:gd name="T29" fmla="*/ 2147483647 h 1354"/>
                <a:gd name="T30" fmla="*/ 2147483647 w 213"/>
                <a:gd name="T31" fmla="*/ 2147483647 h 1354"/>
                <a:gd name="T32" fmla="*/ 2147483647 w 213"/>
                <a:gd name="T33" fmla="*/ 2147483647 h 1354"/>
                <a:gd name="T34" fmla="*/ 2147483647 w 213"/>
                <a:gd name="T35" fmla="*/ 2147483647 h 1354"/>
                <a:gd name="T36" fmla="*/ 2147483647 w 213"/>
                <a:gd name="T37" fmla="*/ 2147483647 h 1354"/>
                <a:gd name="T38" fmla="*/ 2147483647 w 213"/>
                <a:gd name="T39" fmla="*/ 2147483647 h 1354"/>
                <a:gd name="T40" fmla="*/ 2147483647 w 213"/>
                <a:gd name="T41" fmla="*/ 2147483647 h 1354"/>
                <a:gd name="T42" fmla="*/ 2147483647 w 213"/>
                <a:gd name="T43" fmla="*/ 2147483647 h 1354"/>
                <a:gd name="T44" fmla="*/ 2147483647 w 213"/>
                <a:gd name="T45" fmla="*/ 2147483647 h 1354"/>
                <a:gd name="T46" fmla="*/ 2147483647 w 213"/>
                <a:gd name="T47" fmla="*/ 2147483647 h 1354"/>
                <a:gd name="T48" fmla="*/ 2147483647 w 213"/>
                <a:gd name="T49" fmla="*/ 2147483647 h 1354"/>
                <a:gd name="T50" fmla="*/ 2147483647 w 213"/>
                <a:gd name="T51" fmla="*/ 2147483647 h 1354"/>
                <a:gd name="T52" fmla="*/ 2147483647 w 213"/>
                <a:gd name="T53" fmla="*/ 2147483647 h 1354"/>
                <a:gd name="T54" fmla="*/ 2147483647 w 213"/>
                <a:gd name="T55" fmla="*/ 2147483647 h 1354"/>
                <a:gd name="T56" fmla="*/ 2147483647 w 213"/>
                <a:gd name="T57" fmla="*/ 2147483647 h 1354"/>
                <a:gd name="T58" fmla="*/ 2147483647 w 213"/>
                <a:gd name="T59" fmla="*/ 2147483647 h 1354"/>
                <a:gd name="T60" fmla="*/ 2147483647 w 213"/>
                <a:gd name="T61" fmla="*/ 2147483647 h 1354"/>
                <a:gd name="T62" fmla="*/ 2147483647 w 213"/>
                <a:gd name="T63" fmla="*/ 2147483647 h 1354"/>
                <a:gd name="T64" fmla="*/ 2147483647 w 213"/>
                <a:gd name="T65" fmla="*/ 2147483647 h 1354"/>
                <a:gd name="T66" fmla="*/ 2147483647 w 213"/>
                <a:gd name="T67" fmla="*/ 2147483647 h 1354"/>
                <a:gd name="T68" fmla="*/ 2147483647 w 213"/>
                <a:gd name="T69" fmla="*/ 2147483647 h 1354"/>
                <a:gd name="T70" fmla="*/ 2147483647 w 213"/>
                <a:gd name="T71" fmla="*/ 2147483647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1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5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8" y="10"/>
                  </a:lnTo>
                  <a:lnTo>
                    <a:pt x="79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6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20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7" y="445"/>
                  </a:lnTo>
                  <a:lnTo>
                    <a:pt x="4" y="501"/>
                  </a:lnTo>
                  <a:lnTo>
                    <a:pt x="2" y="559"/>
                  </a:lnTo>
                  <a:lnTo>
                    <a:pt x="1" y="617"/>
                  </a:lnTo>
                  <a:lnTo>
                    <a:pt x="0" y="677"/>
                  </a:lnTo>
                  <a:lnTo>
                    <a:pt x="1" y="735"/>
                  </a:lnTo>
                  <a:lnTo>
                    <a:pt x="2" y="794"/>
                  </a:lnTo>
                  <a:lnTo>
                    <a:pt x="4" y="851"/>
                  </a:lnTo>
                  <a:lnTo>
                    <a:pt x="7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20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6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9" y="1330"/>
                  </a:lnTo>
                  <a:lnTo>
                    <a:pt x="88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5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1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39" name="Freeform 8"/>
            <p:cNvSpPr>
              <a:spLocks/>
            </p:cNvSpPr>
            <p:nvPr/>
          </p:nvSpPr>
          <p:spPr bwMode="auto">
            <a:xfrm>
              <a:off x="2267569" y="3728011"/>
              <a:ext cx="338138" cy="2149475"/>
            </a:xfrm>
            <a:custGeom>
              <a:avLst/>
              <a:gdLst>
                <a:gd name="T0" fmla="*/ 2147483647 w 213"/>
                <a:gd name="T1" fmla="*/ 2147483647 h 1354"/>
                <a:gd name="T2" fmla="*/ 2147483647 w 213"/>
                <a:gd name="T3" fmla="*/ 2147483647 h 1354"/>
                <a:gd name="T4" fmla="*/ 2147483647 w 213"/>
                <a:gd name="T5" fmla="*/ 2147483647 h 1354"/>
                <a:gd name="T6" fmla="*/ 2147483647 w 213"/>
                <a:gd name="T7" fmla="*/ 2147483647 h 1354"/>
                <a:gd name="T8" fmla="*/ 2147483647 w 213"/>
                <a:gd name="T9" fmla="*/ 2147483647 h 1354"/>
                <a:gd name="T10" fmla="*/ 2147483647 w 213"/>
                <a:gd name="T11" fmla="*/ 2147483647 h 1354"/>
                <a:gd name="T12" fmla="*/ 2147483647 w 213"/>
                <a:gd name="T13" fmla="*/ 2147483647 h 1354"/>
                <a:gd name="T14" fmla="*/ 2147483647 w 213"/>
                <a:gd name="T15" fmla="*/ 2147483647 h 1354"/>
                <a:gd name="T16" fmla="*/ 2147483647 w 213"/>
                <a:gd name="T17" fmla="*/ 2147483647 h 1354"/>
                <a:gd name="T18" fmla="*/ 2147483647 w 213"/>
                <a:gd name="T19" fmla="*/ 2147483647 h 1354"/>
                <a:gd name="T20" fmla="*/ 2147483647 w 213"/>
                <a:gd name="T21" fmla="*/ 2147483647 h 1354"/>
                <a:gd name="T22" fmla="*/ 2147483647 w 213"/>
                <a:gd name="T23" fmla="*/ 2147483647 h 1354"/>
                <a:gd name="T24" fmla="*/ 2147483647 w 213"/>
                <a:gd name="T25" fmla="*/ 2147483647 h 1354"/>
                <a:gd name="T26" fmla="*/ 2147483647 w 213"/>
                <a:gd name="T27" fmla="*/ 2147483647 h 1354"/>
                <a:gd name="T28" fmla="*/ 2147483647 w 213"/>
                <a:gd name="T29" fmla="*/ 2147483647 h 1354"/>
                <a:gd name="T30" fmla="*/ 2147483647 w 213"/>
                <a:gd name="T31" fmla="*/ 2147483647 h 1354"/>
                <a:gd name="T32" fmla="*/ 2147483647 w 213"/>
                <a:gd name="T33" fmla="*/ 2147483647 h 1354"/>
                <a:gd name="T34" fmla="*/ 0 w 213"/>
                <a:gd name="T35" fmla="*/ 2147483647 h 1354"/>
                <a:gd name="T36" fmla="*/ 0 w 213"/>
                <a:gd name="T37" fmla="*/ 2147483647 h 1354"/>
                <a:gd name="T38" fmla="*/ 2147483647 w 213"/>
                <a:gd name="T39" fmla="*/ 2147483647 h 1354"/>
                <a:gd name="T40" fmla="*/ 2147483647 w 213"/>
                <a:gd name="T41" fmla="*/ 2147483647 h 1354"/>
                <a:gd name="T42" fmla="*/ 2147483647 w 213"/>
                <a:gd name="T43" fmla="*/ 2147483647 h 1354"/>
                <a:gd name="T44" fmla="*/ 2147483647 w 213"/>
                <a:gd name="T45" fmla="*/ 2147483647 h 1354"/>
                <a:gd name="T46" fmla="*/ 2147483647 w 213"/>
                <a:gd name="T47" fmla="*/ 2147483647 h 1354"/>
                <a:gd name="T48" fmla="*/ 2147483647 w 213"/>
                <a:gd name="T49" fmla="*/ 2147483647 h 1354"/>
                <a:gd name="T50" fmla="*/ 2147483647 w 213"/>
                <a:gd name="T51" fmla="*/ 2147483647 h 1354"/>
                <a:gd name="T52" fmla="*/ 2147483647 w 213"/>
                <a:gd name="T53" fmla="*/ 2147483647 h 1354"/>
                <a:gd name="T54" fmla="*/ 2147483647 w 213"/>
                <a:gd name="T55" fmla="*/ 2147483647 h 1354"/>
                <a:gd name="T56" fmla="*/ 2147483647 w 213"/>
                <a:gd name="T57" fmla="*/ 2147483647 h 1354"/>
                <a:gd name="T58" fmla="*/ 2147483647 w 213"/>
                <a:gd name="T59" fmla="*/ 2147483647 h 1354"/>
                <a:gd name="T60" fmla="*/ 2147483647 w 213"/>
                <a:gd name="T61" fmla="*/ 2147483647 h 1354"/>
                <a:gd name="T62" fmla="*/ 2147483647 w 213"/>
                <a:gd name="T63" fmla="*/ 2147483647 h 1354"/>
                <a:gd name="T64" fmla="*/ 2147483647 w 213"/>
                <a:gd name="T65" fmla="*/ 2147483647 h 1354"/>
                <a:gd name="T66" fmla="*/ 2147483647 w 213"/>
                <a:gd name="T67" fmla="*/ 2147483647 h 1354"/>
                <a:gd name="T68" fmla="*/ 2147483647 w 213"/>
                <a:gd name="T69" fmla="*/ 2147483647 h 1354"/>
                <a:gd name="T70" fmla="*/ 2147483647 w 213"/>
                <a:gd name="T71" fmla="*/ 2147483647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0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4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7" y="10"/>
                  </a:lnTo>
                  <a:lnTo>
                    <a:pt x="78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5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19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6" y="445"/>
                  </a:lnTo>
                  <a:lnTo>
                    <a:pt x="3" y="501"/>
                  </a:lnTo>
                  <a:lnTo>
                    <a:pt x="1" y="559"/>
                  </a:lnTo>
                  <a:lnTo>
                    <a:pt x="0" y="617"/>
                  </a:lnTo>
                  <a:lnTo>
                    <a:pt x="0" y="677"/>
                  </a:lnTo>
                  <a:lnTo>
                    <a:pt x="0" y="735"/>
                  </a:lnTo>
                  <a:lnTo>
                    <a:pt x="1" y="794"/>
                  </a:lnTo>
                  <a:lnTo>
                    <a:pt x="3" y="851"/>
                  </a:lnTo>
                  <a:lnTo>
                    <a:pt x="6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19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5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8" y="1330"/>
                  </a:lnTo>
                  <a:lnTo>
                    <a:pt x="87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4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0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solidFill>
              <a:srgbClr val="4FD1FF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Rectangle 16"/>
            <p:cNvSpPr>
              <a:spLocks noChangeArrowheads="1"/>
            </p:cNvSpPr>
            <p:nvPr/>
          </p:nvSpPr>
          <p:spPr bwMode="auto">
            <a:xfrm>
              <a:off x="442939" y="5986425"/>
              <a:ext cx="2400818" cy="397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 u="sng" dirty="0">
                  <a:solidFill>
                    <a:srgbClr val="FC0128"/>
                  </a:solidFill>
                  <a:latin typeface="Arial" charset="0"/>
                </a:rPr>
                <a:t>Total</a:t>
              </a:r>
              <a:r>
                <a:rPr lang="en-US" sz="2000" b="1" dirty="0">
                  <a:solidFill>
                    <a:srgbClr val="FC0128"/>
                  </a:solidFill>
                  <a:latin typeface="Arial" charset="0"/>
                </a:rPr>
                <a:t> Participation</a:t>
              </a:r>
            </a:p>
          </p:txBody>
        </p:sp>
        <p:grpSp>
          <p:nvGrpSpPr>
            <p:cNvPr id="13341" name="Group 68"/>
            <p:cNvGrpSpPr>
              <a:grpSpLocks/>
            </p:cNvGrpSpPr>
            <p:nvPr/>
          </p:nvGrpSpPr>
          <p:grpSpPr bwMode="auto">
            <a:xfrm>
              <a:off x="1277937" y="4016938"/>
              <a:ext cx="87313" cy="1585914"/>
              <a:chOff x="2968" y="2238"/>
              <a:chExt cx="55" cy="999"/>
            </a:xfrm>
          </p:grpSpPr>
          <p:sp>
            <p:nvSpPr>
              <p:cNvPr id="13358" name="Oval 63"/>
              <p:cNvSpPr>
                <a:spLocks noChangeArrowheads="1"/>
              </p:cNvSpPr>
              <p:nvPr/>
            </p:nvSpPr>
            <p:spPr bwMode="auto">
              <a:xfrm>
                <a:off x="2968" y="2238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359" name="Oval 64"/>
              <p:cNvSpPr>
                <a:spLocks noChangeArrowheads="1"/>
              </p:cNvSpPr>
              <p:nvPr/>
            </p:nvSpPr>
            <p:spPr bwMode="auto">
              <a:xfrm>
                <a:off x="2968" y="2475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360" name="Oval 65"/>
              <p:cNvSpPr>
                <a:spLocks noChangeArrowheads="1"/>
              </p:cNvSpPr>
              <p:nvPr/>
            </p:nvSpPr>
            <p:spPr bwMode="auto">
              <a:xfrm>
                <a:off x="2968" y="2706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361" name="Oval 66"/>
              <p:cNvSpPr>
                <a:spLocks noChangeArrowheads="1"/>
              </p:cNvSpPr>
              <p:nvPr/>
            </p:nvSpPr>
            <p:spPr bwMode="auto">
              <a:xfrm>
                <a:off x="2968" y="293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362" name="Oval 67"/>
              <p:cNvSpPr>
                <a:spLocks noChangeArrowheads="1"/>
              </p:cNvSpPr>
              <p:nvPr/>
            </p:nvSpPr>
            <p:spPr bwMode="auto">
              <a:xfrm>
                <a:off x="2968" y="3171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4" name="Freeform 8"/>
            <p:cNvSpPr>
              <a:spLocks/>
            </p:cNvSpPr>
            <p:nvPr/>
          </p:nvSpPr>
          <p:spPr bwMode="auto">
            <a:xfrm>
              <a:off x="3581159" y="3733432"/>
              <a:ext cx="338108" cy="2149789"/>
            </a:xfrm>
            <a:custGeom>
              <a:avLst/>
              <a:gdLst>
                <a:gd name="T0" fmla="*/ 2147483647 w 213"/>
                <a:gd name="T1" fmla="*/ 2147483647 h 1354"/>
                <a:gd name="T2" fmla="*/ 2147483647 w 213"/>
                <a:gd name="T3" fmla="*/ 2147483647 h 1354"/>
                <a:gd name="T4" fmla="*/ 2147483647 w 213"/>
                <a:gd name="T5" fmla="*/ 2147483647 h 1354"/>
                <a:gd name="T6" fmla="*/ 2147483647 w 213"/>
                <a:gd name="T7" fmla="*/ 2147483647 h 1354"/>
                <a:gd name="T8" fmla="*/ 2147483647 w 213"/>
                <a:gd name="T9" fmla="*/ 2147483647 h 1354"/>
                <a:gd name="T10" fmla="*/ 2147483647 w 213"/>
                <a:gd name="T11" fmla="*/ 2147483647 h 1354"/>
                <a:gd name="T12" fmla="*/ 2147483647 w 213"/>
                <a:gd name="T13" fmla="*/ 2147483647 h 1354"/>
                <a:gd name="T14" fmla="*/ 2147483647 w 213"/>
                <a:gd name="T15" fmla="*/ 2147483647 h 1354"/>
                <a:gd name="T16" fmla="*/ 2147483647 w 213"/>
                <a:gd name="T17" fmla="*/ 2147483647 h 1354"/>
                <a:gd name="T18" fmla="*/ 2147483647 w 213"/>
                <a:gd name="T19" fmla="*/ 2147483647 h 1354"/>
                <a:gd name="T20" fmla="*/ 2147483647 w 213"/>
                <a:gd name="T21" fmla="*/ 2147483647 h 1354"/>
                <a:gd name="T22" fmla="*/ 2147483647 w 213"/>
                <a:gd name="T23" fmla="*/ 2147483647 h 1354"/>
                <a:gd name="T24" fmla="*/ 2147483647 w 213"/>
                <a:gd name="T25" fmla="*/ 2147483647 h 1354"/>
                <a:gd name="T26" fmla="*/ 2147483647 w 213"/>
                <a:gd name="T27" fmla="*/ 2147483647 h 1354"/>
                <a:gd name="T28" fmla="*/ 2147483647 w 213"/>
                <a:gd name="T29" fmla="*/ 2147483647 h 1354"/>
                <a:gd name="T30" fmla="*/ 2147483647 w 213"/>
                <a:gd name="T31" fmla="*/ 2147483647 h 1354"/>
                <a:gd name="T32" fmla="*/ 2147483647 w 213"/>
                <a:gd name="T33" fmla="*/ 2147483647 h 1354"/>
                <a:gd name="T34" fmla="*/ 0 w 213"/>
                <a:gd name="T35" fmla="*/ 2147483647 h 1354"/>
                <a:gd name="T36" fmla="*/ 0 w 213"/>
                <a:gd name="T37" fmla="*/ 2147483647 h 1354"/>
                <a:gd name="T38" fmla="*/ 2147483647 w 213"/>
                <a:gd name="T39" fmla="*/ 2147483647 h 1354"/>
                <a:gd name="T40" fmla="*/ 2147483647 w 213"/>
                <a:gd name="T41" fmla="*/ 2147483647 h 1354"/>
                <a:gd name="T42" fmla="*/ 2147483647 w 213"/>
                <a:gd name="T43" fmla="*/ 2147483647 h 1354"/>
                <a:gd name="T44" fmla="*/ 2147483647 w 213"/>
                <a:gd name="T45" fmla="*/ 2147483647 h 1354"/>
                <a:gd name="T46" fmla="*/ 2147483647 w 213"/>
                <a:gd name="T47" fmla="*/ 2147483647 h 1354"/>
                <a:gd name="T48" fmla="*/ 2147483647 w 213"/>
                <a:gd name="T49" fmla="*/ 2147483647 h 1354"/>
                <a:gd name="T50" fmla="*/ 2147483647 w 213"/>
                <a:gd name="T51" fmla="*/ 2147483647 h 1354"/>
                <a:gd name="T52" fmla="*/ 2147483647 w 213"/>
                <a:gd name="T53" fmla="*/ 2147483647 h 1354"/>
                <a:gd name="T54" fmla="*/ 2147483647 w 213"/>
                <a:gd name="T55" fmla="*/ 2147483647 h 1354"/>
                <a:gd name="T56" fmla="*/ 2147483647 w 213"/>
                <a:gd name="T57" fmla="*/ 2147483647 h 1354"/>
                <a:gd name="T58" fmla="*/ 2147483647 w 213"/>
                <a:gd name="T59" fmla="*/ 2147483647 h 1354"/>
                <a:gd name="T60" fmla="*/ 2147483647 w 213"/>
                <a:gd name="T61" fmla="*/ 2147483647 h 1354"/>
                <a:gd name="T62" fmla="*/ 2147483647 w 213"/>
                <a:gd name="T63" fmla="*/ 2147483647 h 1354"/>
                <a:gd name="T64" fmla="*/ 2147483647 w 213"/>
                <a:gd name="T65" fmla="*/ 2147483647 h 1354"/>
                <a:gd name="T66" fmla="*/ 2147483647 w 213"/>
                <a:gd name="T67" fmla="*/ 2147483647 h 1354"/>
                <a:gd name="T68" fmla="*/ 2147483647 w 213"/>
                <a:gd name="T69" fmla="*/ 2147483647 h 1354"/>
                <a:gd name="T70" fmla="*/ 2147483647 w 213"/>
                <a:gd name="T71" fmla="*/ 2147483647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0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4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7" y="10"/>
                  </a:lnTo>
                  <a:lnTo>
                    <a:pt x="78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5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19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6" y="445"/>
                  </a:lnTo>
                  <a:lnTo>
                    <a:pt x="3" y="501"/>
                  </a:lnTo>
                  <a:lnTo>
                    <a:pt x="1" y="559"/>
                  </a:lnTo>
                  <a:lnTo>
                    <a:pt x="0" y="617"/>
                  </a:lnTo>
                  <a:lnTo>
                    <a:pt x="0" y="677"/>
                  </a:lnTo>
                  <a:lnTo>
                    <a:pt x="0" y="735"/>
                  </a:lnTo>
                  <a:lnTo>
                    <a:pt x="1" y="794"/>
                  </a:lnTo>
                  <a:lnTo>
                    <a:pt x="3" y="851"/>
                  </a:lnTo>
                  <a:lnTo>
                    <a:pt x="6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19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5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8" y="1330"/>
                  </a:lnTo>
                  <a:lnTo>
                    <a:pt x="87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4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0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3343" name="Group 90"/>
            <p:cNvGrpSpPr>
              <a:grpSpLocks/>
            </p:cNvGrpSpPr>
            <p:nvPr/>
          </p:nvGrpSpPr>
          <p:grpSpPr bwMode="auto">
            <a:xfrm>
              <a:off x="3702050" y="4135441"/>
              <a:ext cx="87313" cy="1295401"/>
              <a:chOff x="3374" y="2309"/>
              <a:chExt cx="55" cy="816"/>
            </a:xfrm>
          </p:grpSpPr>
          <p:sp>
            <p:nvSpPr>
              <p:cNvPr id="13354" name="Oval 86"/>
              <p:cNvSpPr>
                <a:spLocks noChangeArrowheads="1"/>
              </p:cNvSpPr>
              <p:nvPr/>
            </p:nvSpPr>
            <p:spPr bwMode="auto">
              <a:xfrm>
                <a:off x="3374" y="230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355" name="Oval 87"/>
              <p:cNvSpPr>
                <a:spLocks noChangeArrowheads="1"/>
              </p:cNvSpPr>
              <p:nvPr/>
            </p:nvSpPr>
            <p:spPr bwMode="auto">
              <a:xfrm>
                <a:off x="3374" y="2556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356" name="Oval 88"/>
              <p:cNvSpPr>
                <a:spLocks noChangeArrowheads="1"/>
              </p:cNvSpPr>
              <p:nvPr/>
            </p:nvSpPr>
            <p:spPr bwMode="auto">
              <a:xfrm>
                <a:off x="3374" y="280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357" name="Oval 89"/>
              <p:cNvSpPr>
                <a:spLocks noChangeArrowheads="1"/>
              </p:cNvSpPr>
              <p:nvPr/>
            </p:nvSpPr>
            <p:spPr bwMode="auto">
              <a:xfrm>
                <a:off x="3374" y="305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13344" name="TextBox 115"/>
            <p:cNvSpPr txBox="1">
              <a:spLocks noChangeArrowheads="1"/>
            </p:cNvSpPr>
            <p:nvPr/>
          </p:nvSpPr>
          <p:spPr bwMode="auto">
            <a:xfrm>
              <a:off x="2279233" y="4038600"/>
              <a:ext cx="402674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>
                <a:buFont typeface="Wingdings" pitchFamily="2" charset="2"/>
                <a:buChar char="§"/>
              </a:pPr>
              <a:r>
                <a:rPr lang="en-US"/>
                <a:t> 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/>
                <a:t> 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/>
                <a:t> 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/>
                <a:t> </a:t>
              </a:r>
            </a:p>
            <a:p>
              <a:pPr>
                <a:buFont typeface="Wingdings" pitchFamily="2" charset="2"/>
                <a:buChar char="§"/>
              </a:pPr>
              <a:endParaRPr lang="en-US"/>
            </a:p>
          </p:txBody>
        </p:sp>
        <p:cxnSp>
          <p:nvCxnSpPr>
            <p:cNvPr id="13345" name="Straight Connector 116"/>
            <p:cNvCxnSpPr>
              <a:cxnSpLocks noChangeShapeType="1"/>
              <a:endCxn id="13354" idx="2"/>
            </p:cNvCxnSpPr>
            <p:nvPr/>
          </p:nvCxnSpPr>
          <p:spPr bwMode="auto">
            <a:xfrm flipV="1">
              <a:off x="2453307" y="4187829"/>
              <a:ext cx="1248743" cy="79371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346" name="Straight Connector 117"/>
            <p:cNvCxnSpPr>
              <a:cxnSpLocks noChangeShapeType="1"/>
              <a:endCxn id="13355" idx="2"/>
            </p:cNvCxnSpPr>
            <p:nvPr/>
          </p:nvCxnSpPr>
          <p:spPr bwMode="auto">
            <a:xfrm flipV="1">
              <a:off x="2453307" y="4579942"/>
              <a:ext cx="1248743" cy="68259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347" name="Straight Connector 118"/>
            <p:cNvCxnSpPr>
              <a:cxnSpLocks noChangeShapeType="1"/>
              <a:endCxn id="13356" idx="2"/>
            </p:cNvCxnSpPr>
            <p:nvPr/>
          </p:nvCxnSpPr>
          <p:spPr bwMode="auto">
            <a:xfrm flipV="1">
              <a:off x="2453307" y="4981580"/>
              <a:ext cx="1248743" cy="47620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348" name="Straight Connector 119"/>
            <p:cNvCxnSpPr>
              <a:cxnSpLocks noChangeShapeType="1"/>
              <a:stCxn id="13359" idx="2"/>
            </p:cNvCxnSpPr>
            <p:nvPr/>
          </p:nvCxnSpPr>
          <p:spPr bwMode="auto">
            <a:xfrm rot="10800000" flipH="1">
              <a:off x="1277937" y="4267202"/>
              <a:ext cx="1175370" cy="178362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349" name="Straight Connector 120"/>
            <p:cNvCxnSpPr>
              <a:cxnSpLocks noChangeShapeType="1"/>
              <a:stCxn id="13359" idx="3"/>
            </p:cNvCxnSpPr>
            <p:nvPr/>
          </p:nvCxnSpPr>
          <p:spPr bwMode="auto">
            <a:xfrm rot="16200000" flipH="1">
              <a:off x="1789219" y="3984111"/>
              <a:ext cx="165592" cy="1162583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350" name="Straight Connector 121"/>
            <p:cNvCxnSpPr>
              <a:cxnSpLocks noChangeShapeType="1"/>
              <a:stCxn id="13360" idx="6"/>
            </p:cNvCxnSpPr>
            <p:nvPr/>
          </p:nvCxnSpPr>
          <p:spPr bwMode="auto">
            <a:xfrm>
              <a:off x="1365250" y="4812277"/>
              <a:ext cx="1088056" cy="216923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351" name="TextBox 122"/>
            <p:cNvSpPr txBox="1">
              <a:spLocks noChangeArrowheads="1"/>
            </p:cNvSpPr>
            <p:nvPr/>
          </p:nvSpPr>
          <p:spPr bwMode="auto">
            <a:xfrm>
              <a:off x="762000" y="3395246"/>
              <a:ext cx="10867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1600">
                  <a:latin typeface="Calibri" pitchFamily="34" charset="0"/>
                </a:rPr>
                <a:t>Employees</a:t>
              </a:r>
            </a:p>
          </p:txBody>
        </p:sp>
        <p:sp>
          <p:nvSpPr>
            <p:cNvPr id="13352" name="TextBox 123"/>
            <p:cNvSpPr txBox="1">
              <a:spLocks noChangeArrowheads="1"/>
            </p:cNvSpPr>
            <p:nvPr/>
          </p:nvSpPr>
          <p:spPr bwMode="auto">
            <a:xfrm>
              <a:off x="1935072" y="3395246"/>
              <a:ext cx="93955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1600">
                  <a:latin typeface="Calibri" pitchFamily="34" charset="0"/>
                </a:rPr>
                <a:t>Manages</a:t>
              </a:r>
            </a:p>
          </p:txBody>
        </p:sp>
        <p:sp>
          <p:nvSpPr>
            <p:cNvPr id="13353" name="TextBox 124"/>
            <p:cNvSpPr txBox="1">
              <a:spLocks noChangeArrowheads="1"/>
            </p:cNvSpPr>
            <p:nvPr/>
          </p:nvSpPr>
          <p:spPr bwMode="auto">
            <a:xfrm>
              <a:off x="3124200" y="3395246"/>
              <a:ext cx="12808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1600">
                  <a:latin typeface="Calibri" pitchFamily="34" charset="0"/>
                </a:rPr>
                <a:t>Departments</a:t>
              </a:r>
            </a:p>
          </p:txBody>
        </p:sp>
      </p:grpSp>
      <p:cxnSp>
        <p:nvCxnSpPr>
          <p:cNvPr id="13318" name="Straight Connector 135"/>
          <p:cNvCxnSpPr>
            <a:cxnSpLocks noChangeShapeType="1"/>
            <a:endCxn id="13357" idx="2"/>
          </p:cNvCxnSpPr>
          <p:nvPr/>
        </p:nvCxnSpPr>
        <p:spPr bwMode="auto">
          <a:xfrm>
            <a:off x="6659563" y="5238750"/>
            <a:ext cx="1247775" cy="20637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319" name="Straight Connector 138"/>
          <p:cNvCxnSpPr>
            <a:cxnSpLocks noChangeShapeType="1"/>
            <a:stCxn id="13362" idx="6"/>
          </p:cNvCxnSpPr>
          <p:nvPr/>
        </p:nvCxnSpPr>
        <p:spPr bwMode="auto">
          <a:xfrm flipV="1">
            <a:off x="5570538" y="5251450"/>
            <a:ext cx="1049337" cy="179387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320" name="Flowchart: Decision 176"/>
          <p:cNvSpPr>
            <a:spLocks noChangeArrowheads="1"/>
          </p:cNvSpPr>
          <p:nvPr/>
        </p:nvSpPr>
        <p:spPr bwMode="auto">
          <a:xfrm>
            <a:off x="1828800" y="1752600"/>
            <a:ext cx="1066800" cy="685800"/>
          </a:xfrm>
          <a:prstGeom prst="flowChartDecision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3321" name="TextBox 177"/>
          <p:cNvSpPr txBox="1">
            <a:spLocks noChangeArrowheads="1"/>
          </p:cNvSpPr>
          <p:nvPr/>
        </p:nvSpPr>
        <p:spPr bwMode="auto">
          <a:xfrm>
            <a:off x="1905000" y="1905000"/>
            <a:ext cx="939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sz="1600">
                <a:latin typeface="Calibri" pitchFamily="34" charset="0"/>
              </a:rPr>
              <a:t>Manages</a:t>
            </a:r>
          </a:p>
        </p:txBody>
      </p:sp>
      <p:sp>
        <p:nvSpPr>
          <p:cNvPr id="13322" name="Rectangle 178"/>
          <p:cNvSpPr>
            <a:spLocks noChangeArrowheads="1"/>
          </p:cNvSpPr>
          <p:nvPr/>
        </p:nvSpPr>
        <p:spPr bwMode="auto">
          <a:xfrm>
            <a:off x="304800" y="1905000"/>
            <a:ext cx="1219200" cy="381000"/>
          </a:xfrm>
          <a:prstGeom prst="rect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n-US" sz="1600">
                <a:latin typeface="Calibri" pitchFamily="34" charset="0"/>
              </a:rPr>
              <a:t>Employees</a:t>
            </a:r>
          </a:p>
        </p:txBody>
      </p:sp>
      <p:sp>
        <p:nvSpPr>
          <p:cNvPr id="13323" name="Rectangle 179"/>
          <p:cNvSpPr>
            <a:spLocks noChangeArrowheads="1"/>
          </p:cNvSpPr>
          <p:nvPr/>
        </p:nvSpPr>
        <p:spPr bwMode="auto">
          <a:xfrm>
            <a:off x="3200400" y="1905000"/>
            <a:ext cx="1295400" cy="381000"/>
          </a:xfrm>
          <a:prstGeom prst="rect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n-US" sz="1600">
                <a:latin typeface="Calibri" pitchFamily="34" charset="0"/>
              </a:rPr>
              <a:t>Departments</a:t>
            </a:r>
          </a:p>
        </p:txBody>
      </p:sp>
      <p:cxnSp>
        <p:nvCxnSpPr>
          <p:cNvPr id="13324" name="Straight Connector 181"/>
          <p:cNvCxnSpPr>
            <a:cxnSpLocks noChangeShapeType="1"/>
            <a:stCxn id="13322" idx="3"/>
            <a:endCxn id="13320" idx="1"/>
          </p:cNvCxnSpPr>
          <p:nvPr/>
        </p:nvCxnSpPr>
        <p:spPr bwMode="auto">
          <a:xfrm>
            <a:off x="1524000" y="2095500"/>
            <a:ext cx="304800" cy="158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325" name="Straight Connector 183"/>
          <p:cNvCxnSpPr>
            <a:cxnSpLocks noChangeShapeType="1"/>
            <a:stCxn id="13320" idx="3"/>
            <a:endCxn id="13323" idx="1"/>
          </p:cNvCxnSpPr>
          <p:nvPr/>
        </p:nvCxnSpPr>
        <p:spPr bwMode="auto">
          <a:xfrm>
            <a:off x="2895600" y="2095500"/>
            <a:ext cx="304800" cy="1588"/>
          </a:xfrm>
          <a:prstGeom prst="line">
            <a:avLst/>
          </a:prstGeom>
          <a:noFill/>
          <a:ln w="19050" cmpd="sng" algn="ctr">
            <a:solidFill>
              <a:srgbClr val="C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326" name="Flowchart: Decision 184"/>
          <p:cNvSpPr>
            <a:spLocks noChangeArrowheads="1"/>
          </p:cNvSpPr>
          <p:nvPr/>
        </p:nvSpPr>
        <p:spPr bwMode="auto">
          <a:xfrm>
            <a:off x="6154560" y="2514600"/>
            <a:ext cx="1066800" cy="685800"/>
          </a:xfrm>
          <a:prstGeom prst="flowChartDecision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13327" name="TextBox 185"/>
          <p:cNvSpPr txBox="1">
            <a:spLocks noChangeArrowheads="1"/>
          </p:cNvSpPr>
          <p:nvPr/>
        </p:nvSpPr>
        <p:spPr bwMode="auto">
          <a:xfrm>
            <a:off x="6256493" y="2677810"/>
            <a:ext cx="939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sz="1600" dirty="0">
                <a:latin typeface="Calibri" pitchFamily="34" charset="0"/>
              </a:rPr>
              <a:t>Manages</a:t>
            </a:r>
          </a:p>
        </p:txBody>
      </p:sp>
      <p:sp>
        <p:nvSpPr>
          <p:cNvPr id="13328" name="Rectangle 186"/>
          <p:cNvSpPr>
            <a:spLocks noChangeArrowheads="1"/>
          </p:cNvSpPr>
          <p:nvPr/>
        </p:nvSpPr>
        <p:spPr bwMode="auto">
          <a:xfrm>
            <a:off x="4724400" y="2667000"/>
            <a:ext cx="1219200" cy="381000"/>
          </a:xfrm>
          <a:prstGeom prst="rect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n-US" sz="1600">
                <a:latin typeface="Calibri" pitchFamily="34" charset="0"/>
              </a:rPr>
              <a:t>Employees</a:t>
            </a:r>
          </a:p>
        </p:txBody>
      </p:sp>
      <p:sp>
        <p:nvSpPr>
          <p:cNvPr id="13329" name="Rectangle 187"/>
          <p:cNvSpPr>
            <a:spLocks noChangeArrowheads="1"/>
          </p:cNvSpPr>
          <p:nvPr/>
        </p:nvSpPr>
        <p:spPr bwMode="auto">
          <a:xfrm>
            <a:off x="7620000" y="2667000"/>
            <a:ext cx="1295400" cy="381000"/>
          </a:xfrm>
          <a:prstGeom prst="rect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n-US" sz="1600" dirty="0">
                <a:latin typeface="Calibri" pitchFamily="34" charset="0"/>
              </a:rPr>
              <a:t>Departments</a:t>
            </a:r>
          </a:p>
        </p:txBody>
      </p:sp>
      <p:cxnSp>
        <p:nvCxnSpPr>
          <p:cNvPr id="13330" name="Straight Connector 188"/>
          <p:cNvCxnSpPr>
            <a:cxnSpLocks noChangeShapeType="1"/>
            <a:stCxn id="13328" idx="3"/>
            <a:endCxn id="13326" idx="1"/>
          </p:cNvCxnSpPr>
          <p:nvPr/>
        </p:nvCxnSpPr>
        <p:spPr bwMode="auto">
          <a:xfrm>
            <a:off x="5943600" y="2857500"/>
            <a:ext cx="210960" cy="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331" name="Straight Connector 189"/>
          <p:cNvCxnSpPr>
            <a:cxnSpLocks noChangeShapeType="1"/>
            <a:stCxn id="13326" idx="3"/>
            <a:endCxn id="13329" idx="1"/>
          </p:cNvCxnSpPr>
          <p:nvPr/>
        </p:nvCxnSpPr>
        <p:spPr bwMode="auto">
          <a:xfrm>
            <a:off x="7221360" y="2857500"/>
            <a:ext cx="398640" cy="0"/>
          </a:xfrm>
          <a:prstGeom prst="line">
            <a:avLst/>
          </a:prstGeom>
          <a:noFill/>
          <a:ln w="76200" cmpd="sng" algn="ctr">
            <a:solidFill>
              <a:srgbClr val="C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332" name="Straight Connector 191"/>
          <p:cNvCxnSpPr>
            <a:cxnSpLocks noChangeShapeType="1"/>
          </p:cNvCxnSpPr>
          <p:nvPr/>
        </p:nvCxnSpPr>
        <p:spPr bwMode="auto">
          <a:xfrm rot="5400000">
            <a:off x="4686301" y="2095500"/>
            <a:ext cx="533400" cy="3175"/>
          </a:xfrm>
          <a:prstGeom prst="line">
            <a:avLst/>
          </a:prstGeom>
          <a:noFill/>
          <a:ln w="12700" algn="ctr">
            <a:solidFill>
              <a:srgbClr val="C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333" name="Straight Connector 193"/>
          <p:cNvCxnSpPr>
            <a:cxnSpLocks noChangeShapeType="1"/>
          </p:cNvCxnSpPr>
          <p:nvPr/>
        </p:nvCxnSpPr>
        <p:spPr bwMode="auto">
          <a:xfrm rot="10800000" flipV="1">
            <a:off x="4343400" y="2362200"/>
            <a:ext cx="609600" cy="381000"/>
          </a:xfrm>
          <a:prstGeom prst="line">
            <a:avLst/>
          </a:prstGeom>
          <a:noFill/>
          <a:ln w="12700" algn="ctr">
            <a:solidFill>
              <a:srgbClr val="C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334" name="Straight Connector 195"/>
          <p:cNvCxnSpPr>
            <a:cxnSpLocks noChangeShapeType="1"/>
          </p:cNvCxnSpPr>
          <p:nvPr/>
        </p:nvCxnSpPr>
        <p:spPr bwMode="auto">
          <a:xfrm rot="16200000" flipH="1">
            <a:off x="2628900" y="4457700"/>
            <a:ext cx="3505200" cy="76200"/>
          </a:xfrm>
          <a:prstGeom prst="line">
            <a:avLst/>
          </a:prstGeom>
          <a:noFill/>
          <a:ln w="12700" algn="ctr">
            <a:solidFill>
              <a:srgbClr val="C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3" name="Rounded Rectangular Callout 72"/>
          <p:cNvSpPr/>
          <p:nvPr/>
        </p:nvSpPr>
        <p:spPr bwMode="auto">
          <a:xfrm>
            <a:off x="3124200" y="5257800"/>
            <a:ext cx="1143000" cy="612775"/>
          </a:xfrm>
          <a:prstGeom prst="wedgeRoundRectCallout">
            <a:avLst>
              <a:gd name="adj1" fmla="val -23055"/>
              <a:gd name="adj2" fmla="val -13642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ctr"/>
          <a:lstStyle/>
          <a:p>
            <a:pPr algn="ctr" eaLnBrk="0" hangingPunct="0">
              <a:lnSpc>
                <a:spcPts val="2000"/>
              </a:lnSpc>
              <a:defRPr/>
            </a:pPr>
            <a:r>
              <a:rPr lang="en-US" sz="2000" dirty="0">
                <a:solidFill>
                  <a:srgbClr val="001746"/>
                </a:solidFill>
                <a:latin typeface="Calibri" pitchFamily="34" charset="0"/>
                <a:cs typeface="Calibri" pitchFamily="34" charset="0"/>
              </a:rPr>
              <a:t>Has no manager</a:t>
            </a:r>
          </a:p>
        </p:txBody>
      </p:sp>
      <p:sp>
        <p:nvSpPr>
          <p:cNvPr id="74" name="Rounded Rectangular Callout 73"/>
          <p:cNvSpPr/>
          <p:nvPr/>
        </p:nvSpPr>
        <p:spPr bwMode="auto">
          <a:xfrm>
            <a:off x="7162800" y="5868987"/>
            <a:ext cx="1676400" cy="856297"/>
          </a:xfrm>
          <a:prstGeom prst="wedgeRoundRectCallout">
            <a:avLst>
              <a:gd name="adj1" fmla="val -7150"/>
              <a:gd name="adj2" fmla="val -9414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ctr"/>
          <a:lstStyle/>
          <a:p>
            <a:pPr algn="ctr" eaLnBrk="0" hangingPunct="0">
              <a:lnSpc>
                <a:spcPts val="1700"/>
              </a:lnSpc>
              <a:defRPr/>
            </a:pPr>
            <a:r>
              <a:rPr lang="en-US" sz="2000" dirty="0">
                <a:solidFill>
                  <a:srgbClr val="001746"/>
                </a:solidFill>
                <a:latin typeface="Calibri" pitchFamily="34" charset="0"/>
                <a:cs typeface="Calibri" pitchFamily="34" charset="0"/>
              </a:rPr>
              <a:t>Every department has a manager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9B057B-52C3-4D9A-BCC9-87FD1679E6EC}"/>
              </a:ext>
            </a:extLst>
          </p:cNvPr>
          <p:cNvSpPr txBox="1"/>
          <p:nvPr/>
        </p:nvSpPr>
        <p:spPr>
          <a:xfrm>
            <a:off x="500784" y="6112772"/>
            <a:ext cx="3766416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Both have key constraint</a:t>
            </a:r>
          </a:p>
        </p:txBody>
      </p:sp>
    </p:spTree>
    <p:extLst>
      <p:ext uri="{BB962C8B-B14F-4D97-AF65-F5344CB8AC3E}">
        <p14:creationId xmlns:p14="http://schemas.microsoft.com/office/powerpoint/2010/main" val="43635908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77" name="Picture 39" descr="C:\Users\Kien\AppData\Local\Microsoft\Windows\Temporary Internet Files\Content.IE5\336BYWZH\MC90043505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626" y="1718465"/>
            <a:ext cx="2082732" cy="208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ounded Rectangular Callout 36"/>
          <p:cNvSpPr/>
          <p:nvPr/>
        </p:nvSpPr>
        <p:spPr bwMode="auto">
          <a:xfrm>
            <a:off x="4212432" y="5509484"/>
            <a:ext cx="2133600" cy="685800"/>
          </a:xfrm>
          <a:prstGeom prst="wedgeRoundRectCallout">
            <a:avLst>
              <a:gd name="adj1" fmla="val 61627"/>
              <a:gd name="adj2" fmla="val -124967"/>
              <a:gd name="adj3" fmla="val 16667"/>
            </a:avLst>
          </a:prstGeom>
          <a:solidFill>
            <a:schemeClr val="accent3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en-US" sz="1600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800100"/>
          </a:xfrm>
        </p:spPr>
        <p:txBody>
          <a:bodyPr/>
          <a:lstStyle/>
          <a:p>
            <a:r>
              <a:rPr lang="en-US" b="1" dirty="0"/>
              <a:t>Weak Entities</a:t>
            </a:r>
          </a:p>
        </p:txBody>
      </p:sp>
      <p:sp>
        <p:nvSpPr>
          <p:cNvPr id="1434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18306" y="5531565"/>
            <a:ext cx="3682207" cy="1134341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</a:rPr>
              <a:t>A </a:t>
            </a:r>
            <a:r>
              <a:rPr lang="en-US" sz="2000" b="1" i="1" dirty="0">
                <a:solidFill>
                  <a:schemeClr val="accent2"/>
                </a:solidFill>
                <a:latin typeface="Calibri" pitchFamily="34" charset="0"/>
              </a:rPr>
              <a:t>weak entity </a:t>
            </a:r>
            <a:r>
              <a:rPr lang="en-US" sz="2000" dirty="0">
                <a:latin typeface="Calibri" pitchFamily="34" charset="0"/>
              </a:rPr>
              <a:t>can be identified uniquely only by considering the primary key of another entity (owner).</a:t>
            </a:r>
          </a:p>
        </p:txBody>
      </p:sp>
      <p:sp>
        <p:nvSpPr>
          <p:cNvPr id="14343" name="Freeform 6"/>
          <p:cNvSpPr>
            <a:spLocks/>
          </p:cNvSpPr>
          <p:nvPr/>
        </p:nvSpPr>
        <p:spPr bwMode="auto">
          <a:xfrm>
            <a:off x="5812632" y="3617184"/>
            <a:ext cx="1254125" cy="530225"/>
          </a:xfrm>
          <a:custGeom>
            <a:avLst/>
            <a:gdLst>
              <a:gd name="T0" fmla="*/ 2147483647 w 790"/>
              <a:gd name="T1" fmla="*/ 2147483647 h 334"/>
              <a:gd name="T2" fmla="*/ 2147483647 w 790"/>
              <a:gd name="T3" fmla="*/ 2147483647 h 334"/>
              <a:gd name="T4" fmla="*/ 2147483647 w 790"/>
              <a:gd name="T5" fmla="*/ 2147483647 h 334"/>
              <a:gd name="T6" fmla="*/ 2147483647 w 790"/>
              <a:gd name="T7" fmla="*/ 2147483647 h 334"/>
              <a:gd name="T8" fmla="*/ 2147483647 w 790"/>
              <a:gd name="T9" fmla="*/ 2147483647 h 334"/>
              <a:gd name="T10" fmla="*/ 2147483647 w 790"/>
              <a:gd name="T11" fmla="*/ 2147483647 h 334"/>
              <a:gd name="T12" fmla="*/ 2147483647 w 790"/>
              <a:gd name="T13" fmla="*/ 2147483647 h 334"/>
              <a:gd name="T14" fmla="*/ 2147483647 w 790"/>
              <a:gd name="T15" fmla="*/ 2147483647 h 334"/>
              <a:gd name="T16" fmla="*/ 2147483647 w 790"/>
              <a:gd name="T17" fmla="*/ 2147483647 h 334"/>
              <a:gd name="T18" fmla="*/ 2147483647 w 790"/>
              <a:gd name="T19" fmla="*/ 2147483647 h 334"/>
              <a:gd name="T20" fmla="*/ 2147483647 w 790"/>
              <a:gd name="T21" fmla="*/ 2147483647 h 334"/>
              <a:gd name="T22" fmla="*/ 2147483647 w 790"/>
              <a:gd name="T23" fmla="*/ 2147483647 h 334"/>
              <a:gd name="T24" fmla="*/ 2147483647 w 790"/>
              <a:gd name="T25" fmla="*/ 2147483647 h 334"/>
              <a:gd name="T26" fmla="*/ 2147483647 w 790"/>
              <a:gd name="T27" fmla="*/ 2147483647 h 334"/>
              <a:gd name="T28" fmla="*/ 2147483647 w 790"/>
              <a:gd name="T29" fmla="*/ 2147483647 h 334"/>
              <a:gd name="T30" fmla="*/ 2147483647 w 790"/>
              <a:gd name="T31" fmla="*/ 2147483647 h 334"/>
              <a:gd name="T32" fmla="*/ 2147483647 w 790"/>
              <a:gd name="T33" fmla="*/ 2147483647 h 334"/>
              <a:gd name="T34" fmla="*/ 2147483647 w 790"/>
              <a:gd name="T35" fmla="*/ 2147483647 h 334"/>
              <a:gd name="T36" fmla="*/ 2147483647 w 790"/>
              <a:gd name="T37" fmla="*/ 2147483647 h 334"/>
              <a:gd name="T38" fmla="*/ 2147483647 w 790"/>
              <a:gd name="T39" fmla="*/ 2147483647 h 334"/>
              <a:gd name="T40" fmla="*/ 2147483647 w 790"/>
              <a:gd name="T41" fmla="*/ 2147483647 h 334"/>
              <a:gd name="T42" fmla="*/ 2147483647 w 790"/>
              <a:gd name="T43" fmla="*/ 2147483647 h 334"/>
              <a:gd name="T44" fmla="*/ 2147483647 w 790"/>
              <a:gd name="T45" fmla="*/ 2147483647 h 334"/>
              <a:gd name="T46" fmla="*/ 2147483647 w 790"/>
              <a:gd name="T47" fmla="*/ 2147483647 h 334"/>
              <a:gd name="T48" fmla="*/ 2147483647 w 790"/>
              <a:gd name="T49" fmla="*/ 2147483647 h 334"/>
              <a:gd name="T50" fmla="*/ 2147483647 w 790"/>
              <a:gd name="T51" fmla="*/ 2147483647 h 334"/>
              <a:gd name="T52" fmla="*/ 2147483647 w 790"/>
              <a:gd name="T53" fmla="*/ 2147483647 h 334"/>
              <a:gd name="T54" fmla="*/ 2147483647 w 790"/>
              <a:gd name="T55" fmla="*/ 2147483647 h 334"/>
              <a:gd name="T56" fmla="*/ 2147483647 w 790"/>
              <a:gd name="T57" fmla="*/ 2147483647 h 334"/>
              <a:gd name="T58" fmla="*/ 2147483647 w 790"/>
              <a:gd name="T59" fmla="*/ 2147483647 h 334"/>
              <a:gd name="T60" fmla="*/ 2147483647 w 790"/>
              <a:gd name="T61" fmla="*/ 2147483647 h 334"/>
              <a:gd name="T62" fmla="*/ 2147483647 w 790"/>
              <a:gd name="T63" fmla="*/ 2147483647 h 334"/>
              <a:gd name="T64" fmla="*/ 2147483647 w 790"/>
              <a:gd name="T65" fmla="*/ 2147483647 h 334"/>
              <a:gd name="T66" fmla="*/ 2147483647 w 790"/>
              <a:gd name="T67" fmla="*/ 2147483647 h 334"/>
              <a:gd name="T68" fmla="*/ 2147483647 w 790"/>
              <a:gd name="T69" fmla="*/ 2147483647 h 334"/>
              <a:gd name="T70" fmla="*/ 2147483647 w 790"/>
              <a:gd name="T71" fmla="*/ 2147483647 h 3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90"/>
              <a:gd name="T109" fmla="*/ 0 h 334"/>
              <a:gd name="T110" fmla="*/ 790 w 790"/>
              <a:gd name="T111" fmla="*/ 334 h 3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90" h="334">
                <a:moveTo>
                  <a:pt x="789" y="167"/>
                </a:moveTo>
                <a:lnTo>
                  <a:pt x="788" y="153"/>
                </a:lnTo>
                <a:lnTo>
                  <a:pt x="783" y="138"/>
                </a:lnTo>
                <a:lnTo>
                  <a:pt x="775" y="124"/>
                </a:lnTo>
                <a:lnTo>
                  <a:pt x="765" y="110"/>
                </a:lnTo>
                <a:lnTo>
                  <a:pt x="752" y="97"/>
                </a:lnTo>
                <a:lnTo>
                  <a:pt x="736" y="83"/>
                </a:lnTo>
                <a:lnTo>
                  <a:pt x="718" y="71"/>
                </a:lnTo>
                <a:lnTo>
                  <a:pt x="697" y="60"/>
                </a:lnTo>
                <a:lnTo>
                  <a:pt x="674" y="50"/>
                </a:lnTo>
                <a:lnTo>
                  <a:pt x="648" y="40"/>
                </a:lnTo>
                <a:lnTo>
                  <a:pt x="621" y="30"/>
                </a:lnTo>
                <a:lnTo>
                  <a:pt x="592" y="23"/>
                </a:lnTo>
                <a:lnTo>
                  <a:pt x="561" y="17"/>
                </a:lnTo>
                <a:lnTo>
                  <a:pt x="529" y="10"/>
                </a:lnTo>
                <a:lnTo>
                  <a:pt x="497" y="6"/>
                </a:lnTo>
                <a:lnTo>
                  <a:pt x="463" y="3"/>
                </a:lnTo>
                <a:lnTo>
                  <a:pt x="429" y="1"/>
                </a:lnTo>
                <a:lnTo>
                  <a:pt x="394" y="0"/>
                </a:lnTo>
                <a:lnTo>
                  <a:pt x="360" y="1"/>
                </a:lnTo>
                <a:lnTo>
                  <a:pt x="326" y="3"/>
                </a:lnTo>
                <a:lnTo>
                  <a:pt x="293" y="6"/>
                </a:lnTo>
                <a:lnTo>
                  <a:pt x="260" y="10"/>
                </a:lnTo>
                <a:lnTo>
                  <a:pt x="228" y="17"/>
                </a:lnTo>
                <a:lnTo>
                  <a:pt x="197" y="23"/>
                </a:lnTo>
                <a:lnTo>
                  <a:pt x="169" y="30"/>
                </a:lnTo>
                <a:lnTo>
                  <a:pt x="142" y="40"/>
                </a:lnTo>
                <a:lnTo>
                  <a:pt x="116" y="50"/>
                </a:lnTo>
                <a:lnTo>
                  <a:pt x="93" y="60"/>
                </a:lnTo>
                <a:lnTo>
                  <a:pt x="72" y="71"/>
                </a:lnTo>
                <a:lnTo>
                  <a:pt x="54" y="83"/>
                </a:lnTo>
                <a:lnTo>
                  <a:pt x="38" y="97"/>
                </a:lnTo>
                <a:lnTo>
                  <a:pt x="24" y="110"/>
                </a:lnTo>
                <a:lnTo>
                  <a:pt x="14" y="124"/>
                </a:lnTo>
                <a:lnTo>
                  <a:pt x="7" y="138"/>
                </a:lnTo>
                <a:lnTo>
                  <a:pt x="2" y="153"/>
                </a:lnTo>
                <a:lnTo>
                  <a:pt x="0" y="167"/>
                </a:lnTo>
                <a:lnTo>
                  <a:pt x="2" y="181"/>
                </a:lnTo>
                <a:lnTo>
                  <a:pt x="7" y="196"/>
                </a:lnTo>
                <a:lnTo>
                  <a:pt x="14" y="210"/>
                </a:lnTo>
                <a:lnTo>
                  <a:pt x="24" y="224"/>
                </a:lnTo>
                <a:lnTo>
                  <a:pt x="38" y="237"/>
                </a:lnTo>
                <a:lnTo>
                  <a:pt x="54" y="250"/>
                </a:lnTo>
                <a:lnTo>
                  <a:pt x="72" y="262"/>
                </a:lnTo>
                <a:lnTo>
                  <a:pt x="93" y="274"/>
                </a:lnTo>
                <a:lnTo>
                  <a:pt x="116" y="284"/>
                </a:lnTo>
                <a:lnTo>
                  <a:pt x="142" y="294"/>
                </a:lnTo>
                <a:lnTo>
                  <a:pt x="169" y="303"/>
                </a:lnTo>
                <a:lnTo>
                  <a:pt x="197" y="311"/>
                </a:lnTo>
                <a:lnTo>
                  <a:pt x="228" y="317"/>
                </a:lnTo>
                <a:lnTo>
                  <a:pt x="260" y="323"/>
                </a:lnTo>
                <a:lnTo>
                  <a:pt x="293" y="327"/>
                </a:lnTo>
                <a:lnTo>
                  <a:pt x="326" y="331"/>
                </a:lnTo>
                <a:lnTo>
                  <a:pt x="360" y="332"/>
                </a:lnTo>
                <a:lnTo>
                  <a:pt x="394" y="333"/>
                </a:lnTo>
                <a:lnTo>
                  <a:pt x="429" y="332"/>
                </a:lnTo>
                <a:lnTo>
                  <a:pt x="463" y="331"/>
                </a:lnTo>
                <a:lnTo>
                  <a:pt x="497" y="327"/>
                </a:lnTo>
                <a:lnTo>
                  <a:pt x="529" y="323"/>
                </a:lnTo>
                <a:lnTo>
                  <a:pt x="561" y="317"/>
                </a:lnTo>
                <a:lnTo>
                  <a:pt x="592" y="311"/>
                </a:lnTo>
                <a:lnTo>
                  <a:pt x="621" y="303"/>
                </a:lnTo>
                <a:lnTo>
                  <a:pt x="648" y="294"/>
                </a:lnTo>
                <a:lnTo>
                  <a:pt x="674" y="284"/>
                </a:lnTo>
                <a:lnTo>
                  <a:pt x="697" y="274"/>
                </a:lnTo>
                <a:lnTo>
                  <a:pt x="718" y="262"/>
                </a:lnTo>
                <a:lnTo>
                  <a:pt x="736" y="250"/>
                </a:lnTo>
                <a:lnTo>
                  <a:pt x="752" y="237"/>
                </a:lnTo>
                <a:lnTo>
                  <a:pt x="765" y="224"/>
                </a:lnTo>
                <a:lnTo>
                  <a:pt x="775" y="210"/>
                </a:lnTo>
                <a:lnTo>
                  <a:pt x="783" y="196"/>
                </a:lnTo>
                <a:lnTo>
                  <a:pt x="788" y="181"/>
                </a:lnTo>
                <a:lnTo>
                  <a:pt x="789" y="167"/>
                </a:lnTo>
              </a:path>
            </a:pathLst>
          </a:custGeom>
          <a:solidFill>
            <a:schemeClr val="bg1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Freeform 7"/>
          <p:cNvSpPr>
            <a:spLocks/>
          </p:cNvSpPr>
          <p:nvPr/>
        </p:nvSpPr>
        <p:spPr bwMode="auto">
          <a:xfrm>
            <a:off x="7260432" y="3760059"/>
            <a:ext cx="1254125" cy="530225"/>
          </a:xfrm>
          <a:custGeom>
            <a:avLst/>
            <a:gdLst>
              <a:gd name="T0" fmla="*/ 2147483647 w 790"/>
              <a:gd name="T1" fmla="*/ 2147483647 h 334"/>
              <a:gd name="T2" fmla="*/ 2147483647 w 790"/>
              <a:gd name="T3" fmla="*/ 2147483647 h 334"/>
              <a:gd name="T4" fmla="*/ 2147483647 w 790"/>
              <a:gd name="T5" fmla="*/ 2147483647 h 334"/>
              <a:gd name="T6" fmla="*/ 2147483647 w 790"/>
              <a:gd name="T7" fmla="*/ 2147483647 h 334"/>
              <a:gd name="T8" fmla="*/ 2147483647 w 790"/>
              <a:gd name="T9" fmla="*/ 2147483647 h 334"/>
              <a:gd name="T10" fmla="*/ 2147483647 w 790"/>
              <a:gd name="T11" fmla="*/ 2147483647 h 334"/>
              <a:gd name="T12" fmla="*/ 2147483647 w 790"/>
              <a:gd name="T13" fmla="*/ 2147483647 h 334"/>
              <a:gd name="T14" fmla="*/ 2147483647 w 790"/>
              <a:gd name="T15" fmla="*/ 2147483647 h 334"/>
              <a:gd name="T16" fmla="*/ 2147483647 w 790"/>
              <a:gd name="T17" fmla="*/ 2147483647 h 334"/>
              <a:gd name="T18" fmla="*/ 2147483647 w 790"/>
              <a:gd name="T19" fmla="*/ 2147483647 h 334"/>
              <a:gd name="T20" fmla="*/ 2147483647 w 790"/>
              <a:gd name="T21" fmla="*/ 2147483647 h 334"/>
              <a:gd name="T22" fmla="*/ 2147483647 w 790"/>
              <a:gd name="T23" fmla="*/ 2147483647 h 334"/>
              <a:gd name="T24" fmla="*/ 2147483647 w 790"/>
              <a:gd name="T25" fmla="*/ 2147483647 h 334"/>
              <a:gd name="T26" fmla="*/ 2147483647 w 790"/>
              <a:gd name="T27" fmla="*/ 2147483647 h 334"/>
              <a:gd name="T28" fmla="*/ 2147483647 w 790"/>
              <a:gd name="T29" fmla="*/ 2147483647 h 334"/>
              <a:gd name="T30" fmla="*/ 2147483647 w 790"/>
              <a:gd name="T31" fmla="*/ 2147483647 h 334"/>
              <a:gd name="T32" fmla="*/ 2147483647 w 790"/>
              <a:gd name="T33" fmla="*/ 2147483647 h 334"/>
              <a:gd name="T34" fmla="*/ 2147483647 w 790"/>
              <a:gd name="T35" fmla="*/ 2147483647 h 334"/>
              <a:gd name="T36" fmla="*/ 2147483647 w 790"/>
              <a:gd name="T37" fmla="*/ 2147483647 h 334"/>
              <a:gd name="T38" fmla="*/ 2147483647 w 790"/>
              <a:gd name="T39" fmla="*/ 2147483647 h 334"/>
              <a:gd name="T40" fmla="*/ 2147483647 w 790"/>
              <a:gd name="T41" fmla="*/ 2147483647 h 334"/>
              <a:gd name="T42" fmla="*/ 2147483647 w 790"/>
              <a:gd name="T43" fmla="*/ 2147483647 h 334"/>
              <a:gd name="T44" fmla="*/ 2147483647 w 790"/>
              <a:gd name="T45" fmla="*/ 2147483647 h 334"/>
              <a:gd name="T46" fmla="*/ 2147483647 w 790"/>
              <a:gd name="T47" fmla="*/ 2147483647 h 334"/>
              <a:gd name="T48" fmla="*/ 2147483647 w 790"/>
              <a:gd name="T49" fmla="*/ 2147483647 h 334"/>
              <a:gd name="T50" fmla="*/ 2147483647 w 790"/>
              <a:gd name="T51" fmla="*/ 2147483647 h 334"/>
              <a:gd name="T52" fmla="*/ 2147483647 w 790"/>
              <a:gd name="T53" fmla="*/ 2147483647 h 334"/>
              <a:gd name="T54" fmla="*/ 2147483647 w 790"/>
              <a:gd name="T55" fmla="*/ 2147483647 h 334"/>
              <a:gd name="T56" fmla="*/ 2147483647 w 790"/>
              <a:gd name="T57" fmla="*/ 2147483647 h 334"/>
              <a:gd name="T58" fmla="*/ 2147483647 w 790"/>
              <a:gd name="T59" fmla="*/ 2147483647 h 334"/>
              <a:gd name="T60" fmla="*/ 2147483647 w 790"/>
              <a:gd name="T61" fmla="*/ 2147483647 h 334"/>
              <a:gd name="T62" fmla="*/ 2147483647 w 790"/>
              <a:gd name="T63" fmla="*/ 2147483647 h 334"/>
              <a:gd name="T64" fmla="*/ 2147483647 w 790"/>
              <a:gd name="T65" fmla="*/ 2147483647 h 334"/>
              <a:gd name="T66" fmla="*/ 2147483647 w 790"/>
              <a:gd name="T67" fmla="*/ 2147483647 h 334"/>
              <a:gd name="T68" fmla="*/ 2147483647 w 790"/>
              <a:gd name="T69" fmla="*/ 2147483647 h 334"/>
              <a:gd name="T70" fmla="*/ 2147483647 w 790"/>
              <a:gd name="T71" fmla="*/ 2147483647 h 3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90"/>
              <a:gd name="T109" fmla="*/ 0 h 334"/>
              <a:gd name="T110" fmla="*/ 790 w 790"/>
              <a:gd name="T111" fmla="*/ 334 h 3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90" h="334">
                <a:moveTo>
                  <a:pt x="0" y="167"/>
                </a:moveTo>
                <a:lnTo>
                  <a:pt x="2" y="181"/>
                </a:lnTo>
                <a:lnTo>
                  <a:pt x="6" y="196"/>
                </a:lnTo>
                <a:lnTo>
                  <a:pt x="13" y="210"/>
                </a:lnTo>
                <a:lnTo>
                  <a:pt x="24" y="224"/>
                </a:lnTo>
                <a:lnTo>
                  <a:pt x="38" y="237"/>
                </a:lnTo>
                <a:lnTo>
                  <a:pt x="53" y="250"/>
                </a:lnTo>
                <a:lnTo>
                  <a:pt x="72" y="262"/>
                </a:lnTo>
                <a:lnTo>
                  <a:pt x="93" y="274"/>
                </a:lnTo>
                <a:lnTo>
                  <a:pt x="116" y="284"/>
                </a:lnTo>
                <a:lnTo>
                  <a:pt x="141" y="294"/>
                </a:lnTo>
                <a:lnTo>
                  <a:pt x="169" y="303"/>
                </a:lnTo>
                <a:lnTo>
                  <a:pt x="197" y="311"/>
                </a:lnTo>
                <a:lnTo>
                  <a:pt x="228" y="317"/>
                </a:lnTo>
                <a:lnTo>
                  <a:pt x="259" y="323"/>
                </a:lnTo>
                <a:lnTo>
                  <a:pt x="293" y="327"/>
                </a:lnTo>
                <a:lnTo>
                  <a:pt x="326" y="331"/>
                </a:lnTo>
                <a:lnTo>
                  <a:pt x="360" y="332"/>
                </a:lnTo>
                <a:lnTo>
                  <a:pt x="394" y="333"/>
                </a:lnTo>
                <a:lnTo>
                  <a:pt x="429" y="332"/>
                </a:lnTo>
                <a:lnTo>
                  <a:pt x="463" y="331"/>
                </a:lnTo>
                <a:lnTo>
                  <a:pt x="497" y="327"/>
                </a:lnTo>
                <a:lnTo>
                  <a:pt x="529" y="323"/>
                </a:lnTo>
                <a:lnTo>
                  <a:pt x="561" y="317"/>
                </a:lnTo>
                <a:lnTo>
                  <a:pt x="591" y="311"/>
                </a:lnTo>
                <a:lnTo>
                  <a:pt x="621" y="303"/>
                </a:lnTo>
                <a:lnTo>
                  <a:pt x="648" y="294"/>
                </a:lnTo>
                <a:lnTo>
                  <a:pt x="673" y="284"/>
                </a:lnTo>
                <a:lnTo>
                  <a:pt x="696" y="274"/>
                </a:lnTo>
                <a:lnTo>
                  <a:pt x="717" y="262"/>
                </a:lnTo>
                <a:lnTo>
                  <a:pt x="736" y="250"/>
                </a:lnTo>
                <a:lnTo>
                  <a:pt x="752" y="237"/>
                </a:lnTo>
                <a:lnTo>
                  <a:pt x="765" y="224"/>
                </a:lnTo>
                <a:lnTo>
                  <a:pt x="775" y="210"/>
                </a:lnTo>
                <a:lnTo>
                  <a:pt x="782" y="195"/>
                </a:lnTo>
                <a:lnTo>
                  <a:pt x="787" y="181"/>
                </a:lnTo>
                <a:lnTo>
                  <a:pt x="789" y="167"/>
                </a:lnTo>
                <a:lnTo>
                  <a:pt x="787" y="152"/>
                </a:lnTo>
                <a:lnTo>
                  <a:pt x="782" y="137"/>
                </a:lnTo>
                <a:lnTo>
                  <a:pt x="775" y="124"/>
                </a:lnTo>
                <a:lnTo>
                  <a:pt x="765" y="110"/>
                </a:lnTo>
                <a:lnTo>
                  <a:pt x="751" y="97"/>
                </a:lnTo>
                <a:lnTo>
                  <a:pt x="736" y="83"/>
                </a:lnTo>
                <a:lnTo>
                  <a:pt x="717" y="71"/>
                </a:lnTo>
                <a:lnTo>
                  <a:pt x="696" y="60"/>
                </a:lnTo>
                <a:lnTo>
                  <a:pt x="673" y="49"/>
                </a:lnTo>
                <a:lnTo>
                  <a:pt x="648" y="40"/>
                </a:lnTo>
                <a:lnTo>
                  <a:pt x="620" y="30"/>
                </a:lnTo>
                <a:lnTo>
                  <a:pt x="591" y="23"/>
                </a:lnTo>
                <a:lnTo>
                  <a:pt x="561" y="16"/>
                </a:lnTo>
                <a:lnTo>
                  <a:pt x="529" y="10"/>
                </a:lnTo>
                <a:lnTo>
                  <a:pt x="496" y="6"/>
                </a:lnTo>
                <a:lnTo>
                  <a:pt x="463" y="3"/>
                </a:lnTo>
                <a:lnTo>
                  <a:pt x="429" y="1"/>
                </a:lnTo>
                <a:lnTo>
                  <a:pt x="394" y="0"/>
                </a:lnTo>
                <a:lnTo>
                  <a:pt x="360" y="1"/>
                </a:lnTo>
                <a:lnTo>
                  <a:pt x="326" y="3"/>
                </a:lnTo>
                <a:lnTo>
                  <a:pt x="293" y="7"/>
                </a:lnTo>
                <a:lnTo>
                  <a:pt x="259" y="10"/>
                </a:lnTo>
                <a:lnTo>
                  <a:pt x="228" y="16"/>
                </a:lnTo>
                <a:lnTo>
                  <a:pt x="197" y="23"/>
                </a:lnTo>
                <a:lnTo>
                  <a:pt x="169" y="30"/>
                </a:lnTo>
                <a:lnTo>
                  <a:pt x="141" y="40"/>
                </a:lnTo>
                <a:lnTo>
                  <a:pt x="116" y="50"/>
                </a:lnTo>
                <a:lnTo>
                  <a:pt x="93" y="60"/>
                </a:lnTo>
                <a:lnTo>
                  <a:pt x="72" y="71"/>
                </a:lnTo>
                <a:lnTo>
                  <a:pt x="53" y="83"/>
                </a:lnTo>
                <a:lnTo>
                  <a:pt x="38" y="97"/>
                </a:lnTo>
                <a:lnTo>
                  <a:pt x="24" y="110"/>
                </a:lnTo>
                <a:lnTo>
                  <a:pt x="13" y="124"/>
                </a:lnTo>
                <a:lnTo>
                  <a:pt x="6" y="138"/>
                </a:lnTo>
                <a:lnTo>
                  <a:pt x="2" y="152"/>
                </a:lnTo>
                <a:lnTo>
                  <a:pt x="0" y="167"/>
                </a:lnTo>
              </a:path>
            </a:pathLst>
          </a:custGeom>
          <a:solidFill>
            <a:schemeClr val="bg1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Freeform 8"/>
          <p:cNvSpPr>
            <a:spLocks/>
          </p:cNvSpPr>
          <p:nvPr/>
        </p:nvSpPr>
        <p:spPr bwMode="auto">
          <a:xfrm>
            <a:off x="478632" y="3687034"/>
            <a:ext cx="1254125" cy="530225"/>
          </a:xfrm>
          <a:custGeom>
            <a:avLst/>
            <a:gdLst>
              <a:gd name="T0" fmla="*/ 2147483647 w 790"/>
              <a:gd name="T1" fmla="*/ 2147483647 h 334"/>
              <a:gd name="T2" fmla="*/ 2147483647 w 790"/>
              <a:gd name="T3" fmla="*/ 2147483647 h 334"/>
              <a:gd name="T4" fmla="*/ 2147483647 w 790"/>
              <a:gd name="T5" fmla="*/ 2147483647 h 334"/>
              <a:gd name="T6" fmla="*/ 2147483647 w 790"/>
              <a:gd name="T7" fmla="*/ 2147483647 h 334"/>
              <a:gd name="T8" fmla="*/ 2147483647 w 790"/>
              <a:gd name="T9" fmla="*/ 2147483647 h 334"/>
              <a:gd name="T10" fmla="*/ 2147483647 w 790"/>
              <a:gd name="T11" fmla="*/ 2147483647 h 334"/>
              <a:gd name="T12" fmla="*/ 2147483647 w 790"/>
              <a:gd name="T13" fmla="*/ 2147483647 h 334"/>
              <a:gd name="T14" fmla="*/ 2147483647 w 790"/>
              <a:gd name="T15" fmla="*/ 2147483647 h 334"/>
              <a:gd name="T16" fmla="*/ 2147483647 w 790"/>
              <a:gd name="T17" fmla="*/ 2147483647 h 334"/>
              <a:gd name="T18" fmla="*/ 2147483647 w 790"/>
              <a:gd name="T19" fmla="*/ 2147483647 h 334"/>
              <a:gd name="T20" fmla="*/ 2147483647 w 790"/>
              <a:gd name="T21" fmla="*/ 2147483647 h 334"/>
              <a:gd name="T22" fmla="*/ 2147483647 w 790"/>
              <a:gd name="T23" fmla="*/ 2147483647 h 334"/>
              <a:gd name="T24" fmla="*/ 2147483647 w 790"/>
              <a:gd name="T25" fmla="*/ 2147483647 h 334"/>
              <a:gd name="T26" fmla="*/ 2147483647 w 790"/>
              <a:gd name="T27" fmla="*/ 2147483647 h 334"/>
              <a:gd name="T28" fmla="*/ 2147483647 w 790"/>
              <a:gd name="T29" fmla="*/ 2147483647 h 334"/>
              <a:gd name="T30" fmla="*/ 2147483647 w 790"/>
              <a:gd name="T31" fmla="*/ 2147483647 h 334"/>
              <a:gd name="T32" fmla="*/ 2147483647 w 790"/>
              <a:gd name="T33" fmla="*/ 2147483647 h 334"/>
              <a:gd name="T34" fmla="*/ 2147483647 w 790"/>
              <a:gd name="T35" fmla="*/ 2147483647 h 334"/>
              <a:gd name="T36" fmla="*/ 2147483647 w 790"/>
              <a:gd name="T37" fmla="*/ 2147483647 h 334"/>
              <a:gd name="T38" fmla="*/ 2147483647 w 790"/>
              <a:gd name="T39" fmla="*/ 2147483647 h 334"/>
              <a:gd name="T40" fmla="*/ 2147483647 w 790"/>
              <a:gd name="T41" fmla="*/ 2147483647 h 334"/>
              <a:gd name="T42" fmla="*/ 2147483647 w 790"/>
              <a:gd name="T43" fmla="*/ 2147483647 h 334"/>
              <a:gd name="T44" fmla="*/ 2147483647 w 790"/>
              <a:gd name="T45" fmla="*/ 2147483647 h 334"/>
              <a:gd name="T46" fmla="*/ 2147483647 w 790"/>
              <a:gd name="T47" fmla="*/ 2147483647 h 334"/>
              <a:gd name="T48" fmla="*/ 2147483647 w 790"/>
              <a:gd name="T49" fmla="*/ 2147483647 h 334"/>
              <a:gd name="T50" fmla="*/ 2147483647 w 790"/>
              <a:gd name="T51" fmla="*/ 2147483647 h 334"/>
              <a:gd name="T52" fmla="*/ 2147483647 w 790"/>
              <a:gd name="T53" fmla="*/ 2147483647 h 334"/>
              <a:gd name="T54" fmla="*/ 2147483647 w 790"/>
              <a:gd name="T55" fmla="*/ 2147483647 h 334"/>
              <a:gd name="T56" fmla="*/ 2147483647 w 790"/>
              <a:gd name="T57" fmla="*/ 2147483647 h 334"/>
              <a:gd name="T58" fmla="*/ 2147483647 w 790"/>
              <a:gd name="T59" fmla="*/ 2147483647 h 334"/>
              <a:gd name="T60" fmla="*/ 2147483647 w 790"/>
              <a:gd name="T61" fmla="*/ 2147483647 h 334"/>
              <a:gd name="T62" fmla="*/ 2147483647 w 790"/>
              <a:gd name="T63" fmla="*/ 2147483647 h 334"/>
              <a:gd name="T64" fmla="*/ 2147483647 w 790"/>
              <a:gd name="T65" fmla="*/ 2147483647 h 334"/>
              <a:gd name="T66" fmla="*/ 2147483647 w 790"/>
              <a:gd name="T67" fmla="*/ 2147483647 h 334"/>
              <a:gd name="T68" fmla="*/ 2147483647 w 790"/>
              <a:gd name="T69" fmla="*/ 2147483647 h 334"/>
              <a:gd name="T70" fmla="*/ 2147483647 w 790"/>
              <a:gd name="T71" fmla="*/ 2147483647 h 3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90"/>
              <a:gd name="T109" fmla="*/ 0 h 334"/>
              <a:gd name="T110" fmla="*/ 790 w 790"/>
              <a:gd name="T111" fmla="*/ 334 h 3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90" h="334">
                <a:moveTo>
                  <a:pt x="789" y="167"/>
                </a:moveTo>
                <a:lnTo>
                  <a:pt x="787" y="152"/>
                </a:lnTo>
                <a:lnTo>
                  <a:pt x="783" y="137"/>
                </a:lnTo>
                <a:lnTo>
                  <a:pt x="776" y="124"/>
                </a:lnTo>
                <a:lnTo>
                  <a:pt x="765" y="110"/>
                </a:lnTo>
                <a:lnTo>
                  <a:pt x="752" y="96"/>
                </a:lnTo>
                <a:lnTo>
                  <a:pt x="736" y="83"/>
                </a:lnTo>
                <a:lnTo>
                  <a:pt x="717" y="71"/>
                </a:lnTo>
                <a:lnTo>
                  <a:pt x="696" y="60"/>
                </a:lnTo>
                <a:lnTo>
                  <a:pt x="673" y="49"/>
                </a:lnTo>
                <a:lnTo>
                  <a:pt x="648" y="39"/>
                </a:lnTo>
                <a:lnTo>
                  <a:pt x="620" y="30"/>
                </a:lnTo>
                <a:lnTo>
                  <a:pt x="592" y="23"/>
                </a:lnTo>
                <a:lnTo>
                  <a:pt x="561" y="16"/>
                </a:lnTo>
                <a:lnTo>
                  <a:pt x="530" y="10"/>
                </a:lnTo>
                <a:lnTo>
                  <a:pt x="497" y="6"/>
                </a:lnTo>
                <a:lnTo>
                  <a:pt x="463" y="3"/>
                </a:lnTo>
                <a:lnTo>
                  <a:pt x="429" y="1"/>
                </a:lnTo>
                <a:lnTo>
                  <a:pt x="395" y="0"/>
                </a:lnTo>
                <a:lnTo>
                  <a:pt x="360" y="1"/>
                </a:lnTo>
                <a:lnTo>
                  <a:pt x="326" y="3"/>
                </a:lnTo>
                <a:lnTo>
                  <a:pt x="293" y="6"/>
                </a:lnTo>
                <a:lnTo>
                  <a:pt x="260" y="10"/>
                </a:lnTo>
                <a:lnTo>
                  <a:pt x="228" y="16"/>
                </a:lnTo>
                <a:lnTo>
                  <a:pt x="198" y="23"/>
                </a:lnTo>
                <a:lnTo>
                  <a:pt x="169" y="30"/>
                </a:lnTo>
                <a:lnTo>
                  <a:pt x="142" y="39"/>
                </a:lnTo>
                <a:lnTo>
                  <a:pt x="116" y="49"/>
                </a:lnTo>
                <a:lnTo>
                  <a:pt x="93" y="60"/>
                </a:lnTo>
                <a:lnTo>
                  <a:pt x="72" y="71"/>
                </a:lnTo>
                <a:lnTo>
                  <a:pt x="53" y="83"/>
                </a:lnTo>
                <a:lnTo>
                  <a:pt x="38" y="96"/>
                </a:lnTo>
                <a:lnTo>
                  <a:pt x="24" y="110"/>
                </a:lnTo>
                <a:lnTo>
                  <a:pt x="14" y="124"/>
                </a:lnTo>
                <a:lnTo>
                  <a:pt x="7" y="137"/>
                </a:lnTo>
                <a:lnTo>
                  <a:pt x="2" y="152"/>
                </a:lnTo>
                <a:lnTo>
                  <a:pt x="0" y="167"/>
                </a:lnTo>
                <a:lnTo>
                  <a:pt x="2" y="181"/>
                </a:lnTo>
                <a:lnTo>
                  <a:pt x="7" y="195"/>
                </a:lnTo>
                <a:lnTo>
                  <a:pt x="14" y="210"/>
                </a:lnTo>
                <a:lnTo>
                  <a:pt x="24" y="224"/>
                </a:lnTo>
                <a:lnTo>
                  <a:pt x="38" y="237"/>
                </a:lnTo>
                <a:lnTo>
                  <a:pt x="53" y="250"/>
                </a:lnTo>
                <a:lnTo>
                  <a:pt x="72" y="262"/>
                </a:lnTo>
                <a:lnTo>
                  <a:pt x="93" y="273"/>
                </a:lnTo>
                <a:lnTo>
                  <a:pt x="116" y="284"/>
                </a:lnTo>
                <a:lnTo>
                  <a:pt x="142" y="294"/>
                </a:lnTo>
                <a:lnTo>
                  <a:pt x="169" y="303"/>
                </a:lnTo>
                <a:lnTo>
                  <a:pt x="198" y="311"/>
                </a:lnTo>
                <a:lnTo>
                  <a:pt x="228" y="317"/>
                </a:lnTo>
                <a:lnTo>
                  <a:pt x="260" y="323"/>
                </a:lnTo>
                <a:lnTo>
                  <a:pt x="293" y="327"/>
                </a:lnTo>
                <a:lnTo>
                  <a:pt x="326" y="330"/>
                </a:lnTo>
                <a:lnTo>
                  <a:pt x="360" y="332"/>
                </a:lnTo>
                <a:lnTo>
                  <a:pt x="395" y="333"/>
                </a:lnTo>
                <a:lnTo>
                  <a:pt x="429" y="332"/>
                </a:lnTo>
                <a:lnTo>
                  <a:pt x="463" y="330"/>
                </a:lnTo>
                <a:lnTo>
                  <a:pt x="497" y="327"/>
                </a:lnTo>
                <a:lnTo>
                  <a:pt x="530" y="323"/>
                </a:lnTo>
                <a:lnTo>
                  <a:pt x="561" y="317"/>
                </a:lnTo>
                <a:lnTo>
                  <a:pt x="592" y="311"/>
                </a:lnTo>
                <a:lnTo>
                  <a:pt x="620" y="303"/>
                </a:lnTo>
                <a:lnTo>
                  <a:pt x="648" y="294"/>
                </a:lnTo>
                <a:lnTo>
                  <a:pt x="673" y="284"/>
                </a:lnTo>
                <a:lnTo>
                  <a:pt x="696" y="273"/>
                </a:lnTo>
                <a:lnTo>
                  <a:pt x="717" y="262"/>
                </a:lnTo>
                <a:lnTo>
                  <a:pt x="736" y="250"/>
                </a:lnTo>
                <a:lnTo>
                  <a:pt x="752" y="237"/>
                </a:lnTo>
                <a:lnTo>
                  <a:pt x="765" y="224"/>
                </a:lnTo>
                <a:lnTo>
                  <a:pt x="776" y="210"/>
                </a:lnTo>
                <a:lnTo>
                  <a:pt x="783" y="195"/>
                </a:lnTo>
                <a:lnTo>
                  <a:pt x="787" y="181"/>
                </a:lnTo>
                <a:lnTo>
                  <a:pt x="789" y="16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Freeform 9"/>
          <p:cNvSpPr>
            <a:spLocks/>
          </p:cNvSpPr>
          <p:nvPr/>
        </p:nvSpPr>
        <p:spPr bwMode="auto">
          <a:xfrm>
            <a:off x="2778920" y="3687034"/>
            <a:ext cx="1252537" cy="530225"/>
          </a:xfrm>
          <a:custGeom>
            <a:avLst/>
            <a:gdLst>
              <a:gd name="T0" fmla="*/ 2147483647 w 789"/>
              <a:gd name="T1" fmla="*/ 2147483647 h 334"/>
              <a:gd name="T2" fmla="*/ 2147483647 w 789"/>
              <a:gd name="T3" fmla="*/ 2147483647 h 334"/>
              <a:gd name="T4" fmla="*/ 2147483647 w 789"/>
              <a:gd name="T5" fmla="*/ 2147483647 h 334"/>
              <a:gd name="T6" fmla="*/ 2147483647 w 789"/>
              <a:gd name="T7" fmla="*/ 2147483647 h 334"/>
              <a:gd name="T8" fmla="*/ 2147483647 w 789"/>
              <a:gd name="T9" fmla="*/ 2147483647 h 334"/>
              <a:gd name="T10" fmla="*/ 2147483647 w 789"/>
              <a:gd name="T11" fmla="*/ 2147483647 h 334"/>
              <a:gd name="T12" fmla="*/ 2147483647 w 789"/>
              <a:gd name="T13" fmla="*/ 2147483647 h 334"/>
              <a:gd name="T14" fmla="*/ 2147483647 w 789"/>
              <a:gd name="T15" fmla="*/ 2147483647 h 334"/>
              <a:gd name="T16" fmla="*/ 2147483647 w 789"/>
              <a:gd name="T17" fmla="*/ 2147483647 h 334"/>
              <a:gd name="T18" fmla="*/ 2147483647 w 789"/>
              <a:gd name="T19" fmla="*/ 2147483647 h 334"/>
              <a:gd name="T20" fmla="*/ 2147483647 w 789"/>
              <a:gd name="T21" fmla="*/ 2147483647 h 334"/>
              <a:gd name="T22" fmla="*/ 2147483647 w 789"/>
              <a:gd name="T23" fmla="*/ 2147483647 h 334"/>
              <a:gd name="T24" fmla="*/ 2147483647 w 789"/>
              <a:gd name="T25" fmla="*/ 2147483647 h 334"/>
              <a:gd name="T26" fmla="*/ 2147483647 w 789"/>
              <a:gd name="T27" fmla="*/ 2147483647 h 334"/>
              <a:gd name="T28" fmla="*/ 2147483647 w 789"/>
              <a:gd name="T29" fmla="*/ 2147483647 h 334"/>
              <a:gd name="T30" fmla="*/ 2147483647 w 789"/>
              <a:gd name="T31" fmla="*/ 2147483647 h 334"/>
              <a:gd name="T32" fmla="*/ 2147483647 w 789"/>
              <a:gd name="T33" fmla="*/ 2147483647 h 334"/>
              <a:gd name="T34" fmla="*/ 2147483647 w 789"/>
              <a:gd name="T35" fmla="*/ 2147483647 h 334"/>
              <a:gd name="T36" fmla="*/ 2147483647 w 789"/>
              <a:gd name="T37" fmla="*/ 2147483647 h 334"/>
              <a:gd name="T38" fmla="*/ 2147483647 w 789"/>
              <a:gd name="T39" fmla="*/ 2147483647 h 334"/>
              <a:gd name="T40" fmla="*/ 2147483647 w 789"/>
              <a:gd name="T41" fmla="*/ 2147483647 h 334"/>
              <a:gd name="T42" fmla="*/ 2147483647 w 789"/>
              <a:gd name="T43" fmla="*/ 2147483647 h 334"/>
              <a:gd name="T44" fmla="*/ 2147483647 w 789"/>
              <a:gd name="T45" fmla="*/ 2147483647 h 334"/>
              <a:gd name="T46" fmla="*/ 2147483647 w 789"/>
              <a:gd name="T47" fmla="*/ 2147483647 h 334"/>
              <a:gd name="T48" fmla="*/ 2147483647 w 789"/>
              <a:gd name="T49" fmla="*/ 2147483647 h 334"/>
              <a:gd name="T50" fmla="*/ 2147483647 w 789"/>
              <a:gd name="T51" fmla="*/ 2147483647 h 334"/>
              <a:gd name="T52" fmla="*/ 2147483647 w 789"/>
              <a:gd name="T53" fmla="*/ 2147483647 h 334"/>
              <a:gd name="T54" fmla="*/ 2147483647 w 789"/>
              <a:gd name="T55" fmla="*/ 2147483647 h 334"/>
              <a:gd name="T56" fmla="*/ 2147483647 w 789"/>
              <a:gd name="T57" fmla="*/ 2147483647 h 334"/>
              <a:gd name="T58" fmla="*/ 2147483647 w 789"/>
              <a:gd name="T59" fmla="*/ 2147483647 h 334"/>
              <a:gd name="T60" fmla="*/ 2147483647 w 789"/>
              <a:gd name="T61" fmla="*/ 2147483647 h 334"/>
              <a:gd name="T62" fmla="*/ 2147483647 w 789"/>
              <a:gd name="T63" fmla="*/ 2147483647 h 334"/>
              <a:gd name="T64" fmla="*/ 2147483647 w 789"/>
              <a:gd name="T65" fmla="*/ 2147483647 h 334"/>
              <a:gd name="T66" fmla="*/ 2147483647 w 789"/>
              <a:gd name="T67" fmla="*/ 2147483647 h 334"/>
              <a:gd name="T68" fmla="*/ 2147483647 w 789"/>
              <a:gd name="T69" fmla="*/ 2147483647 h 334"/>
              <a:gd name="T70" fmla="*/ 2147483647 w 789"/>
              <a:gd name="T71" fmla="*/ 2147483647 h 3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89"/>
              <a:gd name="T109" fmla="*/ 0 h 334"/>
              <a:gd name="T110" fmla="*/ 789 w 789"/>
              <a:gd name="T111" fmla="*/ 334 h 3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89" h="334">
                <a:moveTo>
                  <a:pt x="0" y="167"/>
                </a:moveTo>
                <a:lnTo>
                  <a:pt x="2" y="181"/>
                </a:lnTo>
                <a:lnTo>
                  <a:pt x="6" y="195"/>
                </a:lnTo>
                <a:lnTo>
                  <a:pt x="13" y="210"/>
                </a:lnTo>
                <a:lnTo>
                  <a:pt x="24" y="224"/>
                </a:lnTo>
                <a:lnTo>
                  <a:pt x="37" y="237"/>
                </a:lnTo>
                <a:lnTo>
                  <a:pt x="53" y="250"/>
                </a:lnTo>
                <a:lnTo>
                  <a:pt x="71" y="262"/>
                </a:lnTo>
                <a:lnTo>
                  <a:pt x="92" y="274"/>
                </a:lnTo>
                <a:lnTo>
                  <a:pt x="116" y="284"/>
                </a:lnTo>
                <a:lnTo>
                  <a:pt x="141" y="294"/>
                </a:lnTo>
                <a:lnTo>
                  <a:pt x="168" y="303"/>
                </a:lnTo>
                <a:lnTo>
                  <a:pt x="197" y="311"/>
                </a:lnTo>
                <a:lnTo>
                  <a:pt x="227" y="317"/>
                </a:lnTo>
                <a:lnTo>
                  <a:pt x="259" y="323"/>
                </a:lnTo>
                <a:lnTo>
                  <a:pt x="293" y="327"/>
                </a:lnTo>
                <a:lnTo>
                  <a:pt x="326" y="330"/>
                </a:lnTo>
                <a:lnTo>
                  <a:pt x="360" y="332"/>
                </a:lnTo>
                <a:lnTo>
                  <a:pt x="394" y="333"/>
                </a:lnTo>
                <a:lnTo>
                  <a:pt x="428" y="332"/>
                </a:lnTo>
                <a:lnTo>
                  <a:pt x="462" y="330"/>
                </a:lnTo>
                <a:lnTo>
                  <a:pt x="497" y="327"/>
                </a:lnTo>
                <a:lnTo>
                  <a:pt x="529" y="323"/>
                </a:lnTo>
                <a:lnTo>
                  <a:pt x="561" y="317"/>
                </a:lnTo>
                <a:lnTo>
                  <a:pt x="591" y="311"/>
                </a:lnTo>
                <a:lnTo>
                  <a:pt x="620" y="302"/>
                </a:lnTo>
                <a:lnTo>
                  <a:pt x="648" y="294"/>
                </a:lnTo>
                <a:lnTo>
                  <a:pt x="673" y="284"/>
                </a:lnTo>
                <a:lnTo>
                  <a:pt x="696" y="273"/>
                </a:lnTo>
                <a:lnTo>
                  <a:pt x="717" y="261"/>
                </a:lnTo>
                <a:lnTo>
                  <a:pt x="736" y="250"/>
                </a:lnTo>
                <a:lnTo>
                  <a:pt x="751" y="237"/>
                </a:lnTo>
                <a:lnTo>
                  <a:pt x="764" y="223"/>
                </a:lnTo>
                <a:lnTo>
                  <a:pt x="775" y="209"/>
                </a:lnTo>
                <a:lnTo>
                  <a:pt x="782" y="195"/>
                </a:lnTo>
                <a:lnTo>
                  <a:pt x="787" y="180"/>
                </a:lnTo>
                <a:lnTo>
                  <a:pt x="788" y="167"/>
                </a:lnTo>
                <a:lnTo>
                  <a:pt x="787" y="152"/>
                </a:lnTo>
                <a:lnTo>
                  <a:pt x="782" y="137"/>
                </a:lnTo>
                <a:lnTo>
                  <a:pt x="775" y="124"/>
                </a:lnTo>
                <a:lnTo>
                  <a:pt x="764" y="110"/>
                </a:lnTo>
                <a:lnTo>
                  <a:pt x="751" y="96"/>
                </a:lnTo>
                <a:lnTo>
                  <a:pt x="736" y="83"/>
                </a:lnTo>
                <a:lnTo>
                  <a:pt x="717" y="71"/>
                </a:lnTo>
                <a:lnTo>
                  <a:pt x="696" y="60"/>
                </a:lnTo>
                <a:lnTo>
                  <a:pt x="673" y="49"/>
                </a:lnTo>
                <a:lnTo>
                  <a:pt x="647" y="39"/>
                </a:lnTo>
                <a:lnTo>
                  <a:pt x="620" y="30"/>
                </a:lnTo>
                <a:lnTo>
                  <a:pt x="591" y="23"/>
                </a:lnTo>
                <a:lnTo>
                  <a:pt x="561" y="16"/>
                </a:lnTo>
                <a:lnTo>
                  <a:pt x="529" y="10"/>
                </a:lnTo>
                <a:lnTo>
                  <a:pt x="496" y="6"/>
                </a:lnTo>
                <a:lnTo>
                  <a:pt x="462" y="3"/>
                </a:lnTo>
                <a:lnTo>
                  <a:pt x="428" y="1"/>
                </a:lnTo>
                <a:lnTo>
                  <a:pt x="394" y="0"/>
                </a:lnTo>
                <a:lnTo>
                  <a:pt x="360" y="1"/>
                </a:lnTo>
                <a:lnTo>
                  <a:pt x="326" y="3"/>
                </a:lnTo>
                <a:lnTo>
                  <a:pt x="292" y="6"/>
                </a:lnTo>
                <a:lnTo>
                  <a:pt x="259" y="10"/>
                </a:lnTo>
                <a:lnTo>
                  <a:pt x="227" y="16"/>
                </a:lnTo>
                <a:lnTo>
                  <a:pt x="197" y="23"/>
                </a:lnTo>
                <a:lnTo>
                  <a:pt x="168" y="30"/>
                </a:lnTo>
                <a:lnTo>
                  <a:pt x="140" y="39"/>
                </a:lnTo>
                <a:lnTo>
                  <a:pt x="116" y="49"/>
                </a:lnTo>
                <a:lnTo>
                  <a:pt x="92" y="60"/>
                </a:lnTo>
                <a:lnTo>
                  <a:pt x="71" y="71"/>
                </a:lnTo>
                <a:lnTo>
                  <a:pt x="53" y="83"/>
                </a:lnTo>
                <a:lnTo>
                  <a:pt x="37" y="97"/>
                </a:lnTo>
                <a:lnTo>
                  <a:pt x="24" y="110"/>
                </a:lnTo>
                <a:lnTo>
                  <a:pt x="13" y="124"/>
                </a:lnTo>
                <a:lnTo>
                  <a:pt x="6" y="137"/>
                </a:lnTo>
                <a:lnTo>
                  <a:pt x="2" y="152"/>
                </a:lnTo>
                <a:lnTo>
                  <a:pt x="0" y="16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Freeform 10"/>
          <p:cNvSpPr>
            <a:spLocks/>
          </p:cNvSpPr>
          <p:nvPr/>
        </p:nvSpPr>
        <p:spPr bwMode="auto">
          <a:xfrm>
            <a:off x="4326732" y="3563209"/>
            <a:ext cx="1252538" cy="528638"/>
          </a:xfrm>
          <a:custGeom>
            <a:avLst/>
            <a:gdLst>
              <a:gd name="T0" fmla="*/ 2147483647 w 789"/>
              <a:gd name="T1" fmla="*/ 2147483647 h 333"/>
              <a:gd name="T2" fmla="*/ 2147483647 w 789"/>
              <a:gd name="T3" fmla="*/ 2147483647 h 333"/>
              <a:gd name="T4" fmla="*/ 2147483647 w 789"/>
              <a:gd name="T5" fmla="*/ 2147483647 h 333"/>
              <a:gd name="T6" fmla="*/ 2147483647 w 789"/>
              <a:gd name="T7" fmla="*/ 2147483647 h 333"/>
              <a:gd name="T8" fmla="*/ 2147483647 w 789"/>
              <a:gd name="T9" fmla="*/ 2147483647 h 333"/>
              <a:gd name="T10" fmla="*/ 2147483647 w 789"/>
              <a:gd name="T11" fmla="*/ 2147483647 h 333"/>
              <a:gd name="T12" fmla="*/ 2147483647 w 789"/>
              <a:gd name="T13" fmla="*/ 2147483647 h 333"/>
              <a:gd name="T14" fmla="*/ 2147483647 w 789"/>
              <a:gd name="T15" fmla="*/ 2147483647 h 333"/>
              <a:gd name="T16" fmla="*/ 2147483647 w 789"/>
              <a:gd name="T17" fmla="*/ 2147483647 h 333"/>
              <a:gd name="T18" fmla="*/ 2147483647 w 789"/>
              <a:gd name="T19" fmla="*/ 2147483647 h 333"/>
              <a:gd name="T20" fmla="*/ 2147483647 w 789"/>
              <a:gd name="T21" fmla="*/ 2147483647 h 333"/>
              <a:gd name="T22" fmla="*/ 2147483647 w 789"/>
              <a:gd name="T23" fmla="*/ 2147483647 h 333"/>
              <a:gd name="T24" fmla="*/ 2147483647 w 789"/>
              <a:gd name="T25" fmla="*/ 2147483647 h 333"/>
              <a:gd name="T26" fmla="*/ 2147483647 w 789"/>
              <a:gd name="T27" fmla="*/ 2147483647 h 333"/>
              <a:gd name="T28" fmla="*/ 2147483647 w 789"/>
              <a:gd name="T29" fmla="*/ 2147483647 h 333"/>
              <a:gd name="T30" fmla="*/ 2147483647 w 789"/>
              <a:gd name="T31" fmla="*/ 2147483647 h 333"/>
              <a:gd name="T32" fmla="*/ 2147483647 w 789"/>
              <a:gd name="T33" fmla="*/ 2147483647 h 333"/>
              <a:gd name="T34" fmla="*/ 2147483647 w 789"/>
              <a:gd name="T35" fmla="*/ 2147483647 h 333"/>
              <a:gd name="T36" fmla="*/ 2147483647 w 789"/>
              <a:gd name="T37" fmla="*/ 2147483647 h 333"/>
              <a:gd name="T38" fmla="*/ 2147483647 w 789"/>
              <a:gd name="T39" fmla="*/ 2147483647 h 333"/>
              <a:gd name="T40" fmla="*/ 2147483647 w 789"/>
              <a:gd name="T41" fmla="*/ 2147483647 h 333"/>
              <a:gd name="T42" fmla="*/ 2147483647 w 789"/>
              <a:gd name="T43" fmla="*/ 2147483647 h 333"/>
              <a:gd name="T44" fmla="*/ 2147483647 w 789"/>
              <a:gd name="T45" fmla="*/ 2147483647 h 333"/>
              <a:gd name="T46" fmla="*/ 2147483647 w 789"/>
              <a:gd name="T47" fmla="*/ 2147483647 h 333"/>
              <a:gd name="T48" fmla="*/ 2147483647 w 789"/>
              <a:gd name="T49" fmla="*/ 2147483647 h 333"/>
              <a:gd name="T50" fmla="*/ 2147483647 w 789"/>
              <a:gd name="T51" fmla="*/ 2147483647 h 333"/>
              <a:gd name="T52" fmla="*/ 2147483647 w 789"/>
              <a:gd name="T53" fmla="*/ 2147483647 h 333"/>
              <a:gd name="T54" fmla="*/ 2147483647 w 789"/>
              <a:gd name="T55" fmla="*/ 2147483647 h 333"/>
              <a:gd name="T56" fmla="*/ 2147483647 w 789"/>
              <a:gd name="T57" fmla="*/ 2147483647 h 333"/>
              <a:gd name="T58" fmla="*/ 2147483647 w 789"/>
              <a:gd name="T59" fmla="*/ 2147483647 h 333"/>
              <a:gd name="T60" fmla="*/ 2147483647 w 789"/>
              <a:gd name="T61" fmla="*/ 2147483647 h 333"/>
              <a:gd name="T62" fmla="*/ 2147483647 w 789"/>
              <a:gd name="T63" fmla="*/ 2147483647 h 333"/>
              <a:gd name="T64" fmla="*/ 2147483647 w 789"/>
              <a:gd name="T65" fmla="*/ 2147483647 h 333"/>
              <a:gd name="T66" fmla="*/ 2147483647 w 789"/>
              <a:gd name="T67" fmla="*/ 2147483647 h 333"/>
              <a:gd name="T68" fmla="*/ 2147483647 w 789"/>
              <a:gd name="T69" fmla="*/ 2147483647 h 333"/>
              <a:gd name="T70" fmla="*/ 2147483647 w 789"/>
              <a:gd name="T71" fmla="*/ 2147483647 h 3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89"/>
              <a:gd name="T109" fmla="*/ 0 h 333"/>
              <a:gd name="T110" fmla="*/ 789 w 789"/>
              <a:gd name="T111" fmla="*/ 333 h 3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89" h="333">
                <a:moveTo>
                  <a:pt x="0" y="166"/>
                </a:moveTo>
                <a:lnTo>
                  <a:pt x="2" y="181"/>
                </a:lnTo>
                <a:lnTo>
                  <a:pt x="6" y="195"/>
                </a:lnTo>
                <a:lnTo>
                  <a:pt x="14" y="209"/>
                </a:lnTo>
                <a:lnTo>
                  <a:pt x="24" y="223"/>
                </a:lnTo>
                <a:lnTo>
                  <a:pt x="38" y="237"/>
                </a:lnTo>
                <a:lnTo>
                  <a:pt x="53" y="249"/>
                </a:lnTo>
                <a:lnTo>
                  <a:pt x="72" y="262"/>
                </a:lnTo>
                <a:lnTo>
                  <a:pt x="93" y="273"/>
                </a:lnTo>
                <a:lnTo>
                  <a:pt x="116" y="284"/>
                </a:lnTo>
                <a:lnTo>
                  <a:pt x="141" y="294"/>
                </a:lnTo>
                <a:lnTo>
                  <a:pt x="169" y="302"/>
                </a:lnTo>
                <a:lnTo>
                  <a:pt x="197" y="310"/>
                </a:lnTo>
                <a:lnTo>
                  <a:pt x="228" y="317"/>
                </a:lnTo>
                <a:lnTo>
                  <a:pt x="259" y="322"/>
                </a:lnTo>
                <a:lnTo>
                  <a:pt x="292" y="327"/>
                </a:lnTo>
                <a:lnTo>
                  <a:pt x="325" y="330"/>
                </a:lnTo>
                <a:lnTo>
                  <a:pt x="360" y="332"/>
                </a:lnTo>
                <a:lnTo>
                  <a:pt x="394" y="332"/>
                </a:lnTo>
                <a:lnTo>
                  <a:pt x="429" y="332"/>
                </a:lnTo>
                <a:lnTo>
                  <a:pt x="463" y="330"/>
                </a:lnTo>
                <a:lnTo>
                  <a:pt x="496" y="327"/>
                </a:lnTo>
                <a:lnTo>
                  <a:pt x="529" y="322"/>
                </a:lnTo>
                <a:lnTo>
                  <a:pt x="560" y="317"/>
                </a:lnTo>
                <a:lnTo>
                  <a:pt x="591" y="310"/>
                </a:lnTo>
                <a:lnTo>
                  <a:pt x="620" y="302"/>
                </a:lnTo>
                <a:lnTo>
                  <a:pt x="647" y="293"/>
                </a:lnTo>
                <a:lnTo>
                  <a:pt x="673" y="284"/>
                </a:lnTo>
                <a:lnTo>
                  <a:pt x="696" y="273"/>
                </a:lnTo>
                <a:lnTo>
                  <a:pt x="716" y="262"/>
                </a:lnTo>
                <a:lnTo>
                  <a:pt x="735" y="249"/>
                </a:lnTo>
                <a:lnTo>
                  <a:pt x="751" y="236"/>
                </a:lnTo>
                <a:lnTo>
                  <a:pt x="765" y="223"/>
                </a:lnTo>
                <a:lnTo>
                  <a:pt x="775" y="209"/>
                </a:lnTo>
                <a:lnTo>
                  <a:pt x="782" y="195"/>
                </a:lnTo>
                <a:lnTo>
                  <a:pt x="786" y="181"/>
                </a:lnTo>
                <a:lnTo>
                  <a:pt x="788" y="166"/>
                </a:lnTo>
                <a:lnTo>
                  <a:pt x="786" y="151"/>
                </a:lnTo>
                <a:lnTo>
                  <a:pt x="782" y="137"/>
                </a:lnTo>
                <a:lnTo>
                  <a:pt x="775" y="123"/>
                </a:lnTo>
                <a:lnTo>
                  <a:pt x="765" y="109"/>
                </a:lnTo>
                <a:lnTo>
                  <a:pt x="751" y="96"/>
                </a:lnTo>
                <a:lnTo>
                  <a:pt x="735" y="83"/>
                </a:lnTo>
                <a:lnTo>
                  <a:pt x="716" y="71"/>
                </a:lnTo>
                <a:lnTo>
                  <a:pt x="695" y="59"/>
                </a:lnTo>
                <a:lnTo>
                  <a:pt x="672" y="48"/>
                </a:lnTo>
                <a:lnTo>
                  <a:pt x="647" y="39"/>
                </a:lnTo>
                <a:lnTo>
                  <a:pt x="620" y="30"/>
                </a:lnTo>
                <a:lnTo>
                  <a:pt x="591" y="22"/>
                </a:lnTo>
                <a:lnTo>
                  <a:pt x="560" y="15"/>
                </a:lnTo>
                <a:lnTo>
                  <a:pt x="529" y="10"/>
                </a:lnTo>
                <a:lnTo>
                  <a:pt x="496" y="6"/>
                </a:lnTo>
                <a:lnTo>
                  <a:pt x="462" y="2"/>
                </a:lnTo>
                <a:lnTo>
                  <a:pt x="428" y="1"/>
                </a:lnTo>
                <a:lnTo>
                  <a:pt x="394" y="0"/>
                </a:lnTo>
                <a:lnTo>
                  <a:pt x="360" y="1"/>
                </a:lnTo>
                <a:lnTo>
                  <a:pt x="325" y="3"/>
                </a:lnTo>
                <a:lnTo>
                  <a:pt x="292" y="6"/>
                </a:lnTo>
                <a:lnTo>
                  <a:pt x="259" y="10"/>
                </a:lnTo>
                <a:lnTo>
                  <a:pt x="228" y="16"/>
                </a:lnTo>
                <a:lnTo>
                  <a:pt x="197" y="22"/>
                </a:lnTo>
                <a:lnTo>
                  <a:pt x="169" y="30"/>
                </a:lnTo>
                <a:lnTo>
                  <a:pt x="141" y="39"/>
                </a:lnTo>
                <a:lnTo>
                  <a:pt x="116" y="49"/>
                </a:lnTo>
                <a:lnTo>
                  <a:pt x="93" y="60"/>
                </a:lnTo>
                <a:lnTo>
                  <a:pt x="72" y="71"/>
                </a:lnTo>
                <a:lnTo>
                  <a:pt x="53" y="83"/>
                </a:lnTo>
                <a:lnTo>
                  <a:pt x="38" y="96"/>
                </a:lnTo>
                <a:lnTo>
                  <a:pt x="24" y="109"/>
                </a:lnTo>
                <a:lnTo>
                  <a:pt x="14" y="123"/>
                </a:lnTo>
                <a:lnTo>
                  <a:pt x="6" y="138"/>
                </a:lnTo>
                <a:lnTo>
                  <a:pt x="2" y="152"/>
                </a:lnTo>
                <a:lnTo>
                  <a:pt x="0" y="16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Freeform 11"/>
          <p:cNvSpPr>
            <a:spLocks/>
          </p:cNvSpPr>
          <p:nvPr/>
        </p:nvSpPr>
        <p:spPr bwMode="auto">
          <a:xfrm>
            <a:off x="6595270" y="4518884"/>
            <a:ext cx="1449387" cy="544513"/>
          </a:xfrm>
          <a:custGeom>
            <a:avLst/>
            <a:gdLst/>
            <a:ahLst/>
            <a:cxnLst>
              <a:cxn ang="0">
                <a:pos x="912" y="342"/>
              </a:cxn>
              <a:cxn ang="0">
                <a:pos x="912" y="0"/>
              </a:cxn>
              <a:cxn ang="0">
                <a:pos x="0" y="0"/>
              </a:cxn>
              <a:cxn ang="0">
                <a:pos x="0" y="342"/>
              </a:cxn>
              <a:cxn ang="0">
                <a:pos x="912" y="342"/>
              </a:cxn>
            </a:cxnLst>
            <a:rect l="0" t="0" r="r" b="b"/>
            <a:pathLst>
              <a:path w="913" h="343">
                <a:moveTo>
                  <a:pt x="912" y="342"/>
                </a:moveTo>
                <a:lnTo>
                  <a:pt x="912" y="0"/>
                </a:lnTo>
                <a:lnTo>
                  <a:pt x="0" y="0"/>
                </a:lnTo>
                <a:lnTo>
                  <a:pt x="0" y="342"/>
                </a:lnTo>
                <a:lnTo>
                  <a:pt x="912" y="342"/>
                </a:lnTo>
              </a:path>
            </a:pathLst>
          </a:custGeom>
          <a:solidFill>
            <a:schemeClr val="bg1">
              <a:lumMod val="75000"/>
            </a:schemeClr>
          </a:solidFill>
          <a:ln w="508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4349" name="Freeform 12"/>
          <p:cNvSpPr>
            <a:spLocks/>
          </p:cNvSpPr>
          <p:nvPr/>
        </p:nvSpPr>
        <p:spPr bwMode="auto">
          <a:xfrm>
            <a:off x="1605757" y="4541109"/>
            <a:ext cx="1252538" cy="544513"/>
          </a:xfrm>
          <a:custGeom>
            <a:avLst/>
            <a:gdLst>
              <a:gd name="T0" fmla="*/ 2147483647 w 789"/>
              <a:gd name="T1" fmla="*/ 2147483647 h 343"/>
              <a:gd name="T2" fmla="*/ 2147483647 w 789"/>
              <a:gd name="T3" fmla="*/ 0 h 343"/>
              <a:gd name="T4" fmla="*/ 0 w 789"/>
              <a:gd name="T5" fmla="*/ 0 h 343"/>
              <a:gd name="T6" fmla="*/ 0 w 789"/>
              <a:gd name="T7" fmla="*/ 2147483647 h 343"/>
              <a:gd name="T8" fmla="*/ 2147483647 w 789"/>
              <a:gd name="T9" fmla="*/ 2147483647 h 3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9"/>
              <a:gd name="T16" fmla="*/ 0 h 343"/>
              <a:gd name="T17" fmla="*/ 789 w 789"/>
              <a:gd name="T18" fmla="*/ 343 h 3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9" h="343">
                <a:moveTo>
                  <a:pt x="788" y="342"/>
                </a:moveTo>
                <a:lnTo>
                  <a:pt x="788" y="0"/>
                </a:lnTo>
                <a:lnTo>
                  <a:pt x="0" y="0"/>
                </a:lnTo>
                <a:lnTo>
                  <a:pt x="0" y="342"/>
                </a:lnTo>
                <a:lnTo>
                  <a:pt x="788" y="34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Freeform 13"/>
          <p:cNvSpPr>
            <a:spLocks/>
          </p:cNvSpPr>
          <p:nvPr/>
        </p:nvSpPr>
        <p:spPr bwMode="auto">
          <a:xfrm>
            <a:off x="1605757" y="3299684"/>
            <a:ext cx="1252538" cy="528638"/>
          </a:xfrm>
          <a:custGeom>
            <a:avLst/>
            <a:gdLst>
              <a:gd name="T0" fmla="*/ 2147483647 w 789"/>
              <a:gd name="T1" fmla="*/ 2147483647 h 333"/>
              <a:gd name="T2" fmla="*/ 2147483647 w 789"/>
              <a:gd name="T3" fmla="*/ 2147483647 h 333"/>
              <a:gd name="T4" fmla="*/ 2147483647 w 789"/>
              <a:gd name="T5" fmla="*/ 2147483647 h 333"/>
              <a:gd name="T6" fmla="*/ 2147483647 w 789"/>
              <a:gd name="T7" fmla="*/ 2147483647 h 333"/>
              <a:gd name="T8" fmla="*/ 2147483647 w 789"/>
              <a:gd name="T9" fmla="*/ 2147483647 h 333"/>
              <a:gd name="T10" fmla="*/ 2147483647 w 789"/>
              <a:gd name="T11" fmla="*/ 2147483647 h 333"/>
              <a:gd name="T12" fmla="*/ 2147483647 w 789"/>
              <a:gd name="T13" fmla="*/ 2147483647 h 333"/>
              <a:gd name="T14" fmla="*/ 2147483647 w 789"/>
              <a:gd name="T15" fmla="*/ 2147483647 h 333"/>
              <a:gd name="T16" fmla="*/ 2147483647 w 789"/>
              <a:gd name="T17" fmla="*/ 0 h 333"/>
              <a:gd name="T18" fmla="*/ 2147483647 w 789"/>
              <a:gd name="T19" fmla="*/ 0 h 333"/>
              <a:gd name="T20" fmla="*/ 2147483647 w 789"/>
              <a:gd name="T21" fmla="*/ 2147483647 h 333"/>
              <a:gd name="T22" fmla="*/ 2147483647 w 789"/>
              <a:gd name="T23" fmla="*/ 2147483647 h 333"/>
              <a:gd name="T24" fmla="*/ 2147483647 w 789"/>
              <a:gd name="T25" fmla="*/ 2147483647 h 333"/>
              <a:gd name="T26" fmla="*/ 2147483647 w 789"/>
              <a:gd name="T27" fmla="*/ 2147483647 h 333"/>
              <a:gd name="T28" fmla="*/ 2147483647 w 789"/>
              <a:gd name="T29" fmla="*/ 2147483647 h 333"/>
              <a:gd name="T30" fmla="*/ 2147483647 w 789"/>
              <a:gd name="T31" fmla="*/ 2147483647 h 333"/>
              <a:gd name="T32" fmla="*/ 2147483647 w 789"/>
              <a:gd name="T33" fmla="*/ 2147483647 h 333"/>
              <a:gd name="T34" fmla="*/ 2147483647 w 789"/>
              <a:gd name="T35" fmla="*/ 2147483647 h 333"/>
              <a:gd name="T36" fmla="*/ 2147483647 w 789"/>
              <a:gd name="T37" fmla="*/ 2147483647 h 333"/>
              <a:gd name="T38" fmla="*/ 2147483647 w 789"/>
              <a:gd name="T39" fmla="*/ 2147483647 h 333"/>
              <a:gd name="T40" fmla="*/ 2147483647 w 789"/>
              <a:gd name="T41" fmla="*/ 2147483647 h 333"/>
              <a:gd name="T42" fmla="*/ 2147483647 w 789"/>
              <a:gd name="T43" fmla="*/ 2147483647 h 333"/>
              <a:gd name="T44" fmla="*/ 2147483647 w 789"/>
              <a:gd name="T45" fmla="*/ 2147483647 h 333"/>
              <a:gd name="T46" fmla="*/ 2147483647 w 789"/>
              <a:gd name="T47" fmla="*/ 2147483647 h 333"/>
              <a:gd name="T48" fmla="*/ 2147483647 w 789"/>
              <a:gd name="T49" fmla="*/ 2147483647 h 333"/>
              <a:gd name="T50" fmla="*/ 2147483647 w 789"/>
              <a:gd name="T51" fmla="*/ 2147483647 h 333"/>
              <a:gd name="T52" fmla="*/ 2147483647 w 789"/>
              <a:gd name="T53" fmla="*/ 2147483647 h 333"/>
              <a:gd name="T54" fmla="*/ 2147483647 w 789"/>
              <a:gd name="T55" fmla="*/ 2147483647 h 333"/>
              <a:gd name="T56" fmla="*/ 2147483647 w 789"/>
              <a:gd name="T57" fmla="*/ 2147483647 h 333"/>
              <a:gd name="T58" fmla="*/ 2147483647 w 789"/>
              <a:gd name="T59" fmla="*/ 2147483647 h 333"/>
              <a:gd name="T60" fmla="*/ 2147483647 w 789"/>
              <a:gd name="T61" fmla="*/ 2147483647 h 333"/>
              <a:gd name="T62" fmla="*/ 2147483647 w 789"/>
              <a:gd name="T63" fmla="*/ 2147483647 h 333"/>
              <a:gd name="T64" fmla="*/ 2147483647 w 789"/>
              <a:gd name="T65" fmla="*/ 2147483647 h 333"/>
              <a:gd name="T66" fmla="*/ 2147483647 w 789"/>
              <a:gd name="T67" fmla="*/ 2147483647 h 333"/>
              <a:gd name="T68" fmla="*/ 2147483647 w 789"/>
              <a:gd name="T69" fmla="*/ 2147483647 h 333"/>
              <a:gd name="T70" fmla="*/ 2147483647 w 789"/>
              <a:gd name="T71" fmla="*/ 2147483647 h 3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89"/>
              <a:gd name="T109" fmla="*/ 0 h 333"/>
              <a:gd name="T110" fmla="*/ 789 w 789"/>
              <a:gd name="T111" fmla="*/ 333 h 3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89" h="333">
                <a:moveTo>
                  <a:pt x="788" y="166"/>
                </a:moveTo>
                <a:lnTo>
                  <a:pt x="787" y="151"/>
                </a:lnTo>
                <a:lnTo>
                  <a:pt x="782" y="137"/>
                </a:lnTo>
                <a:lnTo>
                  <a:pt x="775" y="123"/>
                </a:lnTo>
                <a:lnTo>
                  <a:pt x="765" y="109"/>
                </a:lnTo>
                <a:lnTo>
                  <a:pt x="751" y="96"/>
                </a:lnTo>
                <a:lnTo>
                  <a:pt x="735" y="83"/>
                </a:lnTo>
                <a:lnTo>
                  <a:pt x="717" y="70"/>
                </a:lnTo>
                <a:lnTo>
                  <a:pt x="696" y="59"/>
                </a:lnTo>
                <a:lnTo>
                  <a:pt x="673" y="49"/>
                </a:lnTo>
                <a:lnTo>
                  <a:pt x="647" y="39"/>
                </a:lnTo>
                <a:lnTo>
                  <a:pt x="620" y="30"/>
                </a:lnTo>
                <a:lnTo>
                  <a:pt x="591" y="22"/>
                </a:lnTo>
                <a:lnTo>
                  <a:pt x="561" y="16"/>
                </a:lnTo>
                <a:lnTo>
                  <a:pt x="529" y="10"/>
                </a:lnTo>
                <a:lnTo>
                  <a:pt x="496" y="6"/>
                </a:lnTo>
                <a:lnTo>
                  <a:pt x="463" y="3"/>
                </a:lnTo>
                <a:lnTo>
                  <a:pt x="429" y="0"/>
                </a:lnTo>
                <a:lnTo>
                  <a:pt x="394" y="0"/>
                </a:lnTo>
                <a:lnTo>
                  <a:pt x="360" y="0"/>
                </a:lnTo>
                <a:lnTo>
                  <a:pt x="325" y="3"/>
                </a:lnTo>
                <a:lnTo>
                  <a:pt x="292" y="6"/>
                </a:lnTo>
                <a:lnTo>
                  <a:pt x="260" y="10"/>
                </a:lnTo>
                <a:lnTo>
                  <a:pt x="228" y="16"/>
                </a:lnTo>
                <a:lnTo>
                  <a:pt x="197" y="22"/>
                </a:lnTo>
                <a:lnTo>
                  <a:pt x="168" y="30"/>
                </a:lnTo>
                <a:lnTo>
                  <a:pt x="141" y="39"/>
                </a:lnTo>
                <a:lnTo>
                  <a:pt x="115" y="49"/>
                </a:lnTo>
                <a:lnTo>
                  <a:pt x="92" y="59"/>
                </a:lnTo>
                <a:lnTo>
                  <a:pt x="71" y="70"/>
                </a:lnTo>
                <a:lnTo>
                  <a:pt x="53" y="83"/>
                </a:lnTo>
                <a:lnTo>
                  <a:pt x="37" y="96"/>
                </a:lnTo>
                <a:lnTo>
                  <a:pt x="24" y="109"/>
                </a:lnTo>
                <a:lnTo>
                  <a:pt x="14" y="123"/>
                </a:lnTo>
                <a:lnTo>
                  <a:pt x="6" y="137"/>
                </a:lnTo>
                <a:lnTo>
                  <a:pt x="1" y="151"/>
                </a:lnTo>
                <a:lnTo>
                  <a:pt x="0" y="166"/>
                </a:lnTo>
                <a:lnTo>
                  <a:pt x="1" y="180"/>
                </a:lnTo>
                <a:lnTo>
                  <a:pt x="6" y="195"/>
                </a:lnTo>
                <a:lnTo>
                  <a:pt x="14" y="209"/>
                </a:lnTo>
                <a:lnTo>
                  <a:pt x="24" y="223"/>
                </a:lnTo>
                <a:lnTo>
                  <a:pt x="37" y="236"/>
                </a:lnTo>
                <a:lnTo>
                  <a:pt x="53" y="249"/>
                </a:lnTo>
                <a:lnTo>
                  <a:pt x="71" y="261"/>
                </a:lnTo>
                <a:lnTo>
                  <a:pt x="92" y="273"/>
                </a:lnTo>
                <a:lnTo>
                  <a:pt x="115" y="284"/>
                </a:lnTo>
                <a:lnTo>
                  <a:pt x="141" y="294"/>
                </a:lnTo>
                <a:lnTo>
                  <a:pt x="168" y="302"/>
                </a:lnTo>
                <a:lnTo>
                  <a:pt x="197" y="310"/>
                </a:lnTo>
                <a:lnTo>
                  <a:pt x="228" y="317"/>
                </a:lnTo>
                <a:lnTo>
                  <a:pt x="260" y="322"/>
                </a:lnTo>
                <a:lnTo>
                  <a:pt x="292" y="327"/>
                </a:lnTo>
                <a:lnTo>
                  <a:pt x="325" y="330"/>
                </a:lnTo>
                <a:lnTo>
                  <a:pt x="360" y="331"/>
                </a:lnTo>
                <a:lnTo>
                  <a:pt x="394" y="332"/>
                </a:lnTo>
                <a:lnTo>
                  <a:pt x="429" y="331"/>
                </a:lnTo>
                <a:lnTo>
                  <a:pt x="463" y="330"/>
                </a:lnTo>
                <a:lnTo>
                  <a:pt x="496" y="327"/>
                </a:lnTo>
                <a:lnTo>
                  <a:pt x="529" y="322"/>
                </a:lnTo>
                <a:lnTo>
                  <a:pt x="561" y="317"/>
                </a:lnTo>
                <a:lnTo>
                  <a:pt x="591" y="310"/>
                </a:lnTo>
                <a:lnTo>
                  <a:pt x="620" y="302"/>
                </a:lnTo>
                <a:lnTo>
                  <a:pt x="647" y="294"/>
                </a:lnTo>
                <a:lnTo>
                  <a:pt x="673" y="284"/>
                </a:lnTo>
                <a:lnTo>
                  <a:pt x="696" y="273"/>
                </a:lnTo>
                <a:lnTo>
                  <a:pt x="717" y="261"/>
                </a:lnTo>
                <a:lnTo>
                  <a:pt x="735" y="249"/>
                </a:lnTo>
                <a:lnTo>
                  <a:pt x="751" y="236"/>
                </a:lnTo>
                <a:lnTo>
                  <a:pt x="765" y="223"/>
                </a:lnTo>
                <a:lnTo>
                  <a:pt x="775" y="209"/>
                </a:lnTo>
                <a:lnTo>
                  <a:pt x="782" y="195"/>
                </a:lnTo>
                <a:lnTo>
                  <a:pt x="787" y="180"/>
                </a:lnTo>
                <a:lnTo>
                  <a:pt x="788" y="16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3215482" y="3766409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lot</a:t>
            </a:r>
          </a:p>
        </p:txBody>
      </p:sp>
      <p:sp>
        <p:nvSpPr>
          <p:cNvPr id="15375" name="Freeform 15"/>
          <p:cNvSpPr>
            <a:spLocks/>
          </p:cNvSpPr>
          <p:nvPr/>
        </p:nvSpPr>
        <p:spPr bwMode="auto">
          <a:xfrm>
            <a:off x="4342607" y="4479197"/>
            <a:ext cx="1252538" cy="622300"/>
          </a:xfrm>
          <a:custGeom>
            <a:avLst/>
            <a:gdLst/>
            <a:ahLst/>
            <a:cxnLst>
              <a:cxn ang="0">
                <a:pos x="0" y="196"/>
              </a:cxn>
              <a:cxn ang="0">
                <a:pos x="394" y="0"/>
              </a:cxn>
              <a:cxn ang="0">
                <a:pos x="788" y="196"/>
              </a:cxn>
              <a:cxn ang="0">
                <a:pos x="394" y="391"/>
              </a:cxn>
              <a:cxn ang="0">
                <a:pos x="0" y="196"/>
              </a:cxn>
            </a:cxnLst>
            <a:rect l="0" t="0" r="r" b="b"/>
            <a:pathLst>
              <a:path w="789" h="392">
                <a:moveTo>
                  <a:pt x="0" y="196"/>
                </a:moveTo>
                <a:lnTo>
                  <a:pt x="394" y="0"/>
                </a:lnTo>
                <a:lnTo>
                  <a:pt x="788" y="196"/>
                </a:lnTo>
                <a:lnTo>
                  <a:pt x="394" y="391"/>
                </a:lnTo>
                <a:lnTo>
                  <a:pt x="0" y="196"/>
                </a:lnTo>
              </a:path>
            </a:pathLst>
          </a:custGeom>
          <a:solidFill>
            <a:schemeClr val="bg1">
              <a:lumMod val="75000"/>
            </a:schemeClr>
          </a:solidFill>
          <a:ln w="508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1901032" y="3374297"/>
            <a:ext cx="711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name</a:t>
            </a:r>
          </a:p>
        </p:txBody>
      </p:sp>
      <p:sp>
        <p:nvSpPr>
          <p:cNvPr id="14354" name="Rectangle 17"/>
          <p:cNvSpPr>
            <a:spLocks noChangeArrowheads="1"/>
          </p:cNvSpPr>
          <p:nvPr/>
        </p:nvSpPr>
        <p:spPr bwMode="auto">
          <a:xfrm>
            <a:off x="7634287" y="3852134"/>
            <a:ext cx="5318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age</a:t>
            </a:r>
          </a:p>
        </p:txBody>
      </p:sp>
      <p:sp>
        <p:nvSpPr>
          <p:cNvPr id="14355" name="Rectangle 18"/>
          <p:cNvSpPr>
            <a:spLocks noChangeArrowheads="1"/>
          </p:cNvSpPr>
          <p:nvPr/>
        </p:nvSpPr>
        <p:spPr bwMode="auto">
          <a:xfrm>
            <a:off x="5965032" y="3693384"/>
            <a:ext cx="968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FF0000"/>
                </a:solidFill>
                <a:latin typeface="Arial" charset="0"/>
              </a:rPr>
              <a:t>dpname</a:t>
            </a:r>
          </a:p>
        </p:txBody>
      </p:sp>
      <p:sp>
        <p:nvSpPr>
          <p:cNvPr id="14356" name="Rectangle 19"/>
          <p:cNvSpPr>
            <a:spLocks noChangeArrowheads="1"/>
          </p:cNvSpPr>
          <p:nvPr/>
        </p:nvSpPr>
        <p:spPr bwMode="auto">
          <a:xfrm>
            <a:off x="6636545" y="4604609"/>
            <a:ext cx="13446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Dependents</a:t>
            </a:r>
          </a:p>
        </p:txBody>
      </p:sp>
      <p:sp>
        <p:nvSpPr>
          <p:cNvPr id="14357" name="Rectangle 20"/>
          <p:cNvSpPr>
            <a:spLocks noChangeArrowheads="1"/>
          </p:cNvSpPr>
          <p:nvPr/>
        </p:nvSpPr>
        <p:spPr bwMode="auto">
          <a:xfrm>
            <a:off x="1594645" y="4649059"/>
            <a:ext cx="1254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Employees</a:t>
            </a:r>
          </a:p>
        </p:txBody>
      </p:sp>
      <p:sp>
        <p:nvSpPr>
          <p:cNvPr id="14358" name="Rectangle 21"/>
          <p:cNvSpPr>
            <a:spLocks noChangeArrowheads="1"/>
          </p:cNvSpPr>
          <p:nvPr/>
        </p:nvSpPr>
        <p:spPr bwMode="auto">
          <a:xfrm>
            <a:off x="861220" y="3756884"/>
            <a:ext cx="5318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charset="0"/>
              </a:rPr>
              <a:t>ssn</a:t>
            </a:r>
          </a:p>
        </p:txBody>
      </p:sp>
      <p:sp>
        <p:nvSpPr>
          <p:cNvPr id="14359" name="Rectangle 22"/>
          <p:cNvSpPr>
            <a:spLocks noChangeArrowheads="1"/>
          </p:cNvSpPr>
          <p:nvPr/>
        </p:nvSpPr>
        <p:spPr bwMode="auto">
          <a:xfrm>
            <a:off x="4569620" y="4631597"/>
            <a:ext cx="7794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Policy</a:t>
            </a:r>
          </a:p>
        </p:txBody>
      </p:sp>
      <p:sp>
        <p:nvSpPr>
          <p:cNvPr id="14360" name="Rectangle 23"/>
          <p:cNvSpPr>
            <a:spLocks noChangeArrowheads="1"/>
          </p:cNvSpPr>
          <p:nvPr/>
        </p:nvSpPr>
        <p:spPr bwMode="auto">
          <a:xfrm>
            <a:off x="4668045" y="3660047"/>
            <a:ext cx="5984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cost</a:t>
            </a:r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2247107" y="3852134"/>
            <a:ext cx="0" cy="6683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>
            <a:off x="1372395" y="4187097"/>
            <a:ext cx="527050" cy="3540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 flipH="1">
            <a:off x="2582070" y="4193447"/>
            <a:ext cx="566737" cy="3476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 flipV="1">
            <a:off x="4955382" y="4101372"/>
            <a:ext cx="22225" cy="382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>
            <a:off x="6587332" y="4141059"/>
            <a:ext cx="233363" cy="381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 flipH="1">
            <a:off x="7634286" y="4292665"/>
            <a:ext cx="192882" cy="226219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7" name="Line 31"/>
          <p:cNvSpPr>
            <a:spLocks noChangeShapeType="1"/>
          </p:cNvSpPr>
          <p:nvPr/>
        </p:nvSpPr>
        <p:spPr bwMode="auto">
          <a:xfrm flipH="1" flipV="1">
            <a:off x="2863057" y="4787172"/>
            <a:ext cx="1477963" cy="31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8" name="Line 32"/>
          <p:cNvSpPr>
            <a:spLocks noChangeShapeType="1"/>
          </p:cNvSpPr>
          <p:nvPr/>
        </p:nvSpPr>
        <p:spPr bwMode="auto">
          <a:xfrm>
            <a:off x="5622132" y="4787172"/>
            <a:ext cx="931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9" name="TextBox 32"/>
          <p:cNvSpPr txBox="1">
            <a:spLocks noChangeArrowheads="1"/>
          </p:cNvSpPr>
          <p:nvPr/>
        </p:nvSpPr>
        <p:spPr bwMode="auto">
          <a:xfrm>
            <a:off x="6439695" y="5052284"/>
            <a:ext cx="1797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1800" dirty="0">
                <a:solidFill>
                  <a:srgbClr val="434FD6"/>
                </a:solidFill>
                <a:latin typeface="Calibri" pitchFamily="34" charset="0"/>
              </a:rPr>
              <a:t>A weak entity set</a:t>
            </a:r>
          </a:p>
        </p:txBody>
      </p:sp>
      <p:sp>
        <p:nvSpPr>
          <p:cNvPr id="14370" name="TextBox 33"/>
          <p:cNvSpPr txBox="1">
            <a:spLocks noChangeArrowheads="1"/>
          </p:cNvSpPr>
          <p:nvPr/>
        </p:nvSpPr>
        <p:spPr bwMode="auto">
          <a:xfrm>
            <a:off x="1088232" y="5101497"/>
            <a:ext cx="2122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1800">
                <a:solidFill>
                  <a:srgbClr val="434FD6"/>
                </a:solidFill>
                <a:latin typeface="Calibri" pitchFamily="34" charset="0"/>
              </a:rPr>
              <a:t>The owner entity set</a:t>
            </a:r>
          </a:p>
        </p:txBody>
      </p:sp>
      <p:sp>
        <p:nvSpPr>
          <p:cNvPr id="35" name="Rounded Rectangular Callout 34"/>
          <p:cNvSpPr/>
          <p:nvPr/>
        </p:nvSpPr>
        <p:spPr bwMode="auto">
          <a:xfrm>
            <a:off x="4407516" y="2315365"/>
            <a:ext cx="2032179" cy="923926"/>
          </a:xfrm>
          <a:prstGeom prst="wedgeRoundRectCallout">
            <a:avLst>
              <a:gd name="adj1" fmla="val 41424"/>
              <a:gd name="adj2" fmla="val 101619"/>
              <a:gd name="adj3" fmla="val 16667"/>
            </a:avLst>
          </a:prstGeom>
          <a:solidFill>
            <a:srgbClr val="697F9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+mn-cs"/>
              </a:rPr>
              <a:t>Partial key</a:t>
            </a:r>
          </a:p>
          <a:p>
            <a:pPr algn="ctr" eaLnBrk="0" hangingPunct="0">
              <a:defRPr/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Some children might have the same name</a:t>
            </a:r>
            <a:endParaRPr lang="en-US" sz="1600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6" name="Rounded Rectangular Callout 35"/>
          <p:cNvSpPr/>
          <p:nvPr/>
        </p:nvSpPr>
        <p:spPr bwMode="auto">
          <a:xfrm>
            <a:off x="4212432" y="5509484"/>
            <a:ext cx="2590800" cy="838200"/>
          </a:xfrm>
          <a:prstGeom prst="wedgeRoundRectCallout">
            <a:avLst>
              <a:gd name="adj1" fmla="val -20536"/>
              <a:gd name="adj2" fmla="val -98979"/>
              <a:gd name="adj3" fmla="val 16667"/>
            </a:avLst>
          </a:prstGeom>
          <a:solidFill>
            <a:schemeClr val="accent3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+mn-cs"/>
              </a:rPr>
              <a:t>Draw both with dark lines to indicate that </a:t>
            </a:r>
            <a:r>
              <a:rPr lang="en-US" sz="1600" i="1" dirty="0">
                <a:solidFill>
                  <a:schemeClr val="bg1"/>
                </a:solidFill>
                <a:latin typeface="Calibri" pitchFamily="34" charset="0"/>
                <a:cs typeface="+mn-cs"/>
              </a:rPr>
              <a:t>Policy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+mn-cs"/>
              </a:rPr>
              <a:t> is the identifying relationship</a:t>
            </a:r>
          </a:p>
        </p:txBody>
      </p:sp>
      <p:cxnSp>
        <p:nvCxnSpPr>
          <p:cNvPr id="14375" name="Straight Connector 38"/>
          <p:cNvCxnSpPr>
            <a:cxnSpLocks noChangeShapeType="1"/>
          </p:cNvCxnSpPr>
          <p:nvPr/>
        </p:nvCxnSpPr>
        <p:spPr bwMode="auto">
          <a:xfrm>
            <a:off x="6041232" y="3983897"/>
            <a:ext cx="762000" cy="1587"/>
          </a:xfrm>
          <a:prstGeom prst="line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376" name="TextBox 39"/>
          <p:cNvSpPr txBox="1">
            <a:spLocks noChangeArrowheads="1"/>
          </p:cNvSpPr>
          <p:nvPr/>
        </p:nvSpPr>
        <p:spPr bwMode="auto">
          <a:xfrm>
            <a:off x="707232" y="2178830"/>
            <a:ext cx="3313113" cy="708025"/>
          </a:xfrm>
          <a:prstGeom prst="rect">
            <a:avLst/>
          </a:prstGeom>
          <a:solidFill>
            <a:srgbClr val="66003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Need both </a:t>
            </a:r>
            <a:r>
              <a:rPr lang="en-US" sz="2000" i="1" dirty="0" err="1">
                <a:solidFill>
                  <a:schemeClr val="bg1"/>
                </a:solidFill>
                <a:latin typeface="Calibri" pitchFamily="34" charset="0"/>
              </a:rPr>
              <a:t>ssn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and </a:t>
            </a:r>
            <a:r>
              <a:rPr lang="en-US" sz="2000" i="1" dirty="0" err="1">
                <a:solidFill>
                  <a:schemeClr val="bg1"/>
                </a:solidFill>
                <a:latin typeface="Calibri" pitchFamily="34" charset="0"/>
              </a:rPr>
              <a:t>dpname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to</a:t>
            </a:r>
          </a:p>
          <a:p>
            <a:pPr eaLnBrk="1" hangingPunct="1"/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identify a “</a:t>
            </a:r>
            <a:r>
              <a:rPr lang="en-US" sz="2000" i="1" dirty="0">
                <a:solidFill>
                  <a:schemeClr val="bg1"/>
                </a:solidFill>
                <a:latin typeface="Calibri" pitchFamily="34" charset="0"/>
              </a:rPr>
              <a:t>Dependents”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entity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650A4C-3ADD-40AA-87FE-E9E99CE2FC0A}"/>
              </a:ext>
            </a:extLst>
          </p:cNvPr>
          <p:cNvSpPr/>
          <p:nvPr/>
        </p:nvSpPr>
        <p:spPr>
          <a:xfrm>
            <a:off x="1372395" y="1005678"/>
            <a:ext cx="6618290" cy="8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100"/>
              </a:lnSpc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Weak entity</a:t>
            </a:r>
            <a:r>
              <a:rPr lang="en-US" sz="2800" dirty="0"/>
              <a:t> cannot exist without entity with which it has a relationship</a:t>
            </a:r>
          </a:p>
        </p:txBody>
      </p:sp>
    </p:spTree>
    <p:extLst>
      <p:ext uri="{BB962C8B-B14F-4D97-AF65-F5344CB8AC3E}">
        <p14:creationId xmlns:p14="http://schemas.microsoft.com/office/powerpoint/2010/main" val="384685955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77" name="Picture 39" descr="C:\Users\Kien\AppData\Local\Microsoft\Windows\Temporary Internet Files\Content.IE5\336BYWZH\MC90043505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012" y="2237604"/>
            <a:ext cx="1768520" cy="177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800100"/>
          </a:xfrm>
        </p:spPr>
        <p:txBody>
          <a:bodyPr/>
          <a:lstStyle/>
          <a:p>
            <a:r>
              <a:rPr lang="en-US"/>
              <a:t>Weak Entities</a:t>
            </a:r>
          </a:p>
        </p:txBody>
      </p:sp>
      <p:sp>
        <p:nvSpPr>
          <p:cNvPr id="1434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6993835" cy="2286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dirty="0">
                <a:latin typeface="Calibri" pitchFamily="34" charset="0"/>
              </a:rPr>
              <a:t>A 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weak entity </a:t>
            </a:r>
            <a:r>
              <a:rPr lang="en-US" sz="2400" dirty="0">
                <a:latin typeface="Calibri" pitchFamily="34" charset="0"/>
              </a:rPr>
              <a:t>can be identified uniquely only by considering the primary key of another (</a:t>
            </a:r>
            <a:r>
              <a:rPr lang="en-US" sz="2400" i="1" dirty="0">
                <a:latin typeface="Calibri" pitchFamily="34" charset="0"/>
              </a:rPr>
              <a:t>owner</a:t>
            </a:r>
            <a:r>
              <a:rPr lang="en-US" sz="2400" dirty="0">
                <a:latin typeface="Calibri" pitchFamily="34" charset="0"/>
              </a:rPr>
              <a:t>) entity.</a:t>
            </a:r>
          </a:p>
          <a:p>
            <a:pPr marL="460375" lvl="1" indent="-233363">
              <a:buSzPct val="75000"/>
            </a:pPr>
            <a:r>
              <a:rPr lang="en-US" sz="2000" dirty="0">
                <a:latin typeface="Calibri" pitchFamily="34" charset="0"/>
              </a:rPr>
              <a:t>Owner entity set and weak entity set </a:t>
            </a:r>
            <a:r>
              <a:rPr lang="en-US" sz="2000" b="1" u="sng" dirty="0">
                <a:latin typeface="Calibri" pitchFamily="34" charset="0"/>
              </a:rPr>
              <a:t>must</a:t>
            </a:r>
            <a:r>
              <a:rPr lang="en-US" sz="2000" dirty="0">
                <a:latin typeface="Calibri" pitchFamily="34" charset="0"/>
              </a:rPr>
              <a:t> participate in a one-to-many relationship set (one owner, many weak entities).</a:t>
            </a:r>
          </a:p>
          <a:p>
            <a:pPr marL="460375" lvl="1" indent="-233363">
              <a:buSzPct val="75000"/>
            </a:pPr>
            <a:r>
              <a:rPr lang="en-US" sz="2000" dirty="0">
                <a:latin typeface="Calibri" pitchFamily="34" charset="0"/>
              </a:rPr>
              <a:t>Weak entity set </a:t>
            </a:r>
            <a:r>
              <a:rPr lang="en-US" sz="2000" b="1" u="sng" dirty="0">
                <a:latin typeface="Calibri" pitchFamily="34" charset="0"/>
              </a:rPr>
              <a:t>must</a:t>
            </a:r>
            <a:r>
              <a:rPr lang="en-US" sz="2000" dirty="0">
                <a:latin typeface="Calibri" pitchFamily="34" charset="0"/>
              </a:rPr>
              <a:t> have total participation in this 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identifying</a:t>
            </a:r>
            <a:r>
              <a:rPr lang="en-US" sz="2000" i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relationship set.  </a:t>
            </a:r>
          </a:p>
        </p:txBody>
      </p:sp>
      <p:sp>
        <p:nvSpPr>
          <p:cNvPr id="14343" name="Freeform 6"/>
          <p:cNvSpPr>
            <a:spLocks/>
          </p:cNvSpPr>
          <p:nvPr/>
        </p:nvSpPr>
        <p:spPr bwMode="auto">
          <a:xfrm>
            <a:off x="5791200" y="3816072"/>
            <a:ext cx="1254125" cy="530225"/>
          </a:xfrm>
          <a:custGeom>
            <a:avLst/>
            <a:gdLst>
              <a:gd name="T0" fmla="*/ 2147483647 w 790"/>
              <a:gd name="T1" fmla="*/ 2147483647 h 334"/>
              <a:gd name="T2" fmla="*/ 2147483647 w 790"/>
              <a:gd name="T3" fmla="*/ 2147483647 h 334"/>
              <a:gd name="T4" fmla="*/ 2147483647 w 790"/>
              <a:gd name="T5" fmla="*/ 2147483647 h 334"/>
              <a:gd name="T6" fmla="*/ 2147483647 w 790"/>
              <a:gd name="T7" fmla="*/ 2147483647 h 334"/>
              <a:gd name="T8" fmla="*/ 2147483647 w 790"/>
              <a:gd name="T9" fmla="*/ 2147483647 h 334"/>
              <a:gd name="T10" fmla="*/ 2147483647 w 790"/>
              <a:gd name="T11" fmla="*/ 2147483647 h 334"/>
              <a:gd name="T12" fmla="*/ 2147483647 w 790"/>
              <a:gd name="T13" fmla="*/ 2147483647 h 334"/>
              <a:gd name="T14" fmla="*/ 2147483647 w 790"/>
              <a:gd name="T15" fmla="*/ 2147483647 h 334"/>
              <a:gd name="T16" fmla="*/ 2147483647 w 790"/>
              <a:gd name="T17" fmla="*/ 2147483647 h 334"/>
              <a:gd name="T18" fmla="*/ 2147483647 w 790"/>
              <a:gd name="T19" fmla="*/ 2147483647 h 334"/>
              <a:gd name="T20" fmla="*/ 2147483647 w 790"/>
              <a:gd name="T21" fmla="*/ 2147483647 h 334"/>
              <a:gd name="T22" fmla="*/ 2147483647 w 790"/>
              <a:gd name="T23" fmla="*/ 2147483647 h 334"/>
              <a:gd name="T24" fmla="*/ 2147483647 w 790"/>
              <a:gd name="T25" fmla="*/ 2147483647 h 334"/>
              <a:gd name="T26" fmla="*/ 2147483647 w 790"/>
              <a:gd name="T27" fmla="*/ 2147483647 h 334"/>
              <a:gd name="T28" fmla="*/ 2147483647 w 790"/>
              <a:gd name="T29" fmla="*/ 2147483647 h 334"/>
              <a:gd name="T30" fmla="*/ 2147483647 w 790"/>
              <a:gd name="T31" fmla="*/ 2147483647 h 334"/>
              <a:gd name="T32" fmla="*/ 2147483647 w 790"/>
              <a:gd name="T33" fmla="*/ 2147483647 h 334"/>
              <a:gd name="T34" fmla="*/ 2147483647 w 790"/>
              <a:gd name="T35" fmla="*/ 2147483647 h 334"/>
              <a:gd name="T36" fmla="*/ 2147483647 w 790"/>
              <a:gd name="T37" fmla="*/ 2147483647 h 334"/>
              <a:gd name="T38" fmla="*/ 2147483647 w 790"/>
              <a:gd name="T39" fmla="*/ 2147483647 h 334"/>
              <a:gd name="T40" fmla="*/ 2147483647 w 790"/>
              <a:gd name="T41" fmla="*/ 2147483647 h 334"/>
              <a:gd name="T42" fmla="*/ 2147483647 w 790"/>
              <a:gd name="T43" fmla="*/ 2147483647 h 334"/>
              <a:gd name="T44" fmla="*/ 2147483647 w 790"/>
              <a:gd name="T45" fmla="*/ 2147483647 h 334"/>
              <a:gd name="T46" fmla="*/ 2147483647 w 790"/>
              <a:gd name="T47" fmla="*/ 2147483647 h 334"/>
              <a:gd name="T48" fmla="*/ 2147483647 w 790"/>
              <a:gd name="T49" fmla="*/ 2147483647 h 334"/>
              <a:gd name="T50" fmla="*/ 2147483647 w 790"/>
              <a:gd name="T51" fmla="*/ 2147483647 h 334"/>
              <a:gd name="T52" fmla="*/ 2147483647 w 790"/>
              <a:gd name="T53" fmla="*/ 2147483647 h 334"/>
              <a:gd name="T54" fmla="*/ 2147483647 w 790"/>
              <a:gd name="T55" fmla="*/ 2147483647 h 334"/>
              <a:gd name="T56" fmla="*/ 2147483647 w 790"/>
              <a:gd name="T57" fmla="*/ 2147483647 h 334"/>
              <a:gd name="T58" fmla="*/ 2147483647 w 790"/>
              <a:gd name="T59" fmla="*/ 2147483647 h 334"/>
              <a:gd name="T60" fmla="*/ 2147483647 w 790"/>
              <a:gd name="T61" fmla="*/ 2147483647 h 334"/>
              <a:gd name="T62" fmla="*/ 2147483647 w 790"/>
              <a:gd name="T63" fmla="*/ 2147483647 h 334"/>
              <a:gd name="T64" fmla="*/ 2147483647 w 790"/>
              <a:gd name="T65" fmla="*/ 2147483647 h 334"/>
              <a:gd name="T66" fmla="*/ 2147483647 w 790"/>
              <a:gd name="T67" fmla="*/ 2147483647 h 334"/>
              <a:gd name="T68" fmla="*/ 2147483647 w 790"/>
              <a:gd name="T69" fmla="*/ 2147483647 h 334"/>
              <a:gd name="T70" fmla="*/ 2147483647 w 790"/>
              <a:gd name="T71" fmla="*/ 2147483647 h 3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90"/>
              <a:gd name="T109" fmla="*/ 0 h 334"/>
              <a:gd name="T110" fmla="*/ 790 w 790"/>
              <a:gd name="T111" fmla="*/ 334 h 3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90" h="334">
                <a:moveTo>
                  <a:pt x="789" y="167"/>
                </a:moveTo>
                <a:lnTo>
                  <a:pt x="788" y="153"/>
                </a:lnTo>
                <a:lnTo>
                  <a:pt x="783" y="138"/>
                </a:lnTo>
                <a:lnTo>
                  <a:pt x="775" y="124"/>
                </a:lnTo>
                <a:lnTo>
                  <a:pt x="765" y="110"/>
                </a:lnTo>
                <a:lnTo>
                  <a:pt x="752" y="97"/>
                </a:lnTo>
                <a:lnTo>
                  <a:pt x="736" y="83"/>
                </a:lnTo>
                <a:lnTo>
                  <a:pt x="718" y="71"/>
                </a:lnTo>
                <a:lnTo>
                  <a:pt x="697" y="60"/>
                </a:lnTo>
                <a:lnTo>
                  <a:pt x="674" y="50"/>
                </a:lnTo>
                <a:lnTo>
                  <a:pt x="648" y="40"/>
                </a:lnTo>
                <a:lnTo>
                  <a:pt x="621" y="30"/>
                </a:lnTo>
                <a:lnTo>
                  <a:pt x="592" y="23"/>
                </a:lnTo>
                <a:lnTo>
                  <a:pt x="561" y="17"/>
                </a:lnTo>
                <a:lnTo>
                  <a:pt x="529" y="10"/>
                </a:lnTo>
                <a:lnTo>
                  <a:pt x="497" y="6"/>
                </a:lnTo>
                <a:lnTo>
                  <a:pt x="463" y="3"/>
                </a:lnTo>
                <a:lnTo>
                  <a:pt x="429" y="1"/>
                </a:lnTo>
                <a:lnTo>
                  <a:pt x="394" y="0"/>
                </a:lnTo>
                <a:lnTo>
                  <a:pt x="360" y="1"/>
                </a:lnTo>
                <a:lnTo>
                  <a:pt x="326" y="3"/>
                </a:lnTo>
                <a:lnTo>
                  <a:pt x="293" y="6"/>
                </a:lnTo>
                <a:lnTo>
                  <a:pt x="260" y="10"/>
                </a:lnTo>
                <a:lnTo>
                  <a:pt x="228" y="17"/>
                </a:lnTo>
                <a:lnTo>
                  <a:pt x="197" y="23"/>
                </a:lnTo>
                <a:lnTo>
                  <a:pt x="169" y="30"/>
                </a:lnTo>
                <a:lnTo>
                  <a:pt x="142" y="40"/>
                </a:lnTo>
                <a:lnTo>
                  <a:pt x="116" y="50"/>
                </a:lnTo>
                <a:lnTo>
                  <a:pt x="93" y="60"/>
                </a:lnTo>
                <a:lnTo>
                  <a:pt x="72" y="71"/>
                </a:lnTo>
                <a:lnTo>
                  <a:pt x="54" y="83"/>
                </a:lnTo>
                <a:lnTo>
                  <a:pt x="38" y="97"/>
                </a:lnTo>
                <a:lnTo>
                  <a:pt x="24" y="110"/>
                </a:lnTo>
                <a:lnTo>
                  <a:pt x="14" y="124"/>
                </a:lnTo>
                <a:lnTo>
                  <a:pt x="7" y="138"/>
                </a:lnTo>
                <a:lnTo>
                  <a:pt x="2" y="153"/>
                </a:lnTo>
                <a:lnTo>
                  <a:pt x="0" y="167"/>
                </a:lnTo>
                <a:lnTo>
                  <a:pt x="2" y="181"/>
                </a:lnTo>
                <a:lnTo>
                  <a:pt x="7" y="196"/>
                </a:lnTo>
                <a:lnTo>
                  <a:pt x="14" y="210"/>
                </a:lnTo>
                <a:lnTo>
                  <a:pt x="24" y="224"/>
                </a:lnTo>
                <a:lnTo>
                  <a:pt x="38" y="237"/>
                </a:lnTo>
                <a:lnTo>
                  <a:pt x="54" y="250"/>
                </a:lnTo>
                <a:lnTo>
                  <a:pt x="72" y="262"/>
                </a:lnTo>
                <a:lnTo>
                  <a:pt x="93" y="274"/>
                </a:lnTo>
                <a:lnTo>
                  <a:pt x="116" y="284"/>
                </a:lnTo>
                <a:lnTo>
                  <a:pt x="142" y="294"/>
                </a:lnTo>
                <a:lnTo>
                  <a:pt x="169" y="303"/>
                </a:lnTo>
                <a:lnTo>
                  <a:pt x="197" y="311"/>
                </a:lnTo>
                <a:lnTo>
                  <a:pt x="228" y="317"/>
                </a:lnTo>
                <a:lnTo>
                  <a:pt x="260" y="323"/>
                </a:lnTo>
                <a:lnTo>
                  <a:pt x="293" y="327"/>
                </a:lnTo>
                <a:lnTo>
                  <a:pt x="326" y="331"/>
                </a:lnTo>
                <a:lnTo>
                  <a:pt x="360" y="332"/>
                </a:lnTo>
                <a:lnTo>
                  <a:pt x="394" y="333"/>
                </a:lnTo>
                <a:lnTo>
                  <a:pt x="429" y="332"/>
                </a:lnTo>
                <a:lnTo>
                  <a:pt x="463" y="331"/>
                </a:lnTo>
                <a:lnTo>
                  <a:pt x="497" y="327"/>
                </a:lnTo>
                <a:lnTo>
                  <a:pt x="529" y="323"/>
                </a:lnTo>
                <a:lnTo>
                  <a:pt x="561" y="317"/>
                </a:lnTo>
                <a:lnTo>
                  <a:pt x="592" y="311"/>
                </a:lnTo>
                <a:lnTo>
                  <a:pt x="621" y="303"/>
                </a:lnTo>
                <a:lnTo>
                  <a:pt x="648" y="294"/>
                </a:lnTo>
                <a:lnTo>
                  <a:pt x="674" y="284"/>
                </a:lnTo>
                <a:lnTo>
                  <a:pt x="697" y="274"/>
                </a:lnTo>
                <a:lnTo>
                  <a:pt x="718" y="262"/>
                </a:lnTo>
                <a:lnTo>
                  <a:pt x="736" y="250"/>
                </a:lnTo>
                <a:lnTo>
                  <a:pt x="752" y="237"/>
                </a:lnTo>
                <a:lnTo>
                  <a:pt x="765" y="224"/>
                </a:lnTo>
                <a:lnTo>
                  <a:pt x="775" y="210"/>
                </a:lnTo>
                <a:lnTo>
                  <a:pt x="783" y="196"/>
                </a:lnTo>
                <a:lnTo>
                  <a:pt x="788" y="181"/>
                </a:lnTo>
                <a:lnTo>
                  <a:pt x="789" y="167"/>
                </a:lnTo>
              </a:path>
            </a:pathLst>
          </a:custGeom>
          <a:solidFill>
            <a:schemeClr val="bg1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Freeform 7"/>
          <p:cNvSpPr>
            <a:spLocks/>
          </p:cNvSpPr>
          <p:nvPr/>
        </p:nvSpPr>
        <p:spPr bwMode="auto">
          <a:xfrm>
            <a:off x="7239000" y="3958947"/>
            <a:ext cx="1254125" cy="530225"/>
          </a:xfrm>
          <a:custGeom>
            <a:avLst/>
            <a:gdLst>
              <a:gd name="T0" fmla="*/ 2147483647 w 790"/>
              <a:gd name="T1" fmla="*/ 2147483647 h 334"/>
              <a:gd name="T2" fmla="*/ 2147483647 w 790"/>
              <a:gd name="T3" fmla="*/ 2147483647 h 334"/>
              <a:gd name="T4" fmla="*/ 2147483647 w 790"/>
              <a:gd name="T5" fmla="*/ 2147483647 h 334"/>
              <a:gd name="T6" fmla="*/ 2147483647 w 790"/>
              <a:gd name="T7" fmla="*/ 2147483647 h 334"/>
              <a:gd name="T8" fmla="*/ 2147483647 w 790"/>
              <a:gd name="T9" fmla="*/ 2147483647 h 334"/>
              <a:gd name="T10" fmla="*/ 2147483647 w 790"/>
              <a:gd name="T11" fmla="*/ 2147483647 h 334"/>
              <a:gd name="T12" fmla="*/ 2147483647 w 790"/>
              <a:gd name="T13" fmla="*/ 2147483647 h 334"/>
              <a:gd name="T14" fmla="*/ 2147483647 w 790"/>
              <a:gd name="T15" fmla="*/ 2147483647 h 334"/>
              <a:gd name="T16" fmla="*/ 2147483647 w 790"/>
              <a:gd name="T17" fmla="*/ 2147483647 h 334"/>
              <a:gd name="T18" fmla="*/ 2147483647 w 790"/>
              <a:gd name="T19" fmla="*/ 2147483647 h 334"/>
              <a:gd name="T20" fmla="*/ 2147483647 w 790"/>
              <a:gd name="T21" fmla="*/ 2147483647 h 334"/>
              <a:gd name="T22" fmla="*/ 2147483647 w 790"/>
              <a:gd name="T23" fmla="*/ 2147483647 h 334"/>
              <a:gd name="T24" fmla="*/ 2147483647 w 790"/>
              <a:gd name="T25" fmla="*/ 2147483647 h 334"/>
              <a:gd name="T26" fmla="*/ 2147483647 w 790"/>
              <a:gd name="T27" fmla="*/ 2147483647 h 334"/>
              <a:gd name="T28" fmla="*/ 2147483647 w 790"/>
              <a:gd name="T29" fmla="*/ 2147483647 h 334"/>
              <a:gd name="T30" fmla="*/ 2147483647 w 790"/>
              <a:gd name="T31" fmla="*/ 2147483647 h 334"/>
              <a:gd name="T32" fmla="*/ 2147483647 w 790"/>
              <a:gd name="T33" fmla="*/ 2147483647 h 334"/>
              <a:gd name="T34" fmla="*/ 2147483647 w 790"/>
              <a:gd name="T35" fmla="*/ 2147483647 h 334"/>
              <a:gd name="T36" fmla="*/ 2147483647 w 790"/>
              <a:gd name="T37" fmla="*/ 2147483647 h 334"/>
              <a:gd name="T38" fmla="*/ 2147483647 w 790"/>
              <a:gd name="T39" fmla="*/ 2147483647 h 334"/>
              <a:gd name="T40" fmla="*/ 2147483647 w 790"/>
              <a:gd name="T41" fmla="*/ 2147483647 h 334"/>
              <a:gd name="T42" fmla="*/ 2147483647 w 790"/>
              <a:gd name="T43" fmla="*/ 2147483647 h 334"/>
              <a:gd name="T44" fmla="*/ 2147483647 w 790"/>
              <a:gd name="T45" fmla="*/ 2147483647 h 334"/>
              <a:gd name="T46" fmla="*/ 2147483647 w 790"/>
              <a:gd name="T47" fmla="*/ 2147483647 h 334"/>
              <a:gd name="T48" fmla="*/ 2147483647 w 790"/>
              <a:gd name="T49" fmla="*/ 2147483647 h 334"/>
              <a:gd name="T50" fmla="*/ 2147483647 w 790"/>
              <a:gd name="T51" fmla="*/ 2147483647 h 334"/>
              <a:gd name="T52" fmla="*/ 2147483647 w 790"/>
              <a:gd name="T53" fmla="*/ 2147483647 h 334"/>
              <a:gd name="T54" fmla="*/ 2147483647 w 790"/>
              <a:gd name="T55" fmla="*/ 2147483647 h 334"/>
              <a:gd name="T56" fmla="*/ 2147483647 w 790"/>
              <a:gd name="T57" fmla="*/ 2147483647 h 334"/>
              <a:gd name="T58" fmla="*/ 2147483647 w 790"/>
              <a:gd name="T59" fmla="*/ 2147483647 h 334"/>
              <a:gd name="T60" fmla="*/ 2147483647 w 790"/>
              <a:gd name="T61" fmla="*/ 2147483647 h 334"/>
              <a:gd name="T62" fmla="*/ 2147483647 w 790"/>
              <a:gd name="T63" fmla="*/ 2147483647 h 334"/>
              <a:gd name="T64" fmla="*/ 2147483647 w 790"/>
              <a:gd name="T65" fmla="*/ 2147483647 h 334"/>
              <a:gd name="T66" fmla="*/ 2147483647 w 790"/>
              <a:gd name="T67" fmla="*/ 2147483647 h 334"/>
              <a:gd name="T68" fmla="*/ 2147483647 w 790"/>
              <a:gd name="T69" fmla="*/ 2147483647 h 334"/>
              <a:gd name="T70" fmla="*/ 2147483647 w 790"/>
              <a:gd name="T71" fmla="*/ 2147483647 h 3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90"/>
              <a:gd name="T109" fmla="*/ 0 h 334"/>
              <a:gd name="T110" fmla="*/ 790 w 790"/>
              <a:gd name="T111" fmla="*/ 334 h 3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90" h="334">
                <a:moveTo>
                  <a:pt x="0" y="167"/>
                </a:moveTo>
                <a:lnTo>
                  <a:pt x="2" y="181"/>
                </a:lnTo>
                <a:lnTo>
                  <a:pt x="6" y="196"/>
                </a:lnTo>
                <a:lnTo>
                  <a:pt x="13" y="210"/>
                </a:lnTo>
                <a:lnTo>
                  <a:pt x="24" y="224"/>
                </a:lnTo>
                <a:lnTo>
                  <a:pt x="38" y="237"/>
                </a:lnTo>
                <a:lnTo>
                  <a:pt x="53" y="250"/>
                </a:lnTo>
                <a:lnTo>
                  <a:pt x="72" y="262"/>
                </a:lnTo>
                <a:lnTo>
                  <a:pt x="93" y="274"/>
                </a:lnTo>
                <a:lnTo>
                  <a:pt x="116" y="284"/>
                </a:lnTo>
                <a:lnTo>
                  <a:pt x="141" y="294"/>
                </a:lnTo>
                <a:lnTo>
                  <a:pt x="169" y="303"/>
                </a:lnTo>
                <a:lnTo>
                  <a:pt x="197" y="311"/>
                </a:lnTo>
                <a:lnTo>
                  <a:pt x="228" y="317"/>
                </a:lnTo>
                <a:lnTo>
                  <a:pt x="259" y="323"/>
                </a:lnTo>
                <a:lnTo>
                  <a:pt x="293" y="327"/>
                </a:lnTo>
                <a:lnTo>
                  <a:pt x="326" y="331"/>
                </a:lnTo>
                <a:lnTo>
                  <a:pt x="360" y="332"/>
                </a:lnTo>
                <a:lnTo>
                  <a:pt x="394" y="333"/>
                </a:lnTo>
                <a:lnTo>
                  <a:pt x="429" y="332"/>
                </a:lnTo>
                <a:lnTo>
                  <a:pt x="463" y="331"/>
                </a:lnTo>
                <a:lnTo>
                  <a:pt x="497" y="327"/>
                </a:lnTo>
                <a:lnTo>
                  <a:pt x="529" y="323"/>
                </a:lnTo>
                <a:lnTo>
                  <a:pt x="561" y="317"/>
                </a:lnTo>
                <a:lnTo>
                  <a:pt x="591" y="311"/>
                </a:lnTo>
                <a:lnTo>
                  <a:pt x="621" y="303"/>
                </a:lnTo>
                <a:lnTo>
                  <a:pt x="648" y="294"/>
                </a:lnTo>
                <a:lnTo>
                  <a:pt x="673" y="284"/>
                </a:lnTo>
                <a:lnTo>
                  <a:pt x="696" y="274"/>
                </a:lnTo>
                <a:lnTo>
                  <a:pt x="717" y="262"/>
                </a:lnTo>
                <a:lnTo>
                  <a:pt x="736" y="250"/>
                </a:lnTo>
                <a:lnTo>
                  <a:pt x="752" y="237"/>
                </a:lnTo>
                <a:lnTo>
                  <a:pt x="765" y="224"/>
                </a:lnTo>
                <a:lnTo>
                  <a:pt x="775" y="210"/>
                </a:lnTo>
                <a:lnTo>
                  <a:pt x="782" y="195"/>
                </a:lnTo>
                <a:lnTo>
                  <a:pt x="787" y="181"/>
                </a:lnTo>
                <a:lnTo>
                  <a:pt x="789" y="167"/>
                </a:lnTo>
                <a:lnTo>
                  <a:pt x="787" y="152"/>
                </a:lnTo>
                <a:lnTo>
                  <a:pt x="782" y="137"/>
                </a:lnTo>
                <a:lnTo>
                  <a:pt x="775" y="124"/>
                </a:lnTo>
                <a:lnTo>
                  <a:pt x="765" y="110"/>
                </a:lnTo>
                <a:lnTo>
                  <a:pt x="751" y="97"/>
                </a:lnTo>
                <a:lnTo>
                  <a:pt x="736" y="83"/>
                </a:lnTo>
                <a:lnTo>
                  <a:pt x="717" y="71"/>
                </a:lnTo>
                <a:lnTo>
                  <a:pt x="696" y="60"/>
                </a:lnTo>
                <a:lnTo>
                  <a:pt x="673" y="49"/>
                </a:lnTo>
                <a:lnTo>
                  <a:pt x="648" y="40"/>
                </a:lnTo>
                <a:lnTo>
                  <a:pt x="620" y="30"/>
                </a:lnTo>
                <a:lnTo>
                  <a:pt x="591" y="23"/>
                </a:lnTo>
                <a:lnTo>
                  <a:pt x="561" y="16"/>
                </a:lnTo>
                <a:lnTo>
                  <a:pt x="529" y="10"/>
                </a:lnTo>
                <a:lnTo>
                  <a:pt x="496" y="6"/>
                </a:lnTo>
                <a:lnTo>
                  <a:pt x="463" y="3"/>
                </a:lnTo>
                <a:lnTo>
                  <a:pt x="429" y="1"/>
                </a:lnTo>
                <a:lnTo>
                  <a:pt x="394" y="0"/>
                </a:lnTo>
                <a:lnTo>
                  <a:pt x="360" y="1"/>
                </a:lnTo>
                <a:lnTo>
                  <a:pt x="326" y="3"/>
                </a:lnTo>
                <a:lnTo>
                  <a:pt x="293" y="7"/>
                </a:lnTo>
                <a:lnTo>
                  <a:pt x="259" y="10"/>
                </a:lnTo>
                <a:lnTo>
                  <a:pt x="228" y="16"/>
                </a:lnTo>
                <a:lnTo>
                  <a:pt x="197" y="23"/>
                </a:lnTo>
                <a:lnTo>
                  <a:pt x="169" y="30"/>
                </a:lnTo>
                <a:lnTo>
                  <a:pt x="141" y="40"/>
                </a:lnTo>
                <a:lnTo>
                  <a:pt x="116" y="50"/>
                </a:lnTo>
                <a:lnTo>
                  <a:pt x="93" y="60"/>
                </a:lnTo>
                <a:lnTo>
                  <a:pt x="72" y="71"/>
                </a:lnTo>
                <a:lnTo>
                  <a:pt x="53" y="83"/>
                </a:lnTo>
                <a:lnTo>
                  <a:pt x="38" y="97"/>
                </a:lnTo>
                <a:lnTo>
                  <a:pt x="24" y="110"/>
                </a:lnTo>
                <a:lnTo>
                  <a:pt x="13" y="124"/>
                </a:lnTo>
                <a:lnTo>
                  <a:pt x="6" y="138"/>
                </a:lnTo>
                <a:lnTo>
                  <a:pt x="2" y="152"/>
                </a:lnTo>
                <a:lnTo>
                  <a:pt x="0" y="167"/>
                </a:lnTo>
              </a:path>
            </a:pathLst>
          </a:custGeom>
          <a:solidFill>
            <a:schemeClr val="bg1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Freeform 8"/>
          <p:cNvSpPr>
            <a:spLocks/>
          </p:cNvSpPr>
          <p:nvPr/>
        </p:nvSpPr>
        <p:spPr bwMode="auto">
          <a:xfrm>
            <a:off x="457200" y="3885922"/>
            <a:ext cx="1254125" cy="530225"/>
          </a:xfrm>
          <a:custGeom>
            <a:avLst/>
            <a:gdLst>
              <a:gd name="T0" fmla="*/ 2147483647 w 790"/>
              <a:gd name="T1" fmla="*/ 2147483647 h 334"/>
              <a:gd name="T2" fmla="*/ 2147483647 w 790"/>
              <a:gd name="T3" fmla="*/ 2147483647 h 334"/>
              <a:gd name="T4" fmla="*/ 2147483647 w 790"/>
              <a:gd name="T5" fmla="*/ 2147483647 h 334"/>
              <a:gd name="T6" fmla="*/ 2147483647 w 790"/>
              <a:gd name="T7" fmla="*/ 2147483647 h 334"/>
              <a:gd name="T8" fmla="*/ 2147483647 w 790"/>
              <a:gd name="T9" fmla="*/ 2147483647 h 334"/>
              <a:gd name="T10" fmla="*/ 2147483647 w 790"/>
              <a:gd name="T11" fmla="*/ 2147483647 h 334"/>
              <a:gd name="T12" fmla="*/ 2147483647 w 790"/>
              <a:gd name="T13" fmla="*/ 2147483647 h 334"/>
              <a:gd name="T14" fmla="*/ 2147483647 w 790"/>
              <a:gd name="T15" fmla="*/ 2147483647 h 334"/>
              <a:gd name="T16" fmla="*/ 2147483647 w 790"/>
              <a:gd name="T17" fmla="*/ 2147483647 h 334"/>
              <a:gd name="T18" fmla="*/ 2147483647 w 790"/>
              <a:gd name="T19" fmla="*/ 2147483647 h 334"/>
              <a:gd name="T20" fmla="*/ 2147483647 w 790"/>
              <a:gd name="T21" fmla="*/ 2147483647 h 334"/>
              <a:gd name="T22" fmla="*/ 2147483647 w 790"/>
              <a:gd name="T23" fmla="*/ 2147483647 h 334"/>
              <a:gd name="T24" fmla="*/ 2147483647 w 790"/>
              <a:gd name="T25" fmla="*/ 2147483647 h 334"/>
              <a:gd name="T26" fmla="*/ 2147483647 w 790"/>
              <a:gd name="T27" fmla="*/ 2147483647 h 334"/>
              <a:gd name="T28" fmla="*/ 2147483647 w 790"/>
              <a:gd name="T29" fmla="*/ 2147483647 h 334"/>
              <a:gd name="T30" fmla="*/ 2147483647 w 790"/>
              <a:gd name="T31" fmla="*/ 2147483647 h 334"/>
              <a:gd name="T32" fmla="*/ 2147483647 w 790"/>
              <a:gd name="T33" fmla="*/ 2147483647 h 334"/>
              <a:gd name="T34" fmla="*/ 2147483647 w 790"/>
              <a:gd name="T35" fmla="*/ 2147483647 h 334"/>
              <a:gd name="T36" fmla="*/ 2147483647 w 790"/>
              <a:gd name="T37" fmla="*/ 2147483647 h 334"/>
              <a:gd name="T38" fmla="*/ 2147483647 w 790"/>
              <a:gd name="T39" fmla="*/ 2147483647 h 334"/>
              <a:gd name="T40" fmla="*/ 2147483647 w 790"/>
              <a:gd name="T41" fmla="*/ 2147483647 h 334"/>
              <a:gd name="T42" fmla="*/ 2147483647 w 790"/>
              <a:gd name="T43" fmla="*/ 2147483647 h 334"/>
              <a:gd name="T44" fmla="*/ 2147483647 w 790"/>
              <a:gd name="T45" fmla="*/ 2147483647 h 334"/>
              <a:gd name="T46" fmla="*/ 2147483647 w 790"/>
              <a:gd name="T47" fmla="*/ 2147483647 h 334"/>
              <a:gd name="T48" fmla="*/ 2147483647 w 790"/>
              <a:gd name="T49" fmla="*/ 2147483647 h 334"/>
              <a:gd name="T50" fmla="*/ 2147483647 w 790"/>
              <a:gd name="T51" fmla="*/ 2147483647 h 334"/>
              <a:gd name="T52" fmla="*/ 2147483647 w 790"/>
              <a:gd name="T53" fmla="*/ 2147483647 h 334"/>
              <a:gd name="T54" fmla="*/ 2147483647 w 790"/>
              <a:gd name="T55" fmla="*/ 2147483647 h 334"/>
              <a:gd name="T56" fmla="*/ 2147483647 w 790"/>
              <a:gd name="T57" fmla="*/ 2147483647 h 334"/>
              <a:gd name="T58" fmla="*/ 2147483647 w 790"/>
              <a:gd name="T59" fmla="*/ 2147483647 h 334"/>
              <a:gd name="T60" fmla="*/ 2147483647 w 790"/>
              <a:gd name="T61" fmla="*/ 2147483647 h 334"/>
              <a:gd name="T62" fmla="*/ 2147483647 w 790"/>
              <a:gd name="T63" fmla="*/ 2147483647 h 334"/>
              <a:gd name="T64" fmla="*/ 2147483647 w 790"/>
              <a:gd name="T65" fmla="*/ 2147483647 h 334"/>
              <a:gd name="T66" fmla="*/ 2147483647 w 790"/>
              <a:gd name="T67" fmla="*/ 2147483647 h 334"/>
              <a:gd name="T68" fmla="*/ 2147483647 w 790"/>
              <a:gd name="T69" fmla="*/ 2147483647 h 334"/>
              <a:gd name="T70" fmla="*/ 2147483647 w 790"/>
              <a:gd name="T71" fmla="*/ 2147483647 h 3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90"/>
              <a:gd name="T109" fmla="*/ 0 h 334"/>
              <a:gd name="T110" fmla="*/ 790 w 790"/>
              <a:gd name="T111" fmla="*/ 334 h 3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90" h="334">
                <a:moveTo>
                  <a:pt x="789" y="167"/>
                </a:moveTo>
                <a:lnTo>
                  <a:pt x="787" y="152"/>
                </a:lnTo>
                <a:lnTo>
                  <a:pt x="783" y="137"/>
                </a:lnTo>
                <a:lnTo>
                  <a:pt x="776" y="124"/>
                </a:lnTo>
                <a:lnTo>
                  <a:pt x="765" y="110"/>
                </a:lnTo>
                <a:lnTo>
                  <a:pt x="752" y="96"/>
                </a:lnTo>
                <a:lnTo>
                  <a:pt x="736" y="83"/>
                </a:lnTo>
                <a:lnTo>
                  <a:pt x="717" y="71"/>
                </a:lnTo>
                <a:lnTo>
                  <a:pt x="696" y="60"/>
                </a:lnTo>
                <a:lnTo>
                  <a:pt x="673" y="49"/>
                </a:lnTo>
                <a:lnTo>
                  <a:pt x="648" y="39"/>
                </a:lnTo>
                <a:lnTo>
                  <a:pt x="620" y="30"/>
                </a:lnTo>
                <a:lnTo>
                  <a:pt x="592" y="23"/>
                </a:lnTo>
                <a:lnTo>
                  <a:pt x="561" y="16"/>
                </a:lnTo>
                <a:lnTo>
                  <a:pt x="530" y="10"/>
                </a:lnTo>
                <a:lnTo>
                  <a:pt x="497" y="6"/>
                </a:lnTo>
                <a:lnTo>
                  <a:pt x="463" y="3"/>
                </a:lnTo>
                <a:lnTo>
                  <a:pt x="429" y="1"/>
                </a:lnTo>
                <a:lnTo>
                  <a:pt x="395" y="0"/>
                </a:lnTo>
                <a:lnTo>
                  <a:pt x="360" y="1"/>
                </a:lnTo>
                <a:lnTo>
                  <a:pt x="326" y="3"/>
                </a:lnTo>
                <a:lnTo>
                  <a:pt x="293" y="6"/>
                </a:lnTo>
                <a:lnTo>
                  <a:pt x="260" y="10"/>
                </a:lnTo>
                <a:lnTo>
                  <a:pt x="228" y="16"/>
                </a:lnTo>
                <a:lnTo>
                  <a:pt x="198" y="23"/>
                </a:lnTo>
                <a:lnTo>
                  <a:pt x="169" y="30"/>
                </a:lnTo>
                <a:lnTo>
                  <a:pt x="142" y="39"/>
                </a:lnTo>
                <a:lnTo>
                  <a:pt x="116" y="49"/>
                </a:lnTo>
                <a:lnTo>
                  <a:pt x="93" y="60"/>
                </a:lnTo>
                <a:lnTo>
                  <a:pt x="72" y="71"/>
                </a:lnTo>
                <a:lnTo>
                  <a:pt x="53" y="83"/>
                </a:lnTo>
                <a:lnTo>
                  <a:pt x="38" y="96"/>
                </a:lnTo>
                <a:lnTo>
                  <a:pt x="24" y="110"/>
                </a:lnTo>
                <a:lnTo>
                  <a:pt x="14" y="124"/>
                </a:lnTo>
                <a:lnTo>
                  <a:pt x="7" y="137"/>
                </a:lnTo>
                <a:lnTo>
                  <a:pt x="2" y="152"/>
                </a:lnTo>
                <a:lnTo>
                  <a:pt x="0" y="167"/>
                </a:lnTo>
                <a:lnTo>
                  <a:pt x="2" y="181"/>
                </a:lnTo>
                <a:lnTo>
                  <a:pt x="7" y="195"/>
                </a:lnTo>
                <a:lnTo>
                  <a:pt x="14" y="210"/>
                </a:lnTo>
                <a:lnTo>
                  <a:pt x="24" y="224"/>
                </a:lnTo>
                <a:lnTo>
                  <a:pt x="38" y="237"/>
                </a:lnTo>
                <a:lnTo>
                  <a:pt x="53" y="250"/>
                </a:lnTo>
                <a:lnTo>
                  <a:pt x="72" y="262"/>
                </a:lnTo>
                <a:lnTo>
                  <a:pt x="93" y="273"/>
                </a:lnTo>
                <a:lnTo>
                  <a:pt x="116" y="284"/>
                </a:lnTo>
                <a:lnTo>
                  <a:pt x="142" y="294"/>
                </a:lnTo>
                <a:lnTo>
                  <a:pt x="169" y="303"/>
                </a:lnTo>
                <a:lnTo>
                  <a:pt x="198" y="311"/>
                </a:lnTo>
                <a:lnTo>
                  <a:pt x="228" y="317"/>
                </a:lnTo>
                <a:lnTo>
                  <a:pt x="260" y="323"/>
                </a:lnTo>
                <a:lnTo>
                  <a:pt x="293" y="327"/>
                </a:lnTo>
                <a:lnTo>
                  <a:pt x="326" y="330"/>
                </a:lnTo>
                <a:lnTo>
                  <a:pt x="360" y="332"/>
                </a:lnTo>
                <a:lnTo>
                  <a:pt x="395" y="333"/>
                </a:lnTo>
                <a:lnTo>
                  <a:pt x="429" y="332"/>
                </a:lnTo>
                <a:lnTo>
                  <a:pt x="463" y="330"/>
                </a:lnTo>
                <a:lnTo>
                  <a:pt x="497" y="327"/>
                </a:lnTo>
                <a:lnTo>
                  <a:pt x="530" y="323"/>
                </a:lnTo>
                <a:lnTo>
                  <a:pt x="561" y="317"/>
                </a:lnTo>
                <a:lnTo>
                  <a:pt x="592" y="311"/>
                </a:lnTo>
                <a:lnTo>
                  <a:pt x="620" y="303"/>
                </a:lnTo>
                <a:lnTo>
                  <a:pt x="648" y="294"/>
                </a:lnTo>
                <a:lnTo>
                  <a:pt x="673" y="284"/>
                </a:lnTo>
                <a:lnTo>
                  <a:pt x="696" y="273"/>
                </a:lnTo>
                <a:lnTo>
                  <a:pt x="717" y="262"/>
                </a:lnTo>
                <a:lnTo>
                  <a:pt x="736" y="250"/>
                </a:lnTo>
                <a:lnTo>
                  <a:pt x="752" y="237"/>
                </a:lnTo>
                <a:lnTo>
                  <a:pt x="765" y="224"/>
                </a:lnTo>
                <a:lnTo>
                  <a:pt x="776" y="210"/>
                </a:lnTo>
                <a:lnTo>
                  <a:pt x="783" y="195"/>
                </a:lnTo>
                <a:lnTo>
                  <a:pt x="787" y="181"/>
                </a:lnTo>
                <a:lnTo>
                  <a:pt x="789" y="16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Freeform 9"/>
          <p:cNvSpPr>
            <a:spLocks/>
          </p:cNvSpPr>
          <p:nvPr/>
        </p:nvSpPr>
        <p:spPr bwMode="auto">
          <a:xfrm>
            <a:off x="2757488" y="3885922"/>
            <a:ext cx="1252537" cy="530225"/>
          </a:xfrm>
          <a:custGeom>
            <a:avLst/>
            <a:gdLst>
              <a:gd name="T0" fmla="*/ 2147483647 w 789"/>
              <a:gd name="T1" fmla="*/ 2147483647 h 334"/>
              <a:gd name="T2" fmla="*/ 2147483647 w 789"/>
              <a:gd name="T3" fmla="*/ 2147483647 h 334"/>
              <a:gd name="T4" fmla="*/ 2147483647 w 789"/>
              <a:gd name="T5" fmla="*/ 2147483647 h 334"/>
              <a:gd name="T6" fmla="*/ 2147483647 w 789"/>
              <a:gd name="T7" fmla="*/ 2147483647 h 334"/>
              <a:gd name="T8" fmla="*/ 2147483647 w 789"/>
              <a:gd name="T9" fmla="*/ 2147483647 h 334"/>
              <a:gd name="T10" fmla="*/ 2147483647 w 789"/>
              <a:gd name="T11" fmla="*/ 2147483647 h 334"/>
              <a:gd name="T12" fmla="*/ 2147483647 w 789"/>
              <a:gd name="T13" fmla="*/ 2147483647 h 334"/>
              <a:gd name="T14" fmla="*/ 2147483647 w 789"/>
              <a:gd name="T15" fmla="*/ 2147483647 h 334"/>
              <a:gd name="T16" fmla="*/ 2147483647 w 789"/>
              <a:gd name="T17" fmla="*/ 2147483647 h 334"/>
              <a:gd name="T18" fmla="*/ 2147483647 w 789"/>
              <a:gd name="T19" fmla="*/ 2147483647 h 334"/>
              <a:gd name="T20" fmla="*/ 2147483647 w 789"/>
              <a:gd name="T21" fmla="*/ 2147483647 h 334"/>
              <a:gd name="T22" fmla="*/ 2147483647 w 789"/>
              <a:gd name="T23" fmla="*/ 2147483647 h 334"/>
              <a:gd name="T24" fmla="*/ 2147483647 w 789"/>
              <a:gd name="T25" fmla="*/ 2147483647 h 334"/>
              <a:gd name="T26" fmla="*/ 2147483647 w 789"/>
              <a:gd name="T27" fmla="*/ 2147483647 h 334"/>
              <a:gd name="T28" fmla="*/ 2147483647 w 789"/>
              <a:gd name="T29" fmla="*/ 2147483647 h 334"/>
              <a:gd name="T30" fmla="*/ 2147483647 w 789"/>
              <a:gd name="T31" fmla="*/ 2147483647 h 334"/>
              <a:gd name="T32" fmla="*/ 2147483647 w 789"/>
              <a:gd name="T33" fmla="*/ 2147483647 h 334"/>
              <a:gd name="T34" fmla="*/ 2147483647 w 789"/>
              <a:gd name="T35" fmla="*/ 2147483647 h 334"/>
              <a:gd name="T36" fmla="*/ 2147483647 w 789"/>
              <a:gd name="T37" fmla="*/ 2147483647 h 334"/>
              <a:gd name="T38" fmla="*/ 2147483647 w 789"/>
              <a:gd name="T39" fmla="*/ 2147483647 h 334"/>
              <a:gd name="T40" fmla="*/ 2147483647 w 789"/>
              <a:gd name="T41" fmla="*/ 2147483647 h 334"/>
              <a:gd name="T42" fmla="*/ 2147483647 w 789"/>
              <a:gd name="T43" fmla="*/ 2147483647 h 334"/>
              <a:gd name="T44" fmla="*/ 2147483647 w 789"/>
              <a:gd name="T45" fmla="*/ 2147483647 h 334"/>
              <a:gd name="T46" fmla="*/ 2147483647 w 789"/>
              <a:gd name="T47" fmla="*/ 2147483647 h 334"/>
              <a:gd name="T48" fmla="*/ 2147483647 w 789"/>
              <a:gd name="T49" fmla="*/ 2147483647 h 334"/>
              <a:gd name="T50" fmla="*/ 2147483647 w 789"/>
              <a:gd name="T51" fmla="*/ 2147483647 h 334"/>
              <a:gd name="T52" fmla="*/ 2147483647 w 789"/>
              <a:gd name="T53" fmla="*/ 2147483647 h 334"/>
              <a:gd name="T54" fmla="*/ 2147483647 w 789"/>
              <a:gd name="T55" fmla="*/ 2147483647 h 334"/>
              <a:gd name="T56" fmla="*/ 2147483647 w 789"/>
              <a:gd name="T57" fmla="*/ 2147483647 h 334"/>
              <a:gd name="T58" fmla="*/ 2147483647 w 789"/>
              <a:gd name="T59" fmla="*/ 2147483647 h 334"/>
              <a:gd name="T60" fmla="*/ 2147483647 w 789"/>
              <a:gd name="T61" fmla="*/ 2147483647 h 334"/>
              <a:gd name="T62" fmla="*/ 2147483647 w 789"/>
              <a:gd name="T63" fmla="*/ 2147483647 h 334"/>
              <a:gd name="T64" fmla="*/ 2147483647 w 789"/>
              <a:gd name="T65" fmla="*/ 2147483647 h 334"/>
              <a:gd name="T66" fmla="*/ 2147483647 w 789"/>
              <a:gd name="T67" fmla="*/ 2147483647 h 334"/>
              <a:gd name="T68" fmla="*/ 2147483647 w 789"/>
              <a:gd name="T69" fmla="*/ 2147483647 h 334"/>
              <a:gd name="T70" fmla="*/ 2147483647 w 789"/>
              <a:gd name="T71" fmla="*/ 2147483647 h 3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89"/>
              <a:gd name="T109" fmla="*/ 0 h 334"/>
              <a:gd name="T110" fmla="*/ 789 w 789"/>
              <a:gd name="T111" fmla="*/ 334 h 3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89" h="334">
                <a:moveTo>
                  <a:pt x="0" y="167"/>
                </a:moveTo>
                <a:lnTo>
                  <a:pt x="2" y="181"/>
                </a:lnTo>
                <a:lnTo>
                  <a:pt x="6" y="195"/>
                </a:lnTo>
                <a:lnTo>
                  <a:pt x="13" y="210"/>
                </a:lnTo>
                <a:lnTo>
                  <a:pt x="24" y="224"/>
                </a:lnTo>
                <a:lnTo>
                  <a:pt x="37" y="237"/>
                </a:lnTo>
                <a:lnTo>
                  <a:pt x="53" y="250"/>
                </a:lnTo>
                <a:lnTo>
                  <a:pt x="71" y="262"/>
                </a:lnTo>
                <a:lnTo>
                  <a:pt x="92" y="274"/>
                </a:lnTo>
                <a:lnTo>
                  <a:pt x="116" y="284"/>
                </a:lnTo>
                <a:lnTo>
                  <a:pt x="141" y="294"/>
                </a:lnTo>
                <a:lnTo>
                  <a:pt x="168" y="303"/>
                </a:lnTo>
                <a:lnTo>
                  <a:pt x="197" y="311"/>
                </a:lnTo>
                <a:lnTo>
                  <a:pt x="227" y="317"/>
                </a:lnTo>
                <a:lnTo>
                  <a:pt x="259" y="323"/>
                </a:lnTo>
                <a:lnTo>
                  <a:pt x="293" y="327"/>
                </a:lnTo>
                <a:lnTo>
                  <a:pt x="326" y="330"/>
                </a:lnTo>
                <a:lnTo>
                  <a:pt x="360" y="332"/>
                </a:lnTo>
                <a:lnTo>
                  <a:pt x="394" y="333"/>
                </a:lnTo>
                <a:lnTo>
                  <a:pt x="428" y="332"/>
                </a:lnTo>
                <a:lnTo>
                  <a:pt x="462" y="330"/>
                </a:lnTo>
                <a:lnTo>
                  <a:pt x="497" y="327"/>
                </a:lnTo>
                <a:lnTo>
                  <a:pt x="529" y="323"/>
                </a:lnTo>
                <a:lnTo>
                  <a:pt x="561" y="317"/>
                </a:lnTo>
                <a:lnTo>
                  <a:pt x="591" y="311"/>
                </a:lnTo>
                <a:lnTo>
                  <a:pt x="620" y="302"/>
                </a:lnTo>
                <a:lnTo>
                  <a:pt x="648" y="294"/>
                </a:lnTo>
                <a:lnTo>
                  <a:pt x="673" y="284"/>
                </a:lnTo>
                <a:lnTo>
                  <a:pt x="696" y="273"/>
                </a:lnTo>
                <a:lnTo>
                  <a:pt x="717" y="261"/>
                </a:lnTo>
                <a:lnTo>
                  <a:pt x="736" y="250"/>
                </a:lnTo>
                <a:lnTo>
                  <a:pt x="751" y="237"/>
                </a:lnTo>
                <a:lnTo>
                  <a:pt x="764" y="223"/>
                </a:lnTo>
                <a:lnTo>
                  <a:pt x="775" y="209"/>
                </a:lnTo>
                <a:lnTo>
                  <a:pt x="782" y="195"/>
                </a:lnTo>
                <a:lnTo>
                  <a:pt x="787" y="180"/>
                </a:lnTo>
                <a:lnTo>
                  <a:pt x="788" y="167"/>
                </a:lnTo>
                <a:lnTo>
                  <a:pt x="787" y="152"/>
                </a:lnTo>
                <a:lnTo>
                  <a:pt x="782" y="137"/>
                </a:lnTo>
                <a:lnTo>
                  <a:pt x="775" y="124"/>
                </a:lnTo>
                <a:lnTo>
                  <a:pt x="764" y="110"/>
                </a:lnTo>
                <a:lnTo>
                  <a:pt x="751" y="96"/>
                </a:lnTo>
                <a:lnTo>
                  <a:pt x="736" y="83"/>
                </a:lnTo>
                <a:lnTo>
                  <a:pt x="717" y="71"/>
                </a:lnTo>
                <a:lnTo>
                  <a:pt x="696" y="60"/>
                </a:lnTo>
                <a:lnTo>
                  <a:pt x="673" y="49"/>
                </a:lnTo>
                <a:lnTo>
                  <a:pt x="647" y="39"/>
                </a:lnTo>
                <a:lnTo>
                  <a:pt x="620" y="30"/>
                </a:lnTo>
                <a:lnTo>
                  <a:pt x="591" y="23"/>
                </a:lnTo>
                <a:lnTo>
                  <a:pt x="561" y="16"/>
                </a:lnTo>
                <a:lnTo>
                  <a:pt x="529" y="10"/>
                </a:lnTo>
                <a:lnTo>
                  <a:pt x="496" y="6"/>
                </a:lnTo>
                <a:lnTo>
                  <a:pt x="462" y="3"/>
                </a:lnTo>
                <a:lnTo>
                  <a:pt x="428" y="1"/>
                </a:lnTo>
                <a:lnTo>
                  <a:pt x="394" y="0"/>
                </a:lnTo>
                <a:lnTo>
                  <a:pt x="360" y="1"/>
                </a:lnTo>
                <a:lnTo>
                  <a:pt x="326" y="3"/>
                </a:lnTo>
                <a:lnTo>
                  <a:pt x="292" y="6"/>
                </a:lnTo>
                <a:lnTo>
                  <a:pt x="259" y="10"/>
                </a:lnTo>
                <a:lnTo>
                  <a:pt x="227" y="16"/>
                </a:lnTo>
                <a:lnTo>
                  <a:pt x="197" y="23"/>
                </a:lnTo>
                <a:lnTo>
                  <a:pt x="168" y="30"/>
                </a:lnTo>
                <a:lnTo>
                  <a:pt x="140" y="39"/>
                </a:lnTo>
                <a:lnTo>
                  <a:pt x="116" y="49"/>
                </a:lnTo>
                <a:lnTo>
                  <a:pt x="92" y="60"/>
                </a:lnTo>
                <a:lnTo>
                  <a:pt x="71" y="71"/>
                </a:lnTo>
                <a:lnTo>
                  <a:pt x="53" y="83"/>
                </a:lnTo>
                <a:lnTo>
                  <a:pt x="37" y="97"/>
                </a:lnTo>
                <a:lnTo>
                  <a:pt x="24" y="110"/>
                </a:lnTo>
                <a:lnTo>
                  <a:pt x="13" y="124"/>
                </a:lnTo>
                <a:lnTo>
                  <a:pt x="6" y="137"/>
                </a:lnTo>
                <a:lnTo>
                  <a:pt x="2" y="152"/>
                </a:lnTo>
                <a:lnTo>
                  <a:pt x="0" y="16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Freeform 10"/>
          <p:cNvSpPr>
            <a:spLocks/>
          </p:cNvSpPr>
          <p:nvPr/>
        </p:nvSpPr>
        <p:spPr bwMode="auto">
          <a:xfrm>
            <a:off x="4305300" y="3762097"/>
            <a:ext cx="1252538" cy="528638"/>
          </a:xfrm>
          <a:custGeom>
            <a:avLst/>
            <a:gdLst>
              <a:gd name="T0" fmla="*/ 2147483647 w 789"/>
              <a:gd name="T1" fmla="*/ 2147483647 h 333"/>
              <a:gd name="T2" fmla="*/ 2147483647 w 789"/>
              <a:gd name="T3" fmla="*/ 2147483647 h 333"/>
              <a:gd name="T4" fmla="*/ 2147483647 w 789"/>
              <a:gd name="T5" fmla="*/ 2147483647 h 333"/>
              <a:gd name="T6" fmla="*/ 2147483647 w 789"/>
              <a:gd name="T7" fmla="*/ 2147483647 h 333"/>
              <a:gd name="T8" fmla="*/ 2147483647 w 789"/>
              <a:gd name="T9" fmla="*/ 2147483647 h 333"/>
              <a:gd name="T10" fmla="*/ 2147483647 w 789"/>
              <a:gd name="T11" fmla="*/ 2147483647 h 333"/>
              <a:gd name="T12" fmla="*/ 2147483647 w 789"/>
              <a:gd name="T13" fmla="*/ 2147483647 h 333"/>
              <a:gd name="T14" fmla="*/ 2147483647 w 789"/>
              <a:gd name="T15" fmla="*/ 2147483647 h 333"/>
              <a:gd name="T16" fmla="*/ 2147483647 w 789"/>
              <a:gd name="T17" fmla="*/ 2147483647 h 333"/>
              <a:gd name="T18" fmla="*/ 2147483647 w 789"/>
              <a:gd name="T19" fmla="*/ 2147483647 h 333"/>
              <a:gd name="T20" fmla="*/ 2147483647 w 789"/>
              <a:gd name="T21" fmla="*/ 2147483647 h 333"/>
              <a:gd name="T22" fmla="*/ 2147483647 w 789"/>
              <a:gd name="T23" fmla="*/ 2147483647 h 333"/>
              <a:gd name="T24" fmla="*/ 2147483647 w 789"/>
              <a:gd name="T25" fmla="*/ 2147483647 h 333"/>
              <a:gd name="T26" fmla="*/ 2147483647 w 789"/>
              <a:gd name="T27" fmla="*/ 2147483647 h 333"/>
              <a:gd name="T28" fmla="*/ 2147483647 w 789"/>
              <a:gd name="T29" fmla="*/ 2147483647 h 333"/>
              <a:gd name="T30" fmla="*/ 2147483647 w 789"/>
              <a:gd name="T31" fmla="*/ 2147483647 h 333"/>
              <a:gd name="T32" fmla="*/ 2147483647 w 789"/>
              <a:gd name="T33" fmla="*/ 2147483647 h 333"/>
              <a:gd name="T34" fmla="*/ 2147483647 w 789"/>
              <a:gd name="T35" fmla="*/ 2147483647 h 333"/>
              <a:gd name="T36" fmla="*/ 2147483647 w 789"/>
              <a:gd name="T37" fmla="*/ 2147483647 h 333"/>
              <a:gd name="T38" fmla="*/ 2147483647 w 789"/>
              <a:gd name="T39" fmla="*/ 2147483647 h 333"/>
              <a:gd name="T40" fmla="*/ 2147483647 w 789"/>
              <a:gd name="T41" fmla="*/ 2147483647 h 333"/>
              <a:gd name="T42" fmla="*/ 2147483647 w 789"/>
              <a:gd name="T43" fmla="*/ 2147483647 h 333"/>
              <a:gd name="T44" fmla="*/ 2147483647 w 789"/>
              <a:gd name="T45" fmla="*/ 2147483647 h 333"/>
              <a:gd name="T46" fmla="*/ 2147483647 w 789"/>
              <a:gd name="T47" fmla="*/ 2147483647 h 333"/>
              <a:gd name="T48" fmla="*/ 2147483647 w 789"/>
              <a:gd name="T49" fmla="*/ 2147483647 h 333"/>
              <a:gd name="T50" fmla="*/ 2147483647 w 789"/>
              <a:gd name="T51" fmla="*/ 2147483647 h 333"/>
              <a:gd name="T52" fmla="*/ 2147483647 w 789"/>
              <a:gd name="T53" fmla="*/ 2147483647 h 333"/>
              <a:gd name="T54" fmla="*/ 2147483647 w 789"/>
              <a:gd name="T55" fmla="*/ 2147483647 h 333"/>
              <a:gd name="T56" fmla="*/ 2147483647 w 789"/>
              <a:gd name="T57" fmla="*/ 2147483647 h 333"/>
              <a:gd name="T58" fmla="*/ 2147483647 w 789"/>
              <a:gd name="T59" fmla="*/ 2147483647 h 333"/>
              <a:gd name="T60" fmla="*/ 2147483647 w 789"/>
              <a:gd name="T61" fmla="*/ 2147483647 h 333"/>
              <a:gd name="T62" fmla="*/ 2147483647 w 789"/>
              <a:gd name="T63" fmla="*/ 2147483647 h 333"/>
              <a:gd name="T64" fmla="*/ 2147483647 w 789"/>
              <a:gd name="T65" fmla="*/ 2147483647 h 333"/>
              <a:gd name="T66" fmla="*/ 2147483647 w 789"/>
              <a:gd name="T67" fmla="*/ 2147483647 h 333"/>
              <a:gd name="T68" fmla="*/ 2147483647 w 789"/>
              <a:gd name="T69" fmla="*/ 2147483647 h 333"/>
              <a:gd name="T70" fmla="*/ 2147483647 w 789"/>
              <a:gd name="T71" fmla="*/ 2147483647 h 3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89"/>
              <a:gd name="T109" fmla="*/ 0 h 333"/>
              <a:gd name="T110" fmla="*/ 789 w 789"/>
              <a:gd name="T111" fmla="*/ 333 h 3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89" h="333">
                <a:moveTo>
                  <a:pt x="0" y="166"/>
                </a:moveTo>
                <a:lnTo>
                  <a:pt x="2" y="181"/>
                </a:lnTo>
                <a:lnTo>
                  <a:pt x="6" y="195"/>
                </a:lnTo>
                <a:lnTo>
                  <a:pt x="14" y="209"/>
                </a:lnTo>
                <a:lnTo>
                  <a:pt x="24" y="223"/>
                </a:lnTo>
                <a:lnTo>
                  <a:pt x="38" y="237"/>
                </a:lnTo>
                <a:lnTo>
                  <a:pt x="53" y="249"/>
                </a:lnTo>
                <a:lnTo>
                  <a:pt x="72" y="262"/>
                </a:lnTo>
                <a:lnTo>
                  <a:pt x="93" y="273"/>
                </a:lnTo>
                <a:lnTo>
                  <a:pt x="116" y="284"/>
                </a:lnTo>
                <a:lnTo>
                  <a:pt x="141" y="294"/>
                </a:lnTo>
                <a:lnTo>
                  <a:pt x="169" y="302"/>
                </a:lnTo>
                <a:lnTo>
                  <a:pt x="197" y="310"/>
                </a:lnTo>
                <a:lnTo>
                  <a:pt x="228" y="317"/>
                </a:lnTo>
                <a:lnTo>
                  <a:pt x="259" y="322"/>
                </a:lnTo>
                <a:lnTo>
                  <a:pt x="292" y="327"/>
                </a:lnTo>
                <a:lnTo>
                  <a:pt x="325" y="330"/>
                </a:lnTo>
                <a:lnTo>
                  <a:pt x="360" y="332"/>
                </a:lnTo>
                <a:lnTo>
                  <a:pt x="394" y="332"/>
                </a:lnTo>
                <a:lnTo>
                  <a:pt x="429" y="332"/>
                </a:lnTo>
                <a:lnTo>
                  <a:pt x="463" y="330"/>
                </a:lnTo>
                <a:lnTo>
                  <a:pt x="496" y="327"/>
                </a:lnTo>
                <a:lnTo>
                  <a:pt x="529" y="322"/>
                </a:lnTo>
                <a:lnTo>
                  <a:pt x="560" y="317"/>
                </a:lnTo>
                <a:lnTo>
                  <a:pt x="591" y="310"/>
                </a:lnTo>
                <a:lnTo>
                  <a:pt x="620" y="302"/>
                </a:lnTo>
                <a:lnTo>
                  <a:pt x="647" y="293"/>
                </a:lnTo>
                <a:lnTo>
                  <a:pt x="673" y="284"/>
                </a:lnTo>
                <a:lnTo>
                  <a:pt x="696" y="273"/>
                </a:lnTo>
                <a:lnTo>
                  <a:pt x="716" y="262"/>
                </a:lnTo>
                <a:lnTo>
                  <a:pt x="735" y="249"/>
                </a:lnTo>
                <a:lnTo>
                  <a:pt x="751" y="236"/>
                </a:lnTo>
                <a:lnTo>
                  <a:pt x="765" y="223"/>
                </a:lnTo>
                <a:lnTo>
                  <a:pt x="775" y="209"/>
                </a:lnTo>
                <a:lnTo>
                  <a:pt x="782" y="195"/>
                </a:lnTo>
                <a:lnTo>
                  <a:pt x="786" y="181"/>
                </a:lnTo>
                <a:lnTo>
                  <a:pt x="788" y="166"/>
                </a:lnTo>
                <a:lnTo>
                  <a:pt x="786" y="151"/>
                </a:lnTo>
                <a:lnTo>
                  <a:pt x="782" y="137"/>
                </a:lnTo>
                <a:lnTo>
                  <a:pt x="775" y="123"/>
                </a:lnTo>
                <a:lnTo>
                  <a:pt x="765" y="109"/>
                </a:lnTo>
                <a:lnTo>
                  <a:pt x="751" y="96"/>
                </a:lnTo>
                <a:lnTo>
                  <a:pt x="735" y="83"/>
                </a:lnTo>
                <a:lnTo>
                  <a:pt x="716" y="71"/>
                </a:lnTo>
                <a:lnTo>
                  <a:pt x="695" y="59"/>
                </a:lnTo>
                <a:lnTo>
                  <a:pt x="672" y="48"/>
                </a:lnTo>
                <a:lnTo>
                  <a:pt x="647" y="39"/>
                </a:lnTo>
                <a:lnTo>
                  <a:pt x="620" y="30"/>
                </a:lnTo>
                <a:lnTo>
                  <a:pt x="591" y="22"/>
                </a:lnTo>
                <a:lnTo>
                  <a:pt x="560" y="15"/>
                </a:lnTo>
                <a:lnTo>
                  <a:pt x="529" y="10"/>
                </a:lnTo>
                <a:lnTo>
                  <a:pt x="496" y="6"/>
                </a:lnTo>
                <a:lnTo>
                  <a:pt x="462" y="2"/>
                </a:lnTo>
                <a:lnTo>
                  <a:pt x="428" y="1"/>
                </a:lnTo>
                <a:lnTo>
                  <a:pt x="394" y="0"/>
                </a:lnTo>
                <a:lnTo>
                  <a:pt x="360" y="1"/>
                </a:lnTo>
                <a:lnTo>
                  <a:pt x="325" y="3"/>
                </a:lnTo>
                <a:lnTo>
                  <a:pt x="292" y="6"/>
                </a:lnTo>
                <a:lnTo>
                  <a:pt x="259" y="10"/>
                </a:lnTo>
                <a:lnTo>
                  <a:pt x="228" y="16"/>
                </a:lnTo>
                <a:lnTo>
                  <a:pt x="197" y="22"/>
                </a:lnTo>
                <a:lnTo>
                  <a:pt x="169" y="30"/>
                </a:lnTo>
                <a:lnTo>
                  <a:pt x="141" y="39"/>
                </a:lnTo>
                <a:lnTo>
                  <a:pt x="116" y="49"/>
                </a:lnTo>
                <a:lnTo>
                  <a:pt x="93" y="60"/>
                </a:lnTo>
                <a:lnTo>
                  <a:pt x="72" y="71"/>
                </a:lnTo>
                <a:lnTo>
                  <a:pt x="53" y="83"/>
                </a:lnTo>
                <a:lnTo>
                  <a:pt x="38" y="96"/>
                </a:lnTo>
                <a:lnTo>
                  <a:pt x="24" y="109"/>
                </a:lnTo>
                <a:lnTo>
                  <a:pt x="14" y="123"/>
                </a:lnTo>
                <a:lnTo>
                  <a:pt x="6" y="138"/>
                </a:lnTo>
                <a:lnTo>
                  <a:pt x="2" y="152"/>
                </a:lnTo>
                <a:lnTo>
                  <a:pt x="0" y="16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Freeform 11"/>
          <p:cNvSpPr>
            <a:spLocks/>
          </p:cNvSpPr>
          <p:nvPr/>
        </p:nvSpPr>
        <p:spPr bwMode="auto">
          <a:xfrm>
            <a:off x="6573838" y="4717772"/>
            <a:ext cx="1449387" cy="544513"/>
          </a:xfrm>
          <a:custGeom>
            <a:avLst/>
            <a:gdLst/>
            <a:ahLst/>
            <a:cxnLst>
              <a:cxn ang="0">
                <a:pos x="912" y="342"/>
              </a:cxn>
              <a:cxn ang="0">
                <a:pos x="912" y="0"/>
              </a:cxn>
              <a:cxn ang="0">
                <a:pos x="0" y="0"/>
              </a:cxn>
              <a:cxn ang="0">
                <a:pos x="0" y="342"/>
              </a:cxn>
              <a:cxn ang="0">
                <a:pos x="912" y="342"/>
              </a:cxn>
            </a:cxnLst>
            <a:rect l="0" t="0" r="r" b="b"/>
            <a:pathLst>
              <a:path w="913" h="343">
                <a:moveTo>
                  <a:pt x="912" y="342"/>
                </a:moveTo>
                <a:lnTo>
                  <a:pt x="912" y="0"/>
                </a:lnTo>
                <a:lnTo>
                  <a:pt x="0" y="0"/>
                </a:lnTo>
                <a:lnTo>
                  <a:pt x="0" y="342"/>
                </a:lnTo>
                <a:lnTo>
                  <a:pt x="912" y="342"/>
                </a:lnTo>
              </a:path>
            </a:pathLst>
          </a:custGeom>
          <a:solidFill>
            <a:schemeClr val="bg1">
              <a:lumMod val="75000"/>
            </a:schemeClr>
          </a:solidFill>
          <a:ln w="508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4349" name="Freeform 12"/>
          <p:cNvSpPr>
            <a:spLocks/>
          </p:cNvSpPr>
          <p:nvPr/>
        </p:nvSpPr>
        <p:spPr bwMode="auto">
          <a:xfrm>
            <a:off x="1584325" y="4739997"/>
            <a:ext cx="1252538" cy="544513"/>
          </a:xfrm>
          <a:custGeom>
            <a:avLst/>
            <a:gdLst>
              <a:gd name="T0" fmla="*/ 2147483647 w 789"/>
              <a:gd name="T1" fmla="*/ 2147483647 h 343"/>
              <a:gd name="T2" fmla="*/ 2147483647 w 789"/>
              <a:gd name="T3" fmla="*/ 0 h 343"/>
              <a:gd name="T4" fmla="*/ 0 w 789"/>
              <a:gd name="T5" fmla="*/ 0 h 343"/>
              <a:gd name="T6" fmla="*/ 0 w 789"/>
              <a:gd name="T7" fmla="*/ 2147483647 h 343"/>
              <a:gd name="T8" fmla="*/ 2147483647 w 789"/>
              <a:gd name="T9" fmla="*/ 2147483647 h 3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9"/>
              <a:gd name="T16" fmla="*/ 0 h 343"/>
              <a:gd name="T17" fmla="*/ 789 w 789"/>
              <a:gd name="T18" fmla="*/ 343 h 3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9" h="343">
                <a:moveTo>
                  <a:pt x="788" y="342"/>
                </a:moveTo>
                <a:lnTo>
                  <a:pt x="788" y="0"/>
                </a:lnTo>
                <a:lnTo>
                  <a:pt x="0" y="0"/>
                </a:lnTo>
                <a:lnTo>
                  <a:pt x="0" y="342"/>
                </a:lnTo>
                <a:lnTo>
                  <a:pt x="788" y="34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Freeform 13"/>
          <p:cNvSpPr>
            <a:spLocks/>
          </p:cNvSpPr>
          <p:nvPr/>
        </p:nvSpPr>
        <p:spPr bwMode="auto">
          <a:xfrm>
            <a:off x="1584325" y="3498572"/>
            <a:ext cx="1252538" cy="528638"/>
          </a:xfrm>
          <a:custGeom>
            <a:avLst/>
            <a:gdLst>
              <a:gd name="T0" fmla="*/ 2147483647 w 789"/>
              <a:gd name="T1" fmla="*/ 2147483647 h 333"/>
              <a:gd name="T2" fmla="*/ 2147483647 w 789"/>
              <a:gd name="T3" fmla="*/ 2147483647 h 333"/>
              <a:gd name="T4" fmla="*/ 2147483647 w 789"/>
              <a:gd name="T5" fmla="*/ 2147483647 h 333"/>
              <a:gd name="T6" fmla="*/ 2147483647 w 789"/>
              <a:gd name="T7" fmla="*/ 2147483647 h 333"/>
              <a:gd name="T8" fmla="*/ 2147483647 w 789"/>
              <a:gd name="T9" fmla="*/ 2147483647 h 333"/>
              <a:gd name="T10" fmla="*/ 2147483647 w 789"/>
              <a:gd name="T11" fmla="*/ 2147483647 h 333"/>
              <a:gd name="T12" fmla="*/ 2147483647 w 789"/>
              <a:gd name="T13" fmla="*/ 2147483647 h 333"/>
              <a:gd name="T14" fmla="*/ 2147483647 w 789"/>
              <a:gd name="T15" fmla="*/ 2147483647 h 333"/>
              <a:gd name="T16" fmla="*/ 2147483647 w 789"/>
              <a:gd name="T17" fmla="*/ 0 h 333"/>
              <a:gd name="T18" fmla="*/ 2147483647 w 789"/>
              <a:gd name="T19" fmla="*/ 0 h 333"/>
              <a:gd name="T20" fmla="*/ 2147483647 w 789"/>
              <a:gd name="T21" fmla="*/ 2147483647 h 333"/>
              <a:gd name="T22" fmla="*/ 2147483647 w 789"/>
              <a:gd name="T23" fmla="*/ 2147483647 h 333"/>
              <a:gd name="T24" fmla="*/ 2147483647 w 789"/>
              <a:gd name="T25" fmla="*/ 2147483647 h 333"/>
              <a:gd name="T26" fmla="*/ 2147483647 w 789"/>
              <a:gd name="T27" fmla="*/ 2147483647 h 333"/>
              <a:gd name="T28" fmla="*/ 2147483647 w 789"/>
              <a:gd name="T29" fmla="*/ 2147483647 h 333"/>
              <a:gd name="T30" fmla="*/ 2147483647 w 789"/>
              <a:gd name="T31" fmla="*/ 2147483647 h 333"/>
              <a:gd name="T32" fmla="*/ 2147483647 w 789"/>
              <a:gd name="T33" fmla="*/ 2147483647 h 333"/>
              <a:gd name="T34" fmla="*/ 2147483647 w 789"/>
              <a:gd name="T35" fmla="*/ 2147483647 h 333"/>
              <a:gd name="T36" fmla="*/ 2147483647 w 789"/>
              <a:gd name="T37" fmla="*/ 2147483647 h 333"/>
              <a:gd name="T38" fmla="*/ 2147483647 w 789"/>
              <a:gd name="T39" fmla="*/ 2147483647 h 333"/>
              <a:gd name="T40" fmla="*/ 2147483647 w 789"/>
              <a:gd name="T41" fmla="*/ 2147483647 h 333"/>
              <a:gd name="T42" fmla="*/ 2147483647 w 789"/>
              <a:gd name="T43" fmla="*/ 2147483647 h 333"/>
              <a:gd name="T44" fmla="*/ 2147483647 w 789"/>
              <a:gd name="T45" fmla="*/ 2147483647 h 333"/>
              <a:gd name="T46" fmla="*/ 2147483647 w 789"/>
              <a:gd name="T47" fmla="*/ 2147483647 h 333"/>
              <a:gd name="T48" fmla="*/ 2147483647 w 789"/>
              <a:gd name="T49" fmla="*/ 2147483647 h 333"/>
              <a:gd name="T50" fmla="*/ 2147483647 w 789"/>
              <a:gd name="T51" fmla="*/ 2147483647 h 333"/>
              <a:gd name="T52" fmla="*/ 2147483647 w 789"/>
              <a:gd name="T53" fmla="*/ 2147483647 h 333"/>
              <a:gd name="T54" fmla="*/ 2147483647 w 789"/>
              <a:gd name="T55" fmla="*/ 2147483647 h 333"/>
              <a:gd name="T56" fmla="*/ 2147483647 w 789"/>
              <a:gd name="T57" fmla="*/ 2147483647 h 333"/>
              <a:gd name="T58" fmla="*/ 2147483647 w 789"/>
              <a:gd name="T59" fmla="*/ 2147483647 h 333"/>
              <a:gd name="T60" fmla="*/ 2147483647 w 789"/>
              <a:gd name="T61" fmla="*/ 2147483647 h 333"/>
              <a:gd name="T62" fmla="*/ 2147483647 w 789"/>
              <a:gd name="T63" fmla="*/ 2147483647 h 333"/>
              <a:gd name="T64" fmla="*/ 2147483647 w 789"/>
              <a:gd name="T65" fmla="*/ 2147483647 h 333"/>
              <a:gd name="T66" fmla="*/ 2147483647 w 789"/>
              <a:gd name="T67" fmla="*/ 2147483647 h 333"/>
              <a:gd name="T68" fmla="*/ 2147483647 w 789"/>
              <a:gd name="T69" fmla="*/ 2147483647 h 333"/>
              <a:gd name="T70" fmla="*/ 2147483647 w 789"/>
              <a:gd name="T71" fmla="*/ 2147483647 h 3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89"/>
              <a:gd name="T109" fmla="*/ 0 h 333"/>
              <a:gd name="T110" fmla="*/ 789 w 789"/>
              <a:gd name="T111" fmla="*/ 333 h 3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89" h="333">
                <a:moveTo>
                  <a:pt x="788" y="166"/>
                </a:moveTo>
                <a:lnTo>
                  <a:pt x="787" y="151"/>
                </a:lnTo>
                <a:lnTo>
                  <a:pt x="782" y="137"/>
                </a:lnTo>
                <a:lnTo>
                  <a:pt x="775" y="123"/>
                </a:lnTo>
                <a:lnTo>
                  <a:pt x="765" y="109"/>
                </a:lnTo>
                <a:lnTo>
                  <a:pt x="751" y="96"/>
                </a:lnTo>
                <a:lnTo>
                  <a:pt x="735" y="83"/>
                </a:lnTo>
                <a:lnTo>
                  <a:pt x="717" y="70"/>
                </a:lnTo>
                <a:lnTo>
                  <a:pt x="696" y="59"/>
                </a:lnTo>
                <a:lnTo>
                  <a:pt x="673" y="49"/>
                </a:lnTo>
                <a:lnTo>
                  <a:pt x="647" y="39"/>
                </a:lnTo>
                <a:lnTo>
                  <a:pt x="620" y="30"/>
                </a:lnTo>
                <a:lnTo>
                  <a:pt x="591" y="22"/>
                </a:lnTo>
                <a:lnTo>
                  <a:pt x="561" y="16"/>
                </a:lnTo>
                <a:lnTo>
                  <a:pt x="529" y="10"/>
                </a:lnTo>
                <a:lnTo>
                  <a:pt x="496" y="6"/>
                </a:lnTo>
                <a:lnTo>
                  <a:pt x="463" y="3"/>
                </a:lnTo>
                <a:lnTo>
                  <a:pt x="429" y="0"/>
                </a:lnTo>
                <a:lnTo>
                  <a:pt x="394" y="0"/>
                </a:lnTo>
                <a:lnTo>
                  <a:pt x="360" y="0"/>
                </a:lnTo>
                <a:lnTo>
                  <a:pt x="325" y="3"/>
                </a:lnTo>
                <a:lnTo>
                  <a:pt x="292" y="6"/>
                </a:lnTo>
                <a:lnTo>
                  <a:pt x="260" y="10"/>
                </a:lnTo>
                <a:lnTo>
                  <a:pt x="228" y="16"/>
                </a:lnTo>
                <a:lnTo>
                  <a:pt x="197" y="22"/>
                </a:lnTo>
                <a:lnTo>
                  <a:pt x="168" y="30"/>
                </a:lnTo>
                <a:lnTo>
                  <a:pt x="141" y="39"/>
                </a:lnTo>
                <a:lnTo>
                  <a:pt x="115" y="49"/>
                </a:lnTo>
                <a:lnTo>
                  <a:pt x="92" y="59"/>
                </a:lnTo>
                <a:lnTo>
                  <a:pt x="71" y="70"/>
                </a:lnTo>
                <a:lnTo>
                  <a:pt x="53" y="83"/>
                </a:lnTo>
                <a:lnTo>
                  <a:pt x="37" y="96"/>
                </a:lnTo>
                <a:lnTo>
                  <a:pt x="24" y="109"/>
                </a:lnTo>
                <a:lnTo>
                  <a:pt x="14" y="123"/>
                </a:lnTo>
                <a:lnTo>
                  <a:pt x="6" y="137"/>
                </a:lnTo>
                <a:lnTo>
                  <a:pt x="1" y="151"/>
                </a:lnTo>
                <a:lnTo>
                  <a:pt x="0" y="166"/>
                </a:lnTo>
                <a:lnTo>
                  <a:pt x="1" y="180"/>
                </a:lnTo>
                <a:lnTo>
                  <a:pt x="6" y="195"/>
                </a:lnTo>
                <a:lnTo>
                  <a:pt x="14" y="209"/>
                </a:lnTo>
                <a:lnTo>
                  <a:pt x="24" y="223"/>
                </a:lnTo>
                <a:lnTo>
                  <a:pt x="37" y="236"/>
                </a:lnTo>
                <a:lnTo>
                  <a:pt x="53" y="249"/>
                </a:lnTo>
                <a:lnTo>
                  <a:pt x="71" y="261"/>
                </a:lnTo>
                <a:lnTo>
                  <a:pt x="92" y="273"/>
                </a:lnTo>
                <a:lnTo>
                  <a:pt x="115" y="284"/>
                </a:lnTo>
                <a:lnTo>
                  <a:pt x="141" y="294"/>
                </a:lnTo>
                <a:lnTo>
                  <a:pt x="168" y="302"/>
                </a:lnTo>
                <a:lnTo>
                  <a:pt x="197" y="310"/>
                </a:lnTo>
                <a:lnTo>
                  <a:pt x="228" y="317"/>
                </a:lnTo>
                <a:lnTo>
                  <a:pt x="260" y="322"/>
                </a:lnTo>
                <a:lnTo>
                  <a:pt x="292" y="327"/>
                </a:lnTo>
                <a:lnTo>
                  <a:pt x="325" y="330"/>
                </a:lnTo>
                <a:lnTo>
                  <a:pt x="360" y="331"/>
                </a:lnTo>
                <a:lnTo>
                  <a:pt x="394" y="332"/>
                </a:lnTo>
                <a:lnTo>
                  <a:pt x="429" y="331"/>
                </a:lnTo>
                <a:lnTo>
                  <a:pt x="463" y="330"/>
                </a:lnTo>
                <a:lnTo>
                  <a:pt x="496" y="327"/>
                </a:lnTo>
                <a:lnTo>
                  <a:pt x="529" y="322"/>
                </a:lnTo>
                <a:lnTo>
                  <a:pt x="561" y="317"/>
                </a:lnTo>
                <a:lnTo>
                  <a:pt x="591" y="310"/>
                </a:lnTo>
                <a:lnTo>
                  <a:pt x="620" y="302"/>
                </a:lnTo>
                <a:lnTo>
                  <a:pt x="647" y="294"/>
                </a:lnTo>
                <a:lnTo>
                  <a:pt x="673" y="284"/>
                </a:lnTo>
                <a:lnTo>
                  <a:pt x="696" y="273"/>
                </a:lnTo>
                <a:lnTo>
                  <a:pt x="717" y="261"/>
                </a:lnTo>
                <a:lnTo>
                  <a:pt x="735" y="249"/>
                </a:lnTo>
                <a:lnTo>
                  <a:pt x="751" y="236"/>
                </a:lnTo>
                <a:lnTo>
                  <a:pt x="765" y="223"/>
                </a:lnTo>
                <a:lnTo>
                  <a:pt x="775" y="209"/>
                </a:lnTo>
                <a:lnTo>
                  <a:pt x="782" y="195"/>
                </a:lnTo>
                <a:lnTo>
                  <a:pt x="787" y="180"/>
                </a:lnTo>
                <a:lnTo>
                  <a:pt x="788" y="16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3194050" y="3965297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lot</a:t>
            </a:r>
          </a:p>
        </p:txBody>
      </p:sp>
      <p:sp>
        <p:nvSpPr>
          <p:cNvPr id="15375" name="Freeform 15"/>
          <p:cNvSpPr>
            <a:spLocks/>
          </p:cNvSpPr>
          <p:nvPr/>
        </p:nvSpPr>
        <p:spPr bwMode="auto">
          <a:xfrm>
            <a:off x="4321175" y="4678085"/>
            <a:ext cx="1252538" cy="622300"/>
          </a:xfrm>
          <a:custGeom>
            <a:avLst/>
            <a:gdLst/>
            <a:ahLst/>
            <a:cxnLst>
              <a:cxn ang="0">
                <a:pos x="0" y="196"/>
              </a:cxn>
              <a:cxn ang="0">
                <a:pos x="394" y="0"/>
              </a:cxn>
              <a:cxn ang="0">
                <a:pos x="788" y="196"/>
              </a:cxn>
              <a:cxn ang="0">
                <a:pos x="394" y="391"/>
              </a:cxn>
              <a:cxn ang="0">
                <a:pos x="0" y="196"/>
              </a:cxn>
            </a:cxnLst>
            <a:rect l="0" t="0" r="r" b="b"/>
            <a:pathLst>
              <a:path w="789" h="392">
                <a:moveTo>
                  <a:pt x="0" y="196"/>
                </a:moveTo>
                <a:lnTo>
                  <a:pt x="394" y="0"/>
                </a:lnTo>
                <a:lnTo>
                  <a:pt x="788" y="196"/>
                </a:lnTo>
                <a:lnTo>
                  <a:pt x="394" y="391"/>
                </a:lnTo>
                <a:lnTo>
                  <a:pt x="0" y="196"/>
                </a:lnTo>
              </a:path>
            </a:pathLst>
          </a:custGeom>
          <a:solidFill>
            <a:schemeClr val="bg1">
              <a:lumMod val="75000"/>
            </a:schemeClr>
          </a:solidFill>
          <a:ln w="508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1879600" y="3573185"/>
            <a:ext cx="711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name</a:t>
            </a:r>
          </a:p>
        </p:txBody>
      </p:sp>
      <p:sp>
        <p:nvSpPr>
          <p:cNvPr id="14354" name="Rectangle 17"/>
          <p:cNvSpPr>
            <a:spLocks noChangeArrowheads="1"/>
          </p:cNvSpPr>
          <p:nvPr/>
        </p:nvSpPr>
        <p:spPr bwMode="auto">
          <a:xfrm>
            <a:off x="7612855" y="4051022"/>
            <a:ext cx="5318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age</a:t>
            </a:r>
          </a:p>
        </p:txBody>
      </p:sp>
      <p:sp>
        <p:nvSpPr>
          <p:cNvPr id="14355" name="Rectangle 18"/>
          <p:cNvSpPr>
            <a:spLocks noChangeArrowheads="1"/>
          </p:cNvSpPr>
          <p:nvPr/>
        </p:nvSpPr>
        <p:spPr bwMode="auto">
          <a:xfrm>
            <a:off x="5943600" y="3892272"/>
            <a:ext cx="968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FF0000"/>
                </a:solidFill>
                <a:latin typeface="Arial" charset="0"/>
              </a:rPr>
              <a:t>dpname</a:t>
            </a:r>
          </a:p>
        </p:txBody>
      </p:sp>
      <p:sp>
        <p:nvSpPr>
          <p:cNvPr id="14356" name="Rectangle 19"/>
          <p:cNvSpPr>
            <a:spLocks noChangeArrowheads="1"/>
          </p:cNvSpPr>
          <p:nvPr/>
        </p:nvSpPr>
        <p:spPr bwMode="auto">
          <a:xfrm>
            <a:off x="6615113" y="4803497"/>
            <a:ext cx="13446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Dependents</a:t>
            </a:r>
          </a:p>
        </p:txBody>
      </p:sp>
      <p:sp>
        <p:nvSpPr>
          <p:cNvPr id="14357" name="Rectangle 20"/>
          <p:cNvSpPr>
            <a:spLocks noChangeArrowheads="1"/>
          </p:cNvSpPr>
          <p:nvPr/>
        </p:nvSpPr>
        <p:spPr bwMode="auto">
          <a:xfrm>
            <a:off x="1573213" y="4847947"/>
            <a:ext cx="1254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Employees</a:t>
            </a:r>
          </a:p>
        </p:txBody>
      </p:sp>
      <p:sp>
        <p:nvSpPr>
          <p:cNvPr id="14358" name="Rectangle 21"/>
          <p:cNvSpPr>
            <a:spLocks noChangeArrowheads="1"/>
          </p:cNvSpPr>
          <p:nvPr/>
        </p:nvSpPr>
        <p:spPr bwMode="auto">
          <a:xfrm>
            <a:off x="839788" y="3955772"/>
            <a:ext cx="5318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charset="0"/>
              </a:rPr>
              <a:t>ssn</a:t>
            </a:r>
          </a:p>
        </p:txBody>
      </p:sp>
      <p:sp>
        <p:nvSpPr>
          <p:cNvPr id="14359" name="Rectangle 22"/>
          <p:cNvSpPr>
            <a:spLocks noChangeArrowheads="1"/>
          </p:cNvSpPr>
          <p:nvPr/>
        </p:nvSpPr>
        <p:spPr bwMode="auto">
          <a:xfrm>
            <a:off x="4548188" y="4830485"/>
            <a:ext cx="7794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Policy</a:t>
            </a:r>
          </a:p>
        </p:txBody>
      </p:sp>
      <p:sp>
        <p:nvSpPr>
          <p:cNvPr id="14360" name="Rectangle 23"/>
          <p:cNvSpPr>
            <a:spLocks noChangeArrowheads="1"/>
          </p:cNvSpPr>
          <p:nvPr/>
        </p:nvSpPr>
        <p:spPr bwMode="auto">
          <a:xfrm>
            <a:off x="4646613" y="3858935"/>
            <a:ext cx="5984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cost</a:t>
            </a:r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2225675" y="4051022"/>
            <a:ext cx="0" cy="6683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>
            <a:off x="1350963" y="4385985"/>
            <a:ext cx="527050" cy="3540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 flipH="1">
            <a:off x="2560638" y="4392335"/>
            <a:ext cx="566737" cy="3476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 flipV="1">
            <a:off x="4933950" y="4300260"/>
            <a:ext cx="22225" cy="382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>
            <a:off x="6565900" y="4339947"/>
            <a:ext cx="233363" cy="381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 flipH="1">
            <a:off x="7612854" y="4491553"/>
            <a:ext cx="192882" cy="226219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7" name="Line 31"/>
          <p:cNvSpPr>
            <a:spLocks noChangeShapeType="1"/>
          </p:cNvSpPr>
          <p:nvPr/>
        </p:nvSpPr>
        <p:spPr bwMode="auto">
          <a:xfrm flipH="1" flipV="1">
            <a:off x="2841625" y="4986060"/>
            <a:ext cx="1477963" cy="31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8" name="Line 32"/>
          <p:cNvSpPr>
            <a:spLocks noChangeShapeType="1"/>
          </p:cNvSpPr>
          <p:nvPr/>
        </p:nvSpPr>
        <p:spPr bwMode="auto">
          <a:xfrm>
            <a:off x="5600700" y="4986060"/>
            <a:ext cx="931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9" name="TextBox 32"/>
          <p:cNvSpPr txBox="1">
            <a:spLocks noChangeArrowheads="1"/>
          </p:cNvSpPr>
          <p:nvPr/>
        </p:nvSpPr>
        <p:spPr bwMode="auto">
          <a:xfrm>
            <a:off x="6418263" y="5251172"/>
            <a:ext cx="1797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1800" dirty="0">
                <a:solidFill>
                  <a:srgbClr val="434FD6"/>
                </a:solidFill>
                <a:latin typeface="Calibri" pitchFamily="34" charset="0"/>
              </a:rPr>
              <a:t>A weak entity set</a:t>
            </a:r>
          </a:p>
        </p:txBody>
      </p:sp>
      <p:sp>
        <p:nvSpPr>
          <p:cNvPr id="14370" name="TextBox 33"/>
          <p:cNvSpPr txBox="1">
            <a:spLocks noChangeArrowheads="1"/>
          </p:cNvSpPr>
          <p:nvPr/>
        </p:nvSpPr>
        <p:spPr bwMode="auto">
          <a:xfrm>
            <a:off x="1066800" y="5300385"/>
            <a:ext cx="2122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1800">
                <a:solidFill>
                  <a:srgbClr val="434FD6"/>
                </a:solidFill>
                <a:latin typeface="Calibri" pitchFamily="34" charset="0"/>
              </a:rPr>
              <a:t>The owner entity set</a:t>
            </a:r>
          </a:p>
        </p:txBody>
      </p:sp>
      <p:sp>
        <p:nvSpPr>
          <p:cNvPr id="35" name="Rounded Rectangular Callout 34"/>
          <p:cNvSpPr/>
          <p:nvPr/>
        </p:nvSpPr>
        <p:spPr bwMode="auto">
          <a:xfrm>
            <a:off x="5243513" y="3226606"/>
            <a:ext cx="1371600" cy="349753"/>
          </a:xfrm>
          <a:prstGeom prst="wedgeRoundRectCallout">
            <a:avLst>
              <a:gd name="adj1" fmla="val 25997"/>
              <a:gd name="adj2" fmla="val 145919"/>
              <a:gd name="adj3" fmla="val 16667"/>
            </a:avLst>
          </a:prstGeom>
          <a:solidFill>
            <a:srgbClr val="54678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+mn-cs"/>
              </a:rPr>
              <a:t>Partial key</a:t>
            </a:r>
          </a:p>
        </p:txBody>
      </p:sp>
      <p:sp>
        <p:nvSpPr>
          <p:cNvPr id="36" name="Rounded Rectangular Callout 35"/>
          <p:cNvSpPr/>
          <p:nvPr/>
        </p:nvSpPr>
        <p:spPr bwMode="auto">
          <a:xfrm>
            <a:off x="4010025" y="5708372"/>
            <a:ext cx="2695575" cy="685800"/>
          </a:xfrm>
          <a:prstGeom prst="wedgeRoundRectCallout">
            <a:avLst>
              <a:gd name="adj1" fmla="val 20734"/>
              <a:gd name="adj2" fmla="val -148140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noFill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285750" indent="-169863" eaLnBrk="0" hangingPunct="0">
              <a:buFont typeface="Arial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cs typeface="+mn-cs"/>
              </a:rPr>
              <a:t>1-to-many relationship</a:t>
            </a:r>
          </a:p>
          <a:p>
            <a:pPr marL="285750" indent="-169863" eaLnBrk="0" hangingPunct="0">
              <a:buFont typeface="Arial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cs typeface="+mn-cs"/>
              </a:rPr>
              <a:t>Total participation</a:t>
            </a:r>
          </a:p>
        </p:txBody>
      </p:sp>
      <p:cxnSp>
        <p:nvCxnSpPr>
          <p:cNvPr id="14375" name="Straight Connector 38"/>
          <p:cNvCxnSpPr>
            <a:cxnSpLocks noChangeShapeType="1"/>
          </p:cNvCxnSpPr>
          <p:nvPr/>
        </p:nvCxnSpPr>
        <p:spPr bwMode="auto">
          <a:xfrm>
            <a:off x="6019800" y="4182785"/>
            <a:ext cx="762000" cy="1587"/>
          </a:xfrm>
          <a:prstGeom prst="line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84533272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3" name="Freeform 23"/>
          <p:cNvSpPr>
            <a:spLocks/>
          </p:cNvSpPr>
          <p:nvPr/>
        </p:nvSpPr>
        <p:spPr bwMode="auto">
          <a:xfrm>
            <a:off x="7089637" y="4082019"/>
            <a:ext cx="1446212" cy="414337"/>
          </a:xfrm>
          <a:custGeom>
            <a:avLst/>
            <a:gdLst>
              <a:gd name="T0" fmla="*/ 2147483647 w 911"/>
              <a:gd name="T1" fmla="*/ 2147483647 h 261"/>
              <a:gd name="T2" fmla="*/ 2147483647 w 911"/>
              <a:gd name="T3" fmla="*/ 0 h 261"/>
              <a:gd name="T4" fmla="*/ 0 w 911"/>
              <a:gd name="T5" fmla="*/ 0 h 261"/>
              <a:gd name="T6" fmla="*/ 0 w 911"/>
              <a:gd name="T7" fmla="*/ 2147483647 h 261"/>
              <a:gd name="T8" fmla="*/ 2147483647 w 911"/>
              <a:gd name="T9" fmla="*/ 2147483647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1"/>
              <a:gd name="T16" fmla="*/ 0 h 261"/>
              <a:gd name="T17" fmla="*/ 911 w 911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1" h="261">
                <a:moveTo>
                  <a:pt x="910" y="260"/>
                </a:moveTo>
                <a:lnTo>
                  <a:pt x="910" y="0"/>
                </a:lnTo>
                <a:lnTo>
                  <a:pt x="0" y="0"/>
                </a:lnTo>
                <a:lnTo>
                  <a:pt x="0" y="260"/>
                </a:lnTo>
                <a:lnTo>
                  <a:pt x="910" y="260"/>
                </a:lnTo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536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6477000" cy="1104900"/>
          </a:xfrm>
        </p:spPr>
        <p:txBody>
          <a:bodyPr/>
          <a:lstStyle/>
          <a:p>
            <a:r>
              <a:rPr lang="en-US" dirty="0"/>
              <a:t>ISA (`is a’) Hierarchies </a:t>
            </a: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7068999" y="4135994"/>
            <a:ext cx="14954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Contract_Emps</a:t>
            </a:r>
          </a:p>
        </p:txBody>
      </p:sp>
      <p:sp>
        <p:nvSpPr>
          <p:cNvPr id="15367" name="Freeform 6"/>
          <p:cNvSpPr>
            <a:spLocks/>
          </p:cNvSpPr>
          <p:nvPr/>
        </p:nvSpPr>
        <p:spPr bwMode="auto">
          <a:xfrm>
            <a:off x="5294174" y="1742044"/>
            <a:ext cx="1055688" cy="390525"/>
          </a:xfrm>
          <a:custGeom>
            <a:avLst/>
            <a:gdLst>
              <a:gd name="T0" fmla="*/ 2147483647 w 665"/>
              <a:gd name="T1" fmla="*/ 2147483647 h 246"/>
              <a:gd name="T2" fmla="*/ 2147483647 w 665"/>
              <a:gd name="T3" fmla="*/ 2147483647 h 246"/>
              <a:gd name="T4" fmla="*/ 2147483647 w 665"/>
              <a:gd name="T5" fmla="*/ 2147483647 h 246"/>
              <a:gd name="T6" fmla="*/ 2147483647 w 665"/>
              <a:gd name="T7" fmla="*/ 2147483647 h 246"/>
              <a:gd name="T8" fmla="*/ 2147483647 w 665"/>
              <a:gd name="T9" fmla="*/ 2147483647 h 246"/>
              <a:gd name="T10" fmla="*/ 2147483647 w 665"/>
              <a:gd name="T11" fmla="*/ 2147483647 h 246"/>
              <a:gd name="T12" fmla="*/ 2147483647 w 665"/>
              <a:gd name="T13" fmla="*/ 2147483647 h 246"/>
              <a:gd name="T14" fmla="*/ 2147483647 w 665"/>
              <a:gd name="T15" fmla="*/ 2147483647 h 246"/>
              <a:gd name="T16" fmla="*/ 2147483647 w 665"/>
              <a:gd name="T17" fmla="*/ 2147483647 h 246"/>
              <a:gd name="T18" fmla="*/ 2147483647 w 665"/>
              <a:gd name="T19" fmla="*/ 2147483647 h 246"/>
              <a:gd name="T20" fmla="*/ 2147483647 w 665"/>
              <a:gd name="T21" fmla="*/ 2147483647 h 246"/>
              <a:gd name="T22" fmla="*/ 2147483647 w 665"/>
              <a:gd name="T23" fmla="*/ 2147483647 h 246"/>
              <a:gd name="T24" fmla="*/ 2147483647 w 665"/>
              <a:gd name="T25" fmla="*/ 2147483647 h 246"/>
              <a:gd name="T26" fmla="*/ 2147483647 w 665"/>
              <a:gd name="T27" fmla="*/ 2147483647 h 246"/>
              <a:gd name="T28" fmla="*/ 2147483647 w 665"/>
              <a:gd name="T29" fmla="*/ 2147483647 h 246"/>
              <a:gd name="T30" fmla="*/ 2147483647 w 665"/>
              <a:gd name="T31" fmla="*/ 2147483647 h 246"/>
              <a:gd name="T32" fmla="*/ 2147483647 w 665"/>
              <a:gd name="T33" fmla="*/ 2147483647 h 246"/>
              <a:gd name="T34" fmla="*/ 2147483647 w 665"/>
              <a:gd name="T35" fmla="*/ 2147483647 h 246"/>
              <a:gd name="T36" fmla="*/ 2147483647 w 665"/>
              <a:gd name="T37" fmla="*/ 2147483647 h 246"/>
              <a:gd name="T38" fmla="*/ 2147483647 w 665"/>
              <a:gd name="T39" fmla="*/ 2147483647 h 246"/>
              <a:gd name="T40" fmla="*/ 2147483647 w 665"/>
              <a:gd name="T41" fmla="*/ 2147483647 h 246"/>
              <a:gd name="T42" fmla="*/ 2147483647 w 665"/>
              <a:gd name="T43" fmla="*/ 2147483647 h 246"/>
              <a:gd name="T44" fmla="*/ 2147483647 w 665"/>
              <a:gd name="T45" fmla="*/ 2147483647 h 246"/>
              <a:gd name="T46" fmla="*/ 2147483647 w 665"/>
              <a:gd name="T47" fmla="*/ 2147483647 h 246"/>
              <a:gd name="T48" fmla="*/ 2147483647 w 665"/>
              <a:gd name="T49" fmla="*/ 2147483647 h 246"/>
              <a:gd name="T50" fmla="*/ 2147483647 w 665"/>
              <a:gd name="T51" fmla="*/ 2147483647 h 246"/>
              <a:gd name="T52" fmla="*/ 2147483647 w 665"/>
              <a:gd name="T53" fmla="*/ 2147483647 h 246"/>
              <a:gd name="T54" fmla="*/ 2147483647 w 665"/>
              <a:gd name="T55" fmla="*/ 2147483647 h 246"/>
              <a:gd name="T56" fmla="*/ 2147483647 w 665"/>
              <a:gd name="T57" fmla="*/ 2147483647 h 246"/>
              <a:gd name="T58" fmla="*/ 2147483647 w 665"/>
              <a:gd name="T59" fmla="*/ 2147483647 h 246"/>
              <a:gd name="T60" fmla="*/ 2147483647 w 665"/>
              <a:gd name="T61" fmla="*/ 2147483647 h 246"/>
              <a:gd name="T62" fmla="*/ 2147483647 w 665"/>
              <a:gd name="T63" fmla="*/ 2147483647 h 246"/>
              <a:gd name="T64" fmla="*/ 2147483647 w 665"/>
              <a:gd name="T65" fmla="*/ 2147483647 h 246"/>
              <a:gd name="T66" fmla="*/ 2147483647 w 665"/>
              <a:gd name="T67" fmla="*/ 2147483647 h 246"/>
              <a:gd name="T68" fmla="*/ 2147483647 w 665"/>
              <a:gd name="T69" fmla="*/ 2147483647 h 246"/>
              <a:gd name="T70" fmla="*/ 2147483647 w 665"/>
              <a:gd name="T71" fmla="*/ 2147483647 h 24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5"/>
              <a:gd name="T109" fmla="*/ 0 h 246"/>
              <a:gd name="T110" fmla="*/ 665 w 665"/>
              <a:gd name="T111" fmla="*/ 246 h 24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5" h="246">
                <a:moveTo>
                  <a:pt x="664" y="123"/>
                </a:moveTo>
                <a:lnTo>
                  <a:pt x="662" y="111"/>
                </a:lnTo>
                <a:lnTo>
                  <a:pt x="658" y="101"/>
                </a:lnTo>
                <a:lnTo>
                  <a:pt x="653" y="90"/>
                </a:lnTo>
                <a:lnTo>
                  <a:pt x="644" y="80"/>
                </a:lnTo>
                <a:lnTo>
                  <a:pt x="633" y="70"/>
                </a:lnTo>
                <a:lnTo>
                  <a:pt x="620" y="62"/>
                </a:lnTo>
                <a:lnTo>
                  <a:pt x="604" y="52"/>
                </a:lnTo>
                <a:lnTo>
                  <a:pt x="587" y="43"/>
                </a:lnTo>
                <a:lnTo>
                  <a:pt x="567" y="35"/>
                </a:lnTo>
                <a:lnTo>
                  <a:pt x="546" y="28"/>
                </a:lnTo>
                <a:lnTo>
                  <a:pt x="522" y="23"/>
                </a:lnTo>
                <a:lnTo>
                  <a:pt x="498" y="17"/>
                </a:lnTo>
                <a:lnTo>
                  <a:pt x="473" y="11"/>
                </a:lnTo>
                <a:lnTo>
                  <a:pt x="446" y="8"/>
                </a:lnTo>
                <a:lnTo>
                  <a:pt x="418" y="4"/>
                </a:lnTo>
                <a:lnTo>
                  <a:pt x="389" y="2"/>
                </a:lnTo>
                <a:lnTo>
                  <a:pt x="361" y="1"/>
                </a:lnTo>
                <a:lnTo>
                  <a:pt x="332" y="0"/>
                </a:lnTo>
                <a:lnTo>
                  <a:pt x="303" y="1"/>
                </a:lnTo>
                <a:lnTo>
                  <a:pt x="275" y="2"/>
                </a:lnTo>
                <a:lnTo>
                  <a:pt x="246" y="4"/>
                </a:lnTo>
                <a:lnTo>
                  <a:pt x="218" y="8"/>
                </a:lnTo>
                <a:lnTo>
                  <a:pt x="192" y="11"/>
                </a:lnTo>
                <a:lnTo>
                  <a:pt x="166" y="17"/>
                </a:lnTo>
                <a:lnTo>
                  <a:pt x="141" y="23"/>
                </a:lnTo>
                <a:lnTo>
                  <a:pt x="119" y="28"/>
                </a:lnTo>
                <a:lnTo>
                  <a:pt x="98" y="35"/>
                </a:lnTo>
                <a:lnTo>
                  <a:pt x="78" y="43"/>
                </a:lnTo>
                <a:lnTo>
                  <a:pt x="60" y="52"/>
                </a:lnTo>
                <a:lnTo>
                  <a:pt x="45" y="62"/>
                </a:lnTo>
                <a:lnTo>
                  <a:pt x="31" y="70"/>
                </a:lnTo>
                <a:lnTo>
                  <a:pt x="21" y="80"/>
                </a:lnTo>
                <a:lnTo>
                  <a:pt x="11" y="90"/>
                </a:lnTo>
                <a:lnTo>
                  <a:pt x="5" y="101"/>
                </a:lnTo>
                <a:lnTo>
                  <a:pt x="1" y="111"/>
                </a:lnTo>
                <a:lnTo>
                  <a:pt x="0" y="123"/>
                </a:lnTo>
                <a:lnTo>
                  <a:pt x="1" y="133"/>
                </a:lnTo>
                <a:lnTo>
                  <a:pt x="5" y="143"/>
                </a:lnTo>
                <a:lnTo>
                  <a:pt x="11" y="154"/>
                </a:lnTo>
                <a:lnTo>
                  <a:pt x="21" y="164"/>
                </a:lnTo>
                <a:lnTo>
                  <a:pt x="31" y="174"/>
                </a:lnTo>
                <a:lnTo>
                  <a:pt x="45" y="184"/>
                </a:lnTo>
                <a:lnTo>
                  <a:pt x="60" y="193"/>
                </a:lnTo>
                <a:lnTo>
                  <a:pt x="78" y="201"/>
                </a:lnTo>
                <a:lnTo>
                  <a:pt x="98" y="209"/>
                </a:lnTo>
                <a:lnTo>
                  <a:pt x="119" y="216"/>
                </a:lnTo>
                <a:lnTo>
                  <a:pt x="141" y="223"/>
                </a:lnTo>
                <a:lnTo>
                  <a:pt x="166" y="228"/>
                </a:lnTo>
                <a:lnTo>
                  <a:pt x="192" y="233"/>
                </a:lnTo>
                <a:lnTo>
                  <a:pt x="218" y="238"/>
                </a:lnTo>
                <a:lnTo>
                  <a:pt x="246" y="240"/>
                </a:lnTo>
                <a:lnTo>
                  <a:pt x="275" y="242"/>
                </a:lnTo>
                <a:lnTo>
                  <a:pt x="303" y="245"/>
                </a:lnTo>
                <a:lnTo>
                  <a:pt x="332" y="245"/>
                </a:lnTo>
                <a:lnTo>
                  <a:pt x="361" y="245"/>
                </a:lnTo>
                <a:lnTo>
                  <a:pt x="389" y="242"/>
                </a:lnTo>
                <a:lnTo>
                  <a:pt x="418" y="240"/>
                </a:lnTo>
                <a:lnTo>
                  <a:pt x="446" y="238"/>
                </a:lnTo>
                <a:lnTo>
                  <a:pt x="473" y="233"/>
                </a:lnTo>
                <a:lnTo>
                  <a:pt x="498" y="228"/>
                </a:lnTo>
                <a:lnTo>
                  <a:pt x="522" y="223"/>
                </a:lnTo>
                <a:lnTo>
                  <a:pt x="546" y="216"/>
                </a:lnTo>
                <a:lnTo>
                  <a:pt x="567" y="209"/>
                </a:lnTo>
                <a:lnTo>
                  <a:pt x="587" y="201"/>
                </a:lnTo>
                <a:lnTo>
                  <a:pt x="604" y="193"/>
                </a:lnTo>
                <a:lnTo>
                  <a:pt x="620" y="184"/>
                </a:lnTo>
                <a:lnTo>
                  <a:pt x="633" y="174"/>
                </a:lnTo>
                <a:lnTo>
                  <a:pt x="644" y="164"/>
                </a:lnTo>
                <a:lnTo>
                  <a:pt x="653" y="154"/>
                </a:lnTo>
                <a:lnTo>
                  <a:pt x="658" y="143"/>
                </a:lnTo>
                <a:lnTo>
                  <a:pt x="662" y="133"/>
                </a:lnTo>
                <a:lnTo>
                  <a:pt x="664" y="123"/>
                </a:lnTo>
              </a:path>
            </a:pathLst>
          </a:custGeom>
          <a:solidFill>
            <a:srgbClr val="F2E5F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Freeform 7"/>
          <p:cNvSpPr>
            <a:spLocks/>
          </p:cNvSpPr>
          <p:nvPr/>
        </p:nvSpPr>
        <p:spPr bwMode="auto">
          <a:xfrm>
            <a:off x="7230924" y="1742044"/>
            <a:ext cx="1054100" cy="390525"/>
          </a:xfrm>
          <a:custGeom>
            <a:avLst/>
            <a:gdLst>
              <a:gd name="T0" fmla="*/ 2147483647 w 664"/>
              <a:gd name="T1" fmla="*/ 2147483647 h 246"/>
              <a:gd name="T2" fmla="*/ 2147483647 w 664"/>
              <a:gd name="T3" fmla="*/ 2147483647 h 246"/>
              <a:gd name="T4" fmla="*/ 2147483647 w 664"/>
              <a:gd name="T5" fmla="*/ 2147483647 h 246"/>
              <a:gd name="T6" fmla="*/ 2147483647 w 664"/>
              <a:gd name="T7" fmla="*/ 2147483647 h 246"/>
              <a:gd name="T8" fmla="*/ 2147483647 w 664"/>
              <a:gd name="T9" fmla="*/ 2147483647 h 246"/>
              <a:gd name="T10" fmla="*/ 2147483647 w 664"/>
              <a:gd name="T11" fmla="*/ 2147483647 h 246"/>
              <a:gd name="T12" fmla="*/ 2147483647 w 664"/>
              <a:gd name="T13" fmla="*/ 2147483647 h 246"/>
              <a:gd name="T14" fmla="*/ 2147483647 w 664"/>
              <a:gd name="T15" fmla="*/ 2147483647 h 246"/>
              <a:gd name="T16" fmla="*/ 2147483647 w 664"/>
              <a:gd name="T17" fmla="*/ 2147483647 h 246"/>
              <a:gd name="T18" fmla="*/ 2147483647 w 664"/>
              <a:gd name="T19" fmla="*/ 2147483647 h 246"/>
              <a:gd name="T20" fmla="*/ 2147483647 w 664"/>
              <a:gd name="T21" fmla="*/ 2147483647 h 246"/>
              <a:gd name="T22" fmla="*/ 2147483647 w 664"/>
              <a:gd name="T23" fmla="*/ 2147483647 h 246"/>
              <a:gd name="T24" fmla="*/ 2147483647 w 664"/>
              <a:gd name="T25" fmla="*/ 2147483647 h 246"/>
              <a:gd name="T26" fmla="*/ 2147483647 w 664"/>
              <a:gd name="T27" fmla="*/ 2147483647 h 246"/>
              <a:gd name="T28" fmla="*/ 2147483647 w 664"/>
              <a:gd name="T29" fmla="*/ 2147483647 h 246"/>
              <a:gd name="T30" fmla="*/ 2147483647 w 664"/>
              <a:gd name="T31" fmla="*/ 2147483647 h 246"/>
              <a:gd name="T32" fmla="*/ 2147483647 w 664"/>
              <a:gd name="T33" fmla="*/ 2147483647 h 246"/>
              <a:gd name="T34" fmla="*/ 2147483647 w 664"/>
              <a:gd name="T35" fmla="*/ 2147483647 h 246"/>
              <a:gd name="T36" fmla="*/ 2147483647 w 664"/>
              <a:gd name="T37" fmla="*/ 2147483647 h 246"/>
              <a:gd name="T38" fmla="*/ 2147483647 w 664"/>
              <a:gd name="T39" fmla="*/ 2147483647 h 246"/>
              <a:gd name="T40" fmla="*/ 2147483647 w 664"/>
              <a:gd name="T41" fmla="*/ 2147483647 h 246"/>
              <a:gd name="T42" fmla="*/ 2147483647 w 664"/>
              <a:gd name="T43" fmla="*/ 2147483647 h 246"/>
              <a:gd name="T44" fmla="*/ 2147483647 w 664"/>
              <a:gd name="T45" fmla="*/ 2147483647 h 246"/>
              <a:gd name="T46" fmla="*/ 2147483647 w 664"/>
              <a:gd name="T47" fmla="*/ 2147483647 h 246"/>
              <a:gd name="T48" fmla="*/ 2147483647 w 664"/>
              <a:gd name="T49" fmla="*/ 2147483647 h 246"/>
              <a:gd name="T50" fmla="*/ 2147483647 w 664"/>
              <a:gd name="T51" fmla="*/ 2147483647 h 246"/>
              <a:gd name="T52" fmla="*/ 2147483647 w 664"/>
              <a:gd name="T53" fmla="*/ 2147483647 h 246"/>
              <a:gd name="T54" fmla="*/ 2147483647 w 664"/>
              <a:gd name="T55" fmla="*/ 2147483647 h 246"/>
              <a:gd name="T56" fmla="*/ 2147483647 w 664"/>
              <a:gd name="T57" fmla="*/ 2147483647 h 246"/>
              <a:gd name="T58" fmla="*/ 2147483647 w 664"/>
              <a:gd name="T59" fmla="*/ 2147483647 h 246"/>
              <a:gd name="T60" fmla="*/ 2147483647 w 664"/>
              <a:gd name="T61" fmla="*/ 2147483647 h 246"/>
              <a:gd name="T62" fmla="*/ 2147483647 w 664"/>
              <a:gd name="T63" fmla="*/ 2147483647 h 246"/>
              <a:gd name="T64" fmla="*/ 2147483647 w 664"/>
              <a:gd name="T65" fmla="*/ 2147483647 h 246"/>
              <a:gd name="T66" fmla="*/ 2147483647 w 664"/>
              <a:gd name="T67" fmla="*/ 2147483647 h 246"/>
              <a:gd name="T68" fmla="*/ 2147483647 w 664"/>
              <a:gd name="T69" fmla="*/ 2147483647 h 246"/>
              <a:gd name="T70" fmla="*/ 2147483647 w 664"/>
              <a:gd name="T71" fmla="*/ 2147483647 h 24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4"/>
              <a:gd name="T109" fmla="*/ 0 h 246"/>
              <a:gd name="T110" fmla="*/ 664 w 664"/>
              <a:gd name="T111" fmla="*/ 246 h 24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4" h="246">
                <a:moveTo>
                  <a:pt x="0" y="123"/>
                </a:moveTo>
                <a:lnTo>
                  <a:pt x="1" y="133"/>
                </a:lnTo>
                <a:lnTo>
                  <a:pt x="5" y="143"/>
                </a:lnTo>
                <a:lnTo>
                  <a:pt x="10" y="154"/>
                </a:lnTo>
                <a:lnTo>
                  <a:pt x="19" y="164"/>
                </a:lnTo>
                <a:lnTo>
                  <a:pt x="30" y="174"/>
                </a:lnTo>
                <a:lnTo>
                  <a:pt x="43" y="184"/>
                </a:lnTo>
                <a:lnTo>
                  <a:pt x="59" y="193"/>
                </a:lnTo>
                <a:lnTo>
                  <a:pt x="76" y="201"/>
                </a:lnTo>
                <a:lnTo>
                  <a:pt x="96" y="209"/>
                </a:lnTo>
                <a:lnTo>
                  <a:pt x="118" y="216"/>
                </a:lnTo>
                <a:lnTo>
                  <a:pt x="141" y="223"/>
                </a:lnTo>
                <a:lnTo>
                  <a:pt x="165" y="228"/>
                </a:lnTo>
                <a:lnTo>
                  <a:pt x="190" y="233"/>
                </a:lnTo>
                <a:lnTo>
                  <a:pt x="217" y="238"/>
                </a:lnTo>
                <a:lnTo>
                  <a:pt x="245" y="240"/>
                </a:lnTo>
                <a:lnTo>
                  <a:pt x="273" y="242"/>
                </a:lnTo>
                <a:lnTo>
                  <a:pt x="302" y="245"/>
                </a:lnTo>
                <a:lnTo>
                  <a:pt x="331" y="245"/>
                </a:lnTo>
                <a:lnTo>
                  <a:pt x="359" y="245"/>
                </a:lnTo>
                <a:lnTo>
                  <a:pt x="388" y="242"/>
                </a:lnTo>
                <a:lnTo>
                  <a:pt x="417" y="240"/>
                </a:lnTo>
                <a:lnTo>
                  <a:pt x="444" y="238"/>
                </a:lnTo>
                <a:lnTo>
                  <a:pt x="472" y="233"/>
                </a:lnTo>
                <a:lnTo>
                  <a:pt x="497" y="228"/>
                </a:lnTo>
                <a:lnTo>
                  <a:pt x="521" y="221"/>
                </a:lnTo>
                <a:lnTo>
                  <a:pt x="544" y="216"/>
                </a:lnTo>
                <a:lnTo>
                  <a:pt x="566" y="209"/>
                </a:lnTo>
                <a:lnTo>
                  <a:pt x="584" y="201"/>
                </a:lnTo>
                <a:lnTo>
                  <a:pt x="603" y="192"/>
                </a:lnTo>
                <a:lnTo>
                  <a:pt x="617" y="184"/>
                </a:lnTo>
                <a:lnTo>
                  <a:pt x="631" y="174"/>
                </a:lnTo>
                <a:lnTo>
                  <a:pt x="643" y="164"/>
                </a:lnTo>
                <a:lnTo>
                  <a:pt x="652" y="154"/>
                </a:lnTo>
                <a:lnTo>
                  <a:pt x="657" y="143"/>
                </a:lnTo>
                <a:lnTo>
                  <a:pt x="661" y="133"/>
                </a:lnTo>
                <a:lnTo>
                  <a:pt x="663" y="123"/>
                </a:lnTo>
                <a:lnTo>
                  <a:pt x="661" y="111"/>
                </a:lnTo>
                <a:lnTo>
                  <a:pt x="657" y="101"/>
                </a:lnTo>
                <a:lnTo>
                  <a:pt x="652" y="90"/>
                </a:lnTo>
                <a:lnTo>
                  <a:pt x="643" y="80"/>
                </a:lnTo>
                <a:lnTo>
                  <a:pt x="631" y="70"/>
                </a:lnTo>
                <a:lnTo>
                  <a:pt x="617" y="62"/>
                </a:lnTo>
                <a:lnTo>
                  <a:pt x="603" y="52"/>
                </a:lnTo>
                <a:lnTo>
                  <a:pt x="584" y="43"/>
                </a:lnTo>
                <a:lnTo>
                  <a:pt x="566" y="35"/>
                </a:lnTo>
                <a:lnTo>
                  <a:pt x="543" y="28"/>
                </a:lnTo>
                <a:lnTo>
                  <a:pt x="521" y="23"/>
                </a:lnTo>
                <a:lnTo>
                  <a:pt x="497" y="17"/>
                </a:lnTo>
                <a:lnTo>
                  <a:pt x="472" y="11"/>
                </a:lnTo>
                <a:lnTo>
                  <a:pt x="444" y="8"/>
                </a:lnTo>
                <a:lnTo>
                  <a:pt x="416" y="4"/>
                </a:lnTo>
                <a:lnTo>
                  <a:pt x="388" y="2"/>
                </a:lnTo>
                <a:lnTo>
                  <a:pt x="359" y="1"/>
                </a:lnTo>
                <a:lnTo>
                  <a:pt x="331" y="0"/>
                </a:lnTo>
                <a:lnTo>
                  <a:pt x="302" y="1"/>
                </a:lnTo>
                <a:lnTo>
                  <a:pt x="273" y="2"/>
                </a:lnTo>
                <a:lnTo>
                  <a:pt x="245" y="4"/>
                </a:lnTo>
                <a:lnTo>
                  <a:pt x="217" y="8"/>
                </a:lnTo>
                <a:lnTo>
                  <a:pt x="190" y="11"/>
                </a:lnTo>
                <a:lnTo>
                  <a:pt x="165" y="17"/>
                </a:lnTo>
                <a:lnTo>
                  <a:pt x="141" y="23"/>
                </a:lnTo>
                <a:lnTo>
                  <a:pt x="118" y="28"/>
                </a:lnTo>
                <a:lnTo>
                  <a:pt x="96" y="35"/>
                </a:lnTo>
                <a:lnTo>
                  <a:pt x="76" y="43"/>
                </a:lnTo>
                <a:lnTo>
                  <a:pt x="59" y="52"/>
                </a:lnTo>
                <a:lnTo>
                  <a:pt x="43" y="62"/>
                </a:lnTo>
                <a:lnTo>
                  <a:pt x="30" y="71"/>
                </a:lnTo>
                <a:lnTo>
                  <a:pt x="19" y="80"/>
                </a:lnTo>
                <a:lnTo>
                  <a:pt x="10" y="90"/>
                </a:lnTo>
                <a:lnTo>
                  <a:pt x="5" y="101"/>
                </a:lnTo>
                <a:lnTo>
                  <a:pt x="1" y="111"/>
                </a:lnTo>
                <a:lnTo>
                  <a:pt x="0" y="123"/>
                </a:lnTo>
              </a:path>
            </a:pathLst>
          </a:custGeom>
          <a:solidFill>
            <a:srgbClr val="F2E5F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Freeform 8"/>
          <p:cNvSpPr>
            <a:spLocks/>
          </p:cNvSpPr>
          <p:nvPr/>
        </p:nvSpPr>
        <p:spPr bwMode="auto">
          <a:xfrm>
            <a:off x="6245087" y="1457881"/>
            <a:ext cx="1054100" cy="390525"/>
          </a:xfrm>
          <a:custGeom>
            <a:avLst/>
            <a:gdLst>
              <a:gd name="T0" fmla="*/ 2147483647 w 664"/>
              <a:gd name="T1" fmla="*/ 2147483647 h 246"/>
              <a:gd name="T2" fmla="*/ 2147483647 w 664"/>
              <a:gd name="T3" fmla="*/ 2147483647 h 246"/>
              <a:gd name="T4" fmla="*/ 2147483647 w 664"/>
              <a:gd name="T5" fmla="*/ 2147483647 h 246"/>
              <a:gd name="T6" fmla="*/ 2147483647 w 664"/>
              <a:gd name="T7" fmla="*/ 2147483647 h 246"/>
              <a:gd name="T8" fmla="*/ 2147483647 w 664"/>
              <a:gd name="T9" fmla="*/ 2147483647 h 246"/>
              <a:gd name="T10" fmla="*/ 2147483647 w 664"/>
              <a:gd name="T11" fmla="*/ 2147483647 h 246"/>
              <a:gd name="T12" fmla="*/ 2147483647 w 664"/>
              <a:gd name="T13" fmla="*/ 2147483647 h 246"/>
              <a:gd name="T14" fmla="*/ 2147483647 w 664"/>
              <a:gd name="T15" fmla="*/ 2147483647 h 246"/>
              <a:gd name="T16" fmla="*/ 2147483647 w 664"/>
              <a:gd name="T17" fmla="*/ 0 h 246"/>
              <a:gd name="T18" fmla="*/ 2147483647 w 664"/>
              <a:gd name="T19" fmla="*/ 0 h 246"/>
              <a:gd name="T20" fmla="*/ 2147483647 w 664"/>
              <a:gd name="T21" fmla="*/ 2147483647 h 246"/>
              <a:gd name="T22" fmla="*/ 2147483647 w 664"/>
              <a:gd name="T23" fmla="*/ 2147483647 h 246"/>
              <a:gd name="T24" fmla="*/ 2147483647 w 664"/>
              <a:gd name="T25" fmla="*/ 2147483647 h 246"/>
              <a:gd name="T26" fmla="*/ 2147483647 w 664"/>
              <a:gd name="T27" fmla="*/ 2147483647 h 246"/>
              <a:gd name="T28" fmla="*/ 2147483647 w 664"/>
              <a:gd name="T29" fmla="*/ 2147483647 h 246"/>
              <a:gd name="T30" fmla="*/ 2147483647 w 664"/>
              <a:gd name="T31" fmla="*/ 2147483647 h 246"/>
              <a:gd name="T32" fmla="*/ 2147483647 w 664"/>
              <a:gd name="T33" fmla="*/ 2147483647 h 246"/>
              <a:gd name="T34" fmla="*/ 2147483647 w 664"/>
              <a:gd name="T35" fmla="*/ 2147483647 h 246"/>
              <a:gd name="T36" fmla="*/ 2147483647 w 664"/>
              <a:gd name="T37" fmla="*/ 2147483647 h 246"/>
              <a:gd name="T38" fmla="*/ 2147483647 w 664"/>
              <a:gd name="T39" fmla="*/ 2147483647 h 246"/>
              <a:gd name="T40" fmla="*/ 2147483647 w 664"/>
              <a:gd name="T41" fmla="*/ 2147483647 h 246"/>
              <a:gd name="T42" fmla="*/ 2147483647 w 664"/>
              <a:gd name="T43" fmla="*/ 2147483647 h 246"/>
              <a:gd name="T44" fmla="*/ 2147483647 w 664"/>
              <a:gd name="T45" fmla="*/ 2147483647 h 246"/>
              <a:gd name="T46" fmla="*/ 2147483647 w 664"/>
              <a:gd name="T47" fmla="*/ 2147483647 h 246"/>
              <a:gd name="T48" fmla="*/ 2147483647 w 664"/>
              <a:gd name="T49" fmla="*/ 2147483647 h 246"/>
              <a:gd name="T50" fmla="*/ 2147483647 w 664"/>
              <a:gd name="T51" fmla="*/ 2147483647 h 246"/>
              <a:gd name="T52" fmla="*/ 2147483647 w 664"/>
              <a:gd name="T53" fmla="*/ 2147483647 h 246"/>
              <a:gd name="T54" fmla="*/ 2147483647 w 664"/>
              <a:gd name="T55" fmla="*/ 2147483647 h 246"/>
              <a:gd name="T56" fmla="*/ 2147483647 w 664"/>
              <a:gd name="T57" fmla="*/ 2147483647 h 246"/>
              <a:gd name="T58" fmla="*/ 2147483647 w 664"/>
              <a:gd name="T59" fmla="*/ 2147483647 h 246"/>
              <a:gd name="T60" fmla="*/ 2147483647 w 664"/>
              <a:gd name="T61" fmla="*/ 2147483647 h 246"/>
              <a:gd name="T62" fmla="*/ 2147483647 w 664"/>
              <a:gd name="T63" fmla="*/ 2147483647 h 246"/>
              <a:gd name="T64" fmla="*/ 2147483647 w 664"/>
              <a:gd name="T65" fmla="*/ 2147483647 h 246"/>
              <a:gd name="T66" fmla="*/ 2147483647 w 664"/>
              <a:gd name="T67" fmla="*/ 2147483647 h 246"/>
              <a:gd name="T68" fmla="*/ 2147483647 w 664"/>
              <a:gd name="T69" fmla="*/ 2147483647 h 246"/>
              <a:gd name="T70" fmla="*/ 2147483647 w 664"/>
              <a:gd name="T71" fmla="*/ 2147483647 h 24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4"/>
              <a:gd name="T109" fmla="*/ 0 h 246"/>
              <a:gd name="T110" fmla="*/ 664 w 664"/>
              <a:gd name="T111" fmla="*/ 246 h 24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4" h="246">
                <a:moveTo>
                  <a:pt x="663" y="121"/>
                </a:moveTo>
                <a:lnTo>
                  <a:pt x="661" y="111"/>
                </a:lnTo>
                <a:lnTo>
                  <a:pt x="657" y="101"/>
                </a:lnTo>
                <a:lnTo>
                  <a:pt x="651" y="90"/>
                </a:lnTo>
                <a:lnTo>
                  <a:pt x="643" y="80"/>
                </a:lnTo>
                <a:lnTo>
                  <a:pt x="632" y="70"/>
                </a:lnTo>
                <a:lnTo>
                  <a:pt x="618" y="60"/>
                </a:lnTo>
                <a:lnTo>
                  <a:pt x="603" y="51"/>
                </a:lnTo>
                <a:lnTo>
                  <a:pt x="586" y="43"/>
                </a:lnTo>
                <a:lnTo>
                  <a:pt x="566" y="35"/>
                </a:lnTo>
                <a:lnTo>
                  <a:pt x="545" y="28"/>
                </a:lnTo>
                <a:lnTo>
                  <a:pt x="521" y="21"/>
                </a:lnTo>
                <a:lnTo>
                  <a:pt x="497" y="16"/>
                </a:lnTo>
                <a:lnTo>
                  <a:pt x="471" y="11"/>
                </a:lnTo>
                <a:lnTo>
                  <a:pt x="444" y="6"/>
                </a:lnTo>
                <a:lnTo>
                  <a:pt x="416" y="4"/>
                </a:lnTo>
                <a:lnTo>
                  <a:pt x="389" y="2"/>
                </a:lnTo>
                <a:lnTo>
                  <a:pt x="361" y="0"/>
                </a:lnTo>
                <a:lnTo>
                  <a:pt x="330" y="0"/>
                </a:lnTo>
                <a:lnTo>
                  <a:pt x="303" y="0"/>
                </a:lnTo>
                <a:lnTo>
                  <a:pt x="273" y="2"/>
                </a:lnTo>
                <a:lnTo>
                  <a:pt x="246" y="4"/>
                </a:lnTo>
                <a:lnTo>
                  <a:pt x="218" y="6"/>
                </a:lnTo>
                <a:lnTo>
                  <a:pt x="191" y="11"/>
                </a:lnTo>
                <a:lnTo>
                  <a:pt x="165" y="16"/>
                </a:lnTo>
                <a:lnTo>
                  <a:pt x="141" y="21"/>
                </a:lnTo>
                <a:lnTo>
                  <a:pt x="119" y="28"/>
                </a:lnTo>
                <a:lnTo>
                  <a:pt x="96" y="35"/>
                </a:lnTo>
                <a:lnTo>
                  <a:pt x="78" y="43"/>
                </a:lnTo>
                <a:lnTo>
                  <a:pt x="59" y="51"/>
                </a:lnTo>
                <a:lnTo>
                  <a:pt x="44" y="60"/>
                </a:lnTo>
                <a:lnTo>
                  <a:pt x="31" y="70"/>
                </a:lnTo>
                <a:lnTo>
                  <a:pt x="19" y="80"/>
                </a:lnTo>
                <a:lnTo>
                  <a:pt x="11" y="90"/>
                </a:lnTo>
                <a:lnTo>
                  <a:pt x="5" y="101"/>
                </a:lnTo>
                <a:lnTo>
                  <a:pt x="1" y="111"/>
                </a:lnTo>
                <a:lnTo>
                  <a:pt x="0" y="121"/>
                </a:lnTo>
                <a:lnTo>
                  <a:pt x="1" y="133"/>
                </a:lnTo>
                <a:lnTo>
                  <a:pt x="5" y="143"/>
                </a:lnTo>
                <a:lnTo>
                  <a:pt x="11" y="154"/>
                </a:lnTo>
                <a:lnTo>
                  <a:pt x="19" y="164"/>
                </a:lnTo>
                <a:lnTo>
                  <a:pt x="31" y="173"/>
                </a:lnTo>
                <a:lnTo>
                  <a:pt x="44" y="182"/>
                </a:lnTo>
                <a:lnTo>
                  <a:pt x="59" y="192"/>
                </a:lnTo>
                <a:lnTo>
                  <a:pt x="78" y="201"/>
                </a:lnTo>
                <a:lnTo>
                  <a:pt x="96" y="209"/>
                </a:lnTo>
                <a:lnTo>
                  <a:pt x="119" y="216"/>
                </a:lnTo>
                <a:lnTo>
                  <a:pt x="141" y="221"/>
                </a:lnTo>
                <a:lnTo>
                  <a:pt x="165" y="227"/>
                </a:lnTo>
                <a:lnTo>
                  <a:pt x="191" y="233"/>
                </a:lnTo>
                <a:lnTo>
                  <a:pt x="218" y="236"/>
                </a:lnTo>
                <a:lnTo>
                  <a:pt x="246" y="240"/>
                </a:lnTo>
                <a:lnTo>
                  <a:pt x="273" y="242"/>
                </a:lnTo>
                <a:lnTo>
                  <a:pt x="303" y="243"/>
                </a:lnTo>
                <a:lnTo>
                  <a:pt x="330" y="245"/>
                </a:lnTo>
                <a:lnTo>
                  <a:pt x="361" y="243"/>
                </a:lnTo>
                <a:lnTo>
                  <a:pt x="389" y="242"/>
                </a:lnTo>
                <a:lnTo>
                  <a:pt x="416" y="240"/>
                </a:lnTo>
                <a:lnTo>
                  <a:pt x="444" y="236"/>
                </a:lnTo>
                <a:lnTo>
                  <a:pt x="471" y="233"/>
                </a:lnTo>
                <a:lnTo>
                  <a:pt x="497" y="227"/>
                </a:lnTo>
                <a:lnTo>
                  <a:pt x="521" y="221"/>
                </a:lnTo>
                <a:lnTo>
                  <a:pt x="545" y="216"/>
                </a:lnTo>
                <a:lnTo>
                  <a:pt x="566" y="209"/>
                </a:lnTo>
                <a:lnTo>
                  <a:pt x="586" y="201"/>
                </a:lnTo>
                <a:lnTo>
                  <a:pt x="603" y="192"/>
                </a:lnTo>
                <a:lnTo>
                  <a:pt x="618" y="182"/>
                </a:lnTo>
                <a:lnTo>
                  <a:pt x="632" y="173"/>
                </a:lnTo>
                <a:lnTo>
                  <a:pt x="643" y="164"/>
                </a:lnTo>
                <a:lnTo>
                  <a:pt x="651" y="154"/>
                </a:lnTo>
                <a:lnTo>
                  <a:pt x="657" y="143"/>
                </a:lnTo>
                <a:lnTo>
                  <a:pt x="661" y="133"/>
                </a:lnTo>
                <a:lnTo>
                  <a:pt x="663" y="121"/>
                </a:lnTo>
              </a:path>
            </a:pathLst>
          </a:custGeom>
          <a:solidFill>
            <a:srgbClr val="F2E5F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Freeform 9"/>
          <p:cNvSpPr>
            <a:spLocks/>
          </p:cNvSpPr>
          <p:nvPr/>
        </p:nvSpPr>
        <p:spPr bwMode="auto">
          <a:xfrm>
            <a:off x="6245087" y="2369106"/>
            <a:ext cx="1196975" cy="425450"/>
          </a:xfrm>
          <a:custGeom>
            <a:avLst/>
            <a:gdLst>
              <a:gd name="T0" fmla="*/ 2147483647 w 754"/>
              <a:gd name="T1" fmla="*/ 2147483647 h 268"/>
              <a:gd name="T2" fmla="*/ 2147483647 w 754"/>
              <a:gd name="T3" fmla="*/ 0 h 268"/>
              <a:gd name="T4" fmla="*/ 0 w 754"/>
              <a:gd name="T5" fmla="*/ 0 h 268"/>
              <a:gd name="T6" fmla="*/ 0 w 754"/>
              <a:gd name="T7" fmla="*/ 2147483647 h 268"/>
              <a:gd name="T8" fmla="*/ 2147483647 w 754"/>
              <a:gd name="T9" fmla="*/ 2147483647 h 2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4"/>
              <a:gd name="T16" fmla="*/ 0 h 268"/>
              <a:gd name="T17" fmla="*/ 754 w 754"/>
              <a:gd name="T18" fmla="*/ 268 h 2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4" h="268">
                <a:moveTo>
                  <a:pt x="753" y="267"/>
                </a:moveTo>
                <a:lnTo>
                  <a:pt x="753" y="0"/>
                </a:lnTo>
                <a:lnTo>
                  <a:pt x="0" y="0"/>
                </a:lnTo>
                <a:lnTo>
                  <a:pt x="0" y="267"/>
                </a:lnTo>
                <a:lnTo>
                  <a:pt x="753" y="267"/>
                </a:lnTo>
              </a:path>
            </a:pathLst>
          </a:custGeom>
          <a:solidFill>
            <a:srgbClr val="F2E5F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Rectangle 10"/>
          <p:cNvSpPr>
            <a:spLocks noChangeArrowheads="1"/>
          </p:cNvSpPr>
          <p:nvPr/>
        </p:nvSpPr>
        <p:spPr bwMode="auto">
          <a:xfrm>
            <a:off x="6473687" y="1465819"/>
            <a:ext cx="64611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name</a:t>
            </a:r>
          </a:p>
        </p:txBody>
      </p:sp>
      <p:sp>
        <p:nvSpPr>
          <p:cNvPr id="15372" name="Rectangle 11"/>
          <p:cNvSpPr>
            <a:spLocks noChangeArrowheads="1"/>
          </p:cNvSpPr>
          <p:nvPr/>
        </p:nvSpPr>
        <p:spPr bwMode="auto">
          <a:xfrm>
            <a:off x="5570399" y="1751569"/>
            <a:ext cx="4873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 u="sng">
                <a:solidFill>
                  <a:srgbClr val="000000"/>
                </a:solidFill>
                <a:latin typeface="Arial" charset="0"/>
              </a:rPr>
              <a:t>ssn</a:t>
            </a:r>
          </a:p>
        </p:txBody>
      </p:sp>
      <p:sp>
        <p:nvSpPr>
          <p:cNvPr id="15373" name="Rectangle 12"/>
          <p:cNvSpPr>
            <a:spLocks noChangeArrowheads="1"/>
          </p:cNvSpPr>
          <p:nvPr/>
        </p:nvSpPr>
        <p:spPr bwMode="auto">
          <a:xfrm>
            <a:off x="6308587" y="2429431"/>
            <a:ext cx="11191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Employees</a:t>
            </a:r>
          </a:p>
        </p:txBody>
      </p:sp>
      <p:sp>
        <p:nvSpPr>
          <p:cNvPr id="15374" name="Rectangle 13"/>
          <p:cNvSpPr>
            <a:spLocks noChangeArrowheads="1"/>
          </p:cNvSpPr>
          <p:nvPr/>
        </p:nvSpPr>
        <p:spPr bwMode="auto">
          <a:xfrm>
            <a:off x="7542074" y="1783319"/>
            <a:ext cx="3984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lot</a:t>
            </a:r>
          </a:p>
        </p:txBody>
      </p:sp>
      <p:sp>
        <p:nvSpPr>
          <p:cNvPr id="15375" name="Line 14"/>
          <p:cNvSpPr>
            <a:spLocks noChangeShapeType="1"/>
          </p:cNvSpPr>
          <p:nvPr/>
        </p:nvSpPr>
        <p:spPr bwMode="auto">
          <a:xfrm>
            <a:off x="5999024" y="2123044"/>
            <a:ext cx="458788" cy="2444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15"/>
          <p:cNvSpPr>
            <a:spLocks noChangeShapeType="1"/>
          </p:cNvSpPr>
          <p:nvPr/>
        </p:nvSpPr>
        <p:spPr bwMode="auto">
          <a:xfrm>
            <a:off x="6794362" y="1838881"/>
            <a:ext cx="65087" cy="5286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Line 16"/>
          <p:cNvSpPr>
            <a:spLocks noChangeShapeType="1"/>
          </p:cNvSpPr>
          <p:nvPr/>
        </p:nvSpPr>
        <p:spPr bwMode="auto">
          <a:xfrm flipH="1">
            <a:off x="7080112" y="2091294"/>
            <a:ext cx="350837" cy="2762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reeform 17"/>
          <p:cNvSpPr>
            <a:spLocks/>
          </p:cNvSpPr>
          <p:nvPr/>
        </p:nvSpPr>
        <p:spPr bwMode="auto">
          <a:xfrm>
            <a:off x="3398699" y="2942194"/>
            <a:ext cx="1417638" cy="468312"/>
          </a:xfrm>
          <a:custGeom>
            <a:avLst/>
            <a:gdLst>
              <a:gd name="T0" fmla="*/ 0 w 893"/>
              <a:gd name="T1" fmla="*/ 2147483647 h 295"/>
              <a:gd name="T2" fmla="*/ 2147483647 w 893"/>
              <a:gd name="T3" fmla="*/ 2147483647 h 295"/>
              <a:gd name="T4" fmla="*/ 2147483647 w 893"/>
              <a:gd name="T5" fmla="*/ 2147483647 h 295"/>
              <a:gd name="T6" fmla="*/ 2147483647 w 893"/>
              <a:gd name="T7" fmla="*/ 2147483647 h 295"/>
              <a:gd name="T8" fmla="*/ 2147483647 w 893"/>
              <a:gd name="T9" fmla="*/ 2147483647 h 295"/>
              <a:gd name="T10" fmla="*/ 2147483647 w 893"/>
              <a:gd name="T11" fmla="*/ 2147483647 h 295"/>
              <a:gd name="T12" fmla="*/ 2147483647 w 893"/>
              <a:gd name="T13" fmla="*/ 2147483647 h 295"/>
              <a:gd name="T14" fmla="*/ 2147483647 w 893"/>
              <a:gd name="T15" fmla="*/ 2147483647 h 295"/>
              <a:gd name="T16" fmla="*/ 2147483647 w 893"/>
              <a:gd name="T17" fmla="*/ 2147483647 h 295"/>
              <a:gd name="T18" fmla="*/ 2147483647 w 893"/>
              <a:gd name="T19" fmla="*/ 2147483647 h 295"/>
              <a:gd name="T20" fmla="*/ 2147483647 w 893"/>
              <a:gd name="T21" fmla="*/ 2147483647 h 295"/>
              <a:gd name="T22" fmla="*/ 2147483647 w 893"/>
              <a:gd name="T23" fmla="*/ 2147483647 h 295"/>
              <a:gd name="T24" fmla="*/ 2147483647 w 893"/>
              <a:gd name="T25" fmla="*/ 2147483647 h 295"/>
              <a:gd name="T26" fmla="*/ 2147483647 w 893"/>
              <a:gd name="T27" fmla="*/ 2147483647 h 295"/>
              <a:gd name="T28" fmla="*/ 2147483647 w 893"/>
              <a:gd name="T29" fmla="*/ 2147483647 h 295"/>
              <a:gd name="T30" fmla="*/ 2147483647 w 893"/>
              <a:gd name="T31" fmla="*/ 2147483647 h 295"/>
              <a:gd name="T32" fmla="*/ 2147483647 w 893"/>
              <a:gd name="T33" fmla="*/ 2147483647 h 295"/>
              <a:gd name="T34" fmla="*/ 2147483647 w 893"/>
              <a:gd name="T35" fmla="*/ 2147483647 h 295"/>
              <a:gd name="T36" fmla="*/ 2147483647 w 893"/>
              <a:gd name="T37" fmla="*/ 2147483647 h 295"/>
              <a:gd name="T38" fmla="*/ 2147483647 w 893"/>
              <a:gd name="T39" fmla="*/ 2147483647 h 295"/>
              <a:gd name="T40" fmla="*/ 2147483647 w 893"/>
              <a:gd name="T41" fmla="*/ 2147483647 h 295"/>
              <a:gd name="T42" fmla="*/ 2147483647 w 893"/>
              <a:gd name="T43" fmla="*/ 2147483647 h 295"/>
              <a:gd name="T44" fmla="*/ 2147483647 w 893"/>
              <a:gd name="T45" fmla="*/ 2147483647 h 295"/>
              <a:gd name="T46" fmla="*/ 2147483647 w 893"/>
              <a:gd name="T47" fmla="*/ 2147483647 h 295"/>
              <a:gd name="T48" fmla="*/ 2147483647 w 893"/>
              <a:gd name="T49" fmla="*/ 2147483647 h 295"/>
              <a:gd name="T50" fmla="*/ 2147483647 w 893"/>
              <a:gd name="T51" fmla="*/ 2147483647 h 295"/>
              <a:gd name="T52" fmla="*/ 2147483647 w 893"/>
              <a:gd name="T53" fmla="*/ 0 h 295"/>
              <a:gd name="T54" fmla="*/ 2147483647 w 893"/>
              <a:gd name="T55" fmla="*/ 0 h 295"/>
              <a:gd name="T56" fmla="*/ 2147483647 w 893"/>
              <a:gd name="T57" fmla="*/ 2147483647 h 295"/>
              <a:gd name="T58" fmla="*/ 2147483647 w 893"/>
              <a:gd name="T59" fmla="*/ 2147483647 h 295"/>
              <a:gd name="T60" fmla="*/ 2147483647 w 893"/>
              <a:gd name="T61" fmla="*/ 2147483647 h 295"/>
              <a:gd name="T62" fmla="*/ 2147483647 w 893"/>
              <a:gd name="T63" fmla="*/ 2147483647 h 295"/>
              <a:gd name="T64" fmla="*/ 2147483647 w 893"/>
              <a:gd name="T65" fmla="*/ 2147483647 h 295"/>
              <a:gd name="T66" fmla="*/ 2147483647 w 893"/>
              <a:gd name="T67" fmla="*/ 2147483647 h 295"/>
              <a:gd name="T68" fmla="*/ 2147483647 w 893"/>
              <a:gd name="T69" fmla="*/ 2147483647 h 295"/>
              <a:gd name="T70" fmla="*/ 0 w 893"/>
              <a:gd name="T71" fmla="*/ 2147483647 h 29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93"/>
              <a:gd name="T109" fmla="*/ 0 h 295"/>
              <a:gd name="T110" fmla="*/ 893 w 893"/>
              <a:gd name="T111" fmla="*/ 295 h 29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93" h="295">
                <a:moveTo>
                  <a:pt x="0" y="146"/>
                </a:moveTo>
                <a:lnTo>
                  <a:pt x="0" y="159"/>
                </a:lnTo>
                <a:lnTo>
                  <a:pt x="4" y="172"/>
                </a:lnTo>
                <a:lnTo>
                  <a:pt x="14" y="184"/>
                </a:lnTo>
                <a:lnTo>
                  <a:pt x="26" y="197"/>
                </a:lnTo>
                <a:lnTo>
                  <a:pt x="41" y="208"/>
                </a:lnTo>
                <a:lnTo>
                  <a:pt x="58" y="219"/>
                </a:lnTo>
                <a:lnTo>
                  <a:pt x="80" y="229"/>
                </a:lnTo>
                <a:lnTo>
                  <a:pt x="102" y="241"/>
                </a:lnTo>
                <a:lnTo>
                  <a:pt x="129" y="251"/>
                </a:lnTo>
                <a:lnTo>
                  <a:pt x="159" y="259"/>
                </a:lnTo>
                <a:lnTo>
                  <a:pt x="189" y="265"/>
                </a:lnTo>
                <a:lnTo>
                  <a:pt x="222" y="272"/>
                </a:lnTo>
                <a:lnTo>
                  <a:pt x="257" y="280"/>
                </a:lnTo>
                <a:lnTo>
                  <a:pt x="292" y="283"/>
                </a:lnTo>
                <a:lnTo>
                  <a:pt x="329" y="288"/>
                </a:lnTo>
                <a:lnTo>
                  <a:pt x="369" y="290"/>
                </a:lnTo>
                <a:lnTo>
                  <a:pt x="407" y="292"/>
                </a:lnTo>
                <a:lnTo>
                  <a:pt x="445" y="294"/>
                </a:lnTo>
                <a:lnTo>
                  <a:pt x="484" y="292"/>
                </a:lnTo>
                <a:lnTo>
                  <a:pt x="522" y="290"/>
                </a:lnTo>
                <a:lnTo>
                  <a:pt x="562" y="288"/>
                </a:lnTo>
                <a:lnTo>
                  <a:pt x="599" y="283"/>
                </a:lnTo>
                <a:lnTo>
                  <a:pt x="634" y="278"/>
                </a:lnTo>
                <a:lnTo>
                  <a:pt x="669" y="272"/>
                </a:lnTo>
                <a:lnTo>
                  <a:pt x="702" y="265"/>
                </a:lnTo>
                <a:lnTo>
                  <a:pt x="732" y="259"/>
                </a:lnTo>
                <a:lnTo>
                  <a:pt x="761" y="250"/>
                </a:lnTo>
                <a:lnTo>
                  <a:pt x="788" y="241"/>
                </a:lnTo>
                <a:lnTo>
                  <a:pt x="811" y="229"/>
                </a:lnTo>
                <a:lnTo>
                  <a:pt x="833" y="219"/>
                </a:lnTo>
                <a:lnTo>
                  <a:pt x="850" y="208"/>
                </a:lnTo>
                <a:lnTo>
                  <a:pt x="866" y="197"/>
                </a:lnTo>
                <a:lnTo>
                  <a:pt x="877" y="184"/>
                </a:lnTo>
                <a:lnTo>
                  <a:pt x="884" y="171"/>
                </a:lnTo>
                <a:lnTo>
                  <a:pt x="890" y="159"/>
                </a:lnTo>
                <a:lnTo>
                  <a:pt x="892" y="146"/>
                </a:lnTo>
                <a:lnTo>
                  <a:pt x="890" y="134"/>
                </a:lnTo>
                <a:lnTo>
                  <a:pt x="884" y="121"/>
                </a:lnTo>
                <a:lnTo>
                  <a:pt x="877" y="109"/>
                </a:lnTo>
                <a:lnTo>
                  <a:pt x="865" y="96"/>
                </a:lnTo>
                <a:lnTo>
                  <a:pt x="850" y="84"/>
                </a:lnTo>
                <a:lnTo>
                  <a:pt x="833" y="73"/>
                </a:lnTo>
                <a:lnTo>
                  <a:pt x="811" y="61"/>
                </a:lnTo>
                <a:lnTo>
                  <a:pt x="788" y="51"/>
                </a:lnTo>
                <a:lnTo>
                  <a:pt x="761" y="42"/>
                </a:lnTo>
                <a:lnTo>
                  <a:pt x="732" y="32"/>
                </a:lnTo>
                <a:lnTo>
                  <a:pt x="701" y="25"/>
                </a:lnTo>
                <a:lnTo>
                  <a:pt x="669" y="19"/>
                </a:lnTo>
                <a:lnTo>
                  <a:pt x="634" y="13"/>
                </a:lnTo>
                <a:lnTo>
                  <a:pt x="599" y="7"/>
                </a:lnTo>
                <a:lnTo>
                  <a:pt x="560" y="4"/>
                </a:lnTo>
                <a:lnTo>
                  <a:pt x="522" y="1"/>
                </a:lnTo>
                <a:lnTo>
                  <a:pt x="484" y="0"/>
                </a:lnTo>
                <a:lnTo>
                  <a:pt x="445" y="0"/>
                </a:lnTo>
                <a:lnTo>
                  <a:pt x="407" y="0"/>
                </a:lnTo>
                <a:lnTo>
                  <a:pt x="369" y="1"/>
                </a:lnTo>
                <a:lnTo>
                  <a:pt x="329" y="4"/>
                </a:lnTo>
                <a:lnTo>
                  <a:pt x="292" y="7"/>
                </a:lnTo>
                <a:lnTo>
                  <a:pt x="257" y="13"/>
                </a:lnTo>
                <a:lnTo>
                  <a:pt x="222" y="19"/>
                </a:lnTo>
                <a:lnTo>
                  <a:pt x="189" y="25"/>
                </a:lnTo>
                <a:lnTo>
                  <a:pt x="159" y="33"/>
                </a:lnTo>
                <a:lnTo>
                  <a:pt x="129" y="42"/>
                </a:lnTo>
                <a:lnTo>
                  <a:pt x="102" y="51"/>
                </a:lnTo>
                <a:lnTo>
                  <a:pt x="80" y="61"/>
                </a:lnTo>
                <a:lnTo>
                  <a:pt x="58" y="73"/>
                </a:lnTo>
                <a:lnTo>
                  <a:pt x="41" y="84"/>
                </a:lnTo>
                <a:lnTo>
                  <a:pt x="26" y="96"/>
                </a:lnTo>
                <a:lnTo>
                  <a:pt x="14" y="109"/>
                </a:lnTo>
                <a:lnTo>
                  <a:pt x="4" y="121"/>
                </a:lnTo>
                <a:lnTo>
                  <a:pt x="0" y="134"/>
                </a:lnTo>
                <a:lnTo>
                  <a:pt x="0" y="146"/>
                </a:lnTo>
              </a:path>
            </a:pathLst>
          </a:custGeom>
          <a:solidFill>
            <a:schemeClr val="bg1">
              <a:lumMod val="90000"/>
            </a:schemeClr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5379" name="Rectangle 18"/>
          <p:cNvSpPr>
            <a:spLocks noChangeArrowheads="1"/>
          </p:cNvSpPr>
          <p:nvPr/>
        </p:nvSpPr>
        <p:spPr bwMode="auto">
          <a:xfrm>
            <a:off x="3397112" y="3024744"/>
            <a:ext cx="13668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hourly_wages</a:t>
            </a:r>
          </a:p>
        </p:txBody>
      </p:sp>
      <p:sp>
        <p:nvSpPr>
          <p:cNvPr id="15380" name="Line 19"/>
          <p:cNvSpPr>
            <a:spLocks noChangeShapeType="1"/>
          </p:cNvSpPr>
          <p:nvPr/>
        </p:nvSpPr>
        <p:spPr bwMode="auto">
          <a:xfrm>
            <a:off x="4368662" y="3396219"/>
            <a:ext cx="1041400" cy="6889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Freeform 20"/>
          <p:cNvSpPr>
            <a:spLocks/>
          </p:cNvSpPr>
          <p:nvPr/>
        </p:nvSpPr>
        <p:spPr bwMode="auto">
          <a:xfrm>
            <a:off x="7361099" y="3399394"/>
            <a:ext cx="1085850" cy="431800"/>
          </a:xfrm>
          <a:custGeom>
            <a:avLst/>
            <a:gdLst>
              <a:gd name="T0" fmla="*/ 2147483647 w 684"/>
              <a:gd name="T1" fmla="*/ 2147483647 h 272"/>
              <a:gd name="T2" fmla="*/ 2147483647 w 684"/>
              <a:gd name="T3" fmla="*/ 2147483647 h 272"/>
              <a:gd name="T4" fmla="*/ 2147483647 w 684"/>
              <a:gd name="T5" fmla="*/ 2147483647 h 272"/>
              <a:gd name="T6" fmla="*/ 2147483647 w 684"/>
              <a:gd name="T7" fmla="*/ 2147483647 h 272"/>
              <a:gd name="T8" fmla="*/ 2147483647 w 684"/>
              <a:gd name="T9" fmla="*/ 2147483647 h 272"/>
              <a:gd name="T10" fmla="*/ 2147483647 w 684"/>
              <a:gd name="T11" fmla="*/ 2147483647 h 272"/>
              <a:gd name="T12" fmla="*/ 2147483647 w 684"/>
              <a:gd name="T13" fmla="*/ 2147483647 h 272"/>
              <a:gd name="T14" fmla="*/ 2147483647 w 684"/>
              <a:gd name="T15" fmla="*/ 2147483647 h 272"/>
              <a:gd name="T16" fmla="*/ 2147483647 w 684"/>
              <a:gd name="T17" fmla="*/ 2147483647 h 272"/>
              <a:gd name="T18" fmla="*/ 2147483647 w 684"/>
              <a:gd name="T19" fmla="*/ 2147483647 h 272"/>
              <a:gd name="T20" fmla="*/ 2147483647 w 684"/>
              <a:gd name="T21" fmla="*/ 2147483647 h 272"/>
              <a:gd name="T22" fmla="*/ 2147483647 w 684"/>
              <a:gd name="T23" fmla="*/ 2147483647 h 272"/>
              <a:gd name="T24" fmla="*/ 2147483647 w 684"/>
              <a:gd name="T25" fmla="*/ 2147483647 h 272"/>
              <a:gd name="T26" fmla="*/ 2147483647 w 684"/>
              <a:gd name="T27" fmla="*/ 2147483647 h 272"/>
              <a:gd name="T28" fmla="*/ 2147483647 w 684"/>
              <a:gd name="T29" fmla="*/ 2147483647 h 272"/>
              <a:gd name="T30" fmla="*/ 2147483647 w 684"/>
              <a:gd name="T31" fmla="*/ 2147483647 h 272"/>
              <a:gd name="T32" fmla="*/ 2147483647 w 684"/>
              <a:gd name="T33" fmla="*/ 2147483647 h 272"/>
              <a:gd name="T34" fmla="*/ 2147483647 w 684"/>
              <a:gd name="T35" fmla="*/ 2147483647 h 272"/>
              <a:gd name="T36" fmla="*/ 2147483647 w 684"/>
              <a:gd name="T37" fmla="*/ 2147483647 h 272"/>
              <a:gd name="T38" fmla="*/ 2147483647 w 684"/>
              <a:gd name="T39" fmla="*/ 2147483647 h 272"/>
              <a:gd name="T40" fmla="*/ 2147483647 w 684"/>
              <a:gd name="T41" fmla="*/ 2147483647 h 272"/>
              <a:gd name="T42" fmla="*/ 2147483647 w 684"/>
              <a:gd name="T43" fmla="*/ 2147483647 h 272"/>
              <a:gd name="T44" fmla="*/ 2147483647 w 684"/>
              <a:gd name="T45" fmla="*/ 2147483647 h 272"/>
              <a:gd name="T46" fmla="*/ 2147483647 w 684"/>
              <a:gd name="T47" fmla="*/ 2147483647 h 272"/>
              <a:gd name="T48" fmla="*/ 2147483647 w 684"/>
              <a:gd name="T49" fmla="*/ 2147483647 h 272"/>
              <a:gd name="T50" fmla="*/ 2147483647 w 684"/>
              <a:gd name="T51" fmla="*/ 2147483647 h 272"/>
              <a:gd name="T52" fmla="*/ 2147483647 w 684"/>
              <a:gd name="T53" fmla="*/ 2147483647 h 272"/>
              <a:gd name="T54" fmla="*/ 2147483647 w 684"/>
              <a:gd name="T55" fmla="*/ 2147483647 h 272"/>
              <a:gd name="T56" fmla="*/ 2147483647 w 684"/>
              <a:gd name="T57" fmla="*/ 2147483647 h 272"/>
              <a:gd name="T58" fmla="*/ 2147483647 w 684"/>
              <a:gd name="T59" fmla="*/ 2147483647 h 272"/>
              <a:gd name="T60" fmla="*/ 2147483647 w 684"/>
              <a:gd name="T61" fmla="*/ 2147483647 h 272"/>
              <a:gd name="T62" fmla="*/ 2147483647 w 684"/>
              <a:gd name="T63" fmla="*/ 2147483647 h 272"/>
              <a:gd name="T64" fmla="*/ 2147483647 w 684"/>
              <a:gd name="T65" fmla="*/ 2147483647 h 272"/>
              <a:gd name="T66" fmla="*/ 2147483647 w 684"/>
              <a:gd name="T67" fmla="*/ 2147483647 h 272"/>
              <a:gd name="T68" fmla="*/ 2147483647 w 684"/>
              <a:gd name="T69" fmla="*/ 2147483647 h 272"/>
              <a:gd name="T70" fmla="*/ 2147483647 w 684"/>
              <a:gd name="T71" fmla="*/ 2147483647 h 27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84"/>
              <a:gd name="T109" fmla="*/ 0 h 272"/>
              <a:gd name="T110" fmla="*/ 684 w 684"/>
              <a:gd name="T111" fmla="*/ 272 h 27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84" h="272">
                <a:moveTo>
                  <a:pt x="0" y="136"/>
                </a:moveTo>
                <a:lnTo>
                  <a:pt x="1" y="147"/>
                </a:lnTo>
                <a:lnTo>
                  <a:pt x="3" y="158"/>
                </a:lnTo>
                <a:lnTo>
                  <a:pt x="10" y="170"/>
                </a:lnTo>
                <a:lnTo>
                  <a:pt x="19" y="181"/>
                </a:lnTo>
                <a:lnTo>
                  <a:pt x="31" y="192"/>
                </a:lnTo>
                <a:lnTo>
                  <a:pt x="44" y="204"/>
                </a:lnTo>
                <a:lnTo>
                  <a:pt x="61" y="213"/>
                </a:lnTo>
                <a:lnTo>
                  <a:pt x="77" y="222"/>
                </a:lnTo>
                <a:lnTo>
                  <a:pt x="98" y="231"/>
                </a:lnTo>
                <a:lnTo>
                  <a:pt x="120" y="239"/>
                </a:lnTo>
                <a:lnTo>
                  <a:pt x="144" y="247"/>
                </a:lnTo>
                <a:lnTo>
                  <a:pt x="169" y="252"/>
                </a:lnTo>
                <a:lnTo>
                  <a:pt x="196" y="258"/>
                </a:lnTo>
                <a:lnTo>
                  <a:pt x="224" y="263"/>
                </a:lnTo>
                <a:lnTo>
                  <a:pt x="251" y="267"/>
                </a:lnTo>
                <a:lnTo>
                  <a:pt x="281" y="269"/>
                </a:lnTo>
                <a:lnTo>
                  <a:pt x="310" y="271"/>
                </a:lnTo>
                <a:lnTo>
                  <a:pt x="339" y="271"/>
                </a:lnTo>
                <a:lnTo>
                  <a:pt x="369" y="271"/>
                </a:lnTo>
                <a:lnTo>
                  <a:pt x="399" y="269"/>
                </a:lnTo>
                <a:lnTo>
                  <a:pt x="428" y="265"/>
                </a:lnTo>
                <a:lnTo>
                  <a:pt x="457" y="263"/>
                </a:lnTo>
                <a:lnTo>
                  <a:pt x="485" y="258"/>
                </a:lnTo>
                <a:lnTo>
                  <a:pt x="512" y="252"/>
                </a:lnTo>
                <a:lnTo>
                  <a:pt x="536" y="247"/>
                </a:lnTo>
                <a:lnTo>
                  <a:pt x="559" y="239"/>
                </a:lnTo>
                <a:lnTo>
                  <a:pt x="582" y="231"/>
                </a:lnTo>
                <a:lnTo>
                  <a:pt x="601" y="222"/>
                </a:lnTo>
                <a:lnTo>
                  <a:pt x="621" y="213"/>
                </a:lnTo>
                <a:lnTo>
                  <a:pt x="636" y="204"/>
                </a:lnTo>
                <a:lnTo>
                  <a:pt x="650" y="192"/>
                </a:lnTo>
                <a:lnTo>
                  <a:pt x="662" y="181"/>
                </a:lnTo>
                <a:lnTo>
                  <a:pt x="671" y="170"/>
                </a:lnTo>
                <a:lnTo>
                  <a:pt x="677" y="158"/>
                </a:lnTo>
                <a:lnTo>
                  <a:pt x="681" y="147"/>
                </a:lnTo>
                <a:lnTo>
                  <a:pt x="683" y="136"/>
                </a:lnTo>
                <a:lnTo>
                  <a:pt x="681" y="123"/>
                </a:lnTo>
                <a:lnTo>
                  <a:pt x="677" y="112"/>
                </a:lnTo>
                <a:lnTo>
                  <a:pt x="671" y="100"/>
                </a:lnTo>
                <a:lnTo>
                  <a:pt x="662" y="88"/>
                </a:lnTo>
                <a:lnTo>
                  <a:pt x="650" y="79"/>
                </a:lnTo>
                <a:lnTo>
                  <a:pt x="636" y="69"/>
                </a:lnTo>
                <a:lnTo>
                  <a:pt x="621" y="58"/>
                </a:lnTo>
                <a:lnTo>
                  <a:pt x="601" y="48"/>
                </a:lnTo>
                <a:lnTo>
                  <a:pt x="582" y="39"/>
                </a:lnTo>
                <a:lnTo>
                  <a:pt x="559" y="31"/>
                </a:lnTo>
                <a:lnTo>
                  <a:pt x="536" y="25"/>
                </a:lnTo>
                <a:lnTo>
                  <a:pt x="511" y="19"/>
                </a:lnTo>
                <a:lnTo>
                  <a:pt x="485" y="12"/>
                </a:lnTo>
                <a:lnTo>
                  <a:pt x="457" y="9"/>
                </a:lnTo>
                <a:lnTo>
                  <a:pt x="428" y="4"/>
                </a:lnTo>
                <a:lnTo>
                  <a:pt x="399" y="2"/>
                </a:lnTo>
                <a:lnTo>
                  <a:pt x="369" y="1"/>
                </a:lnTo>
                <a:lnTo>
                  <a:pt x="339" y="0"/>
                </a:lnTo>
                <a:lnTo>
                  <a:pt x="310" y="1"/>
                </a:lnTo>
                <a:lnTo>
                  <a:pt x="281" y="2"/>
                </a:lnTo>
                <a:lnTo>
                  <a:pt x="251" y="4"/>
                </a:lnTo>
                <a:lnTo>
                  <a:pt x="224" y="9"/>
                </a:lnTo>
                <a:lnTo>
                  <a:pt x="196" y="12"/>
                </a:lnTo>
                <a:lnTo>
                  <a:pt x="169" y="19"/>
                </a:lnTo>
                <a:lnTo>
                  <a:pt x="144" y="25"/>
                </a:lnTo>
                <a:lnTo>
                  <a:pt x="120" y="31"/>
                </a:lnTo>
                <a:lnTo>
                  <a:pt x="98" y="40"/>
                </a:lnTo>
                <a:lnTo>
                  <a:pt x="77" y="48"/>
                </a:lnTo>
                <a:lnTo>
                  <a:pt x="60" y="58"/>
                </a:lnTo>
                <a:lnTo>
                  <a:pt x="44" y="69"/>
                </a:lnTo>
                <a:lnTo>
                  <a:pt x="31" y="79"/>
                </a:lnTo>
                <a:lnTo>
                  <a:pt x="19" y="88"/>
                </a:lnTo>
                <a:lnTo>
                  <a:pt x="10" y="100"/>
                </a:lnTo>
                <a:lnTo>
                  <a:pt x="3" y="113"/>
                </a:lnTo>
                <a:lnTo>
                  <a:pt x="1" y="123"/>
                </a:lnTo>
                <a:lnTo>
                  <a:pt x="0" y="136"/>
                </a:lnTo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5381" name="Freeform 21"/>
          <p:cNvSpPr>
            <a:spLocks/>
          </p:cNvSpPr>
          <p:nvPr/>
        </p:nvSpPr>
        <p:spPr bwMode="auto">
          <a:xfrm>
            <a:off x="4846499" y="2942194"/>
            <a:ext cx="1525588" cy="481012"/>
          </a:xfrm>
          <a:custGeom>
            <a:avLst/>
            <a:gdLst>
              <a:gd name="T0" fmla="*/ 2147483647 w 961"/>
              <a:gd name="T1" fmla="*/ 2147483647 h 303"/>
              <a:gd name="T2" fmla="*/ 2147483647 w 961"/>
              <a:gd name="T3" fmla="*/ 2147483647 h 303"/>
              <a:gd name="T4" fmla="*/ 2147483647 w 961"/>
              <a:gd name="T5" fmla="*/ 2147483647 h 303"/>
              <a:gd name="T6" fmla="*/ 2147483647 w 961"/>
              <a:gd name="T7" fmla="*/ 2147483647 h 303"/>
              <a:gd name="T8" fmla="*/ 2147483647 w 961"/>
              <a:gd name="T9" fmla="*/ 2147483647 h 303"/>
              <a:gd name="T10" fmla="*/ 2147483647 w 961"/>
              <a:gd name="T11" fmla="*/ 2147483647 h 303"/>
              <a:gd name="T12" fmla="*/ 2147483647 w 961"/>
              <a:gd name="T13" fmla="*/ 2147483647 h 303"/>
              <a:gd name="T14" fmla="*/ 2147483647 w 961"/>
              <a:gd name="T15" fmla="*/ 2147483647 h 303"/>
              <a:gd name="T16" fmla="*/ 2147483647 w 961"/>
              <a:gd name="T17" fmla="*/ 2147483647 h 303"/>
              <a:gd name="T18" fmla="*/ 2147483647 w 961"/>
              <a:gd name="T19" fmla="*/ 2147483647 h 303"/>
              <a:gd name="T20" fmla="*/ 2147483647 w 961"/>
              <a:gd name="T21" fmla="*/ 2147483647 h 303"/>
              <a:gd name="T22" fmla="*/ 2147483647 w 961"/>
              <a:gd name="T23" fmla="*/ 2147483647 h 303"/>
              <a:gd name="T24" fmla="*/ 2147483647 w 961"/>
              <a:gd name="T25" fmla="*/ 2147483647 h 303"/>
              <a:gd name="T26" fmla="*/ 2147483647 w 961"/>
              <a:gd name="T27" fmla="*/ 2147483647 h 303"/>
              <a:gd name="T28" fmla="*/ 2147483647 w 961"/>
              <a:gd name="T29" fmla="*/ 2147483647 h 303"/>
              <a:gd name="T30" fmla="*/ 2147483647 w 961"/>
              <a:gd name="T31" fmla="*/ 2147483647 h 303"/>
              <a:gd name="T32" fmla="*/ 2147483647 w 961"/>
              <a:gd name="T33" fmla="*/ 2147483647 h 303"/>
              <a:gd name="T34" fmla="*/ 2147483647 w 961"/>
              <a:gd name="T35" fmla="*/ 2147483647 h 303"/>
              <a:gd name="T36" fmla="*/ 2147483647 w 961"/>
              <a:gd name="T37" fmla="*/ 2147483647 h 303"/>
              <a:gd name="T38" fmla="*/ 2147483647 w 961"/>
              <a:gd name="T39" fmla="*/ 2147483647 h 303"/>
              <a:gd name="T40" fmla="*/ 2147483647 w 961"/>
              <a:gd name="T41" fmla="*/ 2147483647 h 303"/>
              <a:gd name="T42" fmla="*/ 2147483647 w 961"/>
              <a:gd name="T43" fmla="*/ 2147483647 h 303"/>
              <a:gd name="T44" fmla="*/ 2147483647 w 961"/>
              <a:gd name="T45" fmla="*/ 2147483647 h 303"/>
              <a:gd name="T46" fmla="*/ 2147483647 w 961"/>
              <a:gd name="T47" fmla="*/ 2147483647 h 303"/>
              <a:gd name="T48" fmla="*/ 2147483647 w 961"/>
              <a:gd name="T49" fmla="*/ 2147483647 h 303"/>
              <a:gd name="T50" fmla="*/ 2147483647 w 961"/>
              <a:gd name="T51" fmla="*/ 2147483647 h 303"/>
              <a:gd name="T52" fmla="*/ 2147483647 w 961"/>
              <a:gd name="T53" fmla="*/ 2147483647 h 303"/>
              <a:gd name="T54" fmla="*/ 2147483647 w 961"/>
              <a:gd name="T55" fmla="*/ 2147483647 h 303"/>
              <a:gd name="T56" fmla="*/ 2147483647 w 961"/>
              <a:gd name="T57" fmla="*/ 2147483647 h 303"/>
              <a:gd name="T58" fmla="*/ 2147483647 w 961"/>
              <a:gd name="T59" fmla="*/ 2147483647 h 303"/>
              <a:gd name="T60" fmla="*/ 2147483647 w 961"/>
              <a:gd name="T61" fmla="*/ 2147483647 h 303"/>
              <a:gd name="T62" fmla="*/ 2147483647 w 961"/>
              <a:gd name="T63" fmla="*/ 2147483647 h 303"/>
              <a:gd name="T64" fmla="*/ 2147483647 w 961"/>
              <a:gd name="T65" fmla="*/ 2147483647 h 303"/>
              <a:gd name="T66" fmla="*/ 2147483647 w 961"/>
              <a:gd name="T67" fmla="*/ 2147483647 h 303"/>
              <a:gd name="T68" fmla="*/ 2147483647 w 961"/>
              <a:gd name="T69" fmla="*/ 2147483647 h 303"/>
              <a:gd name="T70" fmla="*/ 2147483647 w 961"/>
              <a:gd name="T71" fmla="*/ 2147483647 h 30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961"/>
              <a:gd name="T109" fmla="*/ 0 h 303"/>
              <a:gd name="T110" fmla="*/ 961 w 961"/>
              <a:gd name="T111" fmla="*/ 303 h 30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961" h="303">
                <a:moveTo>
                  <a:pt x="0" y="152"/>
                </a:moveTo>
                <a:lnTo>
                  <a:pt x="1" y="164"/>
                </a:lnTo>
                <a:lnTo>
                  <a:pt x="7" y="177"/>
                </a:lnTo>
                <a:lnTo>
                  <a:pt x="17" y="189"/>
                </a:lnTo>
                <a:lnTo>
                  <a:pt x="28" y="203"/>
                </a:lnTo>
                <a:lnTo>
                  <a:pt x="46" y="215"/>
                </a:lnTo>
                <a:lnTo>
                  <a:pt x="63" y="226"/>
                </a:lnTo>
                <a:lnTo>
                  <a:pt x="85" y="237"/>
                </a:lnTo>
                <a:lnTo>
                  <a:pt x="113" y="247"/>
                </a:lnTo>
                <a:lnTo>
                  <a:pt x="139" y="258"/>
                </a:lnTo>
                <a:lnTo>
                  <a:pt x="172" y="266"/>
                </a:lnTo>
                <a:lnTo>
                  <a:pt x="205" y="274"/>
                </a:lnTo>
                <a:lnTo>
                  <a:pt x="241" y="281"/>
                </a:lnTo>
                <a:lnTo>
                  <a:pt x="277" y="287"/>
                </a:lnTo>
                <a:lnTo>
                  <a:pt x="315" y="292"/>
                </a:lnTo>
                <a:lnTo>
                  <a:pt x="355" y="296"/>
                </a:lnTo>
                <a:lnTo>
                  <a:pt x="396" y="299"/>
                </a:lnTo>
                <a:lnTo>
                  <a:pt x="438" y="302"/>
                </a:lnTo>
                <a:lnTo>
                  <a:pt x="481" y="302"/>
                </a:lnTo>
                <a:lnTo>
                  <a:pt x="520" y="302"/>
                </a:lnTo>
                <a:lnTo>
                  <a:pt x="563" y="299"/>
                </a:lnTo>
                <a:lnTo>
                  <a:pt x="604" y="295"/>
                </a:lnTo>
                <a:lnTo>
                  <a:pt x="643" y="292"/>
                </a:lnTo>
                <a:lnTo>
                  <a:pt x="682" y="287"/>
                </a:lnTo>
                <a:lnTo>
                  <a:pt x="720" y="281"/>
                </a:lnTo>
                <a:lnTo>
                  <a:pt x="754" y="274"/>
                </a:lnTo>
                <a:lnTo>
                  <a:pt x="787" y="266"/>
                </a:lnTo>
                <a:lnTo>
                  <a:pt x="820" y="258"/>
                </a:lnTo>
                <a:lnTo>
                  <a:pt x="848" y="247"/>
                </a:lnTo>
                <a:lnTo>
                  <a:pt x="873" y="237"/>
                </a:lnTo>
                <a:lnTo>
                  <a:pt x="894" y="226"/>
                </a:lnTo>
                <a:lnTo>
                  <a:pt x="916" y="215"/>
                </a:lnTo>
                <a:lnTo>
                  <a:pt x="930" y="203"/>
                </a:lnTo>
                <a:lnTo>
                  <a:pt x="942" y="189"/>
                </a:lnTo>
                <a:lnTo>
                  <a:pt x="952" y="177"/>
                </a:lnTo>
                <a:lnTo>
                  <a:pt x="958" y="164"/>
                </a:lnTo>
                <a:lnTo>
                  <a:pt x="960" y="152"/>
                </a:lnTo>
                <a:lnTo>
                  <a:pt x="958" y="137"/>
                </a:lnTo>
                <a:lnTo>
                  <a:pt x="952" y="124"/>
                </a:lnTo>
                <a:lnTo>
                  <a:pt x="942" y="112"/>
                </a:lnTo>
                <a:lnTo>
                  <a:pt x="930" y="98"/>
                </a:lnTo>
                <a:lnTo>
                  <a:pt x="916" y="87"/>
                </a:lnTo>
                <a:lnTo>
                  <a:pt x="894" y="76"/>
                </a:lnTo>
                <a:lnTo>
                  <a:pt x="871" y="65"/>
                </a:lnTo>
                <a:lnTo>
                  <a:pt x="848" y="54"/>
                </a:lnTo>
                <a:lnTo>
                  <a:pt x="820" y="43"/>
                </a:lnTo>
                <a:lnTo>
                  <a:pt x="787" y="34"/>
                </a:lnTo>
                <a:lnTo>
                  <a:pt x="754" y="28"/>
                </a:lnTo>
                <a:lnTo>
                  <a:pt x="717" y="21"/>
                </a:lnTo>
                <a:lnTo>
                  <a:pt x="682" y="14"/>
                </a:lnTo>
                <a:lnTo>
                  <a:pt x="643" y="10"/>
                </a:lnTo>
                <a:lnTo>
                  <a:pt x="604" y="6"/>
                </a:lnTo>
                <a:lnTo>
                  <a:pt x="563" y="3"/>
                </a:lnTo>
                <a:lnTo>
                  <a:pt x="520" y="1"/>
                </a:lnTo>
                <a:lnTo>
                  <a:pt x="478" y="0"/>
                </a:lnTo>
                <a:lnTo>
                  <a:pt x="438" y="1"/>
                </a:lnTo>
                <a:lnTo>
                  <a:pt x="396" y="3"/>
                </a:lnTo>
                <a:lnTo>
                  <a:pt x="355" y="6"/>
                </a:lnTo>
                <a:lnTo>
                  <a:pt x="315" y="10"/>
                </a:lnTo>
                <a:lnTo>
                  <a:pt x="277" y="14"/>
                </a:lnTo>
                <a:lnTo>
                  <a:pt x="239" y="21"/>
                </a:lnTo>
                <a:lnTo>
                  <a:pt x="205" y="28"/>
                </a:lnTo>
                <a:lnTo>
                  <a:pt x="172" y="34"/>
                </a:lnTo>
                <a:lnTo>
                  <a:pt x="139" y="44"/>
                </a:lnTo>
                <a:lnTo>
                  <a:pt x="113" y="54"/>
                </a:lnTo>
                <a:lnTo>
                  <a:pt x="85" y="65"/>
                </a:lnTo>
                <a:lnTo>
                  <a:pt x="63" y="76"/>
                </a:lnTo>
                <a:lnTo>
                  <a:pt x="46" y="87"/>
                </a:lnTo>
                <a:lnTo>
                  <a:pt x="28" y="98"/>
                </a:lnTo>
                <a:lnTo>
                  <a:pt x="17" y="112"/>
                </a:lnTo>
                <a:lnTo>
                  <a:pt x="7" y="125"/>
                </a:lnTo>
                <a:lnTo>
                  <a:pt x="1" y="137"/>
                </a:lnTo>
                <a:lnTo>
                  <a:pt x="0" y="152"/>
                </a:lnTo>
              </a:path>
            </a:pathLst>
          </a:custGeom>
          <a:solidFill>
            <a:schemeClr val="bg1">
              <a:lumMod val="90000"/>
            </a:schemeClr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5382" name="Freeform 22"/>
          <p:cNvSpPr>
            <a:spLocks/>
          </p:cNvSpPr>
          <p:nvPr/>
        </p:nvSpPr>
        <p:spPr bwMode="auto">
          <a:xfrm>
            <a:off x="5246549" y="4082019"/>
            <a:ext cx="1284288" cy="431800"/>
          </a:xfrm>
          <a:custGeom>
            <a:avLst/>
            <a:gdLst>
              <a:gd name="T0" fmla="*/ 2147483647 w 809"/>
              <a:gd name="T1" fmla="*/ 2147483647 h 272"/>
              <a:gd name="T2" fmla="*/ 2147483647 w 809"/>
              <a:gd name="T3" fmla="*/ 0 h 272"/>
              <a:gd name="T4" fmla="*/ 0 w 809"/>
              <a:gd name="T5" fmla="*/ 0 h 272"/>
              <a:gd name="T6" fmla="*/ 0 w 809"/>
              <a:gd name="T7" fmla="*/ 2147483647 h 272"/>
              <a:gd name="T8" fmla="*/ 2147483647 w 809"/>
              <a:gd name="T9" fmla="*/ 2147483647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9"/>
              <a:gd name="T16" fmla="*/ 0 h 272"/>
              <a:gd name="T17" fmla="*/ 809 w 809"/>
              <a:gd name="T18" fmla="*/ 272 h 2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9" h="272">
                <a:moveTo>
                  <a:pt x="808" y="271"/>
                </a:moveTo>
                <a:lnTo>
                  <a:pt x="808" y="0"/>
                </a:lnTo>
                <a:lnTo>
                  <a:pt x="0" y="0"/>
                </a:lnTo>
                <a:lnTo>
                  <a:pt x="0" y="271"/>
                </a:lnTo>
                <a:lnTo>
                  <a:pt x="808" y="271"/>
                </a:lnTo>
              </a:path>
            </a:pathLst>
          </a:custGeom>
          <a:solidFill>
            <a:schemeClr val="bg1">
              <a:lumMod val="90000"/>
            </a:schemeClr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7432" name="Freeform 24"/>
          <p:cNvSpPr>
            <a:spLocks/>
          </p:cNvSpPr>
          <p:nvPr/>
        </p:nvSpPr>
        <p:spPr bwMode="auto">
          <a:xfrm>
            <a:off x="6487974" y="3069194"/>
            <a:ext cx="722313" cy="484187"/>
          </a:xfrm>
          <a:custGeom>
            <a:avLst/>
            <a:gdLst/>
            <a:ahLst/>
            <a:cxnLst>
              <a:cxn ang="0">
                <a:pos x="226" y="0"/>
              </a:cxn>
              <a:cxn ang="0">
                <a:pos x="454" y="304"/>
              </a:cxn>
              <a:cxn ang="0">
                <a:pos x="0" y="304"/>
              </a:cxn>
              <a:cxn ang="0">
                <a:pos x="226" y="0"/>
              </a:cxn>
            </a:cxnLst>
            <a:rect l="0" t="0" r="r" b="b"/>
            <a:pathLst>
              <a:path w="455" h="305">
                <a:moveTo>
                  <a:pt x="226" y="0"/>
                </a:moveTo>
                <a:lnTo>
                  <a:pt x="454" y="304"/>
                </a:lnTo>
                <a:lnTo>
                  <a:pt x="0" y="304"/>
                </a:lnTo>
                <a:lnTo>
                  <a:pt x="226" y="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6599099" y="3250169"/>
            <a:ext cx="4778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>
                <a:solidFill>
                  <a:schemeClr val="accent2"/>
                </a:solidFill>
                <a:latin typeface="Arial" charset="0"/>
              </a:rPr>
              <a:t>ISA</a:t>
            </a:r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5229087" y="4164569"/>
            <a:ext cx="13271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Hourly_Emps</a:t>
            </a:r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7388087" y="3478769"/>
            <a:ext cx="103981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contractid</a:t>
            </a:r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4919524" y="3015219"/>
            <a:ext cx="1397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hours_worked</a:t>
            </a:r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 flipH="1">
            <a:off x="5902187" y="3554969"/>
            <a:ext cx="779462" cy="5175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0" name="Line 30"/>
          <p:cNvSpPr>
            <a:spLocks noChangeShapeType="1"/>
          </p:cNvSpPr>
          <p:nvPr/>
        </p:nvSpPr>
        <p:spPr bwMode="auto">
          <a:xfrm>
            <a:off x="6967399" y="3554969"/>
            <a:ext cx="746125" cy="5175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1" name="Line 31"/>
          <p:cNvSpPr>
            <a:spLocks noChangeShapeType="1"/>
          </p:cNvSpPr>
          <p:nvPr/>
        </p:nvSpPr>
        <p:spPr bwMode="auto">
          <a:xfrm flipH="1">
            <a:off x="7896087" y="3832781"/>
            <a:ext cx="4762" cy="254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2" name="Line 32"/>
          <p:cNvSpPr>
            <a:spLocks noChangeShapeType="1"/>
          </p:cNvSpPr>
          <p:nvPr/>
        </p:nvSpPr>
        <p:spPr bwMode="auto">
          <a:xfrm>
            <a:off x="5589449" y="3420031"/>
            <a:ext cx="0" cy="6524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3" name="Rectangle 33"/>
          <p:cNvSpPr>
            <a:spLocks noChangeArrowheads="1"/>
          </p:cNvSpPr>
          <p:nvPr/>
        </p:nvSpPr>
        <p:spPr bwMode="auto">
          <a:xfrm>
            <a:off x="685800" y="4031457"/>
            <a:ext cx="4343400" cy="240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227013" indent="-227013" ea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n-US" sz="2800" dirty="0">
                <a:latin typeface="Calibri" pitchFamily="34" charset="0"/>
              </a:rPr>
              <a:t>As in C++, or other PLs, attributes are inherited.</a:t>
            </a:r>
          </a:p>
          <a:p>
            <a:pPr marL="227013" indent="-227013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n-US" sz="2800" dirty="0">
                <a:latin typeface="Calibri" pitchFamily="34" charset="0"/>
              </a:rPr>
              <a:t>If we declare </a:t>
            </a:r>
            <a:r>
              <a:rPr lang="en-US" sz="2800" i="1" dirty="0">
                <a:latin typeface="Calibri" pitchFamily="34" charset="0"/>
              </a:rPr>
              <a:t>A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ISA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i="1" dirty="0">
                <a:latin typeface="Calibri" pitchFamily="34" charset="0"/>
              </a:rPr>
              <a:t>B</a:t>
            </a:r>
            <a:r>
              <a:rPr lang="en-US" sz="2800" dirty="0">
                <a:latin typeface="Calibri" pitchFamily="34" charset="0"/>
              </a:rPr>
              <a:t>, every </a:t>
            </a:r>
            <a:r>
              <a:rPr lang="en-US" sz="2800" i="1" dirty="0">
                <a:latin typeface="Calibri" pitchFamily="34" charset="0"/>
              </a:rPr>
              <a:t>A</a:t>
            </a:r>
            <a:r>
              <a:rPr lang="en-US" sz="2800" dirty="0">
                <a:latin typeface="Calibri" pitchFamily="34" charset="0"/>
              </a:rPr>
              <a:t> entity is also considered to be a </a:t>
            </a:r>
            <a:r>
              <a:rPr lang="en-US" sz="2800" i="1" dirty="0">
                <a:latin typeface="Calibri" pitchFamily="34" charset="0"/>
              </a:rPr>
              <a:t>B</a:t>
            </a:r>
            <a:r>
              <a:rPr lang="en-US" sz="2800" dirty="0">
                <a:latin typeface="Calibri" pitchFamily="34" charset="0"/>
              </a:rPr>
              <a:t> entity. </a:t>
            </a:r>
          </a:p>
        </p:txBody>
      </p:sp>
      <p:sp>
        <p:nvSpPr>
          <p:cNvPr id="15395" name="Line 35"/>
          <p:cNvSpPr>
            <a:spLocks noChangeShapeType="1"/>
          </p:cNvSpPr>
          <p:nvPr/>
        </p:nvSpPr>
        <p:spPr bwMode="auto">
          <a:xfrm flipV="1">
            <a:off x="6840399" y="2792969"/>
            <a:ext cx="7938" cy="2714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41052" y="4682520"/>
            <a:ext cx="3335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Each “</a:t>
            </a:r>
            <a:r>
              <a:rPr lang="en-US" sz="2400" dirty="0" err="1"/>
              <a:t>Hourly_Emps</a:t>
            </a:r>
            <a:r>
              <a:rPr lang="en-US" sz="2400" dirty="0"/>
              <a:t>” employee has a “name”</a:t>
            </a:r>
          </a:p>
        </p:txBody>
      </p:sp>
    </p:spTree>
    <p:extLst>
      <p:ext uri="{BB962C8B-B14F-4D97-AF65-F5344CB8AC3E}">
        <p14:creationId xmlns:p14="http://schemas.microsoft.com/office/powerpoint/2010/main" val="2237235236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8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6477000" cy="1104900"/>
          </a:xfrm>
        </p:spPr>
        <p:txBody>
          <a:bodyPr/>
          <a:lstStyle/>
          <a:p>
            <a:r>
              <a:rPr lang="en-US" dirty="0"/>
              <a:t>Reasons for Using ISA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117315" y="3581400"/>
            <a:ext cx="1495425" cy="414337"/>
            <a:chOff x="7412038" y="3081338"/>
            <a:chExt cx="1495425" cy="414337"/>
          </a:xfrm>
        </p:grpSpPr>
        <p:sp>
          <p:nvSpPr>
            <p:cNvPr id="16407" name="Freeform 23"/>
            <p:cNvSpPr>
              <a:spLocks/>
            </p:cNvSpPr>
            <p:nvPr/>
          </p:nvSpPr>
          <p:spPr bwMode="auto">
            <a:xfrm>
              <a:off x="7426325" y="3081338"/>
              <a:ext cx="1446213" cy="414337"/>
            </a:xfrm>
            <a:custGeom>
              <a:avLst/>
              <a:gdLst>
                <a:gd name="T0" fmla="*/ 2147483647 w 911"/>
                <a:gd name="T1" fmla="*/ 2147483647 h 261"/>
                <a:gd name="T2" fmla="*/ 2147483647 w 911"/>
                <a:gd name="T3" fmla="*/ 0 h 261"/>
                <a:gd name="T4" fmla="*/ 0 w 911"/>
                <a:gd name="T5" fmla="*/ 0 h 261"/>
                <a:gd name="T6" fmla="*/ 0 w 911"/>
                <a:gd name="T7" fmla="*/ 2147483647 h 261"/>
                <a:gd name="T8" fmla="*/ 2147483647 w 911"/>
                <a:gd name="T9" fmla="*/ 2147483647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1"/>
                <a:gd name="T16" fmla="*/ 0 h 261"/>
                <a:gd name="T17" fmla="*/ 911 w 911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1" h="261">
                  <a:moveTo>
                    <a:pt x="910" y="260"/>
                  </a:moveTo>
                  <a:lnTo>
                    <a:pt x="910" y="0"/>
                  </a:lnTo>
                  <a:lnTo>
                    <a:pt x="0" y="0"/>
                  </a:lnTo>
                  <a:lnTo>
                    <a:pt x="0" y="260"/>
                  </a:lnTo>
                  <a:lnTo>
                    <a:pt x="910" y="260"/>
                  </a:lnTo>
                </a:path>
              </a:pathLst>
            </a:custGeom>
            <a:solidFill>
              <a:schemeClr val="accent4">
                <a:lumMod val="10000"/>
                <a:lumOff val="90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6390" name="Rectangle 5"/>
            <p:cNvSpPr>
              <a:spLocks noChangeArrowheads="1"/>
            </p:cNvSpPr>
            <p:nvPr/>
          </p:nvSpPr>
          <p:spPr bwMode="auto">
            <a:xfrm>
              <a:off x="7412038" y="3125788"/>
              <a:ext cx="1495425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Contract_Emps</a:t>
              </a:r>
            </a:p>
          </p:txBody>
        </p:sp>
      </p:grpSp>
      <p:sp>
        <p:nvSpPr>
          <p:cNvPr id="16391" name="Freeform 6"/>
          <p:cNvSpPr>
            <a:spLocks/>
          </p:cNvSpPr>
          <p:nvPr/>
        </p:nvSpPr>
        <p:spPr bwMode="auto">
          <a:xfrm>
            <a:off x="5824296" y="893763"/>
            <a:ext cx="740569" cy="390525"/>
          </a:xfrm>
          <a:custGeom>
            <a:avLst/>
            <a:gdLst>
              <a:gd name="T0" fmla="*/ 2147483647 w 665"/>
              <a:gd name="T1" fmla="*/ 2147483647 h 246"/>
              <a:gd name="T2" fmla="*/ 2147483647 w 665"/>
              <a:gd name="T3" fmla="*/ 2147483647 h 246"/>
              <a:gd name="T4" fmla="*/ 2147483647 w 665"/>
              <a:gd name="T5" fmla="*/ 2147483647 h 246"/>
              <a:gd name="T6" fmla="*/ 2147483647 w 665"/>
              <a:gd name="T7" fmla="*/ 2147483647 h 246"/>
              <a:gd name="T8" fmla="*/ 2147483647 w 665"/>
              <a:gd name="T9" fmla="*/ 2147483647 h 246"/>
              <a:gd name="T10" fmla="*/ 2147483647 w 665"/>
              <a:gd name="T11" fmla="*/ 2147483647 h 246"/>
              <a:gd name="T12" fmla="*/ 2147483647 w 665"/>
              <a:gd name="T13" fmla="*/ 2147483647 h 246"/>
              <a:gd name="T14" fmla="*/ 2147483647 w 665"/>
              <a:gd name="T15" fmla="*/ 2147483647 h 246"/>
              <a:gd name="T16" fmla="*/ 2147483647 w 665"/>
              <a:gd name="T17" fmla="*/ 2147483647 h 246"/>
              <a:gd name="T18" fmla="*/ 2147483647 w 665"/>
              <a:gd name="T19" fmla="*/ 2147483647 h 246"/>
              <a:gd name="T20" fmla="*/ 2147483647 w 665"/>
              <a:gd name="T21" fmla="*/ 2147483647 h 246"/>
              <a:gd name="T22" fmla="*/ 2147483647 w 665"/>
              <a:gd name="T23" fmla="*/ 2147483647 h 246"/>
              <a:gd name="T24" fmla="*/ 2147483647 w 665"/>
              <a:gd name="T25" fmla="*/ 2147483647 h 246"/>
              <a:gd name="T26" fmla="*/ 2147483647 w 665"/>
              <a:gd name="T27" fmla="*/ 2147483647 h 246"/>
              <a:gd name="T28" fmla="*/ 2147483647 w 665"/>
              <a:gd name="T29" fmla="*/ 2147483647 h 246"/>
              <a:gd name="T30" fmla="*/ 2147483647 w 665"/>
              <a:gd name="T31" fmla="*/ 2147483647 h 246"/>
              <a:gd name="T32" fmla="*/ 2147483647 w 665"/>
              <a:gd name="T33" fmla="*/ 2147483647 h 246"/>
              <a:gd name="T34" fmla="*/ 2147483647 w 665"/>
              <a:gd name="T35" fmla="*/ 2147483647 h 246"/>
              <a:gd name="T36" fmla="*/ 2147483647 w 665"/>
              <a:gd name="T37" fmla="*/ 2147483647 h 246"/>
              <a:gd name="T38" fmla="*/ 2147483647 w 665"/>
              <a:gd name="T39" fmla="*/ 2147483647 h 246"/>
              <a:gd name="T40" fmla="*/ 2147483647 w 665"/>
              <a:gd name="T41" fmla="*/ 2147483647 h 246"/>
              <a:gd name="T42" fmla="*/ 2147483647 w 665"/>
              <a:gd name="T43" fmla="*/ 2147483647 h 246"/>
              <a:gd name="T44" fmla="*/ 2147483647 w 665"/>
              <a:gd name="T45" fmla="*/ 2147483647 h 246"/>
              <a:gd name="T46" fmla="*/ 2147483647 w 665"/>
              <a:gd name="T47" fmla="*/ 2147483647 h 246"/>
              <a:gd name="T48" fmla="*/ 2147483647 w 665"/>
              <a:gd name="T49" fmla="*/ 2147483647 h 246"/>
              <a:gd name="T50" fmla="*/ 2147483647 w 665"/>
              <a:gd name="T51" fmla="*/ 2147483647 h 246"/>
              <a:gd name="T52" fmla="*/ 2147483647 w 665"/>
              <a:gd name="T53" fmla="*/ 2147483647 h 246"/>
              <a:gd name="T54" fmla="*/ 2147483647 w 665"/>
              <a:gd name="T55" fmla="*/ 2147483647 h 246"/>
              <a:gd name="T56" fmla="*/ 2147483647 w 665"/>
              <a:gd name="T57" fmla="*/ 2147483647 h 246"/>
              <a:gd name="T58" fmla="*/ 2147483647 w 665"/>
              <a:gd name="T59" fmla="*/ 2147483647 h 246"/>
              <a:gd name="T60" fmla="*/ 2147483647 w 665"/>
              <a:gd name="T61" fmla="*/ 2147483647 h 246"/>
              <a:gd name="T62" fmla="*/ 2147483647 w 665"/>
              <a:gd name="T63" fmla="*/ 2147483647 h 246"/>
              <a:gd name="T64" fmla="*/ 2147483647 w 665"/>
              <a:gd name="T65" fmla="*/ 2147483647 h 246"/>
              <a:gd name="T66" fmla="*/ 2147483647 w 665"/>
              <a:gd name="T67" fmla="*/ 2147483647 h 246"/>
              <a:gd name="T68" fmla="*/ 2147483647 w 665"/>
              <a:gd name="T69" fmla="*/ 2147483647 h 246"/>
              <a:gd name="T70" fmla="*/ 2147483647 w 665"/>
              <a:gd name="T71" fmla="*/ 2147483647 h 24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5"/>
              <a:gd name="T109" fmla="*/ 0 h 246"/>
              <a:gd name="T110" fmla="*/ 665 w 665"/>
              <a:gd name="T111" fmla="*/ 246 h 24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5" h="246">
                <a:moveTo>
                  <a:pt x="664" y="123"/>
                </a:moveTo>
                <a:lnTo>
                  <a:pt x="662" y="111"/>
                </a:lnTo>
                <a:lnTo>
                  <a:pt x="658" y="101"/>
                </a:lnTo>
                <a:lnTo>
                  <a:pt x="653" y="90"/>
                </a:lnTo>
                <a:lnTo>
                  <a:pt x="644" y="80"/>
                </a:lnTo>
                <a:lnTo>
                  <a:pt x="633" y="70"/>
                </a:lnTo>
                <a:lnTo>
                  <a:pt x="620" y="62"/>
                </a:lnTo>
                <a:lnTo>
                  <a:pt x="604" y="52"/>
                </a:lnTo>
                <a:lnTo>
                  <a:pt x="587" y="43"/>
                </a:lnTo>
                <a:lnTo>
                  <a:pt x="567" y="35"/>
                </a:lnTo>
                <a:lnTo>
                  <a:pt x="546" y="28"/>
                </a:lnTo>
                <a:lnTo>
                  <a:pt x="522" y="23"/>
                </a:lnTo>
                <a:lnTo>
                  <a:pt x="498" y="17"/>
                </a:lnTo>
                <a:lnTo>
                  <a:pt x="473" y="11"/>
                </a:lnTo>
                <a:lnTo>
                  <a:pt x="446" y="8"/>
                </a:lnTo>
                <a:lnTo>
                  <a:pt x="418" y="4"/>
                </a:lnTo>
                <a:lnTo>
                  <a:pt x="389" y="2"/>
                </a:lnTo>
                <a:lnTo>
                  <a:pt x="361" y="1"/>
                </a:lnTo>
                <a:lnTo>
                  <a:pt x="332" y="0"/>
                </a:lnTo>
                <a:lnTo>
                  <a:pt x="303" y="1"/>
                </a:lnTo>
                <a:lnTo>
                  <a:pt x="275" y="2"/>
                </a:lnTo>
                <a:lnTo>
                  <a:pt x="246" y="4"/>
                </a:lnTo>
                <a:lnTo>
                  <a:pt x="218" y="8"/>
                </a:lnTo>
                <a:lnTo>
                  <a:pt x="192" y="11"/>
                </a:lnTo>
                <a:lnTo>
                  <a:pt x="166" y="17"/>
                </a:lnTo>
                <a:lnTo>
                  <a:pt x="141" y="23"/>
                </a:lnTo>
                <a:lnTo>
                  <a:pt x="119" y="28"/>
                </a:lnTo>
                <a:lnTo>
                  <a:pt x="98" y="35"/>
                </a:lnTo>
                <a:lnTo>
                  <a:pt x="78" y="43"/>
                </a:lnTo>
                <a:lnTo>
                  <a:pt x="60" y="52"/>
                </a:lnTo>
                <a:lnTo>
                  <a:pt x="45" y="62"/>
                </a:lnTo>
                <a:lnTo>
                  <a:pt x="31" y="70"/>
                </a:lnTo>
                <a:lnTo>
                  <a:pt x="21" y="80"/>
                </a:lnTo>
                <a:lnTo>
                  <a:pt x="11" y="90"/>
                </a:lnTo>
                <a:lnTo>
                  <a:pt x="5" y="101"/>
                </a:lnTo>
                <a:lnTo>
                  <a:pt x="1" y="111"/>
                </a:lnTo>
                <a:lnTo>
                  <a:pt x="0" y="123"/>
                </a:lnTo>
                <a:lnTo>
                  <a:pt x="1" y="133"/>
                </a:lnTo>
                <a:lnTo>
                  <a:pt x="5" y="143"/>
                </a:lnTo>
                <a:lnTo>
                  <a:pt x="11" y="154"/>
                </a:lnTo>
                <a:lnTo>
                  <a:pt x="21" y="164"/>
                </a:lnTo>
                <a:lnTo>
                  <a:pt x="31" y="174"/>
                </a:lnTo>
                <a:lnTo>
                  <a:pt x="45" y="184"/>
                </a:lnTo>
                <a:lnTo>
                  <a:pt x="60" y="193"/>
                </a:lnTo>
                <a:lnTo>
                  <a:pt x="78" y="201"/>
                </a:lnTo>
                <a:lnTo>
                  <a:pt x="98" y="209"/>
                </a:lnTo>
                <a:lnTo>
                  <a:pt x="119" y="216"/>
                </a:lnTo>
                <a:lnTo>
                  <a:pt x="141" y="223"/>
                </a:lnTo>
                <a:lnTo>
                  <a:pt x="166" y="228"/>
                </a:lnTo>
                <a:lnTo>
                  <a:pt x="192" y="233"/>
                </a:lnTo>
                <a:lnTo>
                  <a:pt x="218" y="238"/>
                </a:lnTo>
                <a:lnTo>
                  <a:pt x="246" y="240"/>
                </a:lnTo>
                <a:lnTo>
                  <a:pt x="275" y="242"/>
                </a:lnTo>
                <a:lnTo>
                  <a:pt x="303" y="245"/>
                </a:lnTo>
                <a:lnTo>
                  <a:pt x="332" y="245"/>
                </a:lnTo>
                <a:lnTo>
                  <a:pt x="361" y="245"/>
                </a:lnTo>
                <a:lnTo>
                  <a:pt x="389" y="242"/>
                </a:lnTo>
                <a:lnTo>
                  <a:pt x="418" y="240"/>
                </a:lnTo>
                <a:lnTo>
                  <a:pt x="446" y="238"/>
                </a:lnTo>
                <a:lnTo>
                  <a:pt x="473" y="233"/>
                </a:lnTo>
                <a:lnTo>
                  <a:pt x="498" y="228"/>
                </a:lnTo>
                <a:lnTo>
                  <a:pt x="522" y="223"/>
                </a:lnTo>
                <a:lnTo>
                  <a:pt x="546" y="216"/>
                </a:lnTo>
                <a:lnTo>
                  <a:pt x="567" y="209"/>
                </a:lnTo>
                <a:lnTo>
                  <a:pt x="587" y="201"/>
                </a:lnTo>
                <a:lnTo>
                  <a:pt x="604" y="193"/>
                </a:lnTo>
                <a:lnTo>
                  <a:pt x="620" y="184"/>
                </a:lnTo>
                <a:lnTo>
                  <a:pt x="633" y="174"/>
                </a:lnTo>
                <a:lnTo>
                  <a:pt x="644" y="164"/>
                </a:lnTo>
                <a:lnTo>
                  <a:pt x="653" y="154"/>
                </a:lnTo>
                <a:lnTo>
                  <a:pt x="658" y="143"/>
                </a:lnTo>
                <a:lnTo>
                  <a:pt x="662" y="133"/>
                </a:lnTo>
                <a:lnTo>
                  <a:pt x="664" y="123"/>
                </a:lnTo>
              </a:path>
            </a:pathLst>
          </a:custGeom>
          <a:solidFill>
            <a:srgbClr val="F2E5F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Freeform 7"/>
          <p:cNvSpPr>
            <a:spLocks/>
          </p:cNvSpPr>
          <p:nvPr/>
        </p:nvSpPr>
        <p:spPr bwMode="auto">
          <a:xfrm>
            <a:off x="7445928" y="971550"/>
            <a:ext cx="738187" cy="312738"/>
          </a:xfrm>
          <a:custGeom>
            <a:avLst/>
            <a:gdLst>
              <a:gd name="T0" fmla="*/ 2147483647 w 664"/>
              <a:gd name="T1" fmla="*/ 2147483647 h 246"/>
              <a:gd name="T2" fmla="*/ 2147483647 w 664"/>
              <a:gd name="T3" fmla="*/ 2147483647 h 246"/>
              <a:gd name="T4" fmla="*/ 2147483647 w 664"/>
              <a:gd name="T5" fmla="*/ 2147483647 h 246"/>
              <a:gd name="T6" fmla="*/ 2147483647 w 664"/>
              <a:gd name="T7" fmla="*/ 2147483647 h 246"/>
              <a:gd name="T8" fmla="*/ 2147483647 w 664"/>
              <a:gd name="T9" fmla="*/ 2147483647 h 246"/>
              <a:gd name="T10" fmla="*/ 2147483647 w 664"/>
              <a:gd name="T11" fmla="*/ 2147483647 h 246"/>
              <a:gd name="T12" fmla="*/ 2147483647 w 664"/>
              <a:gd name="T13" fmla="*/ 2147483647 h 246"/>
              <a:gd name="T14" fmla="*/ 2147483647 w 664"/>
              <a:gd name="T15" fmla="*/ 2147483647 h 246"/>
              <a:gd name="T16" fmla="*/ 2147483647 w 664"/>
              <a:gd name="T17" fmla="*/ 2147483647 h 246"/>
              <a:gd name="T18" fmla="*/ 2147483647 w 664"/>
              <a:gd name="T19" fmla="*/ 2147483647 h 246"/>
              <a:gd name="T20" fmla="*/ 2147483647 w 664"/>
              <a:gd name="T21" fmla="*/ 2147483647 h 246"/>
              <a:gd name="T22" fmla="*/ 2147483647 w 664"/>
              <a:gd name="T23" fmla="*/ 2147483647 h 246"/>
              <a:gd name="T24" fmla="*/ 2147483647 w 664"/>
              <a:gd name="T25" fmla="*/ 2147483647 h 246"/>
              <a:gd name="T26" fmla="*/ 2147483647 w 664"/>
              <a:gd name="T27" fmla="*/ 2147483647 h 246"/>
              <a:gd name="T28" fmla="*/ 2147483647 w 664"/>
              <a:gd name="T29" fmla="*/ 2147483647 h 246"/>
              <a:gd name="T30" fmla="*/ 2147483647 w 664"/>
              <a:gd name="T31" fmla="*/ 2147483647 h 246"/>
              <a:gd name="T32" fmla="*/ 2147483647 w 664"/>
              <a:gd name="T33" fmla="*/ 2147483647 h 246"/>
              <a:gd name="T34" fmla="*/ 2147483647 w 664"/>
              <a:gd name="T35" fmla="*/ 2147483647 h 246"/>
              <a:gd name="T36" fmla="*/ 2147483647 w 664"/>
              <a:gd name="T37" fmla="*/ 2147483647 h 246"/>
              <a:gd name="T38" fmla="*/ 2147483647 w 664"/>
              <a:gd name="T39" fmla="*/ 2147483647 h 246"/>
              <a:gd name="T40" fmla="*/ 2147483647 w 664"/>
              <a:gd name="T41" fmla="*/ 2147483647 h 246"/>
              <a:gd name="T42" fmla="*/ 2147483647 w 664"/>
              <a:gd name="T43" fmla="*/ 2147483647 h 246"/>
              <a:gd name="T44" fmla="*/ 2147483647 w 664"/>
              <a:gd name="T45" fmla="*/ 2147483647 h 246"/>
              <a:gd name="T46" fmla="*/ 2147483647 w 664"/>
              <a:gd name="T47" fmla="*/ 2147483647 h 246"/>
              <a:gd name="T48" fmla="*/ 2147483647 w 664"/>
              <a:gd name="T49" fmla="*/ 2147483647 h 246"/>
              <a:gd name="T50" fmla="*/ 2147483647 w 664"/>
              <a:gd name="T51" fmla="*/ 2147483647 h 246"/>
              <a:gd name="T52" fmla="*/ 2147483647 w 664"/>
              <a:gd name="T53" fmla="*/ 2147483647 h 246"/>
              <a:gd name="T54" fmla="*/ 2147483647 w 664"/>
              <a:gd name="T55" fmla="*/ 2147483647 h 246"/>
              <a:gd name="T56" fmla="*/ 2147483647 w 664"/>
              <a:gd name="T57" fmla="*/ 2147483647 h 246"/>
              <a:gd name="T58" fmla="*/ 2147483647 w 664"/>
              <a:gd name="T59" fmla="*/ 2147483647 h 246"/>
              <a:gd name="T60" fmla="*/ 2147483647 w 664"/>
              <a:gd name="T61" fmla="*/ 2147483647 h 246"/>
              <a:gd name="T62" fmla="*/ 2147483647 w 664"/>
              <a:gd name="T63" fmla="*/ 2147483647 h 246"/>
              <a:gd name="T64" fmla="*/ 2147483647 w 664"/>
              <a:gd name="T65" fmla="*/ 2147483647 h 246"/>
              <a:gd name="T66" fmla="*/ 2147483647 w 664"/>
              <a:gd name="T67" fmla="*/ 2147483647 h 246"/>
              <a:gd name="T68" fmla="*/ 2147483647 w 664"/>
              <a:gd name="T69" fmla="*/ 2147483647 h 246"/>
              <a:gd name="T70" fmla="*/ 2147483647 w 664"/>
              <a:gd name="T71" fmla="*/ 2147483647 h 24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4"/>
              <a:gd name="T109" fmla="*/ 0 h 246"/>
              <a:gd name="T110" fmla="*/ 664 w 664"/>
              <a:gd name="T111" fmla="*/ 246 h 24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4" h="246">
                <a:moveTo>
                  <a:pt x="0" y="123"/>
                </a:moveTo>
                <a:lnTo>
                  <a:pt x="1" y="133"/>
                </a:lnTo>
                <a:lnTo>
                  <a:pt x="5" y="143"/>
                </a:lnTo>
                <a:lnTo>
                  <a:pt x="10" y="154"/>
                </a:lnTo>
                <a:lnTo>
                  <a:pt x="19" y="164"/>
                </a:lnTo>
                <a:lnTo>
                  <a:pt x="30" y="174"/>
                </a:lnTo>
                <a:lnTo>
                  <a:pt x="43" y="184"/>
                </a:lnTo>
                <a:lnTo>
                  <a:pt x="59" y="193"/>
                </a:lnTo>
                <a:lnTo>
                  <a:pt x="76" y="201"/>
                </a:lnTo>
                <a:lnTo>
                  <a:pt x="96" y="209"/>
                </a:lnTo>
                <a:lnTo>
                  <a:pt x="118" y="216"/>
                </a:lnTo>
                <a:lnTo>
                  <a:pt x="141" y="223"/>
                </a:lnTo>
                <a:lnTo>
                  <a:pt x="165" y="228"/>
                </a:lnTo>
                <a:lnTo>
                  <a:pt x="190" y="233"/>
                </a:lnTo>
                <a:lnTo>
                  <a:pt x="217" y="238"/>
                </a:lnTo>
                <a:lnTo>
                  <a:pt x="245" y="240"/>
                </a:lnTo>
                <a:lnTo>
                  <a:pt x="273" y="242"/>
                </a:lnTo>
                <a:lnTo>
                  <a:pt x="302" y="245"/>
                </a:lnTo>
                <a:lnTo>
                  <a:pt x="331" y="245"/>
                </a:lnTo>
                <a:lnTo>
                  <a:pt x="359" y="245"/>
                </a:lnTo>
                <a:lnTo>
                  <a:pt x="388" y="242"/>
                </a:lnTo>
                <a:lnTo>
                  <a:pt x="417" y="240"/>
                </a:lnTo>
                <a:lnTo>
                  <a:pt x="444" y="238"/>
                </a:lnTo>
                <a:lnTo>
                  <a:pt x="472" y="233"/>
                </a:lnTo>
                <a:lnTo>
                  <a:pt x="497" y="228"/>
                </a:lnTo>
                <a:lnTo>
                  <a:pt x="521" y="221"/>
                </a:lnTo>
                <a:lnTo>
                  <a:pt x="544" y="216"/>
                </a:lnTo>
                <a:lnTo>
                  <a:pt x="566" y="209"/>
                </a:lnTo>
                <a:lnTo>
                  <a:pt x="584" y="201"/>
                </a:lnTo>
                <a:lnTo>
                  <a:pt x="603" y="192"/>
                </a:lnTo>
                <a:lnTo>
                  <a:pt x="617" y="184"/>
                </a:lnTo>
                <a:lnTo>
                  <a:pt x="631" y="174"/>
                </a:lnTo>
                <a:lnTo>
                  <a:pt x="643" y="164"/>
                </a:lnTo>
                <a:lnTo>
                  <a:pt x="652" y="154"/>
                </a:lnTo>
                <a:lnTo>
                  <a:pt x="657" y="143"/>
                </a:lnTo>
                <a:lnTo>
                  <a:pt x="661" y="133"/>
                </a:lnTo>
                <a:lnTo>
                  <a:pt x="663" y="123"/>
                </a:lnTo>
                <a:lnTo>
                  <a:pt x="661" y="111"/>
                </a:lnTo>
                <a:lnTo>
                  <a:pt x="657" y="101"/>
                </a:lnTo>
                <a:lnTo>
                  <a:pt x="652" y="90"/>
                </a:lnTo>
                <a:lnTo>
                  <a:pt x="643" y="80"/>
                </a:lnTo>
                <a:lnTo>
                  <a:pt x="631" y="70"/>
                </a:lnTo>
                <a:lnTo>
                  <a:pt x="617" y="62"/>
                </a:lnTo>
                <a:lnTo>
                  <a:pt x="603" y="52"/>
                </a:lnTo>
                <a:lnTo>
                  <a:pt x="584" y="43"/>
                </a:lnTo>
                <a:lnTo>
                  <a:pt x="566" y="35"/>
                </a:lnTo>
                <a:lnTo>
                  <a:pt x="543" y="28"/>
                </a:lnTo>
                <a:lnTo>
                  <a:pt x="521" y="23"/>
                </a:lnTo>
                <a:lnTo>
                  <a:pt x="497" y="17"/>
                </a:lnTo>
                <a:lnTo>
                  <a:pt x="472" y="11"/>
                </a:lnTo>
                <a:lnTo>
                  <a:pt x="444" y="8"/>
                </a:lnTo>
                <a:lnTo>
                  <a:pt x="416" y="4"/>
                </a:lnTo>
                <a:lnTo>
                  <a:pt x="388" y="2"/>
                </a:lnTo>
                <a:lnTo>
                  <a:pt x="359" y="1"/>
                </a:lnTo>
                <a:lnTo>
                  <a:pt x="331" y="0"/>
                </a:lnTo>
                <a:lnTo>
                  <a:pt x="302" y="1"/>
                </a:lnTo>
                <a:lnTo>
                  <a:pt x="273" y="2"/>
                </a:lnTo>
                <a:lnTo>
                  <a:pt x="245" y="4"/>
                </a:lnTo>
                <a:lnTo>
                  <a:pt x="217" y="8"/>
                </a:lnTo>
                <a:lnTo>
                  <a:pt x="190" y="11"/>
                </a:lnTo>
                <a:lnTo>
                  <a:pt x="165" y="17"/>
                </a:lnTo>
                <a:lnTo>
                  <a:pt x="141" y="23"/>
                </a:lnTo>
                <a:lnTo>
                  <a:pt x="118" y="28"/>
                </a:lnTo>
                <a:lnTo>
                  <a:pt x="96" y="35"/>
                </a:lnTo>
                <a:lnTo>
                  <a:pt x="76" y="43"/>
                </a:lnTo>
                <a:lnTo>
                  <a:pt x="59" y="52"/>
                </a:lnTo>
                <a:lnTo>
                  <a:pt x="43" y="62"/>
                </a:lnTo>
                <a:lnTo>
                  <a:pt x="30" y="71"/>
                </a:lnTo>
                <a:lnTo>
                  <a:pt x="19" y="80"/>
                </a:lnTo>
                <a:lnTo>
                  <a:pt x="10" y="90"/>
                </a:lnTo>
                <a:lnTo>
                  <a:pt x="5" y="101"/>
                </a:lnTo>
                <a:lnTo>
                  <a:pt x="1" y="111"/>
                </a:lnTo>
                <a:lnTo>
                  <a:pt x="0" y="123"/>
                </a:lnTo>
              </a:path>
            </a:pathLst>
          </a:custGeom>
          <a:solidFill>
            <a:srgbClr val="F2E5F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Freeform 8"/>
          <p:cNvSpPr>
            <a:spLocks/>
          </p:cNvSpPr>
          <p:nvPr/>
        </p:nvSpPr>
        <p:spPr bwMode="auto">
          <a:xfrm>
            <a:off x="6610903" y="728663"/>
            <a:ext cx="835025" cy="330200"/>
          </a:xfrm>
          <a:custGeom>
            <a:avLst/>
            <a:gdLst>
              <a:gd name="T0" fmla="*/ 2147483647 w 664"/>
              <a:gd name="T1" fmla="*/ 2147483647 h 246"/>
              <a:gd name="T2" fmla="*/ 2147483647 w 664"/>
              <a:gd name="T3" fmla="*/ 2147483647 h 246"/>
              <a:gd name="T4" fmla="*/ 2147483647 w 664"/>
              <a:gd name="T5" fmla="*/ 2147483647 h 246"/>
              <a:gd name="T6" fmla="*/ 2147483647 w 664"/>
              <a:gd name="T7" fmla="*/ 2147483647 h 246"/>
              <a:gd name="T8" fmla="*/ 2147483647 w 664"/>
              <a:gd name="T9" fmla="*/ 2147483647 h 246"/>
              <a:gd name="T10" fmla="*/ 2147483647 w 664"/>
              <a:gd name="T11" fmla="*/ 2147483647 h 246"/>
              <a:gd name="T12" fmla="*/ 2147483647 w 664"/>
              <a:gd name="T13" fmla="*/ 2147483647 h 246"/>
              <a:gd name="T14" fmla="*/ 2147483647 w 664"/>
              <a:gd name="T15" fmla="*/ 2147483647 h 246"/>
              <a:gd name="T16" fmla="*/ 2147483647 w 664"/>
              <a:gd name="T17" fmla="*/ 0 h 246"/>
              <a:gd name="T18" fmla="*/ 2147483647 w 664"/>
              <a:gd name="T19" fmla="*/ 0 h 246"/>
              <a:gd name="T20" fmla="*/ 2147483647 w 664"/>
              <a:gd name="T21" fmla="*/ 2147483647 h 246"/>
              <a:gd name="T22" fmla="*/ 2147483647 w 664"/>
              <a:gd name="T23" fmla="*/ 2147483647 h 246"/>
              <a:gd name="T24" fmla="*/ 2147483647 w 664"/>
              <a:gd name="T25" fmla="*/ 2147483647 h 246"/>
              <a:gd name="T26" fmla="*/ 2147483647 w 664"/>
              <a:gd name="T27" fmla="*/ 2147483647 h 246"/>
              <a:gd name="T28" fmla="*/ 2147483647 w 664"/>
              <a:gd name="T29" fmla="*/ 2147483647 h 246"/>
              <a:gd name="T30" fmla="*/ 2147483647 w 664"/>
              <a:gd name="T31" fmla="*/ 2147483647 h 246"/>
              <a:gd name="T32" fmla="*/ 2147483647 w 664"/>
              <a:gd name="T33" fmla="*/ 2147483647 h 246"/>
              <a:gd name="T34" fmla="*/ 2147483647 w 664"/>
              <a:gd name="T35" fmla="*/ 2147483647 h 246"/>
              <a:gd name="T36" fmla="*/ 2147483647 w 664"/>
              <a:gd name="T37" fmla="*/ 2147483647 h 246"/>
              <a:gd name="T38" fmla="*/ 2147483647 w 664"/>
              <a:gd name="T39" fmla="*/ 2147483647 h 246"/>
              <a:gd name="T40" fmla="*/ 2147483647 w 664"/>
              <a:gd name="T41" fmla="*/ 2147483647 h 246"/>
              <a:gd name="T42" fmla="*/ 2147483647 w 664"/>
              <a:gd name="T43" fmla="*/ 2147483647 h 246"/>
              <a:gd name="T44" fmla="*/ 2147483647 w 664"/>
              <a:gd name="T45" fmla="*/ 2147483647 h 246"/>
              <a:gd name="T46" fmla="*/ 2147483647 w 664"/>
              <a:gd name="T47" fmla="*/ 2147483647 h 246"/>
              <a:gd name="T48" fmla="*/ 2147483647 w 664"/>
              <a:gd name="T49" fmla="*/ 2147483647 h 246"/>
              <a:gd name="T50" fmla="*/ 2147483647 w 664"/>
              <a:gd name="T51" fmla="*/ 2147483647 h 246"/>
              <a:gd name="T52" fmla="*/ 2147483647 w 664"/>
              <a:gd name="T53" fmla="*/ 2147483647 h 246"/>
              <a:gd name="T54" fmla="*/ 2147483647 w 664"/>
              <a:gd name="T55" fmla="*/ 2147483647 h 246"/>
              <a:gd name="T56" fmla="*/ 2147483647 w 664"/>
              <a:gd name="T57" fmla="*/ 2147483647 h 246"/>
              <a:gd name="T58" fmla="*/ 2147483647 w 664"/>
              <a:gd name="T59" fmla="*/ 2147483647 h 246"/>
              <a:gd name="T60" fmla="*/ 2147483647 w 664"/>
              <a:gd name="T61" fmla="*/ 2147483647 h 246"/>
              <a:gd name="T62" fmla="*/ 2147483647 w 664"/>
              <a:gd name="T63" fmla="*/ 2147483647 h 246"/>
              <a:gd name="T64" fmla="*/ 2147483647 w 664"/>
              <a:gd name="T65" fmla="*/ 2147483647 h 246"/>
              <a:gd name="T66" fmla="*/ 2147483647 w 664"/>
              <a:gd name="T67" fmla="*/ 2147483647 h 246"/>
              <a:gd name="T68" fmla="*/ 2147483647 w 664"/>
              <a:gd name="T69" fmla="*/ 2147483647 h 246"/>
              <a:gd name="T70" fmla="*/ 2147483647 w 664"/>
              <a:gd name="T71" fmla="*/ 2147483647 h 24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4"/>
              <a:gd name="T109" fmla="*/ 0 h 246"/>
              <a:gd name="T110" fmla="*/ 664 w 664"/>
              <a:gd name="T111" fmla="*/ 246 h 24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4" h="246">
                <a:moveTo>
                  <a:pt x="663" y="121"/>
                </a:moveTo>
                <a:lnTo>
                  <a:pt x="661" y="111"/>
                </a:lnTo>
                <a:lnTo>
                  <a:pt x="657" y="101"/>
                </a:lnTo>
                <a:lnTo>
                  <a:pt x="651" y="90"/>
                </a:lnTo>
                <a:lnTo>
                  <a:pt x="643" y="80"/>
                </a:lnTo>
                <a:lnTo>
                  <a:pt x="632" y="70"/>
                </a:lnTo>
                <a:lnTo>
                  <a:pt x="618" y="60"/>
                </a:lnTo>
                <a:lnTo>
                  <a:pt x="603" y="51"/>
                </a:lnTo>
                <a:lnTo>
                  <a:pt x="586" y="43"/>
                </a:lnTo>
                <a:lnTo>
                  <a:pt x="566" y="35"/>
                </a:lnTo>
                <a:lnTo>
                  <a:pt x="545" y="28"/>
                </a:lnTo>
                <a:lnTo>
                  <a:pt x="521" y="21"/>
                </a:lnTo>
                <a:lnTo>
                  <a:pt x="497" y="16"/>
                </a:lnTo>
                <a:lnTo>
                  <a:pt x="471" y="11"/>
                </a:lnTo>
                <a:lnTo>
                  <a:pt x="444" y="6"/>
                </a:lnTo>
                <a:lnTo>
                  <a:pt x="416" y="4"/>
                </a:lnTo>
                <a:lnTo>
                  <a:pt x="389" y="2"/>
                </a:lnTo>
                <a:lnTo>
                  <a:pt x="361" y="0"/>
                </a:lnTo>
                <a:lnTo>
                  <a:pt x="330" y="0"/>
                </a:lnTo>
                <a:lnTo>
                  <a:pt x="303" y="0"/>
                </a:lnTo>
                <a:lnTo>
                  <a:pt x="273" y="2"/>
                </a:lnTo>
                <a:lnTo>
                  <a:pt x="246" y="4"/>
                </a:lnTo>
                <a:lnTo>
                  <a:pt x="218" y="6"/>
                </a:lnTo>
                <a:lnTo>
                  <a:pt x="191" y="11"/>
                </a:lnTo>
                <a:lnTo>
                  <a:pt x="165" y="16"/>
                </a:lnTo>
                <a:lnTo>
                  <a:pt x="141" y="21"/>
                </a:lnTo>
                <a:lnTo>
                  <a:pt x="119" y="28"/>
                </a:lnTo>
                <a:lnTo>
                  <a:pt x="96" y="35"/>
                </a:lnTo>
                <a:lnTo>
                  <a:pt x="78" y="43"/>
                </a:lnTo>
                <a:lnTo>
                  <a:pt x="59" y="51"/>
                </a:lnTo>
                <a:lnTo>
                  <a:pt x="44" y="60"/>
                </a:lnTo>
                <a:lnTo>
                  <a:pt x="31" y="70"/>
                </a:lnTo>
                <a:lnTo>
                  <a:pt x="19" y="80"/>
                </a:lnTo>
                <a:lnTo>
                  <a:pt x="11" y="90"/>
                </a:lnTo>
                <a:lnTo>
                  <a:pt x="5" y="101"/>
                </a:lnTo>
                <a:lnTo>
                  <a:pt x="1" y="111"/>
                </a:lnTo>
                <a:lnTo>
                  <a:pt x="0" y="121"/>
                </a:lnTo>
                <a:lnTo>
                  <a:pt x="1" y="133"/>
                </a:lnTo>
                <a:lnTo>
                  <a:pt x="5" y="143"/>
                </a:lnTo>
                <a:lnTo>
                  <a:pt x="11" y="154"/>
                </a:lnTo>
                <a:lnTo>
                  <a:pt x="19" y="164"/>
                </a:lnTo>
                <a:lnTo>
                  <a:pt x="31" y="173"/>
                </a:lnTo>
                <a:lnTo>
                  <a:pt x="44" y="182"/>
                </a:lnTo>
                <a:lnTo>
                  <a:pt x="59" y="192"/>
                </a:lnTo>
                <a:lnTo>
                  <a:pt x="78" y="201"/>
                </a:lnTo>
                <a:lnTo>
                  <a:pt x="96" y="209"/>
                </a:lnTo>
                <a:lnTo>
                  <a:pt x="119" y="216"/>
                </a:lnTo>
                <a:lnTo>
                  <a:pt x="141" y="221"/>
                </a:lnTo>
                <a:lnTo>
                  <a:pt x="165" y="227"/>
                </a:lnTo>
                <a:lnTo>
                  <a:pt x="191" y="233"/>
                </a:lnTo>
                <a:lnTo>
                  <a:pt x="218" y="236"/>
                </a:lnTo>
                <a:lnTo>
                  <a:pt x="246" y="240"/>
                </a:lnTo>
                <a:lnTo>
                  <a:pt x="273" y="242"/>
                </a:lnTo>
                <a:lnTo>
                  <a:pt x="303" y="243"/>
                </a:lnTo>
                <a:lnTo>
                  <a:pt x="330" y="245"/>
                </a:lnTo>
                <a:lnTo>
                  <a:pt x="361" y="243"/>
                </a:lnTo>
                <a:lnTo>
                  <a:pt x="389" y="242"/>
                </a:lnTo>
                <a:lnTo>
                  <a:pt x="416" y="240"/>
                </a:lnTo>
                <a:lnTo>
                  <a:pt x="444" y="236"/>
                </a:lnTo>
                <a:lnTo>
                  <a:pt x="471" y="233"/>
                </a:lnTo>
                <a:lnTo>
                  <a:pt x="497" y="227"/>
                </a:lnTo>
                <a:lnTo>
                  <a:pt x="521" y="221"/>
                </a:lnTo>
                <a:lnTo>
                  <a:pt x="545" y="216"/>
                </a:lnTo>
                <a:lnTo>
                  <a:pt x="566" y="209"/>
                </a:lnTo>
                <a:lnTo>
                  <a:pt x="586" y="201"/>
                </a:lnTo>
                <a:lnTo>
                  <a:pt x="603" y="192"/>
                </a:lnTo>
                <a:lnTo>
                  <a:pt x="618" y="182"/>
                </a:lnTo>
                <a:lnTo>
                  <a:pt x="632" y="173"/>
                </a:lnTo>
                <a:lnTo>
                  <a:pt x="643" y="164"/>
                </a:lnTo>
                <a:lnTo>
                  <a:pt x="651" y="154"/>
                </a:lnTo>
                <a:lnTo>
                  <a:pt x="657" y="143"/>
                </a:lnTo>
                <a:lnTo>
                  <a:pt x="661" y="133"/>
                </a:lnTo>
                <a:lnTo>
                  <a:pt x="663" y="121"/>
                </a:lnTo>
              </a:path>
            </a:pathLst>
          </a:custGeom>
          <a:solidFill>
            <a:srgbClr val="F2E5F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394" name="Freeform 9"/>
          <p:cNvSpPr>
            <a:spLocks/>
          </p:cNvSpPr>
          <p:nvPr/>
        </p:nvSpPr>
        <p:spPr bwMode="auto">
          <a:xfrm>
            <a:off x="6460090" y="1520825"/>
            <a:ext cx="1196975" cy="425450"/>
          </a:xfrm>
          <a:custGeom>
            <a:avLst/>
            <a:gdLst>
              <a:gd name="T0" fmla="*/ 2147483647 w 754"/>
              <a:gd name="T1" fmla="*/ 2147483647 h 268"/>
              <a:gd name="T2" fmla="*/ 2147483647 w 754"/>
              <a:gd name="T3" fmla="*/ 0 h 268"/>
              <a:gd name="T4" fmla="*/ 0 w 754"/>
              <a:gd name="T5" fmla="*/ 0 h 268"/>
              <a:gd name="T6" fmla="*/ 0 w 754"/>
              <a:gd name="T7" fmla="*/ 2147483647 h 268"/>
              <a:gd name="T8" fmla="*/ 2147483647 w 754"/>
              <a:gd name="T9" fmla="*/ 2147483647 h 2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4"/>
              <a:gd name="T16" fmla="*/ 0 h 268"/>
              <a:gd name="T17" fmla="*/ 754 w 754"/>
              <a:gd name="T18" fmla="*/ 268 h 2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4" h="268">
                <a:moveTo>
                  <a:pt x="753" y="267"/>
                </a:moveTo>
                <a:lnTo>
                  <a:pt x="753" y="0"/>
                </a:lnTo>
                <a:lnTo>
                  <a:pt x="0" y="0"/>
                </a:lnTo>
                <a:lnTo>
                  <a:pt x="0" y="267"/>
                </a:lnTo>
                <a:lnTo>
                  <a:pt x="753" y="267"/>
                </a:lnTo>
              </a:path>
            </a:pathLst>
          </a:custGeom>
          <a:solidFill>
            <a:srgbClr val="F2E5F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395" name="Rectangle 10"/>
          <p:cNvSpPr>
            <a:spLocks noChangeArrowheads="1"/>
          </p:cNvSpPr>
          <p:nvPr/>
        </p:nvSpPr>
        <p:spPr bwMode="auto">
          <a:xfrm>
            <a:off x="6705600" y="728663"/>
            <a:ext cx="64611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name</a:t>
            </a:r>
          </a:p>
        </p:txBody>
      </p:sp>
      <p:sp>
        <p:nvSpPr>
          <p:cNvPr id="16396" name="Rectangle 11"/>
          <p:cNvSpPr>
            <a:spLocks noChangeArrowheads="1"/>
          </p:cNvSpPr>
          <p:nvPr/>
        </p:nvSpPr>
        <p:spPr bwMode="auto">
          <a:xfrm>
            <a:off x="5989637" y="890588"/>
            <a:ext cx="4873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 u="sng" dirty="0" err="1">
                <a:solidFill>
                  <a:srgbClr val="000000"/>
                </a:solidFill>
                <a:latin typeface="Arial" charset="0"/>
              </a:rPr>
              <a:t>ssn</a:t>
            </a:r>
            <a:endParaRPr lang="en-US" sz="1400" b="1" u="sng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397" name="Rectangle 12"/>
          <p:cNvSpPr>
            <a:spLocks noChangeArrowheads="1"/>
          </p:cNvSpPr>
          <p:nvPr/>
        </p:nvSpPr>
        <p:spPr bwMode="auto">
          <a:xfrm>
            <a:off x="6523590" y="1581150"/>
            <a:ext cx="11191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Employees</a:t>
            </a:r>
          </a:p>
        </p:txBody>
      </p:sp>
      <p:sp>
        <p:nvSpPr>
          <p:cNvPr id="16398" name="Rectangle 13"/>
          <p:cNvSpPr>
            <a:spLocks noChangeArrowheads="1"/>
          </p:cNvSpPr>
          <p:nvPr/>
        </p:nvSpPr>
        <p:spPr bwMode="auto">
          <a:xfrm>
            <a:off x="7620000" y="993775"/>
            <a:ext cx="3984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lot</a:t>
            </a:r>
          </a:p>
        </p:txBody>
      </p:sp>
      <p:sp>
        <p:nvSpPr>
          <p:cNvPr id="16399" name="Line 14"/>
          <p:cNvSpPr>
            <a:spLocks noChangeShapeType="1"/>
          </p:cNvSpPr>
          <p:nvPr/>
        </p:nvSpPr>
        <p:spPr bwMode="auto">
          <a:xfrm>
            <a:off x="6350552" y="1268413"/>
            <a:ext cx="322263" cy="250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Line 15"/>
          <p:cNvSpPr>
            <a:spLocks noChangeShapeType="1"/>
          </p:cNvSpPr>
          <p:nvPr/>
        </p:nvSpPr>
        <p:spPr bwMode="auto">
          <a:xfrm>
            <a:off x="7028415" y="1058862"/>
            <a:ext cx="46038" cy="4603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Line 16"/>
          <p:cNvSpPr>
            <a:spLocks noChangeShapeType="1"/>
          </p:cNvSpPr>
          <p:nvPr/>
        </p:nvSpPr>
        <p:spPr bwMode="auto">
          <a:xfrm flipH="1">
            <a:off x="7425289" y="1284288"/>
            <a:ext cx="231775" cy="234949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reeform 17"/>
          <p:cNvSpPr>
            <a:spLocks/>
          </p:cNvSpPr>
          <p:nvPr/>
        </p:nvSpPr>
        <p:spPr bwMode="auto">
          <a:xfrm>
            <a:off x="3613703" y="2093913"/>
            <a:ext cx="1417637" cy="468312"/>
          </a:xfrm>
          <a:custGeom>
            <a:avLst/>
            <a:gdLst>
              <a:gd name="T0" fmla="*/ 0 w 893"/>
              <a:gd name="T1" fmla="*/ 2147483647 h 295"/>
              <a:gd name="T2" fmla="*/ 2147483647 w 893"/>
              <a:gd name="T3" fmla="*/ 2147483647 h 295"/>
              <a:gd name="T4" fmla="*/ 2147483647 w 893"/>
              <a:gd name="T5" fmla="*/ 2147483647 h 295"/>
              <a:gd name="T6" fmla="*/ 2147483647 w 893"/>
              <a:gd name="T7" fmla="*/ 2147483647 h 295"/>
              <a:gd name="T8" fmla="*/ 2147483647 w 893"/>
              <a:gd name="T9" fmla="*/ 2147483647 h 295"/>
              <a:gd name="T10" fmla="*/ 2147483647 w 893"/>
              <a:gd name="T11" fmla="*/ 2147483647 h 295"/>
              <a:gd name="T12" fmla="*/ 2147483647 w 893"/>
              <a:gd name="T13" fmla="*/ 2147483647 h 295"/>
              <a:gd name="T14" fmla="*/ 2147483647 w 893"/>
              <a:gd name="T15" fmla="*/ 2147483647 h 295"/>
              <a:gd name="T16" fmla="*/ 2147483647 w 893"/>
              <a:gd name="T17" fmla="*/ 2147483647 h 295"/>
              <a:gd name="T18" fmla="*/ 2147483647 w 893"/>
              <a:gd name="T19" fmla="*/ 2147483647 h 295"/>
              <a:gd name="T20" fmla="*/ 2147483647 w 893"/>
              <a:gd name="T21" fmla="*/ 2147483647 h 295"/>
              <a:gd name="T22" fmla="*/ 2147483647 w 893"/>
              <a:gd name="T23" fmla="*/ 2147483647 h 295"/>
              <a:gd name="T24" fmla="*/ 2147483647 w 893"/>
              <a:gd name="T25" fmla="*/ 2147483647 h 295"/>
              <a:gd name="T26" fmla="*/ 2147483647 w 893"/>
              <a:gd name="T27" fmla="*/ 2147483647 h 295"/>
              <a:gd name="T28" fmla="*/ 2147483647 w 893"/>
              <a:gd name="T29" fmla="*/ 2147483647 h 295"/>
              <a:gd name="T30" fmla="*/ 2147483647 w 893"/>
              <a:gd name="T31" fmla="*/ 2147483647 h 295"/>
              <a:gd name="T32" fmla="*/ 2147483647 w 893"/>
              <a:gd name="T33" fmla="*/ 2147483647 h 295"/>
              <a:gd name="T34" fmla="*/ 2147483647 w 893"/>
              <a:gd name="T35" fmla="*/ 2147483647 h 295"/>
              <a:gd name="T36" fmla="*/ 2147483647 w 893"/>
              <a:gd name="T37" fmla="*/ 2147483647 h 295"/>
              <a:gd name="T38" fmla="*/ 2147483647 w 893"/>
              <a:gd name="T39" fmla="*/ 2147483647 h 295"/>
              <a:gd name="T40" fmla="*/ 2147483647 w 893"/>
              <a:gd name="T41" fmla="*/ 2147483647 h 295"/>
              <a:gd name="T42" fmla="*/ 2147483647 w 893"/>
              <a:gd name="T43" fmla="*/ 2147483647 h 295"/>
              <a:gd name="T44" fmla="*/ 2147483647 w 893"/>
              <a:gd name="T45" fmla="*/ 2147483647 h 295"/>
              <a:gd name="T46" fmla="*/ 2147483647 w 893"/>
              <a:gd name="T47" fmla="*/ 2147483647 h 295"/>
              <a:gd name="T48" fmla="*/ 2147483647 w 893"/>
              <a:gd name="T49" fmla="*/ 2147483647 h 295"/>
              <a:gd name="T50" fmla="*/ 2147483647 w 893"/>
              <a:gd name="T51" fmla="*/ 2147483647 h 295"/>
              <a:gd name="T52" fmla="*/ 2147483647 w 893"/>
              <a:gd name="T53" fmla="*/ 0 h 295"/>
              <a:gd name="T54" fmla="*/ 2147483647 w 893"/>
              <a:gd name="T55" fmla="*/ 0 h 295"/>
              <a:gd name="T56" fmla="*/ 2147483647 w 893"/>
              <a:gd name="T57" fmla="*/ 2147483647 h 295"/>
              <a:gd name="T58" fmla="*/ 2147483647 w 893"/>
              <a:gd name="T59" fmla="*/ 2147483647 h 295"/>
              <a:gd name="T60" fmla="*/ 2147483647 w 893"/>
              <a:gd name="T61" fmla="*/ 2147483647 h 295"/>
              <a:gd name="T62" fmla="*/ 2147483647 w 893"/>
              <a:gd name="T63" fmla="*/ 2147483647 h 295"/>
              <a:gd name="T64" fmla="*/ 2147483647 w 893"/>
              <a:gd name="T65" fmla="*/ 2147483647 h 295"/>
              <a:gd name="T66" fmla="*/ 2147483647 w 893"/>
              <a:gd name="T67" fmla="*/ 2147483647 h 295"/>
              <a:gd name="T68" fmla="*/ 2147483647 w 893"/>
              <a:gd name="T69" fmla="*/ 2147483647 h 295"/>
              <a:gd name="T70" fmla="*/ 0 w 893"/>
              <a:gd name="T71" fmla="*/ 2147483647 h 29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93"/>
              <a:gd name="T109" fmla="*/ 0 h 295"/>
              <a:gd name="T110" fmla="*/ 893 w 893"/>
              <a:gd name="T111" fmla="*/ 295 h 29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93" h="295">
                <a:moveTo>
                  <a:pt x="0" y="146"/>
                </a:moveTo>
                <a:lnTo>
                  <a:pt x="0" y="159"/>
                </a:lnTo>
                <a:lnTo>
                  <a:pt x="4" y="172"/>
                </a:lnTo>
                <a:lnTo>
                  <a:pt x="14" y="184"/>
                </a:lnTo>
                <a:lnTo>
                  <a:pt x="26" y="197"/>
                </a:lnTo>
                <a:lnTo>
                  <a:pt x="41" y="208"/>
                </a:lnTo>
                <a:lnTo>
                  <a:pt x="58" y="219"/>
                </a:lnTo>
                <a:lnTo>
                  <a:pt x="80" y="229"/>
                </a:lnTo>
                <a:lnTo>
                  <a:pt x="102" y="241"/>
                </a:lnTo>
                <a:lnTo>
                  <a:pt x="129" y="251"/>
                </a:lnTo>
                <a:lnTo>
                  <a:pt x="159" y="259"/>
                </a:lnTo>
                <a:lnTo>
                  <a:pt x="189" y="265"/>
                </a:lnTo>
                <a:lnTo>
                  <a:pt x="222" y="272"/>
                </a:lnTo>
                <a:lnTo>
                  <a:pt x="257" y="280"/>
                </a:lnTo>
                <a:lnTo>
                  <a:pt x="292" y="283"/>
                </a:lnTo>
                <a:lnTo>
                  <a:pt x="329" y="288"/>
                </a:lnTo>
                <a:lnTo>
                  <a:pt x="369" y="290"/>
                </a:lnTo>
                <a:lnTo>
                  <a:pt x="407" y="292"/>
                </a:lnTo>
                <a:lnTo>
                  <a:pt x="445" y="294"/>
                </a:lnTo>
                <a:lnTo>
                  <a:pt x="484" y="292"/>
                </a:lnTo>
                <a:lnTo>
                  <a:pt x="522" y="290"/>
                </a:lnTo>
                <a:lnTo>
                  <a:pt x="562" y="288"/>
                </a:lnTo>
                <a:lnTo>
                  <a:pt x="599" y="283"/>
                </a:lnTo>
                <a:lnTo>
                  <a:pt x="634" y="278"/>
                </a:lnTo>
                <a:lnTo>
                  <a:pt x="669" y="272"/>
                </a:lnTo>
                <a:lnTo>
                  <a:pt x="702" y="265"/>
                </a:lnTo>
                <a:lnTo>
                  <a:pt x="732" y="259"/>
                </a:lnTo>
                <a:lnTo>
                  <a:pt x="761" y="250"/>
                </a:lnTo>
                <a:lnTo>
                  <a:pt x="788" y="241"/>
                </a:lnTo>
                <a:lnTo>
                  <a:pt x="811" y="229"/>
                </a:lnTo>
                <a:lnTo>
                  <a:pt x="833" y="219"/>
                </a:lnTo>
                <a:lnTo>
                  <a:pt x="850" y="208"/>
                </a:lnTo>
                <a:lnTo>
                  <a:pt x="866" y="197"/>
                </a:lnTo>
                <a:lnTo>
                  <a:pt x="877" y="184"/>
                </a:lnTo>
                <a:lnTo>
                  <a:pt x="884" y="171"/>
                </a:lnTo>
                <a:lnTo>
                  <a:pt x="890" y="159"/>
                </a:lnTo>
                <a:lnTo>
                  <a:pt x="892" y="146"/>
                </a:lnTo>
                <a:lnTo>
                  <a:pt x="890" y="134"/>
                </a:lnTo>
                <a:lnTo>
                  <a:pt x="884" y="121"/>
                </a:lnTo>
                <a:lnTo>
                  <a:pt x="877" y="109"/>
                </a:lnTo>
                <a:lnTo>
                  <a:pt x="865" y="96"/>
                </a:lnTo>
                <a:lnTo>
                  <a:pt x="850" y="84"/>
                </a:lnTo>
                <a:lnTo>
                  <a:pt x="833" y="73"/>
                </a:lnTo>
                <a:lnTo>
                  <a:pt x="811" y="61"/>
                </a:lnTo>
                <a:lnTo>
                  <a:pt x="788" y="51"/>
                </a:lnTo>
                <a:lnTo>
                  <a:pt x="761" y="42"/>
                </a:lnTo>
                <a:lnTo>
                  <a:pt x="732" y="32"/>
                </a:lnTo>
                <a:lnTo>
                  <a:pt x="701" y="25"/>
                </a:lnTo>
                <a:lnTo>
                  <a:pt x="669" y="19"/>
                </a:lnTo>
                <a:lnTo>
                  <a:pt x="634" y="13"/>
                </a:lnTo>
                <a:lnTo>
                  <a:pt x="599" y="7"/>
                </a:lnTo>
                <a:lnTo>
                  <a:pt x="560" y="4"/>
                </a:lnTo>
                <a:lnTo>
                  <a:pt x="522" y="1"/>
                </a:lnTo>
                <a:lnTo>
                  <a:pt x="484" y="0"/>
                </a:lnTo>
                <a:lnTo>
                  <a:pt x="445" y="0"/>
                </a:lnTo>
                <a:lnTo>
                  <a:pt x="407" y="0"/>
                </a:lnTo>
                <a:lnTo>
                  <a:pt x="369" y="1"/>
                </a:lnTo>
                <a:lnTo>
                  <a:pt x="329" y="4"/>
                </a:lnTo>
                <a:lnTo>
                  <a:pt x="292" y="7"/>
                </a:lnTo>
                <a:lnTo>
                  <a:pt x="257" y="13"/>
                </a:lnTo>
                <a:lnTo>
                  <a:pt x="222" y="19"/>
                </a:lnTo>
                <a:lnTo>
                  <a:pt x="189" y="25"/>
                </a:lnTo>
                <a:lnTo>
                  <a:pt x="159" y="33"/>
                </a:lnTo>
                <a:lnTo>
                  <a:pt x="129" y="42"/>
                </a:lnTo>
                <a:lnTo>
                  <a:pt x="102" y="51"/>
                </a:lnTo>
                <a:lnTo>
                  <a:pt x="80" y="61"/>
                </a:lnTo>
                <a:lnTo>
                  <a:pt x="58" y="73"/>
                </a:lnTo>
                <a:lnTo>
                  <a:pt x="41" y="84"/>
                </a:lnTo>
                <a:lnTo>
                  <a:pt x="26" y="96"/>
                </a:lnTo>
                <a:lnTo>
                  <a:pt x="14" y="109"/>
                </a:lnTo>
                <a:lnTo>
                  <a:pt x="4" y="121"/>
                </a:lnTo>
                <a:lnTo>
                  <a:pt x="0" y="134"/>
                </a:lnTo>
                <a:lnTo>
                  <a:pt x="0" y="146"/>
                </a:lnTo>
              </a:path>
            </a:pathLst>
          </a:custGeom>
          <a:solidFill>
            <a:schemeClr val="bg1">
              <a:lumMod val="90000"/>
            </a:schemeClr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6403" name="Rectangle 18"/>
          <p:cNvSpPr>
            <a:spLocks noChangeArrowheads="1"/>
          </p:cNvSpPr>
          <p:nvPr/>
        </p:nvSpPr>
        <p:spPr bwMode="auto">
          <a:xfrm>
            <a:off x="3612115" y="2176463"/>
            <a:ext cx="13668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hourly_wages</a:t>
            </a:r>
          </a:p>
        </p:txBody>
      </p:sp>
      <p:sp>
        <p:nvSpPr>
          <p:cNvPr id="16404" name="Line 19"/>
          <p:cNvSpPr>
            <a:spLocks noChangeShapeType="1"/>
          </p:cNvSpPr>
          <p:nvPr/>
        </p:nvSpPr>
        <p:spPr bwMode="auto">
          <a:xfrm>
            <a:off x="4610859" y="2538245"/>
            <a:ext cx="1143000" cy="69549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Freeform 21"/>
          <p:cNvSpPr>
            <a:spLocks/>
          </p:cNvSpPr>
          <p:nvPr/>
        </p:nvSpPr>
        <p:spPr bwMode="auto">
          <a:xfrm>
            <a:off x="5061503" y="2093913"/>
            <a:ext cx="1525587" cy="481012"/>
          </a:xfrm>
          <a:custGeom>
            <a:avLst/>
            <a:gdLst>
              <a:gd name="T0" fmla="*/ 2147483647 w 961"/>
              <a:gd name="T1" fmla="*/ 2147483647 h 303"/>
              <a:gd name="T2" fmla="*/ 2147483647 w 961"/>
              <a:gd name="T3" fmla="*/ 2147483647 h 303"/>
              <a:gd name="T4" fmla="*/ 2147483647 w 961"/>
              <a:gd name="T5" fmla="*/ 2147483647 h 303"/>
              <a:gd name="T6" fmla="*/ 2147483647 w 961"/>
              <a:gd name="T7" fmla="*/ 2147483647 h 303"/>
              <a:gd name="T8" fmla="*/ 2147483647 w 961"/>
              <a:gd name="T9" fmla="*/ 2147483647 h 303"/>
              <a:gd name="T10" fmla="*/ 2147483647 w 961"/>
              <a:gd name="T11" fmla="*/ 2147483647 h 303"/>
              <a:gd name="T12" fmla="*/ 2147483647 w 961"/>
              <a:gd name="T13" fmla="*/ 2147483647 h 303"/>
              <a:gd name="T14" fmla="*/ 2147483647 w 961"/>
              <a:gd name="T15" fmla="*/ 2147483647 h 303"/>
              <a:gd name="T16" fmla="*/ 2147483647 w 961"/>
              <a:gd name="T17" fmla="*/ 2147483647 h 303"/>
              <a:gd name="T18" fmla="*/ 2147483647 w 961"/>
              <a:gd name="T19" fmla="*/ 2147483647 h 303"/>
              <a:gd name="T20" fmla="*/ 2147483647 w 961"/>
              <a:gd name="T21" fmla="*/ 2147483647 h 303"/>
              <a:gd name="T22" fmla="*/ 2147483647 w 961"/>
              <a:gd name="T23" fmla="*/ 2147483647 h 303"/>
              <a:gd name="T24" fmla="*/ 2147483647 w 961"/>
              <a:gd name="T25" fmla="*/ 2147483647 h 303"/>
              <a:gd name="T26" fmla="*/ 2147483647 w 961"/>
              <a:gd name="T27" fmla="*/ 2147483647 h 303"/>
              <a:gd name="T28" fmla="*/ 2147483647 w 961"/>
              <a:gd name="T29" fmla="*/ 2147483647 h 303"/>
              <a:gd name="T30" fmla="*/ 2147483647 w 961"/>
              <a:gd name="T31" fmla="*/ 2147483647 h 303"/>
              <a:gd name="T32" fmla="*/ 2147483647 w 961"/>
              <a:gd name="T33" fmla="*/ 2147483647 h 303"/>
              <a:gd name="T34" fmla="*/ 2147483647 w 961"/>
              <a:gd name="T35" fmla="*/ 2147483647 h 303"/>
              <a:gd name="T36" fmla="*/ 2147483647 w 961"/>
              <a:gd name="T37" fmla="*/ 2147483647 h 303"/>
              <a:gd name="T38" fmla="*/ 2147483647 w 961"/>
              <a:gd name="T39" fmla="*/ 2147483647 h 303"/>
              <a:gd name="T40" fmla="*/ 2147483647 w 961"/>
              <a:gd name="T41" fmla="*/ 2147483647 h 303"/>
              <a:gd name="T42" fmla="*/ 2147483647 w 961"/>
              <a:gd name="T43" fmla="*/ 2147483647 h 303"/>
              <a:gd name="T44" fmla="*/ 2147483647 w 961"/>
              <a:gd name="T45" fmla="*/ 2147483647 h 303"/>
              <a:gd name="T46" fmla="*/ 2147483647 w 961"/>
              <a:gd name="T47" fmla="*/ 2147483647 h 303"/>
              <a:gd name="T48" fmla="*/ 2147483647 w 961"/>
              <a:gd name="T49" fmla="*/ 2147483647 h 303"/>
              <a:gd name="T50" fmla="*/ 2147483647 w 961"/>
              <a:gd name="T51" fmla="*/ 2147483647 h 303"/>
              <a:gd name="T52" fmla="*/ 2147483647 w 961"/>
              <a:gd name="T53" fmla="*/ 2147483647 h 303"/>
              <a:gd name="T54" fmla="*/ 2147483647 w 961"/>
              <a:gd name="T55" fmla="*/ 2147483647 h 303"/>
              <a:gd name="T56" fmla="*/ 2147483647 w 961"/>
              <a:gd name="T57" fmla="*/ 2147483647 h 303"/>
              <a:gd name="T58" fmla="*/ 2147483647 w 961"/>
              <a:gd name="T59" fmla="*/ 2147483647 h 303"/>
              <a:gd name="T60" fmla="*/ 2147483647 w 961"/>
              <a:gd name="T61" fmla="*/ 2147483647 h 303"/>
              <a:gd name="T62" fmla="*/ 2147483647 w 961"/>
              <a:gd name="T63" fmla="*/ 2147483647 h 303"/>
              <a:gd name="T64" fmla="*/ 2147483647 w 961"/>
              <a:gd name="T65" fmla="*/ 2147483647 h 303"/>
              <a:gd name="T66" fmla="*/ 2147483647 w 961"/>
              <a:gd name="T67" fmla="*/ 2147483647 h 303"/>
              <a:gd name="T68" fmla="*/ 2147483647 w 961"/>
              <a:gd name="T69" fmla="*/ 2147483647 h 303"/>
              <a:gd name="T70" fmla="*/ 2147483647 w 961"/>
              <a:gd name="T71" fmla="*/ 2147483647 h 30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961"/>
              <a:gd name="T109" fmla="*/ 0 h 303"/>
              <a:gd name="T110" fmla="*/ 961 w 961"/>
              <a:gd name="T111" fmla="*/ 303 h 30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961" h="303">
                <a:moveTo>
                  <a:pt x="0" y="152"/>
                </a:moveTo>
                <a:lnTo>
                  <a:pt x="1" y="164"/>
                </a:lnTo>
                <a:lnTo>
                  <a:pt x="7" y="177"/>
                </a:lnTo>
                <a:lnTo>
                  <a:pt x="17" y="189"/>
                </a:lnTo>
                <a:lnTo>
                  <a:pt x="28" y="203"/>
                </a:lnTo>
                <a:lnTo>
                  <a:pt x="46" y="215"/>
                </a:lnTo>
                <a:lnTo>
                  <a:pt x="63" y="226"/>
                </a:lnTo>
                <a:lnTo>
                  <a:pt x="85" y="237"/>
                </a:lnTo>
                <a:lnTo>
                  <a:pt x="113" y="247"/>
                </a:lnTo>
                <a:lnTo>
                  <a:pt x="139" y="258"/>
                </a:lnTo>
                <a:lnTo>
                  <a:pt x="172" y="266"/>
                </a:lnTo>
                <a:lnTo>
                  <a:pt x="205" y="274"/>
                </a:lnTo>
                <a:lnTo>
                  <a:pt x="241" y="281"/>
                </a:lnTo>
                <a:lnTo>
                  <a:pt x="277" y="287"/>
                </a:lnTo>
                <a:lnTo>
                  <a:pt x="315" y="292"/>
                </a:lnTo>
                <a:lnTo>
                  <a:pt x="355" y="296"/>
                </a:lnTo>
                <a:lnTo>
                  <a:pt x="396" y="299"/>
                </a:lnTo>
                <a:lnTo>
                  <a:pt x="438" y="302"/>
                </a:lnTo>
                <a:lnTo>
                  <a:pt x="481" y="302"/>
                </a:lnTo>
                <a:lnTo>
                  <a:pt x="520" y="302"/>
                </a:lnTo>
                <a:lnTo>
                  <a:pt x="563" y="299"/>
                </a:lnTo>
                <a:lnTo>
                  <a:pt x="604" y="295"/>
                </a:lnTo>
                <a:lnTo>
                  <a:pt x="643" y="292"/>
                </a:lnTo>
                <a:lnTo>
                  <a:pt x="682" y="287"/>
                </a:lnTo>
                <a:lnTo>
                  <a:pt x="720" y="281"/>
                </a:lnTo>
                <a:lnTo>
                  <a:pt x="754" y="274"/>
                </a:lnTo>
                <a:lnTo>
                  <a:pt x="787" y="266"/>
                </a:lnTo>
                <a:lnTo>
                  <a:pt x="820" y="258"/>
                </a:lnTo>
                <a:lnTo>
                  <a:pt x="848" y="247"/>
                </a:lnTo>
                <a:lnTo>
                  <a:pt x="873" y="237"/>
                </a:lnTo>
                <a:lnTo>
                  <a:pt x="894" y="226"/>
                </a:lnTo>
                <a:lnTo>
                  <a:pt x="916" y="215"/>
                </a:lnTo>
                <a:lnTo>
                  <a:pt x="930" y="203"/>
                </a:lnTo>
                <a:lnTo>
                  <a:pt x="942" y="189"/>
                </a:lnTo>
                <a:lnTo>
                  <a:pt x="952" y="177"/>
                </a:lnTo>
                <a:lnTo>
                  <a:pt x="958" y="164"/>
                </a:lnTo>
                <a:lnTo>
                  <a:pt x="960" y="152"/>
                </a:lnTo>
                <a:lnTo>
                  <a:pt x="958" y="137"/>
                </a:lnTo>
                <a:lnTo>
                  <a:pt x="952" y="124"/>
                </a:lnTo>
                <a:lnTo>
                  <a:pt x="942" y="112"/>
                </a:lnTo>
                <a:lnTo>
                  <a:pt x="930" y="98"/>
                </a:lnTo>
                <a:lnTo>
                  <a:pt x="916" y="87"/>
                </a:lnTo>
                <a:lnTo>
                  <a:pt x="894" y="76"/>
                </a:lnTo>
                <a:lnTo>
                  <a:pt x="871" y="65"/>
                </a:lnTo>
                <a:lnTo>
                  <a:pt x="848" y="54"/>
                </a:lnTo>
                <a:lnTo>
                  <a:pt x="820" y="43"/>
                </a:lnTo>
                <a:lnTo>
                  <a:pt x="787" y="34"/>
                </a:lnTo>
                <a:lnTo>
                  <a:pt x="754" y="28"/>
                </a:lnTo>
                <a:lnTo>
                  <a:pt x="717" y="21"/>
                </a:lnTo>
                <a:lnTo>
                  <a:pt x="682" y="14"/>
                </a:lnTo>
                <a:lnTo>
                  <a:pt x="643" y="10"/>
                </a:lnTo>
                <a:lnTo>
                  <a:pt x="604" y="6"/>
                </a:lnTo>
                <a:lnTo>
                  <a:pt x="563" y="3"/>
                </a:lnTo>
                <a:lnTo>
                  <a:pt x="520" y="1"/>
                </a:lnTo>
                <a:lnTo>
                  <a:pt x="478" y="0"/>
                </a:lnTo>
                <a:lnTo>
                  <a:pt x="438" y="1"/>
                </a:lnTo>
                <a:lnTo>
                  <a:pt x="396" y="3"/>
                </a:lnTo>
                <a:lnTo>
                  <a:pt x="355" y="6"/>
                </a:lnTo>
                <a:lnTo>
                  <a:pt x="315" y="10"/>
                </a:lnTo>
                <a:lnTo>
                  <a:pt x="277" y="14"/>
                </a:lnTo>
                <a:lnTo>
                  <a:pt x="239" y="21"/>
                </a:lnTo>
                <a:lnTo>
                  <a:pt x="205" y="28"/>
                </a:lnTo>
                <a:lnTo>
                  <a:pt x="172" y="34"/>
                </a:lnTo>
                <a:lnTo>
                  <a:pt x="139" y="44"/>
                </a:lnTo>
                <a:lnTo>
                  <a:pt x="113" y="54"/>
                </a:lnTo>
                <a:lnTo>
                  <a:pt x="85" y="65"/>
                </a:lnTo>
                <a:lnTo>
                  <a:pt x="63" y="76"/>
                </a:lnTo>
                <a:lnTo>
                  <a:pt x="46" y="87"/>
                </a:lnTo>
                <a:lnTo>
                  <a:pt x="28" y="98"/>
                </a:lnTo>
                <a:lnTo>
                  <a:pt x="17" y="112"/>
                </a:lnTo>
                <a:lnTo>
                  <a:pt x="7" y="125"/>
                </a:lnTo>
                <a:lnTo>
                  <a:pt x="1" y="137"/>
                </a:lnTo>
                <a:lnTo>
                  <a:pt x="0" y="152"/>
                </a:lnTo>
              </a:path>
            </a:pathLst>
          </a:custGeom>
          <a:solidFill>
            <a:schemeClr val="bg1">
              <a:lumMod val="90000"/>
            </a:schemeClr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6406" name="Freeform 22"/>
          <p:cNvSpPr>
            <a:spLocks/>
          </p:cNvSpPr>
          <p:nvPr/>
        </p:nvSpPr>
        <p:spPr bwMode="auto">
          <a:xfrm>
            <a:off x="5461553" y="3233738"/>
            <a:ext cx="1284287" cy="431800"/>
          </a:xfrm>
          <a:custGeom>
            <a:avLst/>
            <a:gdLst>
              <a:gd name="T0" fmla="*/ 2147483647 w 809"/>
              <a:gd name="T1" fmla="*/ 2147483647 h 272"/>
              <a:gd name="T2" fmla="*/ 2147483647 w 809"/>
              <a:gd name="T3" fmla="*/ 0 h 272"/>
              <a:gd name="T4" fmla="*/ 0 w 809"/>
              <a:gd name="T5" fmla="*/ 0 h 272"/>
              <a:gd name="T6" fmla="*/ 0 w 809"/>
              <a:gd name="T7" fmla="*/ 2147483647 h 272"/>
              <a:gd name="T8" fmla="*/ 2147483647 w 809"/>
              <a:gd name="T9" fmla="*/ 2147483647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9"/>
              <a:gd name="T16" fmla="*/ 0 h 272"/>
              <a:gd name="T17" fmla="*/ 809 w 809"/>
              <a:gd name="T18" fmla="*/ 272 h 2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9" h="272">
                <a:moveTo>
                  <a:pt x="808" y="271"/>
                </a:moveTo>
                <a:lnTo>
                  <a:pt x="808" y="0"/>
                </a:lnTo>
                <a:lnTo>
                  <a:pt x="0" y="0"/>
                </a:lnTo>
                <a:lnTo>
                  <a:pt x="0" y="271"/>
                </a:lnTo>
                <a:lnTo>
                  <a:pt x="808" y="271"/>
                </a:lnTo>
              </a:path>
            </a:pathLst>
          </a:custGeom>
          <a:solidFill>
            <a:schemeClr val="bg1">
              <a:lumMod val="90000"/>
            </a:schemeClr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7432" name="Freeform 24"/>
          <p:cNvSpPr>
            <a:spLocks/>
          </p:cNvSpPr>
          <p:nvPr/>
        </p:nvSpPr>
        <p:spPr bwMode="auto">
          <a:xfrm>
            <a:off x="6702978" y="2220913"/>
            <a:ext cx="722312" cy="484187"/>
          </a:xfrm>
          <a:custGeom>
            <a:avLst/>
            <a:gdLst/>
            <a:ahLst/>
            <a:cxnLst>
              <a:cxn ang="0">
                <a:pos x="226" y="0"/>
              </a:cxn>
              <a:cxn ang="0">
                <a:pos x="454" y="304"/>
              </a:cxn>
              <a:cxn ang="0">
                <a:pos x="0" y="304"/>
              </a:cxn>
              <a:cxn ang="0">
                <a:pos x="226" y="0"/>
              </a:cxn>
            </a:cxnLst>
            <a:rect l="0" t="0" r="r" b="b"/>
            <a:pathLst>
              <a:path w="455" h="305">
                <a:moveTo>
                  <a:pt x="226" y="0"/>
                </a:moveTo>
                <a:lnTo>
                  <a:pt x="454" y="304"/>
                </a:lnTo>
                <a:lnTo>
                  <a:pt x="0" y="304"/>
                </a:lnTo>
                <a:lnTo>
                  <a:pt x="226" y="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6814103" y="2401888"/>
            <a:ext cx="4778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>
                <a:solidFill>
                  <a:schemeClr val="accent2"/>
                </a:solidFill>
                <a:latin typeface="Arial" charset="0"/>
              </a:rPr>
              <a:t>ISA</a:t>
            </a:r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5444090" y="3316288"/>
            <a:ext cx="13271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Hourly_Emps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620000" y="4292600"/>
            <a:ext cx="1085850" cy="431800"/>
            <a:chOff x="7829550" y="4184563"/>
            <a:chExt cx="1085850" cy="431800"/>
          </a:xfrm>
        </p:grpSpPr>
        <p:sp>
          <p:nvSpPr>
            <p:cNvPr id="3" name="Freeform 20"/>
            <p:cNvSpPr>
              <a:spLocks/>
            </p:cNvSpPr>
            <p:nvPr/>
          </p:nvSpPr>
          <p:spPr bwMode="auto">
            <a:xfrm>
              <a:off x="7829550" y="4184563"/>
              <a:ext cx="1085850" cy="431800"/>
            </a:xfrm>
            <a:custGeom>
              <a:avLst/>
              <a:gdLst>
                <a:gd name="T0" fmla="*/ 2147483647 w 684"/>
                <a:gd name="T1" fmla="*/ 2147483647 h 272"/>
                <a:gd name="T2" fmla="*/ 2147483647 w 684"/>
                <a:gd name="T3" fmla="*/ 2147483647 h 272"/>
                <a:gd name="T4" fmla="*/ 2147483647 w 684"/>
                <a:gd name="T5" fmla="*/ 2147483647 h 272"/>
                <a:gd name="T6" fmla="*/ 2147483647 w 684"/>
                <a:gd name="T7" fmla="*/ 2147483647 h 272"/>
                <a:gd name="T8" fmla="*/ 2147483647 w 684"/>
                <a:gd name="T9" fmla="*/ 2147483647 h 272"/>
                <a:gd name="T10" fmla="*/ 2147483647 w 684"/>
                <a:gd name="T11" fmla="*/ 2147483647 h 272"/>
                <a:gd name="T12" fmla="*/ 2147483647 w 684"/>
                <a:gd name="T13" fmla="*/ 2147483647 h 272"/>
                <a:gd name="T14" fmla="*/ 2147483647 w 684"/>
                <a:gd name="T15" fmla="*/ 2147483647 h 272"/>
                <a:gd name="T16" fmla="*/ 2147483647 w 684"/>
                <a:gd name="T17" fmla="*/ 2147483647 h 272"/>
                <a:gd name="T18" fmla="*/ 2147483647 w 684"/>
                <a:gd name="T19" fmla="*/ 2147483647 h 272"/>
                <a:gd name="T20" fmla="*/ 2147483647 w 684"/>
                <a:gd name="T21" fmla="*/ 2147483647 h 272"/>
                <a:gd name="T22" fmla="*/ 2147483647 w 684"/>
                <a:gd name="T23" fmla="*/ 2147483647 h 272"/>
                <a:gd name="T24" fmla="*/ 2147483647 w 684"/>
                <a:gd name="T25" fmla="*/ 2147483647 h 272"/>
                <a:gd name="T26" fmla="*/ 2147483647 w 684"/>
                <a:gd name="T27" fmla="*/ 2147483647 h 272"/>
                <a:gd name="T28" fmla="*/ 2147483647 w 684"/>
                <a:gd name="T29" fmla="*/ 2147483647 h 272"/>
                <a:gd name="T30" fmla="*/ 2147483647 w 684"/>
                <a:gd name="T31" fmla="*/ 2147483647 h 272"/>
                <a:gd name="T32" fmla="*/ 2147483647 w 684"/>
                <a:gd name="T33" fmla="*/ 2147483647 h 272"/>
                <a:gd name="T34" fmla="*/ 2147483647 w 684"/>
                <a:gd name="T35" fmla="*/ 2147483647 h 272"/>
                <a:gd name="T36" fmla="*/ 2147483647 w 684"/>
                <a:gd name="T37" fmla="*/ 2147483647 h 272"/>
                <a:gd name="T38" fmla="*/ 2147483647 w 684"/>
                <a:gd name="T39" fmla="*/ 2147483647 h 272"/>
                <a:gd name="T40" fmla="*/ 2147483647 w 684"/>
                <a:gd name="T41" fmla="*/ 2147483647 h 272"/>
                <a:gd name="T42" fmla="*/ 2147483647 w 684"/>
                <a:gd name="T43" fmla="*/ 2147483647 h 272"/>
                <a:gd name="T44" fmla="*/ 2147483647 w 684"/>
                <a:gd name="T45" fmla="*/ 2147483647 h 272"/>
                <a:gd name="T46" fmla="*/ 2147483647 w 684"/>
                <a:gd name="T47" fmla="*/ 2147483647 h 272"/>
                <a:gd name="T48" fmla="*/ 2147483647 w 684"/>
                <a:gd name="T49" fmla="*/ 2147483647 h 272"/>
                <a:gd name="T50" fmla="*/ 2147483647 w 684"/>
                <a:gd name="T51" fmla="*/ 2147483647 h 272"/>
                <a:gd name="T52" fmla="*/ 2147483647 w 684"/>
                <a:gd name="T53" fmla="*/ 2147483647 h 272"/>
                <a:gd name="T54" fmla="*/ 2147483647 w 684"/>
                <a:gd name="T55" fmla="*/ 2147483647 h 272"/>
                <a:gd name="T56" fmla="*/ 2147483647 w 684"/>
                <a:gd name="T57" fmla="*/ 2147483647 h 272"/>
                <a:gd name="T58" fmla="*/ 2147483647 w 684"/>
                <a:gd name="T59" fmla="*/ 2147483647 h 272"/>
                <a:gd name="T60" fmla="*/ 2147483647 w 684"/>
                <a:gd name="T61" fmla="*/ 2147483647 h 272"/>
                <a:gd name="T62" fmla="*/ 2147483647 w 684"/>
                <a:gd name="T63" fmla="*/ 2147483647 h 272"/>
                <a:gd name="T64" fmla="*/ 2147483647 w 684"/>
                <a:gd name="T65" fmla="*/ 2147483647 h 272"/>
                <a:gd name="T66" fmla="*/ 2147483647 w 684"/>
                <a:gd name="T67" fmla="*/ 2147483647 h 272"/>
                <a:gd name="T68" fmla="*/ 2147483647 w 684"/>
                <a:gd name="T69" fmla="*/ 2147483647 h 272"/>
                <a:gd name="T70" fmla="*/ 2147483647 w 684"/>
                <a:gd name="T71" fmla="*/ 2147483647 h 2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84"/>
                <a:gd name="T109" fmla="*/ 0 h 272"/>
                <a:gd name="T110" fmla="*/ 684 w 684"/>
                <a:gd name="T111" fmla="*/ 272 h 2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84" h="272">
                  <a:moveTo>
                    <a:pt x="0" y="136"/>
                  </a:moveTo>
                  <a:lnTo>
                    <a:pt x="1" y="147"/>
                  </a:lnTo>
                  <a:lnTo>
                    <a:pt x="3" y="158"/>
                  </a:lnTo>
                  <a:lnTo>
                    <a:pt x="10" y="170"/>
                  </a:lnTo>
                  <a:lnTo>
                    <a:pt x="19" y="181"/>
                  </a:lnTo>
                  <a:lnTo>
                    <a:pt x="31" y="192"/>
                  </a:lnTo>
                  <a:lnTo>
                    <a:pt x="44" y="204"/>
                  </a:lnTo>
                  <a:lnTo>
                    <a:pt x="61" y="213"/>
                  </a:lnTo>
                  <a:lnTo>
                    <a:pt x="77" y="222"/>
                  </a:lnTo>
                  <a:lnTo>
                    <a:pt x="98" y="231"/>
                  </a:lnTo>
                  <a:lnTo>
                    <a:pt x="120" y="239"/>
                  </a:lnTo>
                  <a:lnTo>
                    <a:pt x="144" y="247"/>
                  </a:lnTo>
                  <a:lnTo>
                    <a:pt x="169" y="252"/>
                  </a:lnTo>
                  <a:lnTo>
                    <a:pt x="196" y="258"/>
                  </a:lnTo>
                  <a:lnTo>
                    <a:pt x="224" y="263"/>
                  </a:lnTo>
                  <a:lnTo>
                    <a:pt x="251" y="267"/>
                  </a:lnTo>
                  <a:lnTo>
                    <a:pt x="281" y="269"/>
                  </a:lnTo>
                  <a:lnTo>
                    <a:pt x="310" y="271"/>
                  </a:lnTo>
                  <a:lnTo>
                    <a:pt x="339" y="271"/>
                  </a:lnTo>
                  <a:lnTo>
                    <a:pt x="369" y="271"/>
                  </a:lnTo>
                  <a:lnTo>
                    <a:pt x="399" y="269"/>
                  </a:lnTo>
                  <a:lnTo>
                    <a:pt x="428" y="265"/>
                  </a:lnTo>
                  <a:lnTo>
                    <a:pt x="457" y="263"/>
                  </a:lnTo>
                  <a:lnTo>
                    <a:pt x="485" y="258"/>
                  </a:lnTo>
                  <a:lnTo>
                    <a:pt x="512" y="252"/>
                  </a:lnTo>
                  <a:lnTo>
                    <a:pt x="536" y="247"/>
                  </a:lnTo>
                  <a:lnTo>
                    <a:pt x="559" y="239"/>
                  </a:lnTo>
                  <a:lnTo>
                    <a:pt x="582" y="231"/>
                  </a:lnTo>
                  <a:lnTo>
                    <a:pt x="601" y="222"/>
                  </a:lnTo>
                  <a:lnTo>
                    <a:pt x="621" y="213"/>
                  </a:lnTo>
                  <a:lnTo>
                    <a:pt x="636" y="204"/>
                  </a:lnTo>
                  <a:lnTo>
                    <a:pt x="650" y="192"/>
                  </a:lnTo>
                  <a:lnTo>
                    <a:pt x="662" y="181"/>
                  </a:lnTo>
                  <a:lnTo>
                    <a:pt x="671" y="170"/>
                  </a:lnTo>
                  <a:lnTo>
                    <a:pt x="677" y="158"/>
                  </a:lnTo>
                  <a:lnTo>
                    <a:pt x="681" y="147"/>
                  </a:lnTo>
                  <a:lnTo>
                    <a:pt x="683" y="136"/>
                  </a:lnTo>
                  <a:lnTo>
                    <a:pt x="681" y="123"/>
                  </a:lnTo>
                  <a:lnTo>
                    <a:pt x="677" y="112"/>
                  </a:lnTo>
                  <a:lnTo>
                    <a:pt x="671" y="100"/>
                  </a:lnTo>
                  <a:lnTo>
                    <a:pt x="662" y="88"/>
                  </a:lnTo>
                  <a:lnTo>
                    <a:pt x="650" y="79"/>
                  </a:lnTo>
                  <a:lnTo>
                    <a:pt x="636" y="69"/>
                  </a:lnTo>
                  <a:lnTo>
                    <a:pt x="621" y="58"/>
                  </a:lnTo>
                  <a:lnTo>
                    <a:pt x="601" y="48"/>
                  </a:lnTo>
                  <a:lnTo>
                    <a:pt x="582" y="39"/>
                  </a:lnTo>
                  <a:lnTo>
                    <a:pt x="559" y="31"/>
                  </a:lnTo>
                  <a:lnTo>
                    <a:pt x="536" y="25"/>
                  </a:lnTo>
                  <a:lnTo>
                    <a:pt x="511" y="19"/>
                  </a:lnTo>
                  <a:lnTo>
                    <a:pt x="485" y="12"/>
                  </a:lnTo>
                  <a:lnTo>
                    <a:pt x="457" y="9"/>
                  </a:lnTo>
                  <a:lnTo>
                    <a:pt x="428" y="4"/>
                  </a:lnTo>
                  <a:lnTo>
                    <a:pt x="399" y="2"/>
                  </a:lnTo>
                  <a:lnTo>
                    <a:pt x="369" y="1"/>
                  </a:lnTo>
                  <a:lnTo>
                    <a:pt x="339" y="0"/>
                  </a:lnTo>
                  <a:lnTo>
                    <a:pt x="310" y="1"/>
                  </a:lnTo>
                  <a:lnTo>
                    <a:pt x="281" y="2"/>
                  </a:lnTo>
                  <a:lnTo>
                    <a:pt x="251" y="4"/>
                  </a:lnTo>
                  <a:lnTo>
                    <a:pt x="224" y="9"/>
                  </a:lnTo>
                  <a:lnTo>
                    <a:pt x="196" y="12"/>
                  </a:lnTo>
                  <a:lnTo>
                    <a:pt x="169" y="19"/>
                  </a:lnTo>
                  <a:lnTo>
                    <a:pt x="144" y="25"/>
                  </a:lnTo>
                  <a:lnTo>
                    <a:pt x="120" y="31"/>
                  </a:lnTo>
                  <a:lnTo>
                    <a:pt x="98" y="40"/>
                  </a:lnTo>
                  <a:lnTo>
                    <a:pt x="77" y="48"/>
                  </a:lnTo>
                  <a:lnTo>
                    <a:pt x="60" y="58"/>
                  </a:lnTo>
                  <a:lnTo>
                    <a:pt x="44" y="69"/>
                  </a:lnTo>
                  <a:lnTo>
                    <a:pt x="31" y="79"/>
                  </a:lnTo>
                  <a:lnTo>
                    <a:pt x="19" y="88"/>
                  </a:lnTo>
                  <a:lnTo>
                    <a:pt x="10" y="100"/>
                  </a:lnTo>
                  <a:lnTo>
                    <a:pt x="3" y="113"/>
                  </a:lnTo>
                  <a:lnTo>
                    <a:pt x="1" y="123"/>
                  </a:lnTo>
                  <a:lnTo>
                    <a:pt x="0" y="136"/>
                  </a:lnTo>
                </a:path>
              </a:pathLst>
            </a:custGeom>
            <a:solidFill>
              <a:schemeClr val="accent4">
                <a:lumMod val="10000"/>
                <a:lumOff val="90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6411" name="Rectangle 27"/>
            <p:cNvSpPr>
              <a:spLocks noChangeArrowheads="1"/>
            </p:cNvSpPr>
            <p:nvPr/>
          </p:nvSpPr>
          <p:spPr bwMode="auto">
            <a:xfrm>
              <a:off x="7846136" y="4249650"/>
              <a:ext cx="1039813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 dirty="0" err="1">
                  <a:solidFill>
                    <a:srgbClr val="000000"/>
                  </a:solidFill>
                  <a:latin typeface="Arial" charset="0"/>
                </a:rPr>
                <a:t>contractid</a:t>
              </a:r>
              <a:endParaRPr lang="en-US" sz="1400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5134528" y="2166938"/>
            <a:ext cx="1397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 dirty="0" err="1">
                <a:solidFill>
                  <a:srgbClr val="000000"/>
                </a:solidFill>
                <a:latin typeface="Arial" charset="0"/>
              </a:rPr>
              <a:t>hours_worked</a:t>
            </a:r>
            <a:endParaRPr lang="en-US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auto">
          <a:xfrm flipH="1">
            <a:off x="6460090" y="2714115"/>
            <a:ext cx="354012" cy="51962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4" name="Line 30"/>
          <p:cNvSpPr>
            <a:spLocks noChangeShapeType="1"/>
          </p:cNvSpPr>
          <p:nvPr/>
        </p:nvSpPr>
        <p:spPr bwMode="auto">
          <a:xfrm>
            <a:off x="7239000" y="2705100"/>
            <a:ext cx="343612" cy="876299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5" name="Line 31"/>
          <p:cNvSpPr>
            <a:spLocks noChangeShapeType="1"/>
          </p:cNvSpPr>
          <p:nvPr/>
        </p:nvSpPr>
        <p:spPr bwMode="auto">
          <a:xfrm>
            <a:off x="7943609" y="3995736"/>
            <a:ext cx="212883" cy="2968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6" name="Line 32"/>
          <p:cNvSpPr>
            <a:spLocks noChangeShapeType="1"/>
          </p:cNvSpPr>
          <p:nvPr/>
        </p:nvSpPr>
        <p:spPr bwMode="auto">
          <a:xfrm>
            <a:off x="5804452" y="2571750"/>
            <a:ext cx="299243" cy="6619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2" name="Rectangle 34"/>
          <p:cNvSpPr>
            <a:spLocks noGrp="1" noChangeArrowheads="1"/>
          </p:cNvSpPr>
          <p:nvPr>
            <p:ph type="body" sz="half" idx="1"/>
          </p:nvPr>
        </p:nvSpPr>
        <p:spPr>
          <a:xfrm>
            <a:off x="366651" y="5174456"/>
            <a:ext cx="8309748" cy="1284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alibri" pitchFamily="34" charset="0"/>
              </a:rPr>
              <a:t>To identify entities that participate in a relationship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rgbClr val="434FD6"/>
                </a:solidFill>
                <a:latin typeface="Calibri" pitchFamily="34" charset="0"/>
              </a:rPr>
              <a:t>Example</a:t>
            </a:r>
            <a:r>
              <a:rPr lang="en-US" dirty="0">
                <a:solidFill>
                  <a:srgbClr val="434FD6"/>
                </a:solidFill>
                <a:latin typeface="Calibri" pitchFamily="34" charset="0"/>
              </a:rPr>
              <a:t>:  Only contract employees can be managers (i.e., participating in the </a:t>
            </a:r>
            <a:r>
              <a:rPr lang="en-US" i="1" dirty="0">
                <a:solidFill>
                  <a:srgbClr val="434FD6"/>
                </a:solidFill>
                <a:latin typeface="Calibri" pitchFamily="34" charset="0"/>
              </a:rPr>
              <a:t>Manages</a:t>
            </a:r>
            <a:r>
              <a:rPr lang="en-US" dirty="0">
                <a:solidFill>
                  <a:srgbClr val="434FD6"/>
                </a:solidFill>
                <a:latin typeface="Calibri" pitchFamily="34" charset="0"/>
              </a:rPr>
              <a:t> relationship)</a:t>
            </a:r>
          </a:p>
        </p:txBody>
      </p:sp>
      <p:sp>
        <p:nvSpPr>
          <p:cNvPr id="16419" name="Line 35"/>
          <p:cNvSpPr>
            <a:spLocks noChangeShapeType="1"/>
          </p:cNvSpPr>
          <p:nvPr/>
        </p:nvSpPr>
        <p:spPr bwMode="auto">
          <a:xfrm flipH="1" flipV="1">
            <a:off x="7064133" y="1946275"/>
            <a:ext cx="1" cy="265906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Rectangle 34"/>
          <p:cNvSpPr txBox="1">
            <a:spLocks noChangeArrowheads="1"/>
          </p:cNvSpPr>
          <p:nvPr/>
        </p:nvSpPr>
        <p:spPr bwMode="auto">
          <a:xfrm>
            <a:off x="337273" y="3069827"/>
            <a:ext cx="4945836" cy="202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To add descriptive attributes specific to a subclass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u="sng" dirty="0">
                <a:solidFill>
                  <a:srgbClr val="434FD6"/>
                </a:solidFill>
                <a:latin typeface="Calibri" pitchFamily="34" charset="0"/>
              </a:rPr>
              <a:t>Example</a:t>
            </a:r>
            <a:r>
              <a:rPr lang="en-US" dirty="0">
                <a:solidFill>
                  <a:srgbClr val="434FD6"/>
                </a:solidFill>
                <a:latin typeface="Calibri" pitchFamily="34" charset="0"/>
              </a:rPr>
              <a:t>:   We only need to track hours worked for hourly employees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425290" y="1946275"/>
            <a:ext cx="1460659" cy="1635125"/>
            <a:chOff x="7546975" y="1793875"/>
            <a:chExt cx="1460659" cy="1635125"/>
          </a:xfrm>
        </p:grpSpPr>
        <p:grpSp>
          <p:nvGrpSpPr>
            <p:cNvPr id="4" name="Group 3"/>
            <p:cNvGrpSpPr/>
            <p:nvPr/>
          </p:nvGrpSpPr>
          <p:grpSpPr>
            <a:xfrm>
              <a:off x="7704297" y="2191820"/>
              <a:ext cx="1303337" cy="721760"/>
              <a:chOff x="3810000" y="4155040"/>
              <a:chExt cx="1303337" cy="721760"/>
            </a:xfrm>
          </p:grpSpPr>
          <p:sp>
            <p:nvSpPr>
              <p:cNvPr id="37" name="Freeform 13"/>
              <p:cNvSpPr>
                <a:spLocks/>
              </p:cNvSpPr>
              <p:nvPr/>
            </p:nvSpPr>
            <p:spPr bwMode="auto">
              <a:xfrm>
                <a:off x="3810000" y="4155040"/>
                <a:ext cx="1303337" cy="721760"/>
              </a:xfrm>
              <a:custGeom>
                <a:avLst/>
                <a:gdLst>
                  <a:gd name="T0" fmla="*/ 0 w 741"/>
                  <a:gd name="T1" fmla="*/ 2147483647 h 384"/>
                  <a:gd name="T2" fmla="*/ 2147483647 w 741"/>
                  <a:gd name="T3" fmla="*/ 0 h 384"/>
                  <a:gd name="T4" fmla="*/ 2147483647 w 741"/>
                  <a:gd name="T5" fmla="*/ 2147483647 h 384"/>
                  <a:gd name="T6" fmla="*/ 2147483647 w 741"/>
                  <a:gd name="T7" fmla="*/ 2147483647 h 384"/>
                  <a:gd name="T8" fmla="*/ 0 w 741"/>
                  <a:gd name="T9" fmla="*/ 2147483647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1"/>
                  <a:gd name="T16" fmla="*/ 0 h 384"/>
                  <a:gd name="T17" fmla="*/ 741 w 741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1" h="384">
                    <a:moveTo>
                      <a:pt x="0" y="191"/>
                    </a:moveTo>
                    <a:lnTo>
                      <a:pt x="365" y="0"/>
                    </a:lnTo>
                    <a:lnTo>
                      <a:pt x="740" y="198"/>
                    </a:lnTo>
                    <a:lnTo>
                      <a:pt x="365" y="383"/>
                    </a:lnTo>
                    <a:lnTo>
                      <a:pt x="0" y="191"/>
                    </a:lnTo>
                  </a:path>
                </a:pathLst>
              </a:custGeom>
              <a:solidFill>
                <a:srgbClr val="002060"/>
              </a:solidFill>
              <a:ln w="12700" cap="rnd">
                <a:noFill/>
                <a:round/>
                <a:headEnd type="none" w="sm" len="sm"/>
                <a:tailEnd type="none" w="sm" len="sm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Rectangle 29"/>
              <p:cNvSpPr>
                <a:spLocks noChangeArrowheads="1"/>
              </p:cNvSpPr>
              <p:nvPr/>
            </p:nvSpPr>
            <p:spPr bwMode="auto">
              <a:xfrm>
                <a:off x="3932911" y="4349065"/>
                <a:ext cx="1050925" cy="333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</a:rPr>
                  <a:t>Manages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 bwMode="auto">
            <a:xfrm flipH="1">
              <a:off x="8185547" y="2895600"/>
              <a:ext cx="167123" cy="533400"/>
            </a:xfrm>
            <a:prstGeom prst="lin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7546975" y="1793875"/>
              <a:ext cx="547688" cy="531813"/>
            </a:xfrm>
            <a:prstGeom prst="line">
              <a:avLst/>
            </a:prstGeom>
            <a:no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9899714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8" name="Rectangle 32"/>
          <p:cNvSpPr>
            <a:spLocks noChangeArrowheads="1"/>
          </p:cNvSpPr>
          <p:nvPr/>
        </p:nvSpPr>
        <p:spPr bwMode="auto">
          <a:xfrm>
            <a:off x="3286125" y="2906713"/>
            <a:ext cx="5476875" cy="1741487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31750">
            <a:solidFill>
              <a:srgbClr val="0070C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7413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04900"/>
          </a:xfrm>
        </p:spPr>
        <p:txBody>
          <a:bodyPr/>
          <a:lstStyle/>
          <a:p>
            <a:r>
              <a:rPr lang="en-US"/>
              <a:t>Aggregation</a:t>
            </a:r>
          </a:p>
        </p:txBody>
      </p:sp>
      <p:sp>
        <p:nvSpPr>
          <p:cNvPr id="1741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4987" y="1227208"/>
            <a:ext cx="4589461" cy="1258887"/>
          </a:xfrm>
        </p:spPr>
        <p:txBody>
          <a:bodyPr>
            <a:normAutofit/>
          </a:bodyPr>
          <a:lstStyle/>
          <a:p>
            <a:pPr marL="0" indent="0">
              <a:lnSpc>
                <a:spcPts val="2800"/>
              </a:lnSpc>
              <a:buNone/>
            </a:pPr>
            <a:r>
              <a:rPr lang="en-US" dirty="0">
                <a:latin typeface="Calibri" pitchFamily="34" charset="0"/>
              </a:rPr>
              <a:t>Used when we have to model a relationship involving (entity sets and) a </a:t>
            </a:r>
            <a:r>
              <a:rPr lang="en-US" i="1" dirty="0">
                <a:latin typeface="Calibri" pitchFamily="34" charset="0"/>
              </a:rPr>
              <a:t>relationship set</a:t>
            </a:r>
            <a:r>
              <a:rPr lang="en-US" dirty="0">
                <a:latin typeface="Calibri" pitchFamily="34" charset="0"/>
              </a:rPr>
              <a:t>.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28600" y="4984750"/>
            <a:ext cx="8839200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ts val="2500"/>
              </a:lnSpc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en-US" i="1" dirty="0">
                <a:latin typeface="Book Antiqua" pitchFamily="18" charset="0"/>
                <a:cs typeface="+mn-cs"/>
              </a:rPr>
              <a:t>  </a:t>
            </a:r>
            <a:r>
              <a:rPr lang="en-US" sz="2800" i="1" dirty="0">
                <a:solidFill>
                  <a:schemeClr val="accent2"/>
                </a:solidFill>
                <a:latin typeface="Calibri" pitchFamily="34" charset="0"/>
                <a:cs typeface="+mn-cs"/>
              </a:rPr>
              <a:t>Aggregation vs. ternary relationship</a:t>
            </a:r>
            <a:r>
              <a:rPr lang="en-US" sz="2800" dirty="0">
                <a:solidFill>
                  <a:schemeClr val="accent2"/>
                </a:solidFill>
                <a:latin typeface="Calibri" pitchFamily="34" charset="0"/>
                <a:cs typeface="+mn-cs"/>
              </a:rPr>
              <a:t>:  </a:t>
            </a:r>
            <a:endParaRPr lang="en-US" sz="2800" dirty="0">
              <a:latin typeface="Calibri" pitchFamily="34" charset="0"/>
              <a:cs typeface="+mn-cs"/>
            </a:endParaRPr>
          </a:p>
          <a:p>
            <a:pPr marL="460375" indent="-233363" eaLnBrk="0" hangingPunct="0">
              <a:lnSpc>
                <a:spcPts val="2500"/>
              </a:lnSpc>
              <a:spcAft>
                <a:spcPts val="600"/>
              </a:spcAft>
              <a:buSzPct val="75000"/>
              <a:buFont typeface="Wingdings" pitchFamily="2" charset="2"/>
              <a:buChar char="§"/>
              <a:defRPr/>
            </a:pPr>
            <a:r>
              <a:rPr lang="en-US" sz="2400" dirty="0">
                <a:latin typeface="Calibri" pitchFamily="34" charset="0"/>
                <a:cs typeface="+mn-cs"/>
              </a:rPr>
              <a:t>Monitors is a distinct relationship, with a descriptive attribute.</a:t>
            </a:r>
          </a:p>
          <a:p>
            <a:pPr marL="460375" indent="-233363" eaLnBrk="0" hangingPunct="0">
              <a:lnSpc>
                <a:spcPts val="2500"/>
              </a:lnSpc>
              <a:buSzPct val="75000"/>
              <a:buFont typeface="Wingdings" pitchFamily="2" charset="2"/>
              <a:buChar char="§"/>
              <a:defRPr/>
            </a:pPr>
            <a:r>
              <a:rPr lang="en-US" sz="2400" dirty="0">
                <a:latin typeface="Calibri" pitchFamily="34" charset="0"/>
                <a:cs typeface="+mn-cs"/>
              </a:rPr>
              <a:t>Also, can say that each sponsorship is monitored by at most one employee.</a:t>
            </a:r>
          </a:p>
        </p:txBody>
      </p:sp>
      <p:sp>
        <p:nvSpPr>
          <p:cNvPr id="17416" name="Freeform 7"/>
          <p:cNvSpPr>
            <a:spLocks/>
          </p:cNvSpPr>
          <p:nvPr/>
        </p:nvSpPr>
        <p:spPr bwMode="auto">
          <a:xfrm>
            <a:off x="6256338" y="3432175"/>
            <a:ext cx="677862" cy="381000"/>
          </a:xfrm>
          <a:custGeom>
            <a:avLst/>
            <a:gdLst>
              <a:gd name="T0" fmla="*/ 2147483647 w 565"/>
              <a:gd name="T1" fmla="*/ 2147483647 h 240"/>
              <a:gd name="T2" fmla="*/ 2147483647 w 565"/>
              <a:gd name="T3" fmla="*/ 2147483647 h 240"/>
              <a:gd name="T4" fmla="*/ 2147483647 w 565"/>
              <a:gd name="T5" fmla="*/ 2147483647 h 240"/>
              <a:gd name="T6" fmla="*/ 2147483647 w 565"/>
              <a:gd name="T7" fmla="*/ 2147483647 h 240"/>
              <a:gd name="T8" fmla="*/ 2147483647 w 565"/>
              <a:gd name="T9" fmla="*/ 2147483647 h 240"/>
              <a:gd name="T10" fmla="*/ 2147483647 w 565"/>
              <a:gd name="T11" fmla="*/ 2147483647 h 240"/>
              <a:gd name="T12" fmla="*/ 2147483647 w 565"/>
              <a:gd name="T13" fmla="*/ 2147483647 h 240"/>
              <a:gd name="T14" fmla="*/ 2147483647 w 565"/>
              <a:gd name="T15" fmla="*/ 2147483647 h 240"/>
              <a:gd name="T16" fmla="*/ 2147483647 w 565"/>
              <a:gd name="T17" fmla="*/ 0 h 240"/>
              <a:gd name="T18" fmla="*/ 2147483647 w 565"/>
              <a:gd name="T19" fmla="*/ 0 h 240"/>
              <a:gd name="T20" fmla="*/ 2147483647 w 565"/>
              <a:gd name="T21" fmla="*/ 2147483647 h 240"/>
              <a:gd name="T22" fmla="*/ 2147483647 w 565"/>
              <a:gd name="T23" fmla="*/ 2147483647 h 240"/>
              <a:gd name="T24" fmla="*/ 2147483647 w 565"/>
              <a:gd name="T25" fmla="*/ 2147483647 h 240"/>
              <a:gd name="T26" fmla="*/ 2147483647 w 565"/>
              <a:gd name="T27" fmla="*/ 2147483647 h 240"/>
              <a:gd name="T28" fmla="*/ 2147483647 w 565"/>
              <a:gd name="T29" fmla="*/ 2147483647 h 240"/>
              <a:gd name="T30" fmla="*/ 2147483647 w 565"/>
              <a:gd name="T31" fmla="*/ 2147483647 h 240"/>
              <a:gd name="T32" fmla="*/ 2147483647 w 565"/>
              <a:gd name="T33" fmla="*/ 2147483647 h 240"/>
              <a:gd name="T34" fmla="*/ 2147483647 w 565"/>
              <a:gd name="T35" fmla="*/ 2147483647 h 240"/>
              <a:gd name="T36" fmla="*/ 2147483647 w 565"/>
              <a:gd name="T37" fmla="*/ 2147483647 h 240"/>
              <a:gd name="T38" fmla="*/ 2147483647 w 565"/>
              <a:gd name="T39" fmla="*/ 2147483647 h 240"/>
              <a:gd name="T40" fmla="*/ 2147483647 w 565"/>
              <a:gd name="T41" fmla="*/ 2147483647 h 240"/>
              <a:gd name="T42" fmla="*/ 2147483647 w 565"/>
              <a:gd name="T43" fmla="*/ 2147483647 h 240"/>
              <a:gd name="T44" fmla="*/ 2147483647 w 565"/>
              <a:gd name="T45" fmla="*/ 2147483647 h 240"/>
              <a:gd name="T46" fmla="*/ 2147483647 w 565"/>
              <a:gd name="T47" fmla="*/ 2147483647 h 240"/>
              <a:gd name="T48" fmla="*/ 2147483647 w 565"/>
              <a:gd name="T49" fmla="*/ 2147483647 h 240"/>
              <a:gd name="T50" fmla="*/ 2147483647 w 565"/>
              <a:gd name="T51" fmla="*/ 2147483647 h 240"/>
              <a:gd name="T52" fmla="*/ 2147483647 w 565"/>
              <a:gd name="T53" fmla="*/ 2147483647 h 240"/>
              <a:gd name="T54" fmla="*/ 2147483647 w 565"/>
              <a:gd name="T55" fmla="*/ 2147483647 h 240"/>
              <a:gd name="T56" fmla="*/ 2147483647 w 565"/>
              <a:gd name="T57" fmla="*/ 2147483647 h 240"/>
              <a:gd name="T58" fmla="*/ 2147483647 w 565"/>
              <a:gd name="T59" fmla="*/ 2147483647 h 240"/>
              <a:gd name="T60" fmla="*/ 2147483647 w 565"/>
              <a:gd name="T61" fmla="*/ 2147483647 h 240"/>
              <a:gd name="T62" fmla="*/ 2147483647 w 565"/>
              <a:gd name="T63" fmla="*/ 2147483647 h 240"/>
              <a:gd name="T64" fmla="*/ 2147483647 w 565"/>
              <a:gd name="T65" fmla="*/ 2147483647 h 240"/>
              <a:gd name="T66" fmla="*/ 2147483647 w 565"/>
              <a:gd name="T67" fmla="*/ 2147483647 h 240"/>
              <a:gd name="T68" fmla="*/ 2147483647 w 565"/>
              <a:gd name="T69" fmla="*/ 2147483647 h 240"/>
              <a:gd name="T70" fmla="*/ 2147483647 w 565"/>
              <a:gd name="T71" fmla="*/ 2147483647 h 24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65"/>
              <a:gd name="T109" fmla="*/ 0 h 240"/>
              <a:gd name="T110" fmla="*/ 565 w 565"/>
              <a:gd name="T111" fmla="*/ 240 h 24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65" h="240">
                <a:moveTo>
                  <a:pt x="564" y="119"/>
                </a:moveTo>
                <a:lnTo>
                  <a:pt x="563" y="109"/>
                </a:lnTo>
                <a:lnTo>
                  <a:pt x="560" y="98"/>
                </a:lnTo>
                <a:lnTo>
                  <a:pt x="555" y="88"/>
                </a:lnTo>
                <a:lnTo>
                  <a:pt x="547" y="78"/>
                </a:lnTo>
                <a:lnTo>
                  <a:pt x="538" y="68"/>
                </a:lnTo>
                <a:lnTo>
                  <a:pt x="527" y="60"/>
                </a:lnTo>
                <a:lnTo>
                  <a:pt x="513" y="51"/>
                </a:lnTo>
                <a:lnTo>
                  <a:pt x="498" y="42"/>
                </a:lnTo>
                <a:lnTo>
                  <a:pt x="482" y="35"/>
                </a:lnTo>
                <a:lnTo>
                  <a:pt x="464" y="27"/>
                </a:lnTo>
                <a:lnTo>
                  <a:pt x="444" y="21"/>
                </a:lnTo>
                <a:lnTo>
                  <a:pt x="423" y="15"/>
                </a:lnTo>
                <a:lnTo>
                  <a:pt x="402" y="11"/>
                </a:lnTo>
                <a:lnTo>
                  <a:pt x="379" y="7"/>
                </a:lnTo>
                <a:lnTo>
                  <a:pt x="356" y="4"/>
                </a:lnTo>
                <a:lnTo>
                  <a:pt x="331" y="1"/>
                </a:lnTo>
                <a:lnTo>
                  <a:pt x="307" y="0"/>
                </a:lnTo>
                <a:lnTo>
                  <a:pt x="282" y="0"/>
                </a:lnTo>
                <a:lnTo>
                  <a:pt x="258" y="0"/>
                </a:lnTo>
                <a:lnTo>
                  <a:pt x="234" y="1"/>
                </a:lnTo>
                <a:lnTo>
                  <a:pt x="210" y="4"/>
                </a:lnTo>
                <a:lnTo>
                  <a:pt x="186" y="7"/>
                </a:lnTo>
                <a:lnTo>
                  <a:pt x="163" y="11"/>
                </a:lnTo>
                <a:lnTo>
                  <a:pt x="141" y="15"/>
                </a:lnTo>
                <a:lnTo>
                  <a:pt x="121" y="21"/>
                </a:lnTo>
                <a:lnTo>
                  <a:pt x="101" y="27"/>
                </a:lnTo>
                <a:lnTo>
                  <a:pt x="83" y="35"/>
                </a:lnTo>
                <a:lnTo>
                  <a:pt x="67" y="42"/>
                </a:lnTo>
                <a:lnTo>
                  <a:pt x="52" y="51"/>
                </a:lnTo>
                <a:lnTo>
                  <a:pt x="38" y="60"/>
                </a:lnTo>
                <a:lnTo>
                  <a:pt x="27" y="68"/>
                </a:lnTo>
                <a:lnTo>
                  <a:pt x="18" y="78"/>
                </a:lnTo>
                <a:lnTo>
                  <a:pt x="10" y="88"/>
                </a:lnTo>
                <a:lnTo>
                  <a:pt x="5" y="98"/>
                </a:lnTo>
                <a:lnTo>
                  <a:pt x="2" y="109"/>
                </a:lnTo>
                <a:lnTo>
                  <a:pt x="0" y="119"/>
                </a:lnTo>
                <a:lnTo>
                  <a:pt x="2" y="129"/>
                </a:lnTo>
                <a:lnTo>
                  <a:pt x="5" y="140"/>
                </a:lnTo>
                <a:lnTo>
                  <a:pt x="10" y="150"/>
                </a:lnTo>
                <a:lnTo>
                  <a:pt x="18" y="160"/>
                </a:lnTo>
                <a:lnTo>
                  <a:pt x="27" y="170"/>
                </a:lnTo>
                <a:lnTo>
                  <a:pt x="38" y="179"/>
                </a:lnTo>
                <a:lnTo>
                  <a:pt x="52" y="188"/>
                </a:lnTo>
                <a:lnTo>
                  <a:pt x="67" y="196"/>
                </a:lnTo>
                <a:lnTo>
                  <a:pt x="83" y="204"/>
                </a:lnTo>
                <a:lnTo>
                  <a:pt x="101" y="211"/>
                </a:lnTo>
                <a:lnTo>
                  <a:pt x="121" y="217"/>
                </a:lnTo>
                <a:lnTo>
                  <a:pt x="141" y="223"/>
                </a:lnTo>
                <a:lnTo>
                  <a:pt x="163" y="227"/>
                </a:lnTo>
                <a:lnTo>
                  <a:pt x="186" y="231"/>
                </a:lnTo>
                <a:lnTo>
                  <a:pt x="210" y="235"/>
                </a:lnTo>
                <a:lnTo>
                  <a:pt x="234" y="237"/>
                </a:lnTo>
                <a:lnTo>
                  <a:pt x="258" y="239"/>
                </a:lnTo>
                <a:lnTo>
                  <a:pt x="282" y="239"/>
                </a:lnTo>
                <a:lnTo>
                  <a:pt x="307" y="239"/>
                </a:lnTo>
                <a:lnTo>
                  <a:pt x="331" y="237"/>
                </a:lnTo>
                <a:lnTo>
                  <a:pt x="356" y="235"/>
                </a:lnTo>
                <a:lnTo>
                  <a:pt x="379" y="231"/>
                </a:lnTo>
                <a:lnTo>
                  <a:pt x="402" y="227"/>
                </a:lnTo>
                <a:lnTo>
                  <a:pt x="423" y="223"/>
                </a:lnTo>
                <a:lnTo>
                  <a:pt x="444" y="217"/>
                </a:lnTo>
                <a:lnTo>
                  <a:pt x="464" y="211"/>
                </a:lnTo>
                <a:lnTo>
                  <a:pt x="482" y="204"/>
                </a:lnTo>
                <a:lnTo>
                  <a:pt x="498" y="196"/>
                </a:lnTo>
                <a:lnTo>
                  <a:pt x="513" y="188"/>
                </a:lnTo>
                <a:lnTo>
                  <a:pt x="527" y="179"/>
                </a:lnTo>
                <a:lnTo>
                  <a:pt x="538" y="170"/>
                </a:lnTo>
                <a:lnTo>
                  <a:pt x="547" y="160"/>
                </a:lnTo>
                <a:lnTo>
                  <a:pt x="555" y="150"/>
                </a:lnTo>
                <a:lnTo>
                  <a:pt x="560" y="140"/>
                </a:lnTo>
                <a:lnTo>
                  <a:pt x="563" y="129"/>
                </a:lnTo>
                <a:lnTo>
                  <a:pt x="564" y="11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Freeform 8"/>
          <p:cNvSpPr>
            <a:spLocks/>
          </p:cNvSpPr>
          <p:nvPr/>
        </p:nvSpPr>
        <p:spPr bwMode="auto">
          <a:xfrm>
            <a:off x="7713663" y="3432175"/>
            <a:ext cx="896937" cy="381000"/>
          </a:xfrm>
          <a:custGeom>
            <a:avLst/>
            <a:gdLst>
              <a:gd name="T0" fmla="*/ 2147483647 w 565"/>
              <a:gd name="T1" fmla="*/ 2147483647 h 240"/>
              <a:gd name="T2" fmla="*/ 2147483647 w 565"/>
              <a:gd name="T3" fmla="*/ 2147483647 h 240"/>
              <a:gd name="T4" fmla="*/ 2147483647 w 565"/>
              <a:gd name="T5" fmla="*/ 2147483647 h 240"/>
              <a:gd name="T6" fmla="*/ 2147483647 w 565"/>
              <a:gd name="T7" fmla="*/ 2147483647 h 240"/>
              <a:gd name="T8" fmla="*/ 2147483647 w 565"/>
              <a:gd name="T9" fmla="*/ 2147483647 h 240"/>
              <a:gd name="T10" fmla="*/ 2147483647 w 565"/>
              <a:gd name="T11" fmla="*/ 2147483647 h 240"/>
              <a:gd name="T12" fmla="*/ 2147483647 w 565"/>
              <a:gd name="T13" fmla="*/ 2147483647 h 240"/>
              <a:gd name="T14" fmla="*/ 2147483647 w 565"/>
              <a:gd name="T15" fmla="*/ 2147483647 h 240"/>
              <a:gd name="T16" fmla="*/ 2147483647 w 565"/>
              <a:gd name="T17" fmla="*/ 2147483647 h 240"/>
              <a:gd name="T18" fmla="*/ 2147483647 w 565"/>
              <a:gd name="T19" fmla="*/ 2147483647 h 240"/>
              <a:gd name="T20" fmla="*/ 2147483647 w 565"/>
              <a:gd name="T21" fmla="*/ 2147483647 h 240"/>
              <a:gd name="T22" fmla="*/ 2147483647 w 565"/>
              <a:gd name="T23" fmla="*/ 2147483647 h 240"/>
              <a:gd name="T24" fmla="*/ 2147483647 w 565"/>
              <a:gd name="T25" fmla="*/ 2147483647 h 240"/>
              <a:gd name="T26" fmla="*/ 2147483647 w 565"/>
              <a:gd name="T27" fmla="*/ 2147483647 h 240"/>
              <a:gd name="T28" fmla="*/ 2147483647 w 565"/>
              <a:gd name="T29" fmla="*/ 2147483647 h 240"/>
              <a:gd name="T30" fmla="*/ 2147483647 w 565"/>
              <a:gd name="T31" fmla="*/ 2147483647 h 240"/>
              <a:gd name="T32" fmla="*/ 2147483647 w 565"/>
              <a:gd name="T33" fmla="*/ 2147483647 h 240"/>
              <a:gd name="T34" fmla="*/ 2147483647 w 565"/>
              <a:gd name="T35" fmla="*/ 2147483647 h 240"/>
              <a:gd name="T36" fmla="*/ 2147483647 w 565"/>
              <a:gd name="T37" fmla="*/ 2147483647 h 240"/>
              <a:gd name="T38" fmla="*/ 2147483647 w 565"/>
              <a:gd name="T39" fmla="*/ 2147483647 h 240"/>
              <a:gd name="T40" fmla="*/ 2147483647 w 565"/>
              <a:gd name="T41" fmla="*/ 2147483647 h 240"/>
              <a:gd name="T42" fmla="*/ 2147483647 w 565"/>
              <a:gd name="T43" fmla="*/ 2147483647 h 240"/>
              <a:gd name="T44" fmla="*/ 2147483647 w 565"/>
              <a:gd name="T45" fmla="*/ 2147483647 h 240"/>
              <a:gd name="T46" fmla="*/ 2147483647 w 565"/>
              <a:gd name="T47" fmla="*/ 2147483647 h 240"/>
              <a:gd name="T48" fmla="*/ 2147483647 w 565"/>
              <a:gd name="T49" fmla="*/ 2147483647 h 240"/>
              <a:gd name="T50" fmla="*/ 2147483647 w 565"/>
              <a:gd name="T51" fmla="*/ 2147483647 h 240"/>
              <a:gd name="T52" fmla="*/ 2147483647 w 565"/>
              <a:gd name="T53" fmla="*/ 0 h 240"/>
              <a:gd name="T54" fmla="*/ 2147483647 w 565"/>
              <a:gd name="T55" fmla="*/ 0 h 240"/>
              <a:gd name="T56" fmla="*/ 2147483647 w 565"/>
              <a:gd name="T57" fmla="*/ 2147483647 h 240"/>
              <a:gd name="T58" fmla="*/ 2147483647 w 565"/>
              <a:gd name="T59" fmla="*/ 2147483647 h 240"/>
              <a:gd name="T60" fmla="*/ 2147483647 w 565"/>
              <a:gd name="T61" fmla="*/ 2147483647 h 240"/>
              <a:gd name="T62" fmla="*/ 2147483647 w 565"/>
              <a:gd name="T63" fmla="*/ 2147483647 h 240"/>
              <a:gd name="T64" fmla="*/ 2147483647 w 565"/>
              <a:gd name="T65" fmla="*/ 2147483647 h 240"/>
              <a:gd name="T66" fmla="*/ 2147483647 w 565"/>
              <a:gd name="T67" fmla="*/ 2147483647 h 240"/>
              <a:gd name="T68" fmla="*/ 2147483647 w 565"/>
              <a:gd name="T69" fmla="*/ 2147483647 h 240"/>
              <a:gd name="T70" fmla="*/ 2147483647 w 565"/>
              <a:gd name="T71" fmla="*/ 2147483647 h 24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65"/>
              <a:gd name="T109" fmla="*/ 0 h 240"/>
              <a:gd name="T110" fmla="*/ 565 w 565"/>
              <a:gd name="T111" fmla="*/ 240 h 24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65" h="240">
                <a:moveTo>
                  <a:pt x="0" y="119"/>
                </a:moveTo>
                <a:lnTo>
                  <a:pt x="1" y="129"/>
                </a:lnTo>
                <a:lnTo>
                  <a:pt x="4" y="140"/>
                </a:lnTo>
                <a:lnTo>
                  <a:pt x="9" y="150"/>
                </a:lnTo>
                <a:lnTo>
                  <a:pt x="17" y="160"/>
                </a:lnTo>
                <a:lnTo>
                  <a:pt x="27" y="170"/>
                </a:lnTo>
                <a:lnTo>
                  <a:pt x="38" y="179"/>
                </a:lnTo>
                <a:lnTo>
                  <a:pt x="51" y="188"/>
                </a:lnTo>
                <a:lnTo>
                  <a:pt x="66" y="196"/>
                </a:lnTo>
                <a:lnTo>
                  <a:pt x="83" y="204"/>
                </a:lnTo>
                <a:lnTo>
                  <a:pt x="101" y="211"/>
                </a:lnTo>
                <a:lnTo>
                  <a:pt x="120" y="217"/>
                </a:lnTo>
                <a:lnTo>
                  <a:pt x="141" y="223"/>
                </a:lnTo>
                <a:lnTo>
                  <a:pt x="163" y="227"/>
                </a:lnTo>
                <a:lnTo>
                  <a:pt x="185" y="231"/>
                </a:lnTo>
                <a:lnTo>
                  <a:pt x="209" y="235"/>
                </a:lnTo>
                <a:lnTo>
                  <a:pt x="233" y="237"/>
                </a:lnTo>
                <a:lnTo>
                  <a:pt x="257" y="239"/>
                </a:lnTo>
                <a:lnTo>
                  <a:pt x="282" y="239"/>
                </a:lnTo>
                <a:lnTo>
                  <a:pt x="306" y="239"/>
                </a:lnTo>
                <a:lnTo>
                  <a:pt x="331" y="237"/>
                </a:lnTo>
                <a:lnTo>
                  <a:pt x="355" y="235"/>
                </a:lnTo>
                <a:lnTo>
                  <a:pt x="378" y="231"/>
                </a:lnTo>
                <a:lnTo>
                  <a:pt x="401" y="227"/>
                </a:lnTo>
                <a:lnTo>
                  <a:pt x="423" y="223"/>
                </a:lnTo>
                <a:lnTo>
                  <a:pt x="443" y="217"/>
                </a:lnTo>
                <a:lnTo>
                  <a:pt x="463" y="211"/>
                </a:lnTo>
                <a:lnTo>
                  <a:pt x="481" y="204"/>
                </a:lnTo>
                <a:lnTo>
                  <a:pt x="498" y="196"/>
                </a:lnTo>
                <a:lnTo>
                  <a:pt x="513" y="188"/>
                </a:lnTo>
                <a:lnTo>
                  <a:pt x="526" y="179"/>
                </a:lnTo>
                <a:lnTo>
                  <a:pt x="537" y="169"/>
                </a:lnTo>
                <a:lnTo>
                  <a:pt x="547" y="160"/>
                </a:lnTo>
                <a:lnTo>
                  <a:pt x="554" y="150"/>
                </a:lnTo>
                <a:lnTo>
                  <a:pt x="559" y="140"/>
                </a:lnTo>
                <a:lnTo>
                  <a:pt x="563" y="129"/>
                </a:lnTo>
                <a:lnTo>
                  <a:pt x="564" y="119"/>
                </a:lnTo>
                <a:lnTo>
                  <a:pt x="563" y="108"/>
                </a:lnTo>
                <a:lnTo>
                  <a:pt x="559" y="98"/>
                </a:lnTo>
                <a:lnTo>
                  <a:pt x="554" y="88"/>
                </a:lnTo>
                <a:lnTo>
                  <a:pt x="547" y="78"/>
                </a:lnTo>
                <a:lnTo>
                  <a:pt x="537" y="68"/>
                </a:lnTo>
                <a:lnTo>
                  <a:pt x="526" y="59"/>
                </a:lnTo>
                <a:lnTo>
                  <a:pt x="513" y="50"/>
                </a:lnTo>
                <a:lnTo>
                  <a:pt x="498" y="42"/>
                </a:lnTo>
                <a:lnTo>
                  <a:pt x="481" y="35"/>
                </a:lnTo>
                <a:lnTo>
                  <a:pt x="463" y="27"/>
                </a:lnTo>
                <a:lnTo>
                  <a:pt x="443" y="21"/>
                </a:lnTo>
                <a:lnTo>
                  <a:pt x="423" y="15"/>
                </a:lnTo>
                <a:lnTo>
                  <a:pt x="401" y="11"/>
                </a:lnTo>
                <a:lnTo>
                  <a:pt x="378" y="6"/>
                </a:lnTo>
                <a:lnTo>
                  <a:pt x="355" y="4"/>
                </a:lnTo>
                <a:lnTo>
                  <a:pt x="331" y="1"/>
                </a:lnTo>
                <a:lnTo>
                  <a:pt x="306" y="0"/>
                </a:lnTo>
                <a:lnTo>
                  <a:pt x="282" y="0"/>
                </a:lnTo>
                <a:lnTo>
                  <a:pt x="257" y="0"/>
                </a:lnTo>
                <a:lnTo>
                  <a:pt x="233" y="1"/>
                </a:lnTo>
                <a:lnTo>
                  <a:pt x="209" y="4"/>
                </a:lnTo>
                <a:lnTo>
                  <a:pt x="185" y="7"/>
                </a:lnTo>
                <a:lnTo>
                  <a:pt x="163" y="11"/>
                </a:lnTo>
                <a:lnTo>
                  <a:pt x="141" y="16"/>
                </a:lnTo>
                <a:lnTo>
                  <a:pt x="120" y="21"/>
                </a:lnTo>
                <a:lnTo>
                  <a:pt x="100" y="27"/>
                </a:lnTo>
                <a:lnTo>
                  <a:pt x="83" y="35"/>
                </a:lnTo>
                <a:lnTo>
                  <a:pt x="66" y="42"/>
                </a:lnTo>
                <a:lnTo>
                  <a:pt x="51" y="51"/>
                </a:lnTo>
                <a:lnTo>
                  <a:pt x="38" y="60"/>
                </a:lnTo>
                <a:lnTo>
                  <a:pt x="27" y="68"/>
                </a:lnTo>
                <a:lnTo>
                  <a:pt x="17" y="78"/>
                </a:lnTo>
                <a:lnTo>
                  <a:pt x="9" y="88"/>
                </a:lnTo>
                <a:lnTo>
                  <a:pt x="4" y="98"/>
                </a:lnTo>
                <a:lnTo>
                  <a:pt x="1" y="109"/>
                </a:lnTo>
                <a:lnTo>
                  <a:pt x="0" y="11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Freeform 9"/>
          <p:cNvSpPr>
            <a:spLocks/>
          </p:cNvSpPr>
          <p:nvPr/>
        </p:nvSpPr>
        <p:spPr bwMode="auto">
          <a:xfrm>
            <a:off x="3860800" y="3059113"/>
            <a:ext cx="1169988" cy="366712"/>
          </a:xfrm>
          <a:custGeom>
            <a:avLst/>
            <a:gdLst>
              <a:gd name="T0" fmla="*/ 2147483647 w 737"/>
              <a:gd name="T1" fmla="*/ 2147483647 h 231"/>
              <a:gd name="T2" fmla="*/ 2147483647 w 737"/>
              <a:gd name="T3" fmla="*/ 2147483647 h 231"/>
              <a:gd name="T4" fmla="*/ 2147483647 w 737"/>
              <a:gd name="T5" fmla="*/ 2147483647 h 231"/>
              <a:gd name="T6" fmla="*/ 2147483647 w 737"/>
              <a:gd name="T7" fmla="*/ 2147483647 h 231"/>
              <a:gd name="T8" fmla="*/ 2147483647 w 737"/>
              <a:gd name="T9" fmla="*/ 2147483647 h 231"/>
              <a:gd name="T10" fmla="*/ 2147483647 w 737"/>
              <a:gd name="T11" fmla="*/ 2147483647 h 231"/>
              <a:gd name="T12" fmla="*/ 2147483647 w 737"/>
              <a:gd name="T13" fmla="*/ 2147483647 h 231"/>
              <a:gd name="T14" fmla="*/ 2147483647 w 737"/>
              <a:gd name="T15" fmla="*/ 2147483647 h 231"/>
              <a:gd name="T16" fmla="*/ 2147483647 w 737"/>
              <a:gd name="T17" fmla="*/ 0 h 231"/>
              <a:gd name="T18" fmla="*/ 2147483647 w 737"/>
              <a:gd name="T19" fmla="*/ 0 h 231"/>
              <a:gd name="T20" fmla="*/ 2147483647 w 737"/>
              <a:gd name="T21" fmla="*/ 2147483647 h 231"/>
              <a:gd name="T22" fmla="*/ 2147483647 w 737"/>
              <a:gd name="T23" fmla="*/ 2147483647 h 231"/>
              <a:gd name="T24" fmla="*/ 2147483647 w 737"/>
              <a:gd name="T25" fmla="*/ 2147483647 h 231"/>
              <a:gd name="T26" fmla="*/ 2147483647 w 737"/>
              <a:gd name="T27" fmla="*/ 2147483647 h 231"/>
              <a:gd name="T28" fmla="*/ 2147483647 w 737"/>
              <a:gd name="T29" fmla="*/ 2147483647 h 231"/>
              <a:gd name="T30" fmla="*/ 2147483647 w 737"/>
              <a:gd name="T31" fmla="*/ 2147483647 h 231"/>
              <a:gd name="T32" fmla="*/ 2147483647 w 737"/>
              <a:gd name="T33" fmla="*/ 2147483647 h 231"/>
              <a:gd name="T34" fmla="*/ 2147483647 w 737"/>
              <a:gd name="T35" fmla="*/ 2147483647 h 231"/>
              <a:gd name="T36" fmla="*/ 2147483647 w 737"/>
              <a:gd name="T37" fmla="*/ 2147483647 h 231"/>
              <a:gd name="T38" fmla="*/ 2147483647 w 737"/>
              <a:gd name="T39" fmla="*/ 2147483647 h 231"/>
              <a:gd name="T40" fmla="*/ 2147483647 w 737"/>
              <a:gd name="T41" fmla="*/ 2147483647 h 231"/>
              <a:gd name="T42" fmla="*/ 2147483647 w 737"/>
              <a:gd name="T43" fmla="*/ 2147483647 h 231"/>
              <a:gd name="T44" fmla="*/ 2147483647 w 737"/>
              <a:gd name="T45" fmla="*/ 2147483647 h 231"/>
              <a:gd name="T46" fmla="*/ 2147483647 w 737"/>
              <a:gd name="T47" fmla="*/ 2147483647 h 231"/>
              <a:gd name="T48" fmla="*/ 2147483647 w 737"/>
              <a:gd name="T49" fmla="*/ 2147483647 h 231"/>
              <a:gd name="T50" fmla="*/ 2147483647 w 737"/>
              <a:gd name="T51" fmla="*/ 2147483647 h 231"/>
              <a:gd name="T52" fmla="*/ 2147483647 w 737"/>
              <a:gd name="T53" fmla="*/ 2147483647 h 231"/>
              <a:gd name="T54" fmla="*/ 2147483647 w 737"/>
              <a:gd name="T55" fmla="*/ 2147483647 h 231"/>
              <a:gd name="T56" fmla="*/ 2147483647 w 737"/>
              <a:gd name="T57" fmla="*/ 2147483647 h 231"/>
              <a:gd name="T58" fmla="*/ 2147483647 w 737"/>
              <a:gd name="T59" fmla="*/ 2147483647 h 231"/>
              <a:gd name="T60" fmla="*/ 2147483647 w 737"/>
              <a:gd name="T61" fmla="*/ 2147483647 h 231"/>
              <a:gd name="T62" fmla="*/ 2147483647 w 737"/>
              <a:gd name="T63" fmla="*/ 2147483647 h 231"/>
              <a:gd name="T64" fmla="*/ 2147483647 w 737"/>
              <a:gd name="T65" fmla="*/ 2147483647 h 231"/>
              <a:gd name="T66" fmla="*/ 2147483647 w 737"/>
              <a:gd name="T67" fmla="*/ 2147483647 h 231"/>
              <a:gd name="T68" fmla="*/ 2147483647 w 737"/>
              <a:gd name="T69" fmla="*/ 2147483647 h 231"/>
              <a:gd name="T70" fmla="*/ 2147483647 w 737"/>
              <a:gd name="T71" fmla="*/ 2147483647 h 23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37"/>
              <a:gd name="T109" fmla="*/ 0 h 231"/>
              <a:gd name="T110" fmla="*/ 737 w 737"/>
              <a:gd name="T111" fmla="*/ 231 h 23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37" h="231">
                <a:moveTo>
                  <a:pt x="736" y="115"/>
                </a:moveTo>
                <a:lnTo>
                  <a:pt x="736" y="105"/>
                </a:lnTo>
                <a:lnTo>
                  <a:pt x="730" y="94"/>
                </a:lnTo>
                <a:lnTo>
                  <a:pt x="724" y="85"/>
                </a:lnTo>
                <a:lnTo>
                  <a:pt x="715" y="75"/>
                </a:lnTo>
                <a:lnTo>
                  <a:pt x="702" y="67"/>
                </a:lnTo>
                <a:lnTo>
                  <a:pt x="687" y="57"/>
                </a:lnTo>
                <a:lnTo>
                  <a:pt x="670" y="48"/>
                </a:lnTo>
                <a:lnTo>
                  <a:pt x="651" y="41"/>
                </a:lnTo>
                <a:lnTo>
                  <a:pt x="628" y="33"/>
                </a:lnTo>
                <a:lnTo>
                  <a:pt x="605" y="27"/>
                </a:lnTo>
                <a:lnTo>
                  <a:pt x="579" y="21"/>
                </a:lnTo>
                <a:lnTo>
                  <a:pt x="552" y="15"/>
                </a:lnTo>
                <a:lnTo>
                  <a:pt x="524" y="10"/>
                </a:lnTo>
                <a:lnTo>
                  <a:pt x="494" y="7"/>
                </a:lnTo>
                <a:lnTo>
                  <a:pt x="464" y="3"/>
                </a:lnTo>
                <a:lnTo>
                  <a:pt x="433" y="1"/>
                </a:lnTo>
                <a:lnTo>
                  <a:pt x="400" y="0"/>
                </a:lnTo>
                <a:lnTo>
                  <a:pt x="368" y="0"/>
                </a:lnTo>
                <a:lnTo>
                  <a:pt x="336" y="0"/>
                </a:lnTo>
                <a:lnTo>
                  <a:pt x="305" y="1"/>
                </a:lnTo>
                <a:lnTo>
                  <a:pt x="274" y="3"/>
                </a:lnTo>
                <a:lnTo>
                  <a:pt x="242" y="7"/>
                </a:lnTo>
                <a:lnTo>
                  <a:pt x="214" y="10"/>
                </a:lnTo>
                <a:lnTo>
                  <a:pt x="184" y="15"/>
                </a:lnTo>
                <a:lnTo>
                  <a:pt x="157" y="21"/>
                </a:lnTo>
                <a:lnTo>
                  <a:pt x="131" y="27"/>
                </a:lnTo>
                <a:lnTo>
                  <a:pt x="108" y="33"/>
                </a:lnTo>
                <a:lnTo>
                  <a:pt x="86" y="41"/>
                </a:lnTo>
                <a:lnTo>
                  <a:pt x="66" y="48"/>
                </a:lnTo>
                <a:lnTo>
                  <a:pt x="50" y="57"/>
                </a:lnTo>
                <a:lnTo>
                  <a:pt x="35" y="67"/>
                </a:lnTo>
                <a:lnTo>
                  <a:pt x="23" y="75"/>
                </a:lnTo>
                <a:lnTo>
                  <a:pt x="13" y="85"/>
                </a:lnTo>
                <a:lnTo>
                  <a:pt x="6" y="94"/>
                </a:lnTo>
                <a:lnTo>
                  <a:pt x="1" y="105"/>
                </a:lnTo>
                <a:lnTo>
                  <a:pt x="0" y="115"/>
                </a:lnTo>
                <a:lnTo>
                  <a:pt x="1" y="125"/>
                </a:lnTo>
                <a:lnTo>
                  <a:pt x="6" y="135"/>
                </a:lnTo>
                <a:lnTo>
                  <a:pt x="13" y="144"/>
                </a:lnTo>
                <a:lnTo>
                  <a:pt x="23" y="154"/>
                </a:lnTo>
                <a:lnTo>
                  <a:pt x="35" y="163"/>
                </a:lnTo>
                <a:lnTo>
                  <a:pt x="50" y="172"/>
                </a:lnTo>
                <a:lnTo>
                  <a:pt x="66" y="181"/>
                </a:lnTo>
                <a:lnTo>
                  <a:pt x="86" y="188"/>
                </a:lnTo>
                <a:lnTo>
                  <a:pt x="108" y="196"/>
                </a:lnTo>
                <a:lnTo>
                  <a:pt x="131" y="203"/>
                </a:lnTo>
                <a:lnTo>
                  <a:pt x="157" y="208"/>
                </a:lnTo>
                <a:lnTo>
                  <a:pt x="184" y="214"/>
                </a:lnTo>
                <a:lnTo>
                  <a:pt x="214" y="219"/>
                </a:lnTo>
                <a:lnTo>
                  <a:pt x="242" y="223"/>
                </a:lnTo>
                <a:lnTo>
                  <a:pt x="274" y="226"/>
                </a:lnTo>
                <a:lnTo>
                  <a:pt x="305" y="228"/>
                </a:lnTo>
                <a:lnTo>
                  <a:pt x="336" y="229"/>
                </a:lnTo>
                <a:lnTo>
                  <a:pt x="368" y="230"/>
                </a:lnTo>
                <a:lnTo>
                  <a:pt x="400" y="229"/>
                </a:lnTo>
                <a:lnTo>
                  <a:pt x="433" y="228"/>
                </a:lnTo>
                <a:lnTo>
                  <a:pt x="464" y="226"/>
                </a:lnTo>
                <a:lnTo>
                  <a:pt x="494" y="223"/>
                </a:lnTo>
                <a:lnTo>
                  <a:pt x="524" y="219"/>
                </a:lnTo>
                <a:lnTo>
                  <a:pt x="552" y="214"/>
                </a:lnTo>
                <a:lnTo>
                  <a:pt x="579" y="208"/>
                </a:lnTo>
                <a:lnTo>
                  <a:pt x="605" y="203"/>
                </a:lnTo>
                <a:lnTo>
                  <a:pt x="628" y="196"/>
                </a:lnTo>
                <a:lnTo>
                  <a:pt x="651" y="188"/>
                </a:lnTo>
                <a:lnTo>
                  <a:pt x="670" y="181"/>
                </a:lnTo>
                <a:lnTo>
                  <a:pt x="687" y="172"/>
                </a:lnTo>
                <a:lnTo>
                  <a:pt x="702" y="163"/>
                </a:lnTo>
                <a:lnTo>
                  <a:pt x="715" y="154"/>
                </a:lnTo>
                <a:lnTo>
                  <a:pt x="724" y="144"/>
                </a:lnTo>
                <a:lnTo>
                  <a:pt x="730" y="135"/>
                </a:lnTo>
                <a:lnTo>
                  <a:pt x="736" y="125"/>
                </a:lnTo>
                <a:lnTo>
                  <a:pt x="736" y="115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Freeform 10"/>
          <p:cNvSpPr>
            <a:spLocks/>
          </p:cNvSpPr>
          <p:nvPr/>
        </p:nvSpPr>
        <p:spPr bwMode="auto">
          <a:xfrm>
            <a:off x="3438525" y="3432175"/>
            <a:ext cx="609600" cy="381000"/>
          </a:xfrm>
          <a:custGeom>
            <a:avLst/>
            <a:gdLst>
              <a:gd name="T0" fmla="*/ 2147483647 w 565"/>
              <a:gd name="T1" fmla="*/ 2147483647 h 240"/>
              <a:gd name="T2" fmla="*/ 2147483647 w 565"/>
              <a:gd name="T3" fmla="*/ 2147483647 h 240"/>
              <a:gd name="T4" fmla="*/ 2147483647 w 565"/>
              <a:gd name="T5" fmla="*/ 2147483647 h 240"/>
              <a:gd name="T6" fmla="*/ 2147483647 w 565"/>
              <a:gd name="T7" fmla="*/ 2147483647 h 240"/>
              <a:gd name="T8" fmla="*/ 2147483647 w 565"/>
              <a:gd name="T9" fmla="*/ 2147483647 h 240"/>
              <a:gd name="T10" fmla="*/ 2147483647 w 565"/>
              <a:gd name="T11" fmla="*/ 2147483647 h 240"/>
              <a:gd name="T12" fmla="*/ 2147483647 w 565"/>
              <a:gd name="T13" fmla="*/ 2147483647 h 240"/>
              <a:gd name="T14" fmla="*/ 2147483647 w 565"/>
              <a:gd name="T15" fmla="*/ 2147483647 h 240"/>
              <a:gd name="T16" fmla="*/ 2147483647 w 565"/>
              <a:gd name="T17" fmla="*/ 0 h 240"/>
              <a:gd name="T18" fmla="*/ 2147483647 w 565"/>
              <a:gd name="T19" fmla="*/ 0 h 240"/>
              <a:gd name="T20" fmla="*/ 2147483647 w 565"/>
              <a:gd name="T21" fmla="*/ 2147483647 h 240"/>
              <a:gd name="T22" fmla="*/ 2147483647 w 565"/>
              <a:gd name="T23" fmla="*/ 2147483647 h 240"/>
              <a:gd name="T24" fmla="*/ 2147483647 w 565"/>
              <a:gd name="T25" fmla="*/ 2147483647 h 240"/>
              <a:gd name="T26" fmla="*/ 2147483647 w 565"/>
              <a:gd name="T27" fmla="*/ 2147483647 h 240"/>
              <a:gd name="T28" fmla="*/ 2147483647 w 565"/>
              <a:gd name="T29" fmla="*/ 2147483647 h 240"/>
              <a:gd name="T30" fmla="*/ 2147483647 w 565"/>
              <a:gd name="T31" fmla="*/ 2147483647 h 240"/>
              <a:gd name="T32" fmla="*/ 2147483647 w 565"/>
              <a:gd name="T33" fmla="*/ 2147483647 h 240"/>
              <a:gd name="T34" fmla="*/ 2147483647 w 565"/>
              <a:gd name="T35" fmla="*/ 2147483647 h 240"/>
              <a:gd name="T36" fmla="*/ 2147483647 w 565"/>
              <a:gd name="T37" fmla="*/ 2147483647 h 240"/>
              <a:gd name="T38" fmla="*/ 2147483647 w 565"/>
              <a:gd name="T39" fmla="*/ 2147483647 h 240"/>
              <a:gd name="T40" fmla="*/ 2147483647 w 565"/>
              <a:gd name="T41" fmla="*/ 2147483647 h 240"/>
              <a:gd name="T42" fmla="*/ 2147483647 w 565"/>
              <a:gd name="T43" fmla="*/ 2147483647 h 240"/>
              <a:gd name="T44" fmla="*/ 2147483647 w 565"/>
              <a:gd name="T45" fmla="*/ 2147483647 h 240"/>
              <a:gd name="T46" fmla="*/ 2147483647 w 565"/>
              <a:gd name="T47" fmla="*/ 2147483647 h 240"/>
              <a:gd name="T48" fmla="*/ 2147483647 w 565"/>
              <a:gd name="T49" fmla="*/ 2147483647 h 240"/>
              <a:gd name="T50" fmla="*/ 2147483647 w 565"/>
              <a:gd name="T51" fmla="*/ 2147483647 h 240"/>
              <a:gd name="T52" fmla="*/ 2147483647 w 565"/>
              <a:gd name="T53" fmla="*/ 2147483647 h 240"/>
              <a:gd name="T54" fmla="*/ 2147483647 w 565"/>
              <a:gd name="T55" fmla="*/ 2147483647 h 240"/>
              <a:gd name="T56" fmla="*/ 2147483647 w 565"/>
              <a:gd name="T57" fmla="*/ 2147483647 h 240"/>
              <a:gd name="T58" fmla="*/ 2147483647 w 565"/>
              <a:gd name="T59" fmla="*/ 2147483647 h 240"/>
              <a:gd name="T60" fmla="*/ 2147483647 w 565"/>
              <a:gd name="T61" fmla="*/ 2147483647 h 240"/>
              <a:gd name="T62" fmla="*/ 2147483647 w 565"/>
              <a:gd name="T63" fmla="*/ 2147483647 h 240"/>
              <a:gd name="T64" fmla="*/ 2147483647 w 565"/>
              <a:gd name="T65" fmla="*/ 2147483647 h 240"/>
              <a:gd name="T66" fmla="*/ 2147483647 w 565"/>
              <a:gd name="T67" fmla="*/ 2147483647 h 240"/>
              <a:gd name="T68" fmla="*/ 2147483647 w 565"/>
              <a:gd name="T69" fmla="*/ 2147483647 h 240"/>
              <a:gd name="T70" fmla="*/ 2147483647 w 565"/>
              <a:gd name="T71" fmla="*/ 2147483647 h 24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65"/>
              <a:gd name="T109" fmla="*/ 0 h 240"/>
              <a:gd name="T110" fmla="*/ 565 w 565"/>
              <a:gd name="T111" fmla="*/ 240 h 24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65" h="240">
                <a:moveTo>
                  <a:pt x="564" y="119"/>
                </a:moveTo>
                <a:lnTo>
                  <a:pt x="563" y="109"/>
                </a:lnTo>
                <a:lnTo>
                  <a:pt x="560" y="98"/>
                </a:lnTo>
                <a:lnTo>
                  <a:pt x="555" y="88"/>
                </a:lnTo>
                <a:lnTo>
                  <a:pt x="547" y="78"/>
                </a:lnTo>
                <a:lnTo>
                  <a:pt x="538" y="68"/>
                </a:lnTo>
                <a:lnTo>
                  <a:pt x="526" y="60"/>
                </a:lnTo>
                <a:lnTo>
                  <a:pt x="513" y="51"/>
                </a:lnTo>
                <a:lnTo>
                  <a:pt x="498" y="42"/>
                </a:lnTo>
                <a:lnTo>
                  <a:pt x="481" y="35"/>
                </a:lnTo>
                <a:lnTo>
                  <a:pt x="464" y="27"/>
                </a:lnTo>
                <a:lnTo>
                  <a:pt x="444" y="21"/>
                </a:lnTo>
                <a:lnTo>
                  <a:pt x="423" y="15"/>
                </a:lnTo>
                <a:lnTo>
                  <a:pt x="401" y="11"/>
                </a:lnTo>
                <a:lnTo>
                  <a:pt x="379" y="7"/>
                </a:lnTo>
                <a:lnTo>
                  <a:pt x="355" y="4"/>
                </a:lnTo>
                <a:lnTo>
                  <a:pt x="331" y="1"/>
                </a:lnTo>
                <a:lnTo>
                  <a:pt x="306" y="0"/>
                </a:lnTo>
                <a:lnTo>
                  <a:pt x="282" y="0"/>
                </a:lnTo>
                <a:lnTo>
                  <a:pt x="258" y="0"/>
                </a:lnTo>
                <a:lnTo>
                  <a:pt x="233" y="1"/>
                </a:lnTo>
                <a:lnTo>
                  <a:pt x="209" y="4"/>
                </a:lnTo>
                <a:lnTo>
                  <a:pt x="185" y="7"/>
                </a:lnTo>
                <a:lnTo>
                  <a:pt x="163" y="11"/>
                </a:lnTo>
                <a:lnTo>
                  <a:pt x="141" y="15"/>
                </a:lnTo>
                <a:lnTo>
                  <a:pt x="120" y="21"/>
                </a:lnTo>
                <a:lnTo>
                  <a:pt x="101" y="27"/>
                </a:lnTo>
                <a:lnTo>
                  <a:pt x="83" y="35"/>
                </a:lnTo>
                <a:lnTo>
                  <a:pt x="66" y="42"/>
                </a:lnTo>
                <a:lnTo>
                  <a:pt x="51" y="51"/>
                </a:lnTo>
                <a:lnTo>
                  <a:pt x="38" y="60"/>
                </a:lnTo>
                <a:lnTo>
                  <a:pt x="27" y="68"/>
                </a:lnTo>
                <a:lnTo>
                  <a:pt x="17" y="78"/>
                </a:lnTo>
                <a:lnTo>
                  <a:pt x="9" y="88"/>
                </a:lnTo>
                <a:lnTo>
                  <a:pt x="4" y="98"/>
                </a:lnTo>
                <a:lnTo>
                  <a:pt x="1" y="109"/>
                </a:lnTo>
                <a:lnTo>
                  <a:pt x="0" y="119"/>
                </a:lnTo>
                <a:lnTo>
                  <a:pt x="1" y="129"/>
                </a:lnTo>
                <a:lnTo>
                  <a:pt x="4" y="140"/>
                </a:lnTo>
                <a:lnTo>
                  <a:pt x="9" y="150"/>
                </a:lnTo>
                <a:lnTo>
                  <a:pt x="17" y="160"/>
                </a:lnTo>
                <a:lnTo>
                  <a:pt x="27" y="170"/>
                </a:lnTo>
                <a:lnTo>
                  <a:pt x="38" y="179"/>
                </a:lnTo>
                <a:lnTo>
                  <a:pt x="51" y="188"/>
                </a:lnTo>
                <a:lnTo>
                  <a:pt x="66" y="196"/>
                </a:lnTo>
                <a:lnTo>
                  <a:pt x="83" y="204"/>
                </a:lnTo>
                <a:lnTo>
                  <a:pt x="101" y="211"/>
                </a:lnTo>
                <a:lnTo>
                  <a:pt x="120" y="217"/>
                </a:lnTo>
                <a:lnTo>
                  <a:pt x="141" y="223"/>
                </a:lnTo>
                <a:lnTo>
                  <a:pt x="163" y="227"/>
                </a:lnTo>
                <a:lnTo>
                  <a:pt x="185" y="231"/>
                </a:lnTo>
                <a:lnTo>
                  <a:pt x="209" y="235"/>
                </a:lnTo>
                <a:lnTo>
                  <a:pt x="233" y="237"/>
                </a:lnTo>
                <a:lnTo>
                  <a:pt x="258" y="239"/>
                </a:lnTo>
                <a:lnTo>
                  <a:pt x="282" y="239"/>
                </a:lnTo>
                <a:lnTo>
                  <a:pt x="306" y="239"/>
                </a:lnTo>
                <a:lnTo>
                  <a:pt x="331" y="237"/>
                </a:lnTo>
                <a:lnTo>
                  <a:pt x="355" y="235"/>
                </a:lnTo>
                <a:lnTo>
                  <a:pt x="379" y="231"/>
                </a:lnTo>
                <a:lnTo>
                  <a:pt x="401" y="227"/>
                </a:lnTo>
                <a:lnTo>
                  <a:pt x="423" y="223"/>
                </a:lnTo>
                <a:lnTo>
                  <a:pt x="444" y="217"/>
                </a:lnTo>
                <a:lnTo>
                  <a:pt x="464" y="211"/>
                </a:lnTo>
                <a:lnTo>
                  <a:pt x="481" y="204"/>
                </a:lnTo>
                <a:lnTo>
                  <a:pt x="498" y="196"/>
                </a:lnTo>
                <a:lnTo>
                  <a:pt x="513" y="188"/>
                </a:lnTo>
                <a:lnTo>
                  <a:pt x="526" y="179"/>
                </a:lnTo>
                <a:lnTo>
                  <a:pt x="538" y="170"/>
                </a:lnTo>
                <a:lnTo>
                  <a:pt x="547" y="160"/>
                </a:lnTo>
                <a:lnTo>
                  <a:pt x="555" y="150"/>
                </a:lnTo>
                <a:lnTo>
                  <a:pt x="560" y="140"/>
                </a:lnTo>
                <a:lnTo>
                  <a:pt x="563" y="129"/>
                </a:lnTo>
                <a:lnTo>
                  <a:pt x="564" y="11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Freeform 11"/>
          <p:cNvSpPr>
            <a:spLocks/>
          </p:cNvSpPr>
          <p:nvPr/>
        </p:nvSpPr>
        <p:spPr bwMode="auto">
          <a:xfrm>
            <a:off x="4692650" y="3432175"/>
            <a:ext cx="1133475" cy="381000"/>
          </a:xfrm>
          <a:custGeom>
            <a:avLst/>
            <a:gdLst>
              <a:gd name="T0" fmla="*/ 2147483647 w 714"/>
              <a:gd name="T1" fmla="*/ 2147483647 h 240"/>
              <a:gd name="T2" fmla="*/ 2147483647 w 714"/>
              <a:gd name="T3" fmla="*/ 2147483647 h 240"/>
              <a:gd name="T4" fmla="*/ 2147483647 w 714"/>
              <a:gd name="T5" fmla="*/ 2147483647 h 240"/>
              <a:gd name="T6" fmla="*/ 2147483647 w 714"/>
              <a:gd name="T7" fmla="*/ 2147483647 h 240"/>
              <a:gd name="T8" fmla="*/ 2147483647 w 714"/>
              <a:gd name="T9" fmla="*/ 2147483647 h 240"/>
              <a:gd name="T10" fmla="*/ 2147483647 w 714"/>
              <a:gd name="T11" fmla="*/ 2147483647 h 240"/>
              <a:gd name="T12" fmla="*/ 2147483647 w 714"/>
              <a:gd name="T13" fmla="*/ 2147483647 h 240"/>
              <a:gd name="T14" fmla="*/ 2147483647 w 714"/>
              <a:gd name="T15" fmla="*/ 2147483647 h 240"/>
              <a:gd name="T16" fmla="*/ 2147483647 w 714"/>
              <a:gd name="T17" fmla="*/ 2147483647 h 240"/>
              <a:gd name="T18" fmla="*/ 2147483647 w 714"/>
              <a:gd name="T19" fmla="*/ 2147483647 h 240"/>
              <a:gd name="T20" fmla="*/ 2147483647 w 714"/>
              <a:gd name="T21" fmla="*/ 2147483647 h 240"/>
              <a:gd name="T22" fmla="*/ 2147483647 w 714"/>
              <a:gd name="T23" fmla="*/ 2147483647 h 240"/>
              <a:gd name="T24" fmla="*/ 2147483647 w 714"/>
              <a:gd name="T25" fmla="*/ 2147483647 h 240"/>
              <a:gd name="T26" fmla="*/ 2147483647 w 714"/>
              <a:gd name="T27" fmla="*/ 2147483647 h 240"/>
              <a:gd name="T28" fmla="*/ 2147483647 w 714"/>
              <a:gd name="T29" fmla="*/ 2147483647 h 240"/>
              <a:gd name="T30" fmla="*/ 2147483647 w 714"/>
              <a:gd name="T31" fmla="*/ 2147483647 h 240"/>
              <a:gd name="T32" fmla="*/ 2147483647 w 714"/>
              <a:gd name="T33" fmla="*/ 2147483647 h 240"/>
              <a:gd name="T34" fmla="*/ 2147483647 w 714"/>
              <a:gd name="T35" fmla="*/ 2147483647 h 240"/>
              <a:gd name="T36" fmla="*/ 2147483647 w 714"/>
              <a:gd name="T37" fmla="*/ 2147483647 h 240"/>
              <a:gd name="T38" fmla="*/ 2147483647 w 714"/>
              <a:gd name="T39" fmla="*/ 2147483647 h 240"/>
              <a:gd name="T40" fmla="*/ 2147483647 w 714"/>
              <a:gd name="T41" fmla="*/ 2147483647 h 240"/>
              <a:gd name="T42" fmla="*/ 2147483647 w 714"/>
              <a:gd name="T43" fmla="*/ 2147483647 h 240"/>
              <a:gd name="T44" fmla="*/ 2147483647 w 714"/>
              <a:gd name="T45" fmla="*/ 2147483647 h 240"/>
              <a:gd name="T46" fmla="*/ 2147483647 w 714"/>
              <a:gd name="T47" fmla="*/ 2147483647 h 240"/>
              <a:gd name="T48" fmla="*/ 2147483647 w 714"/>
              <a:gd name="T49" fmla="*/ 2147483647 h 240"/>
              <a:gd name="T50" fmla="*/ 2147483647 w 714"/>
              <a:gd name="T51" fmla="*/ 2147483647 h 240"/>
              <a:gd name="T52" fmla="*/ 2147483647 w 714"/>
              <a:gd name="T53" fmla="*/ 0 h 240"/>
              <a:gd name="T54" fmla="*/ 2147483647 w 714"/>
              <a:gd name="T55" fmla="*/ 0 h 240"/>
              <a:gd name="T56" fmla="*/ 2147483647 w 714"/>
              <a:gd name="T57" fmla="*/ 2147483647 h 240"/>
              <a:gd name="T58" fmla="*/ 2147483647 w 714"/>
              <a:gd name="T59" fmla="*/ 2147483647 h 240"/>
              <a:gd name="T60" fmla="*/ 2147483647 w 714"/>
              <a:gd name="T61" fmla="*/ 2147483647 h 240"/>
              <a:gd name="T62" fmla="*/ 2147483647 w 714"/>
              <a:gd name="T63" fmla="*/ 2147483647 h 240"/>
              <a:gd name="T64" fmla="*/ 2147483647 w 714"/>
              <a:gd name="T65" fmla="*/ 2147483647 h 240"/>
              <a:gd name="T66" fmla="*/ 2147483647 w 714"/>
              <a:gd name="T67" fmla="*/ 2147483647 h 240"/>
              <a:gd name="T68" fmla="*/ 2147483647 w 714"/>
              <a:gd name="T69" fmla="*/ 2147483647 h 240"/>
              <a:gd name="T70" fmla="*/ 2147483647 w 714"/>
              <a:gd name="T71" fmla="*/ 2147483647 h 24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14"/>
              <a:gd name="T109" fmla="*/ 0 h 240"/>
              <a:gd name="T110" fmla="*/ 714 w 714"/>
              <a:gd name="T111" fmla="*/ 240 h 24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14" h="240">
                <a:moveTo>
                  <a:pt x="0" y="119"/>
                </a:moveTo>
                <a:lnTo>
                  <a:pt x="2" y="129"/>
                </a:lnTo>
                <a:lnTo>
                  <a:pt x="6" y="140"/>
                </a:lnTo>
                <a:lnTo>
                  <a:pt x="12" y="150"/>
                </a:lnTo>
                <a:lnTo>
                  <a:pt x="22" y="160"/>
                </a:lnTo>
                <a:lnTo>
                  <a:pt x="34" y="170"/>
                </a:lnTo>
                <a:lnTo>
                  <a:pt x="48" y="179"/>
                </a:lnTo>
                <a:lnTo>
                  <a:pt x="64" y="188"/>
                </a:lnTo>
                <a:lnTo>
                  <a:pt x="83" y="196"/>
                </a:lnTo>
                <a:lnTo>
                  <a:pt x="104" y="204"/>
                </a:lnTo>
                <a:lnTo>
                  <a:pt x="127" y="211"/>
                </a:lnTo>
                <a:lnTo>
                  <a:pt x="152" y="217"/>
                </a:lnTo>
                <a:lnTo>
                  <a:pt x="178" y="223"/>
                </a:lnTo>
                <a:lnTo>
                  <a:pt x="206" y="227"/>
                </a:lnTo>
                <a:lnTo>
                  <a:pt x="235" y="231"/>
                </a:lnTo>
                <a:lnTo>
                  <a:pt x="265" y="235"/>
                </a:lnTo>
                <a:lnTo>
                  <a:pt x="295" y="237"/>
                </a:lnTo>
                <a:lnTo>
                  <a:pt x="326" y="239"/>
                </a:lnTo>
                <a:lnTo>
                  <a:pt x="356" y="239"/>
                </a:lnTo>
                <a:lnTo>
                  <a:pt x="388" y="239"/>
                </a:lnTo>
                <a:lnTo>
                  <a:pt x="418" y="237"/>
                </a:lnTo>
                <a:lnTo>
                  <a:pt x="450" y="235"/>
                </a:lnTo>
                <a:lnTo>
                  <a:pt x="479" y="231"/>
                </a:lnTo>
                <a:lnTo>
                  <a:pt x="508" y="227"/>
                </a:lnTo>
                <a:lnTo>
                  <a:pt x="534" y="223"/>
                </a:lnTo>
                <a:lnTo>
                  <a:pt x="561" y="217"/>
                </a:lnTo>
                <a:lnTo>
                  <a:pt x="586" y="211"/>
                </a:lnTo>
                <a:lnTo>
                  <a:pt x="609" y="204"/>
                </a:lnTo>
                <a:lnTo>
                  <a:pt x="629" y="196"/>
                </a:lnTo>
                <a:lnTo>
                  <a:pt x="648" y="188"/>
                </a:lnTo>
                <a:lnTo>
                  <a:pt x="666" y="179"/>
                </a:lnTo>
                <a:lnTo>
                  <a:pt x="680" y="169"/>
                </a:lnTo>
                <a:lnTo>
                  <a:pt x="691" y="160"/>
                </a:lnTo>
                <a:lnTo>
                  <a:pt x="701" y="150"/>
                </a:lnTo>
                <a:lnTo>
                  <a:pt x="707" y="140"/>
                </a:lnTo>
                <a:lnTo>
                  <a:pt x="711" y="129"/>
                </a:lnTo>
                <a:lnTo>
                  <a:pt x="713" y="119"/>
                </a:lnTo>
                <a:lnTo>
                  <a:pt x="711" y="108"/>
                </a:lnTo>
                <a:lnTo>
                  <a:pt x="707" y="98"/>
                </a:lnTo>
                <a:lnTo>
                  <a:pt x="701" y="88"/>
                </a:lnTo>
                <a:lnTo>
                  <a:pt x="691" y="78"/>
                </a:lnTo>
                <a:lnTo>
                  <a:pt x="680" y="68"/>
                </a:lnTo>
                <a:lnTo>
                  <a:pt x="666" y="59"/>
                </a:lnTo>
                <a:lnTo>
                  <a:pt x="648" y="50"/>
                </a:lnTo>
                <a:lnTo>
                  <a:pt x="629" y="42"/>
                </a:lnTo>
                <a:lnTo>
                  <a:pt x="609" y="35"/>
                </a:lnTo>
                <a:lnTo>
                  <a:pt x="585" y="27"/>
                </a:lnTo>
                <a:lnTo>
                  <a:pt x="561" y="21"/>
                </a:lnTo>
                <a:lnTo>
                  <a:pt x="534" y="15"/>
                </a:lnTo>
                <a:lnTo>
                  <a:pt x="508" y="11"/>
                </a:lnTo>
                <a:lnTo>
                  <a:pt x="479" y="6"/>
                </a:lnTo>
                <a:lnTo>
                  <a:pt x="448" y="4"/>
                </a:lnTo>
                <a:lnTo>
                  <a:pt x="418" y="1"/>
                </a:lnTo>
                <a:lnTo>
                  <a:pt x="388" y="0"/>
                </a:lnTo>
                <a:lnTo>
                  <a:pt x="356" y="0"/>
                </a:lnTo>
                <a:lnTo>
                  <a:pt x="326" y="0"/>
                </a:lnTo>
                <a:lnTo>
                  <a:pt x="295" y="1"/>
                </a:lnTo>
                <a:lnTo>
                  <a:pt x="264" y="4"/>
                </a:lnTo>
                <a:lnTo>
                  <a:pt x="235" y="7"/>
                </a:lnTo>
                <a:lnTo>
                  <a:pt x="206" y="11"/>
                </a:lnTo>
                <a:lnTo>
                  <a:pt x="178" y="16"/>
                </a:lnTo>
                <a:lnTo>
                  <a:pt x="152" y="21"/>
                </a:lnTo>
                <a:lnTo>
                  <a:pt x="127" y="27"/>
                </a:lnTo>
                <a:lnTo>
                  <a:pt x="104" y="35"/>
                </a:lnTo>
                <a:lnTo>
                  <a:pt x="83" y="42"/>
                </a:lnTo>
                <a:lnTo>
                  <a:pt x="64" y="51"/>
                </a:lnTo>
                <a:lnTo>
                  <a:pt x="48" y="60"/>
                </a:lnTo>
                <a:lnTo>
                  <a:pt x="34" y="68"/>
                </a:lnTo>
                <a:lnTo>
                  <a:pt x="22" y="78"/>
                </a:lnTo>
                <a:lnTo>
                  <a:pt x="12" y="88"/>
                </a:lnTo>
                <a:lnTo>
                  <a:pt x="6" y="98"/>
                </a:lnTo>
                <a:lnTo>
                  <a:pt x="2" y="109"/>
                </a:lnTo>
                <a:lnTo>
                  <a:pt x="0" y="11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Freeform 12"/>
          <p:cNvSpPr>
            <a:spLocks/>
          </p:cNvSpPr>
          <p:nvPr/>
        </p:nvSpPr>
        <p:spPr bwMode="auto">
          <a:xfrm>
            <a:off x="6873875" y="3151188"/>
            <a:ext cx="896938" cy="382587"/>
          </a:xfrm>
          <a:custGeom>
            <a:avLst/>
            <a:gdLst>
              <a:gd name="T0" fmla="*/ 2147483647 w 565"/>
              <a:gd name="T1" fmla="*/ 2147483647 h 241"/>
              <a:gd name="T2" fmla="*/ 2147483647 w 565"/>
              <a:gd name="T3" fmla="*/ 2147483647 h 241"/>
              <a:gd name="T4" fmla="*/ 2147483647 w 565"/>
              <a:gd name="T5" fmla="*/ 2147483647 h 241"/>
              <a:gd name="T6" fmla="*/ 2147483647 w 565"/>
              <a:gd name="T7" fmla="*/ 2147483647 h 241"/>
              <a:gd name="T8" fmla="*/ 2147483647 w 565"/>
              <a:gd name="T9" fmla="*/ 2147483647 h 241"/>
              <a:gd name="T10" fmla="*/ 2147483647 w 565"/>
              <a:gd name="T11" fmla="*/ 2147483647 h 241"/>
              <a:gd name="T12" fmla="*/ 2147483647 w 565"/>
              <a:gd name="T13" fmla="*/ 2147483647 h 241"/>
              <a:gd name="T14" fmla="*/ 2147483647 w 565"/>
              <a:gd name="T15" fmla="*/ 2147483647 h 241"/>
              <a:gd name="T16" fmla="*/ 2147483647 w 565"/>
              <a:gd name="T17" fmla="*/ 2147483647 h 241"/>
              <a:gd name="T18" fmla="*/ 2147483647 w 565"/>
              <a:gd name="T19" fmla="*/ 2147483647 h 241"/>
              <a:gd name="T20" fmla="*/ 2147483647 w 565"/>
              <a:gd name="T21" fmla="*/ 2147483647 h 241"/>
              <a:gd name="T22" fmla="*/ 2147483647 w 565"/>
              <a:gd name="T23" fmla="*/ 2147483647 h 241"/>
              <a:gd name="T24" fmla="*/ 2147483647 w 565"/>
              <a:gd name="T25" fmla="*/ 2147483647 h 241"/>
              <a:gd name="T26" fmla="*/ 2147483647 w 565"/>
              <a:gd name="T27" fmla="*/ 2147483647 h 241"/>
              <a:gd name="T28" fmla="*/ 2147483647 w 565"/>
              <a:gd name="T29" fmla="*/ 2147483647 h 241"/>
              <a:gd name="T30" fmla="*/ 2147483647 w 565"/>
              <a:gd name="T31" fmla="*/ 2147483647 h 241"/>
              <a:gd name="T32" fmla="*/ 2147483647 w 565"/>
              <a:gd name="T33" fmla="*/ 2147483647 h 241"/>
              <a:gd name="T34" fmla="*/ 2147483647 w 565"/>
              <a:gd name="T35" fmla="*/ 2147483647 h 241"/>
              <a:gd name="T36" fmla="*/ 2147483647 w 565"/>
              <a:gd name="T37" fmla="*/ 2147483647 h 241"/>
              <a:gd name="T38" fmla="*/ 2147483647 w 565"/>
              <a:gd name="T39" fmla="*/ 2147483647 h 241"/>
              <a:gd name="T40" fmla="*/ 2147483647 w 565"/>
              <a:gd name="T41" fmla="*/ 2147483647 h 241"/>
              <a:gd name="T42" fmla="*/ 2147483647 w 565"/>
              <a:gd name="T43" fmla="*/ 2147483647 h 241"/>
              <a:gd name="T44" fmla="*/ 2147483647 w 565"/>
              <a:gd name="T45" fmla="*/ 2147483647 h 241"/>
              <a:gd name="T46" fmla="*/ 2147483647 w 565"/>
              <a:gd name="T47" fmla="*/ 2147483647 h 241"/>
              <a:gd name="T48" fmla="*/ 2147483647 w 565"/>
              <a:gd name="T49" fmla="*/ 2147483647 h 241"/>
              <a:gd name="T50" fmla="*/ 2147483647 w 565"/>
              <a:gd name="T51" fmla="*/ 2147483647 h 241"/>
              <a:gd name="T52" fmla="*/ 2147483647 w 565"/>
              <a:gd name="T53" fmla="*/ 2147483647 h 241"/>
              <a:gd name="T54" fmla="*/ 2147483647 w 565"/>
              <a:gd name="T55" fmla="*/ 2147483647 h 241"/>
              <a:gd name="T56" fmla="*/ 2147483647 w 565"/>
              <a:gd name="T57" fmla="*/ 2147483647 h 241"/>
              <a:gd name="T58" fmla="*/ 2147483647 w 565"/>
              <a:gd name="T59" fmla="*/ 2147483647 h 241"/>
              <a:gd name="T60" fmla="*/ 2147483647 w 565"/>
              <a:gd name="T61" fmla="*/ 2147483647 h 241"/>
              <a:gd name="T62" fmla="*/ 2147483647 w 565"/>
              <a:gd name="T63" fmla="*/ 2147483647 h 241"/>
              <a:gd name="T64" fmla="*/ 2147483647 w 565"/>
              <a:gd name="T65" fmla="*/ 2147483647 h 241"/>
              <a:gd name="T66" fmla="*/ 2147483647 w 565"/>
              <a:gd name="T67" fmla="*/ 2147483647 h 241"/>
              <a:gd name="T68" fmla="*/ 2147483647 w 565"/>
              <a:gd name="T69" fmla="*/ 2147483647 h 241"/>
              <a:gd name="T70" fmla="*/ 2147483647 w 565"/>
              <a:gd name="T71" fmla="*/ 2147483647 h 24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65"/>
              <a:gd name="T109" fmla="*/ 0 h 241"/>
              <a:gd name="T110" fmla="*/ 565 w 565"/>
              <a:gd name="T111" fmla="*/ 241 h 24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65" h="241">
                <a:moveTo>
                  <a:pt x="564" y="120"/>
                </a:moveTo>
                <a:lnTo>
                  <a:pt x="563" y="110"/>
                </a:lnTo>
                <a:lnTo>
                  <a:pt x="560" y="99"/>
                </a:lnTo>
                <a:lnTo>
                  <a:pt x="554" y="89"/>
                </a:lnTo>
                <a:lnTo>
                  <a:pt x="547" y="79"/>
                </a:lnTo>
                <a:lnTo>
                  <a:pt x="538" y="70"/>
                </a:lnTo>
                <a:lnTo>
                  <a:pt x="526" y="60"/>
                </a:lnTo>
                <a:lnTo>
                  <a:pt x="513" y="51"/>
                </a:lnTo>
                <a:lnTo>
                  <a:pt x="498" y="43"/>
                </a:lnTo>
                <a:lnTo>
                  <a:pt x="482" y="35"/>
                </a:lnTo>
                <a:lnTo>
                  <a:pt x="463" y="29"/>
                </a:lnTo>
                <a:lnTo>
                  <a:pt x="444" y="22"/>
                </a:lnTo>
                <a:lnTo>
                  <a:pt x="423" y="16"/>
                </a:lnTo>
                <a:lnTo>
                  <a:pt x="401" y="11"/>
                </a:lnTo>
                <a:lnTo>
                  <a:pt x="378" y="8"/>
                </a:lnTo>
                <a:lnTo>
                  <a:pt x="355" y="4"/>
                </a:lnTo>
                <a:lnTo>
                  <a:pt x="331" y="2"/>
                </a:lnTo>
                <a:lnTo>
                  <a:pt x="307" y="1"/>
                </a:lnTo>
                <a:lnTo>
                  <a:pt x="282" y="0"/>
                </a:lnTo>
                <a:lnTo>
                  <a:pt x="257" y="1"/>
                </a:lnTo>
                <a:lnTo>
                  <a:pt x="233" y="2"/>
                </a:lnTo>
                <a:lnTo>
                  <a:pt x="209" y="4"/>
                </a:lnTo>
                <a:lnTo>
                  <a:pt x="186" y="8"/>
                </a:lnTo>
                <a:lnTo>
                  <a:pt x="163" y="11"/>
                </a:lnTo>
                <a:lnTo>
                  <a:pt x="141" y="16"/>
                </a:lnTo>
                <a:lnTo>
                  <a:pt x="120" y="22"/>
                </a:lnTo>
                <a:lnTo>
                  <a:pt x="101" y="29"/>
                </a:lnTo>
                <a:lnTo>
                  <a:pt x="83" y="35"/>
                </a:lnTo>
                <a:lnTo>
                  <a:pt x="66" y="43"/>
                </a:lnTo>
                <a:lnTo>
                  <a:pt x="51" y="51"/>
                </a:lnTo>
                <a:lnTo>
                  <a:pt x="38" y="60"/>
                </a:lnTo>
                <a:lnTo>
                  <a:pt x="26" y="70"/>
                </a:lnTo>
                <a:lnTo>
                  <a:pt x="17" y="79"/>
                </a:lnTo>
                <a:lnTo>
                  <a:pt x="10" y="89"/>
                </a:lnTo>
                <a:lnTo>
                  <a:pt x="4" y="99"/>
                </a:lnTo>
                <a:lnTo>
                  <a:pt x="1" y="110"/>
                </a:lnTo>
                <a:lnTo>
                  <a:pt x="0" y="120"/>
                </a:lnTo>
                <a:lnTo>
                  <a:pt x="1" y="131"/>
                </a:lnTo>
                <a:lnTo>
                  <a:pt x="4" y="141"/>
                </a:lnTo>
                <a:lnTo>
                  <a:pt x="10" y="151"/>
                </a:lnTo>
                <a:lnTo>
                  <a:pt x="17" y="161"/>
                </a:lnTo>
                <a:lnTo>
                  <a:pt x="26" y="171"/>
                </a:lnTo>
                <a:lnTo>
                  <a:pt x="38" y="180"/>
                </a:lnTo>
                <a:lnTo>
                  <a:pt x="51" y="189"/>
                </a:lnTo>
                <a:lnTo>
                  <a:pt x="66" y="197"/>
                </a:lnTo>
                <a:lnTo>
                  <a:pt x="83" y="205"/>
                </a:lnTo>
                <a:lnTo>
                  <a:pt x="101" y="212"/>
                </a:lnTo>
                <a:lnTo>
                  <a:pt x="120" y="218"/>
                </a:lnTo>
                <a:lnTo>
                  <a:pt x="141" y="224"/>
                </a:lnTo>
                <a:lnTo>
                  <a:pt x="163" y="229"/>
                </a:lnTo>
                <a:lnTo>
                  <a:pt x="186" y="233"/>
                </a:lnTo>
                <a:lnTo>
                  <a:pt x="209" y="236"/>
                </a:lnTo>
                <a:lnTo>
                  <a:pt x="233" y="238"/>
                </a:lnTo>
                <a:lnTo>
                  <a:pt x="257" y="239"/>
                </a:lnTo>
                <a:lnTo>
                  <a:pt x="282" y="240"/>
                </a:lnTo>
                <a:lnTo>
                  <a:pt x="307" y="239"/>
                </a:lnTo>
                <a:lnTo>
                  <a:pt x="331" y="238"/>
                </a:lnTo>
                <a:lnTo>
                  <a:pt x="355" y="236"/>
                </a:lnTo>
                <a:lnTo>
                  <a:pt x="378" y="233"/>
                </a:lnTo>
                <a:lnTo>
                  <a:pt x="401" y="229"/>
                </a:lnTo>
                <a:lnTo>
                  <a:pt x="423" y="224"/>
                </a:lnTo>
                <a:lnTo>
                  <a:pt x="444" y="218"/>
                </a:lnTo>
                <a:lnTo>
                  <a:pt x="463" y="212"/>
                </a:lnTo>
                <a:lnTo>
                  <a:pt x="482" y="205"/>
                </a:lnTo>
                <a:lnTo>
                  <a:pt x="498" y="197"/>
                </a:lnTo>
                <a:lnTo>
                  <a:pt x="513" y="189"/>
                </a:lnTo>
                <a:lnTo>
                  <a:pt x="526" y="180"/>
                </a:lnTo>
                <a:lnTo>
                  <a:pt x="538" y="171"/>
                </a:lnTo>
                <a:lnTo>
                  <a:pt x="547" y="161"/>
                </a:lnTo>
                <a:lnTo>
                  <a:pt x="554" y="151"/>
                </a:lnTo>
                <a:lnTo>
                  <a:pt x="560" y="141"/>
                </a:lnTo>
                <a:lnTo>
                  <a:pt x="563" y="131"/>
                </a:lnTo>
                <a:lnTo>
                  <a:pt x="564" y="12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Freeform 14"/>
          <p:cNvSpPr>
            <a:spLocks/>
          </p:cNvSpPr>
          <p:nvPr/>
        </p:nvSpPr>
        <p:spPr bwMode="auto">
          <a:xfrm>
            <a:off x="6934200" y="4046538"/>
            <a:ext cx="1447800" cy="387350"/>
          </a:xfrm>
          <a:custGeom>
            <a:avLst/>
            <a:gdLst>
              <a:gd name="T0" fmla="*/ 2147483647 w 854"/>
              <a:gd name="T1" fmla="*/ 2147483647 h 244"/>
              <a:gd name="T2" fmla="*/ 2147483647 w 854"/>
              <a:gd name="T3" fmla="*/ 0 h 244"/>
              <a:gd name="T4" fmla="*/ 0 w 854"/>
              <a:gd name="T5" fmla="*/ 0 h 244"/>
              <a:gd name="T6" fmla="*/ 0 w 854"/>
              <a:gd name="T7" fmla="*/ 2147483647 h 244"/>
              <a:gd name="T8" fmla="*/ 2147483647 w 854"/>
              <a:gd name="T9" fmla="*/ 2147483647 h 2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4"/>
              <a:gd name="T16" fmla="*/ 0 h 244"/>
              <a:gd name="T17" fmla="*/ 854 w 854"/>
              <a:gd name="T18" fmla="*/ 244 h 2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4" h="244">
                <a:moveTo>
                  <a:pt x="853" y="243"/>
                </a:moveTo>
                <a:lnTo>
                  <a:pt x="853" y="0"/>
                </a:lnTo>
                <a:lnTo>
                  <a:pt x="0" y="0"/>
                </a:lnTo>
                <a:lnTo>
                  <a:pt x="0" y="243"/>
                </a:lnTo>
                <a:lnTo>
                  <a:pt x="853" y="243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Freeform 15"/>
          <p:cNvSpPr>
            <a:spLocks/>
          </p:cNvSpPr>
          <p:nvPr/>
        </p:nvSpPr>
        <p:spPr bwMode="auto">
          <a:xfrm>
            <a:off x="3852863" y="4046538"/>
            <a:ext cx="896937" cy="392112"/>
          </a:xfrm>
          <a:custGeom>
            <a:avLst/>
            <a:gdLst>
              <a:gd name="T0" fmla="*/ 2147483647 w 565"/>
              <a:gd name="T1" fmla="*/ 2147483647 h 247"/>
              <a:gd name="T2" fmla="*/ 2147483647 w 565"/>
              <a:gd name="T3" fmla="*/ 0 h 247"/>
              <a:gd name="T4" fmla="*/ 0 w 565"/>
              <a:gd name="T5" fmla="*/ 0 h 247"/>
              <a:gd name="T6" fmla="*/ 0 w 565"/>
              <a:gd name="T7" fmla="*/ 2147483647 h 247"/>
              <a:gd name="T8" fmla="*/ 2147483647 w 565"/>
              <a:gd name="T9" fmla="*/ 2147483647 h 2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5"/>
              <a:gd name="T16" fmla="*/ 0 h 247"/>
              <a:gd name="T17" fmla="*/ 565 w 565"/>
              <a:gd name="T18" fmla="*/ 247 h 2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5" h="247">
                <a:moveTo>
                  <a:pt x="564" y="246"/>
                </a:moveTo>
                <a:lnTo>
                  <a:pt x="564" y="0"/>
                </a:lnTo>
                <a:lnTo>
                  <a:pt x="0" y="0"/>
                </a:lnTo>
                <a:lnTo>
                  <a:pt x="0" y="246"/>
                </a:lnTo>
                <a:lnTo>
                  <a:pt x="564" y="24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Freeform 16"/>
          <p:cNvSpPr>
            <a:spLocks/>
          </p:cNvSpPr>
          <p:nvPr/>
        </p:nvSpPr>
        <p:spPr bwMode="auto">
          <a:xfrm>
            <a:off x="5711825" y="1889125"/>
            <a:ext cx="1276350" cy="627063"/>
          </a:xfrm>
          <a:custGeom>
            <a:avLst/>
            <a:gdLst/>
            <a:ahLst/>
            <a:cxnLst>
              <a:cxn ang="0">
                <a:pos x="0" y="197"/>
              </a:cxn>
              <a:cxn ang="0">
                <a:pos x="396" y="0"/>
              </a:cxn>
              <a:cxn ang="0">
                <a:pos x="803" y="204"/>
              </a:cxn>
              <a:cxn ang="0">
                <a:pos x="396" y="394"/>
              </a:cxn>
              <a:cxn ang="0">
                <a:pos x="0" y="197"/>
              </a:cxn>
            </a:cxnLst>
            <a:rect l="0" t="0" r="r" b="b"/>
            <a:pathLst>
              <a:path w="804" h="395">
                <a:moveTo>
                  <a:pt x="0" y="197"/>
                </a:moveTo>
                <a:lnTo>
                  <a:pt x="396" y="0"/>
                </a:lnTo>
                <a:lnTo>
                  <a:pt x="803" y="204"/>
                </a:lnTo>
                <a:lnTo>
                  <a:pt x="396" y="394"/>
                </a:lnTo>
                <a:lnTo>
                  <a:pt x="0" y="197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7426" name="Freeform 17"/>
          <p:cNvSpPr>
            <a:spLocks/>
          </p:cNvSpPr>
          <p:nvPr/>
        </p:nvSpPr>
        <p:spPr bwMode="auto">
          <a:xfrm>
            <a:off x="5376863" y="3868738"/>
            <a:ext cx="1371600" cy="658812"/>
          </a:xfrm>
          <a:custGeom>
            <a:avLst/>
            <a:gdLst>
              <a:gd name="T0" fmla="*/ 0 w 864"/>
              <a:gd name="T1" fmla="*/ 2147483647 h 415"/>
              <a:gd name="T2" fmla="*/ 2147483647 w 864"/>
              <a:gd name="T3" fmla="*/ 0 h 415"/>
              <a:gd name="T4" fmla="*/ 2147483647 w 864"/>
              <a:gd name="T5" fmla="*/ 2147483647 h 415"/>
              <a:gd name="T6" fmla="*/ 2147483647 w 864"/>
              <a:gd name="T7" fmla="*/ 2147483647 h 415"/>
              <a:gd name="T8" fmla="*/ 0 w 864"/>
              <a:gd name="T9" fmla="*/ 2147483647 h 4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"/>
              <a:gd name="T16" fmla="*/ 0 h 415"/>
              <a:gd name="T17" fmla="*/ 864 w 864"/>
              <a:gd name="T18" fmla="*/ 415 h 4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" h="415">
                <a:moveTo>
                  <a:pt x="0" y="208"/>
                </a:moveTo>
                <a:lnTo>
                  <a:pt x="426" y="0"/>
                </a:lnTo>
                <a:lnTo>
                  <a:pt x="863" y="214"/>
                </a:lnTo>
                <a:lnTo>
                  <a:pt x="426" y="414"/>
                </a:lnTo>
                <a:lnTo>
                  <a:pt x="0" y="20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7" name="Rectangle 18"/>
          <p:cNvSpPr>
            <a:spLocks noChangeArrowheads="1"/>
          </p:cNvSpPr>
          <p:nvPr/>
        </p:nvSpPr>
        <p:spPr bwMode="auto">
          <a:xfrm>
            <a:off x="7732713" y="3459163"/>
            <a:ext cx="8588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budget</a:t>
            </a:r>
          </a:p>
        </p:txBody>
      </p:sp>
      <p:sp>
        <p:nvSpPr>
          <p:cNvPr id="17428" name="Rectangle 19"/>
          <p:cNvSpPr>
            <a:spLocks noChangeArrowheads="1"/>
          </p:cNvSpPr>
          <p:nvPr/>
        </p:nvSpPr>
        <p:spPr bwMode="auto">
          <a:xfrm>
            <a:off x="6329363" y="3441700"/>
            <a:ext cx="4857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charset="0"/>
              </a:rPr>
              <a:t>did</a:t>
            </a:r>
          </a:p>
        </p:txBody>
      </p:sp>
      <p:sp>
        <p:nvSpPr>
          <p:cNvPr id="17429" name="Rectangle 20"/>
          <p:cNvSpPr>
            <a:spLocks noChangeArrowheads="1"/>
          </p:cNvSpPr>
          <p:nvPr/>
        </p:nvSpPr>
        <p:spPr bwMode="auto">
          <a:xfrm>
            <a:off x="3486150" y="3421063"/>
            <a:ext cx="4857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charset="0"/>
              </a:rPr>
              <a:t>pid</a:t>
            </a:r>
          </a:p>
        </p:txBody>
      </p:sp>
      <p:sp>
        <p:nvSpPr>
          <p:cNvPr id="17430" name="Rectangle 21"/>
          <p:cNvSpPr>
            <a:spLocks noChangeArrowheads="1"/>
          </p:cNvSpPr>
          <p:nvPr/>
        </p:nvSpPr>
        <p:spPr bwMode="auto">
          <a:xfrm>
            <a:off x="3833813" y="3057525"/>
            <a:ext cx="1219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started_on</a:t>
            </a:r>
          </a:p>
        </p:txBody>
      </p:sp>
      <p:sp>
        <p:nvSpPr>
          <p:cNvPr id="17431" name="Rectangle 22"/>
          <p:cNvSpPr>
            <a:spLocks noChangeArrowheads="1"/>
          </p:cNvSpPr>
          <p:nvPr/>
        </p:nvSpPr>
        <p:spPr bwMode="auto">
          <a:xfrm>
            <a:off x="4819650" y="3430588"/>
            <a:ext cx="9826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pbudget</a:t>
            </a:r>
          </a:p>
        </p:txBody>
      </p:sp>
      <p:sp>
        <p:nvSpPr>
          <p:cNvPr id="17432" name="Rectangle 23"/>
          <p:cNvSpPr>
            <a:spLocks noChangeArrowheads="1"/>
          </p:cNvSpPr>
          <p:nvPr/>
        </p:nvSpPr>
        <p:spPr bwMode="auto">
          <a:xfrm>
            <a:off x="6908800" y="3176588"/>
            <a:ext cx="8366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dname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188200" y="2022475"/>
            <a:ext cx="898525" cy="382588"/>
            <a:chOff x="7188200" y="2022475"/>
            <a:chExt cx="898525" cy="382588"/>
          </a:xfrm>
        </p:grpSpPr>
        <p:sp>
          <p:nvSpPr>
            <p:cNvPr id="19469" name="Freeform 13"/>
            <p:cNvSpPr>
              <a:spLocks/>
            </p:cNvSpPr>
            <p:nvPr/>
          </p:nvSpPr>
          <p:spPr bwMode="auto">
            <a:xfrm>
              <a:off x="7188200" y="2022475"/>
              <a:ext cx="898525" cy="382588"/>
            </a:xfrm>
            <a:custGeom>
              <a:avLst/>
              <a:gdLst/>
              <a:ahLst/>
              <a:cxnLst>
                <a:cxn ang="0">
                  <a:pos x="563" y="109"/>
                </a:cxn>
                <a:cxn ang="0">
                  <a:pos x="555" y="89"/>
                </a:cxn>
                <a:cxn ang="0">
                  <a:pos x="538" y="69"/>
                </a:cxn>
                <a:cxn ang="0">
                  <a:pos x="513" y="51"/>
                </a:cxn>
                <a:cxn ang="0">
                  <a:pos x="482" y="35"/>
                </a:cxn>
                <a:cxn ang="0">
                  <a:pos x="444" y="22"/>
                </a:cxn>
                <a:cxn ang="0">
                  <a:pos x="401" y="12"/>
                </a:cxn>
                <a:cxn ang="0">
                  <a:pos x="355" y="4"/>
                </a:cxn>
                <a:cxn ang="0">
                  <a:pos x="307" y="1"/>
                </a:cxn>
                <a:cxn ang="0">
                  <a:pos x="258" y="1"/>
                </a:cxn>
                <a:cxn ang="0">
                  <a:pos x="209" y="4"/>
                </a:cxn>
                <a:cxn ang="0">
                  <a:pos x="163" y="12"/>
                </a:cxn>
                <a:cxn ang="0">
                  <a:pos x="120" y="22"/>
                </a:cxn>
                <a:cxn ang="0">
                  <a:pos x="83" y="35"/>
                </a:cxn>
                <a:cxn ang="0">
                  <a:pos x="51" y="51"/>
                </a:cxn>
                <a:cxn ang="0">
                  <a:pos x="27" y="69"/>
                </a:cxn>
                <a:cxn ang="0">
                  <a:pos x="10" y="89"/>
                </a:cxn>
                <a:cxn ang="0">
                  <a:pos x="2" y="109"/>
                </a:cxn>
                <a:cxn ang="0">
                  <a:pos x="2" y="130"/>
                </a:cxn>
                <a:cxn ang="0">
                  <a:pos x="10" y="151"/>
                </a:cxn>
                <a:cxn ang="0">
                  <a:pos x="27" y="170"/>
                </a:cxn>
                <a:cxn ang="0">
                  <a:pos x="51" y="188"/>
                </a:cxn>
                <a:cxn ang="0">
                  <a:pos x="83" y="205"/>
                </a:cxn>
                <a:cxn ang="0">
                  <a:pos x="120" y="218"/>
                </a:cxn>
                <a:cxn ang="0">
                  <a:pos x="163" y="228"/>
                </a:cxn>
                <a:cxn ang="0">
                  <a:pos x="209" y="236"/>
                </a:cxn>
                <a:cxn ang="0">
                  <a:pos x="258" y="239"/>
                </a:cxn>
                <a:cxn ang="0">
                  <a:pos x="307" y="239"/>
                </a:cxn>
                <a:cxn ang="0">
                  <a:pos x="355" y="236"/>
                </a:cxn>
                <a:cxn ang="0">
                  <a:pos x="401" y="228"/>
                </a:cxn>
                <a:cxn ang="0">
                  <a:pos x="444" y="218"/>
                </a:cxn>
                <a:cxn ang="0">
                  <a:pos x="482" y="205"/>
                </a:cxn>
                <a:cxn ang="0">
                  <a:pos x="513" y="188"/>
                </a:cxn>
                <a:cxn ang="0">
                  <a:pos x="538" y="170"/>
                </a:cxn>
                <a:cxn ang="0">
                  <a:pos x="555" y="151"/>
                </a:cxn>
                <a:cxn ang="0">
                  <a:pos x="563" y="130"/>
                </a:cxn>
              </a:cxnLst>
              <a:rect l="0" t="0" r="r" b="b"/>
              <a:pathLst>
                <a:path w="566" h="241">
                  <a:moveTo>
                    <a:pt x="565" y="120"/>
                  </a:moveTo>
                  <a:lnTo>
                    <a:pt x="563" y="109"/>
                  </a:lnTo>
                  <a:lnTo>
                    <a:pt x="560" y="99"/>
                  </a:lnTo>
                  <a:lnTo>
                    <a:pt x="555" y="89"/>
                  </a:lnTo>
                  <a:lnTo>
                    <a:pt x="547" y="79"/>
                  </a:lnTo>
                  <a:lnTo>
                    <a:pt x="538" y="69"/>
                  </a:lnTo>
                  <a:lnTo>
                    <a:pt x="527" y="60"/>
                  </a:lnTo>
                  <a:lnTo>
                    <a:pt x="513" y="51"/>
                  </a:lnTo>
                  <a:lnTo>
                    <a:pt x="498" y="43"/>
                  </a:lnTo>
                  <a:lnTo>
                    <a:pt x="482" y="35"/>
                  </a:lnTo>
                  <a:lnTo>
                    <a:pt x="463" y="28"/>
                  </a:lnTo>
                  <a:lnTo>
                    <a:pt x="444" y="22"/>
                  </a:lnTo>
                  <a:lnTo>
                    <a:pt x="424" y="16"/>
                  </a:lnTo>
                  <a:lnTo>
                    <a:pt x="401" y="12"/>
                  </a:lnTo>
                  <a:lnTo>
                    <a:pt x="379" y="7"/>
                  </a:lnTo>
                  <a:lnTo>
                    <a:pt x="355" y="4"/>
                  </a:lnTo>
                  <a:lnTo>
                    <a:pt x="331" y="2"/>
                  </a:lnTo>
                  <a:lnTo>
                    <a:pt x="307" y="1"/>
                  </a:lnTo>
                  <a:lnTo>
                    <a:pt x="282" y="0"/>
                  </a:lnTo>
                  <a:lnTo>
                    <a:pt x="258" y="1"/>
                  </a:lnTo>
                  <a:lnTo>
                    <a:pt x="233" y="2"/>
                  </a:lnTo>
                  <a:lnTo>
                    <a:pt x="209" y="4"/>
                  </a:lnTo>
                  <a:lnTo>
                    <a:pt x="186" y="7"/>
                  </a:lnTo>
                  <a:lnTo>
                    <a:pt x="163" y="12"/>
                  </a:lnTo>
                  <a:lnTo>
                    <a:pt x="141" y="16"/>
                  </a:lnTo>
                  <a:lnTo>
                    <a:pt x="120" y="22"/>
                  </a:lnTo>
                  <a:lnTo>
                    <a:pt x="101" y="28"/>
                  </a:lnTo>
                  <a:lnTo>
                    <a:pt x="83" y="35"/>
                  </a:lnTo>
                  <a:lnTo>
                    <a:pt x="66" y="43"/>
                  </a:lnTo>
                  <a:lnTo>
                    <a:pt x="51" y="51"/>
                  </a:lnTo>
                  <a:lnTo>
                    <a:pt x="38" y="60"/>
                  </a:lnTo>
                  <a:lnTo>
                    <a:pt x="27" y="69"/>
                  </a:lnTo>
                  <a:lnTo>
                    <a:pt x="17" y="79"/>
                  </a:lnTo>
                  <a:lnTo>
                    <a:pt x="10" y="89"/>
                  </a:lnTo>
                  <a:lnTo>
                    <a:pt x="4" y="99"/>
                  </a:lnTo>
                  <a:lnTo>
                    <a:pt x="2" y="109"/>
                  </a:lnTo>
                  <a:lnTo>
                    <a:pt x="0" y="120"/>
                  </a:lnTo>
                  <a:lnTo>
                    <a:pt x="2" y="130"/>
                  </a:lnTo>
                  <a:lnTo>
                    <a:pt x="4" y="141"/>
                  </a:lnTo>
                  <a:lnTo>
                    <a:pt x="10" y="151"/>
                  </a:lnTo>
                  <a:lnTo>
                    <a:pt x="17" y="161"/>
                  </a:lnTo>
                  <a:lnTo>
                    <a:pt x="27" y="170"/>
                  </a:lnTo>
                  <a:lnTo>
                    <a:pt x="38" y="180"/>
                  </a:lnTo>
                  <a:lnTo>
                    <a:pt x="51" y="188"/>
                  </a:lnTo>
                  <a:lnTo>
                    <a:pt x="66" y="197"/>
                  </a:lnTo>
                  <a:lnTo>
                    <a:pt x="83" y="205"/>
                  </a:lnTo>
                  <a:lnTo>
                    <a:pt x="101" y="212"/>
                  </a:lnTo>
                  <a:lnTo>
                    <a:pt x="120" y="218"/>
                  </a:lnTo>
                  <a:lnTo>
                    <a:pt x="141" y="223"/>
                  </a:lnTo>
                  <a:lnTo>
                    <a:pt x="163" y="228"/>
                  </a:lnTo>
                  <a:lnTo>
                    <a:pt x="186" y="232"/>
                  </a:lnTo>
                  <a:lnTo>
                    <a:pt x="209" y="236"/>
                  </a:lnTo>
                  <a:lnTo>
                    <a:pt x="233" y="238"/>
                  </a:lnTo>
                  <a:lnTo>
                    <a:pt x="258" y="239"/>
                  </a:lnTo>
                  <a:lnTo>
                    <a:pt x="282" y="240"/>
                  </a:lnTo>
                  <a:lnTo>
                    <a:pt x="307" y="239"/>
                  </a:lnTo>
                  <a:lnTo>
                    <a:pt x="331" y="238"/>
                  </a:lnTo>
                  <a:lnTo>
                    <a:pt x="355" y="236"/>
                  </a:lnTo>
                  <a:lnTo>
                    <a:pt x="379" y="232"/>
                  </a:lnTo>
                  <a:lnTo>
                    <a:pt x="401" y="228"/>
                  </a:lnTo>
                  <a:lnTo>
                    <a:pt x="424" y="223"/>
                  </a:lnTo>
                  <a:lnTo>
                    <a:pt x="444" y="218"/>
                  </a:lnTo>
                  <a:lnTo>
                    <a:pt x="463" y="212"/>
                  </a:lnTo>
                  <a:lnTo>
                    <a:pt x="482" y="205"/>
                  </a:lnTo>
                  <a:lnTo>
                    <a:pt x="498" y="197"/>
                  </a:lnTo>
                  <a:lnTo>
                    <a:pt x="513" y="188"/>
                  </a:lnTo>
                  <a:lnTo>
                    <a:pt x="527" y="180"/>
                  </a:lnTo>
                  <a:lnTo>
                    <a:pt x="538" y="170"/>
                  </a:lnTo>
                  <a:lnTo>
                    <a:pt x="547" y="161"/>
                  </a:lnTo>
                  <a:lnTo>
                    <a:pt x="555" y="151"/>
                  </a:lnTo>
                  <a:lnTo>
                    <a:pt x="560" y="141"/>
                  </a:lnTo>
                  <a:lnTo>
                    <a:pt x="563" y="130"/>
                  </a:lnTo>
                  <a:lnTo>
                    <a:pt x="565" y="12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480" name="Rectangle 24"/>
            <p:cNvSpPr>
              <a:spLocks noChangeArrowheads="1"/>
            </p:cNvSpPr>
            <p:nvPr/>
          </p:nvSpPr>
          <p:spPr bwMode="auto">
            <a:xfrm>
              <a:off x="7319963" y="2043113"/>
              <a:ext cx="6096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until</a:t>
              </a:r>
            </a:p>
          </p:txBody>
        </p:sp>
      </p:grpSp>
      <p:sp>
        <p:nvSpPr>
          <p:cNvPr id="17434" name="Rectangle 25"/>
          <p:cNvSpPr>
            <a:spLocks noChangeArrowheads="1"/>
          </p:cNvSpPr>
          <p:nvPr/>
        </p:nvSpPr>
        <p:spPr bwMode="auto">
          <a:xfrm>
            <a:off x="6959600" y="4059238"/>
            <a:ext cx="1422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Departments</a:t>
            </a:r>
          </a:p>
        </p:txBody>
      </p:sp>
      <p:sp>
        <p:nvSpPr>
          <p:cNvPr id="17435" name="Rectangle 26"/>
          <p:cNvSpPr>
            <a:spLocks noChangeArrowheads="1"/>
          </p:cNvSpPr>
          <p:nvPr/>
        </p:nvSpPr>
        <p:spPr bwMode="auto">
          <a:xfrm>
            <a:off x="3800475" y="4076700"/>
            <a:ext cx="9826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Projects</a:t>
            </a:r>
          </a:p>
        </p:txBody>
      </p:sp>
      <p:sp>
        <p:nvSpPr>
          <p:cNvPr id="17436" name="Rectangle 27"/>
          <p:cNvSpPr>
            <a:spLocks noChangeArrowheads="1"/>
          </p:cNvSpPr>
          <p:nvPr/>
        </p:nvSpPr>
        <p:spPr bwMode="auto">
          <a:xfrm>
            <a:off x="5472113" y="4035425"/>
            <a:ext cx="1117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Sponsors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730875" y="1128714"/>
            <a:ext cx="1333500" cy="392113"/>
            <a:chOff x="3435" y="626"/>
            <a:chExt cx="840" cy="24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9484" name="Freeform 28"/>
            <p:cNvSpPr>
              <a:spLocks/>
            </p:cNvSpPr>
            <p:nvPr/>
          </p:nvSpPr>
          <p:spPr bwMode="auto">
            <a:xfrm>
              <a:off x="3435" y="626"/>
              <a:ext cx="840" cy="247"/>
            </a:xfrm>
            <a:custGeom>
              <a:avLst/>
              <a:gdLst/>
              <a:ahLst/>
              <a:cxnLst>
                <a:cxn ang="0">
                  <a:pos x="839" y="246"/>
                </a:cxn>
                <a:cxn ang="0">
                  <a:pos x="839" y="0"/>
                </a:cxn>
                <a:cxn ang="0">
                  <a:pos x="0" y="0"/>
                </a:cxn>
                <a:cxn ang="0">
                  <a:pos x="0" y="246"/>
                </a:cxn>
                <a:cxn ang="0">
                  <a:pos x="839" y="246"/>
                </a:cxn>
              </a:cxnLst>
              <a:rect l="0" t="0" r="r" b="b"/>
              <a:pathLst>
                <a:path w="840" h="247">
                  <a:moveTo>
                    <a:pt x="839" y="246"/>
                  </a:moveTo>
                  <a:lnTo>
                    <a:pt x="839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839" y="246"/>
                  </a:lnTo>
                </a:path>
              </a:pathLst>
            </a:custGeom>
            <a:grp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485" name="Rectangle 29"/>
            <p:cNvSpPr>
              <a:spLocks noChangeArrowheads="1"/>
            </p:cNvSpPr>
            <p:nvPr/>
          </p:nvSpPr>
          <p:spPr bwMode="auto">
            <a:xfrm>
              <a:off x="3450" y="638"/>
              <a:ext cx="790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  <a:cs typeface="+mn-cs"/>
                </a:rPr>
                <a:t>Employees</a:t>
              </a:r>
            </a:p>
          </p:txBody>
        </p:sp>
      </p:grpSp>
      <p:sp>
        <p:nvSpPr>
          <p:cNvPr id="17438" name="Rectangle 31"/>
          <p:cNvSpPr>
            <a:spLocks noChangeArrowheads="1"/>
          </p:cNvSpPr>
          <p:nvPr/>
        </p:nvSpPr>
        <p:spPr bwMode="auto">
          <a:xfrm>
            <a:off x="5848350" y="2033588"/>
            <a:ext cx="10382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Monitors</a:t>
            </a:r>
          </a:p>
        </p:txBody>
      </p:sp>
      <p:sp>
        <p:nvSpPr>
          <p:cNvPr id="17439" name="Line 33"/>
          <p:cNvSpPr>
            <a:spLocks noChangeShapeType="1"/>
          </p:cNvSpPr>
          <p:nvPr/>
        </p:nvSpPr>
        <p:spPr bwMode="auto">
          <a:xfrm>
            <a:off x="3862388" y="3797300"/>
            <a:ext cx="242887" cy="247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0" name="Line 34"/>
          <p:cNvSpPr>
            <a:spLocks noChangeShapeType="1"/>
          </p:cNvSpPr>
          <p:nvPr/>
        </p:nvSpPr>
        <p:spPr bwMode="auto">
          <a:xfrm flipH="1">
            <a:off x="4379913" y="3429000"/>
            <a:ext cx="3175" cy="6127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1" name="Line 35"/>
          <p:cNvSpPr>
            <a:spLocks noChangeShapeType="1"/>
          </p:cNvSpPr>
          <p:nvPr/>
        </p:nvSpPr>
        <p:spPr bwMode="auto">
          <a:xfrm flipH="1">
            <a:off x="4572000" y="3783013"/>
            <a:ext cx="396875" cy="2619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2" name="Line 36"/>
          <p:cNvSpPr>
            <a:spLocks noChangeShapeType="1"/>
          </p:cNvSpPr>
          <p:nvPr/>
        </p:nvSpPr>
        <p:spPr bwMode="auto">
          <a:xfrm>
            <a:off x="6632575" y="3814763"/>
            <a:ext cx="490538" cy="2301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3" name="Line 37"/>
          <p:cNvSpPr>
            <a:spLocks noChangeShapeType="1"/>
          </p:cNvSpPr>
          <p:nvPr/>
        </p:nvSpPr>
        <p:spPr bwMode="auto">
          <a:xfrm>
            <a:off x="7315200" y="3540125"/>
            <a:ext cx="0" cy="5207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4" name="Line 38"/>
          <p:cNvSpPr>
            <a:spLocks noChangeShapeType="1"/>
          </p:cNvSpPr>
          <p:nvPr/>
        </p:nvSpPr>
        <p:spPr bwMode="auto">
          <a:xfrm flipH="1">
            <a:off x="7620000" y="3783013"/>
            <a:ext cx="317500" cy="2587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5" name="Line 39"/>
          <p:cNvSpPr>
            <a:spLocks noChangeShapeType="1"/>
          </p:cNvSpPr>
          <p:nvPr/>
        </p:nvSpPr>
        <p:spPr bwMode="auto">
          <a:xfrm>
            <a:off x="6342063" y="2533650"/>
            <a:ext cx="0" cy="354013"/>
          </a:xfrm>
          <a:prstGeom prst="line">
            <a:avLst/>
          </a:prstGeom>
          <a:noFill/>
          <a:ln w="41275">
            <a:solidFill>
              <a:schemeClr val="tx2"/>
            </a:solidFill>
            <a:round/>
            <a:headEnd type="triangle" w="med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6" name="Line 40"/>
          <p:cNvSpPr>
            <a:spLocks noChangeShapeType="1"/>
          </p:cNvSpPr>
          <p:nvPr/>
        </p:nvSpPr>
        <p:spPr bwMode="auto">
          <a:xfrm>
            <a:off x="6989763" y="2208213"/>
            <a:ext cx="20002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7" name="Line 41"/>
          <p:cNvSpPr>
            <a:spLocks noChangeShapeType="1"/>
          </p:cNvSpPr>
          <p:nvPr/>
        </p:nvSpPr>
        <p:spPr bwMode="auto">
          <a:xfrm flipV="1">
            <a:off x="6340475" y="1516063"/>
            <a:ext cx="0" cy="3619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8" name="Freeform 42"/>
          <p:cNvSpPr>
            <a:spLocks/>
          </p:cNvSpPr>
          <p:nvPr/>
        </p:nvSpPr>
        <p:spPr bwMode="auto">
          <a:xfrm>
            <a:off x="6723063" y="514350"/>
            <a:ext cx="896937" cy="381000"/>
          </a:xfrm>
          <a:custGeom>
            <a:avLst/>
            <a:gdLst/>
            <a:ahLst/>
            <a:cxnLst>
              <a:cxn ang="0">
                <a:pos x="1" y="130"/>
              </a:cxn>
              <a:cxn ang="0">
                <a:pos x="9" y="151"/>
              </a:cxn>
              <a:cxn ang="0">
                <a:pos x="27" y="170"/>
              </a:cxn>
              <a:cxn ang="0">
                <a:pos x="51" y="188"/>
              </a:cxn>
              <a:cxn ang="0">
                <a:pos x="83" y="204"/>
              </a:cxn>
              <a:cxn ang="0">
                <a:pos x="120" y="218"/>
              </a:cxn>
              <a:cxn ang="0">
                <a:pos x="163" y="228"/>
              </a:cxn>
              <a:cxn ang="0">
                <a:pos x="209" y="235"/>
              </a:cxn>
              <a:cxn ang="0">
                <a:pos x="257" y="239"/>
              </a:cxn>
              <a:cxn ang="0">
                <a:pos x="306" y="239"/>
              </a:cxn>
              <a:cxn ang="0">
                <a:pos x="355" y="235"/>
              </a:cxn>
              <a:cxn ang="0">
                <a:pos x="401" y="228"/>
              </a:cxn>
              <a:cxn ang="0">
                <a:pos x="443" y="217"/>
              </a:cxn>
              <a:cxn ang="0">
                <a:pos x="481" y="204"/>
              </a:cxn>
              <a:cxn ang="0">
                <a:pos x="513" y="188"/>
              </a:cxn>
              <a:cxn ang="0">
                <a:pos x="537" y="170"/>
              </a:cxn>
              <a:cxn ang="0">
                <a:pos x="554" y="150"/>
              </a:cxn>
              <a:cxn ang="0">
                <a:pos x="563" y="129"/>
              </a:cxn>
              <a:cxn ang="0">
                <a:pos x="563" y="109"/>
              </a:cxn>
              <a:cxn ang="0">
                <a:pos x="554" y="88"/>
              </a:cxn>
              <a:cxn ang="0">
                <a:pos x="537" y="68"/>
              </a:cxn>
              <a:cxn ang="0">
                <a:pos x="513" y="51"/>
              </a:cxn>
              <a:cxn ang="0">
                <a:pos x="481" y="35"/>
              </a:cxn>
              <a:cxn ang="0">
                <a:pos x="443" y="21"/>
              </a:cxn>
              <a:cxn ang="0">
                <a:pos x="401" y="11"/>
              </a:cxn>
              <a:cxn ang="0">
                <a:pos x="355" y="4"/>
              </a:cxn>
              <a:cxn ang="0">
                <a:pos x="306" y="0"/>
              </a:cxn>
              <a:cxn ang="0">
                <a:pos x="257" y="0"/>
              </a:cxn>
              <a:cxn ang="0">
                <a:pos x="209" y="4"/>
              </a:cxn>
              <a:cxn ang="0">
                <a:pos x="163" y="11"/>
              </a:cxn>
              <a:cxn ang="0">
                <a:pos x="120" y="21"/>
              </a:cxn>
              <a:cxn ang="0">
                <a:pos x="83" y="35"/>
              </a:cxn>
              <a:cxn ang="0">
                <a:pos x="51" y="51"/>
              </a:cxn>
              <a:cxn ang="0">
                <a:pos x="27" y="69"/>
              </a:cxn>
              <a:cxn ang="0">
                <a:pos x="9" y="88"/>
              </a:cxn>
              <a:cxn ang="0">
                <a:pos x="1" y="109"/>
              </a:cxn>
            </a:cxnLst>
            <a:rect l="0" t="0" r="r" b="b"/>
            <a:pathLst>
              <a:path w="565" h="240">
                <a:moveTo>
                  <a:pt x="0" y="119"/>
                </a:moveTo>
                <a:lnTo>
                  <a:pt x="1" y="130"/>
                </a:lnTo>
                <a:lnTo>
                  <a:pt x="4" y="140"/>
                </a:lnTo>
                <a:lnTo>
                  <a:pt x="9" y="151"/>
                </a:lnTo>
                <a:lnTo>
                  <a:pt x="17" y="160"/>
                </a:lnTo>
                <a:lnTo>
                  <a:pt x="27" y="170"/>
                </a:lnTo>
                <a:lnTo>
                  <a:pt x="38" y="179"/>
                </a:lnTo>
                <a:lnTo>
                  <a:pt x="51" y="188"/>
                </a:lnTo>
                <a:lnTo>
                  <a:pt x="66" y="197"/>
                </a:lnTo>
                <a:lnTo>
                  <a:pt x="83" y="204"/>
                </a:lnTo>
                <a:lnTo>
                  <a:pt x="101" y="211"/>
                </a:lnTo>
                <a:lnTo>
                  <a:pt x="120" y="218"/>
                </a:lnTo>
                <a:lnTo>
                  <a:pt x="141" y="223"/>
                </a:lnTo>
                <a:lnTo>
                  <a:pt x="163" y="228"/>
                </a:lnTo>
                <a:lnTo>
                  <a:pt x="185" y="232"/>
                </a:lnTo>
                <a:lnTo>
                  <a:pt x="209" y="235"/>
                </a:lnTo>
                <a:lnTo>
                  <a:pt x="233" y="237"/>
                </a:lnTo>
                <a:lnTo>
                  <a:pt x="257" y="239"/>
                </a:lnTo>
                <a:lnTo>
                  <a:pt x="282" y="239"/>
                </a:lnTo>
                <a:lnTo>
                  <a:pt x="306" y="239"/>
                </a:lnTo>
                <a:lnTo>
                  <a:pt x="331" y="237"/>
                </a:lnTo>
                <a:lnTo>
                  <a:pt x="355" y="235"/>
                </a:lnTo>
                <a:lnTo>
                  <a:pt x="378" y="231"/>
                </a:lnTo>
                <a:lnTo>
                  <a:pt x="401" y="228"/>
                </a:lnTo>
                <a:lnTo>
                  <a:pt x="423" y="223"/>
                </a:lnTo>
                <a:lnTo>
                  <a:pt x="443" y="217"/>
                </a:lnTo>
                <a:lnTo>
                  <a:pt x="463" y="211"/>
                </a:lnTo>
                <a:lnTo>
                  <a:pt x="481" y="204"/>
                </a:lnTo>
                <a:lnTo>
                  <a:pt x="498" y="196"/>
                </a:lnTo>
                <a:lnTo>
                  <a:pt x="513" y="188"/>
                </a:lnTo>
                <a:lnTo>
                  <a:pt x="526" y="179"/>
                </a:lnTo>
                <a:lnTo>
                  <a:pt x="537" y="170"/>
                </a:lnTo>
                <a:lnTo>
                  <a:pt x="547" y="160"/>
                </a:lnTo>
                <a:lnTo>
                  <a:pt x="554" y="150"/>
                </a:lnTo>
                <a:lnTo>
                  <a:pt x="559" y="140"/>
                </a:lnTo>
                <a:lnTo>
                  <a:pt x="563" y="129"/>
                </a:lnTo>
                <a:lnTo>
                  <a:pt x="564" y="119"/>
                </a:lnTo>
                <a:lnTo>
                  <a:pt x="563" y="109"/>
                </a:lnTo>
                <a:lnTo>
                  <a:pt x="559" y="98"/>
                </a:lnTo>
                <a:lnTo>
                  <a:pt x="554" y="88"/>
                </a:lnTo>
                <a:lnTo>
                  <a:pt x="547" y="78"/>
                </a:lnTo>
                <a:lnTo>
                  <a:pt x="537" y="68"/>
                </a:lnTo>
                <a:lnTo>
                  <a:pt x="526" y="60"/>
                </a:lnTo>
                <a:lnTo>
                  <a:pt x="513" y="51"/>
                </a:lnTo>
                <a:lnTo>
                  <a:pt x="498" y="42"/>
                </a:lnTo>
                <a:lnTo>
                  <a:pt x="481" y="35"/>
                </a:lnTo>
                <a:lnTo>
                  <a:pt x="463" y="27"/>
                </a:lnTo>
                <a:lnTo>
                  <a:pt x="443" y="21"/>
                </a:lnTo>
                <a:lnTo>
                  <a:pt x="423" y="16"/>
                </a:lnTo>
                <a:lnTo>
                  <a:pt x="401" y="11"/>
                </a:lnTo>
                <a:lnTo>
                  <a:pt x="378" y="7"/>
                </a:lnTo>
                <a:lnTo>
                  <a:pt x="355" y="4"/>
                </a:lnTo>
                <a:lnTo>
                  <a:pt x="331" y="1"/>
                </a:lnTo>
                <a:lnTo>
                  <a:pt x="306" y="0"/>
                </a:lnTo>
                <a:lnTo>
                  <a:pt x="282" y="0"/>
                </a:lnTo>
                <a:lnTo>
                  <a:pt x="257" y="0"/>
                </a:lnTo>
                <a:lnTo>
                  <a:pt x="233" y="1"/>
                </a:lnTo>
                <a:lnTo>
                  <a:pt x="209" y="4"/>
                </a:lnTo>
                <a:lnTo>
                  <a:pt x="185" y="7"/>
                </a:lnTo>
                <a:lnTo>
                  <a:pt x="163" y="11"/>
                </a:lnTo>
                <a:lnTo>
                  <a:pt x="141" y="16"/>
                </a:lnTo>
                <a:lnTo>
                  <a:pt x="120" y="21"/>
                </a:lnTo>
                <a:lnTo>
                  <a:pt x="100" y="27"/>
                </a:lnTo>
                <a:lnTo>
                  <a:pt x="83" y="35"/>
                </a:lnTo>
                <a:lnTo>
                  <a:pt x="66" y="42"/>
                </a:lnTo>
                <a:lnTo>
                  <a:pt x="51" y="51"/>
                </a:lnTo>
                <a:lnTo>
                  <a:pt x="38" y="60"/>
                </a:lnTo>
                <a:lnTo>
                  <a:pt x="27" y="69"/>
                </a:lnTo>
                <a:lnTo>
                  <a:pt x="17" y="78"/>
                </a:lnTo>
                <a:lnTo>
                  <a:pt x="9" y="88"/>
                </a:lnTo>
                <a:lnTo>
                  <a:pt x="4" y="98"/>
                </a:lnTo>
                <a:lnTo>
                  <a:pt x="1" y="109"/>
                </a:lnTo>
                <a:lnTo>
                  <a:pt x="0" y="119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9499" name="Freeform 43"/>
          <p:cNvSpPr>
            <a:spLocks/>
          </p:cNvSpPr>
          <p:nvPr/>
        </p:nvSpPr>
        <p:spPr bwMode="auto">
          <a:xfrm>
            <a:off x="5078413" y="533400"/>
            <a:ext cx="896937" cy="381000"/>
          </a:xfrm>
          <a:custGeom>
            <a:avLst/>
            <a:gdLst/>
            <a:ahLst/>
            <a:cxnLst>
              <a:cxn ang="0">
                <a:pos x="563" y="109"/>
              </a:cxn>
              <a:cxn ang="0">
                <a:pos x="555" y="88"/>
              </a:cxn>
              <a:cxn ang="0">
                <a:pos x="538" y="68"/>
              </a:cxn>
              <a:cxn ang="0">
                <a:pos x="513" y="51"/>
              </a:cxn>
              <a:cxn ang="0">
                <a:pos x="481" y="35"/>
              </a:cxn>
              <a:cxn ang="0">
                <a:pos x="444" y="21"/>
              </a:cxn>
              <a:cxn ang="0">
                <a:pos x="401" y="11"/>
              </a:cxn>
              <a:cxn ang="0">
                <a:pos x="355" y="4"/>
              </a:cxn>
              <a:cxn ang="0">
                <a:pos x="306" y="0"/>
              </a:cxn>
              <a:cxn ang="0">
                <a:pos x="258" y="0"/>
              </a:cxn>
              <a:cxn ang="0">
                <a:pos x="209" y="4"/>
              </a:cxn>
              <a:cxn ang="0">
                <a:pos x="163" y="11"/>
              </a:cxn>
              <a:cxn ang="0">
                <a:pos x="120" y="21"/>
              </a:cxn>
              <a:cxn ang="0">
                <a:pos x="83" y="35"/>
              </a:cxn>
              <a:cxn ang="0">
                <a:pos x="51" y="51"/>
              </a:cxn>
              <a:cxn ang="0">
                <a:pos x="27" y="68"/>
              </a:cxn>
              <a:cxn ang="0">
                <a:pos x="9" y="88"/>
              </a:cxn>
              <a:cxn ang="0">
                <a:pos x="1" y="109"/>
              </a:cxn>
              <a:cxn ang="0">
                <a:pos x="1" y="130"/>
              </a:cxn>
              <a:cxn ang="0">
                <a:pos x="9" y="151"/>
              </a:cxn>
              <a:cxn ang="0">
                <a:pos x="27" y="170"/>
              </a:cxn>
              <a:cxn ang="0">
                <a:pos x="51" y="188"/>
              </a:cxn>
              <a:cxn ang="0">
                <a:pos x="83" y="204"/>
              </a:cxn>
              <a:cxn ang="0">
                <a:pos x="120" y="218"/>
              </a:cxn>
              <a:cxn ang="0">
                <a:pos x="163" y="228"/>
              </a:cxn>
              <a:cxn ang="0">
                <a:pos x="209" y="235"/>
              </a:cxn>
              <a:cxn ang="0">
                <a:pos x="258" y="239"/>
              </a:cxn>
              <a:cxn ang="0">
                <a:pos x="306" y="239"/>
              </a:cxn>
              <a:cxn ang="0">
                <a:pos x="355" y="235"/>
              </a:cxn>
              <a:cxn ang="0">
                <a:pos x="401" y="228"/>
              </a:cxn>
              <a:cxn ang="0">
                <a:pos x="444" y="218"/>
              </a:cxn>
              <a:cxn ang="0">
                <a:pos x="481" y="204"/>
              </a:cxn>
              <a:cxn ang="0">
                <a:pos x="513" y="188"/>
              </a:cxn>
              <a:cxn ang="0">
                <a:pos x="538" y="170"/>
              </a:cxn>
              <a:cxn ang="0">
                <a:pos x="555" y="151"/>
              </a:cxn>
              <a:cxn ang="0">
                <a:pos x="563" y="130"/>
              </a:cxn>
            </a:cxnLst>
            <a:rect l="0" t="0" r="r" b="b"/>
            <a:pathLst>
              <a:path w="565" h="240">
                <a:moveTo>
                  <a:pt x="564" y="119"/>
                </a:moveTo>
                <a:lnTo>
                  <a:pt x="563" y="109"/>
                </a:lnTo>
                <a:lnTo>
                  <a:pt x="560" y="98"/>
                </a:lnTo>
                <a:lnTo>
                  <a:pt x="555" y="88"/>
                </a:lnTo>
                <a:lnTo>
                  <a:pt x="547" y="78"/>
                </a:lnTo>
                <a:lnTo>
                  <a:pt x="538" y="68"/>
                </a:lnTo>
                <a:lnTo>
                  <a:pt x="526" y="60"/>
                </a:lnTo>
                <a:lnTo>
                  <a:pt x="513" y="51"/>
                </a:lnTo>
                <a:lnTo>
                  <a:pt x="498" y="42"/>
                </a:lnTo>
                <a:lnTo>
                  <a:pt x="481" y="35"/>
                </a:lnTo>
                <a:lnTo>
                  <a:pt x="464" y="27"/>
                </a:lnTo>
                <a:lnTo>
                  <a:pt x="444" y="21"/>
                </a:lnTo>
                <a:lnTo>
                  <a:pt x="423" y="16"/>
                </a:lnTo>
                <a:lnTo>
                  <a:pt x="401" y="11"/>
                </a:lnTo>
                <a:lnTo>
                  <a:pt x="379" y="7"/>
                </a:lnTo>
                <a:lnTo>
                  <a:pt x="355" y="4"/>
                </a:lnTo>
                <a:lnTo>
                  <a:pt x="331" y="1"/>
                </a:lnTo>
                <a:lnTo>
                  <a:pt x="306" y="0"/>
                </a:lnTo>
                <a:lnTo>
                  <a:pt x="282" y="0"/>
                </a:lnTo>
                <a:lnTo>
                  <a:pt x="258" y="0"/>
                </a:lnTo>
                <a:lnTo>
                  <a:pt x="233" y="1"/>
                </a:lnTo>
                <a:lnTo>
                  <a:pt x="209" y="4"/>
                </a:lnTo>
                <a:lnTo>
                  <a:pt x="185" y="7"/>
                </a:lnTo>
                <a:lnTo>
                  <a:pt x="163" y="11"/>
                </a:lnTo>
                <a:lnTo>
                  <a:pt x="141" y="16"/>
                </a:lnTo>
                <a:lnTo>
                  <a:pt x="120" y="21"/>
                </a:lnTo>
                <a:lnTo>
                  <a:pt x="101" y="27"/>
                </a:lnTo>
                <a:lnTo>
                  <a:pt x="83" y="35"/>
                </a:lnTo>
                <a:lnTo>
                  <a:pt x="66" y="42"/>
                </a:lnTo>
                <a:lnTo>
                  <a:pt x="51" y="51"/>
                </a:lnTo>
                <a:lnTo>
                  <a:pt x="38" y="60"/>
                </a:lnTo>
                <a:lnTo>
                  <a:pt x="27" y="68"/>
                </a:lnTo>
                <a:lnTo>
                  <a:pt x="17" y="78"/>
                </a:lnTo>
                <a:lnTo>
                  <a:pt x="9" y="88"/>
                </a:lnTo>
                <a:lnTo>
                  <a:pt x="4" y="98"/>
                </a:lnTo>
                <a:lnTo>
                  <a:pt x="1" y="109"/>
                </a:lnTo>
                <a:lnTo>
                  <a:pt x="0" y="119"/>
                </a:lnTo>
                <a:lnTo>
                  <a:pt x="1" y="130"/>
                </a:lnTo>
                <a:lnTo>
                  <a:pt x="4" y="140"/>
                </a:lnTo>
                <a:lnTo>
                  <a:pt x="9" y="151"/>
                </a:lnTo>
                <a:lnTo>
                  <a:pt x="17" y="160"/>
                </a:lnTo>
                <a:lnTo>
                  <a:pt x="27" y="170"/>
                </a:lnTo>
                <a:lnTo>
                  <a:pt x="38" y="179"/>
                </a:lnTo>
                <a:lnTo>
                  <a:pt x="51" y="188"/>
                </a:lnTo>
                <a:lnTo>
                  <a:pt x="66" y="196"/>
                </a:lnTo>
                <a:lnTo>
                  <a:pt x="83" y="204"/>
                </a:lnTo>
                <a:lnTo>
                  <a:pt x="101" y="211"/>
                </a:lnTo>
                <a:lnTo>
                  <a:pt x="120" y="218"/>
                </a:lnTo>
                <a:lnTo>
                  <a:pt x="141" y="223"/>
                </a:lnTo>
                <a:lnTo>
                  <a:pt x="163" y="228"/>
                </a:lnTo>
                <a:lnTo>
                  <a:pt x="185" y="232"/>
                </a:lnTo>
                <a:lnTo>
                  <a:pt x="209" y="235"/>
                </a:lnTo>
                <a:lnTo>
                  <a:pt x="233" y="237"/>
                </a:lnTo>
                <a:lnTo>
                  <a:pt x="258" y="239"/>
                </a:lnTo>
                <a:lnTo>
                  <a:pt x="282" y="239"/>
                </a:lnTo>
                <a:lnTo>
                  <a:pt x="306" y="239"/>
                </a:lnTo>
                <a:lnTo>
                  <a:pt x="331" y="237"/>
                </a:lnTo>
                <a:lnTo>
                  <a:pt x="355" y="235"/>
                </a:lnTo>
                <a:lnTo>
                  <a:pt x="379" y="232"/>
                </a:lnTo>
                <a:lnTo>
                  <a:pt x="401" y="228"/>
                </a:lnTo>
                <a:lnTo>
                  <a:pt x="423" y="223"/>
                </a:lnTo>
                <a:lnTo>
                  <a:pt x="444" y="218"/>
                </a:lnTo>
                <a:lnTo>
                  <a:pt x="464" y="211"/>
                </a:lnTo>
                <a:lnTo>
                  <a:pt x="481" y="204"/>
                </a:lnTo>
                <a:lnTo>
                  <a:pt x="498" y="196"/>
                </a:lnTo>
                <a:lnTo>
                  <a:pt x="513" y="188"/>
                </a:lnTo>
                <a:lnTo>
                  <a:pt x="526" y="179"/>
                </a:lnTo>
                <a:lnTo>
                  <a:pt x="538" y="170"/>
                </a:lnTo>
                <a:lnTo>
                  <a:pt x="547" y="160"/>
                </a:lnTo>
                <a:lnTo>
                  <a:pt x="555" y="151"/>
                </a:lnTo>
                <a:lnTo>
                  <a:pt x="560" y="140"/>
                </a:lnTo>
                <a:lnTo>
                  <a:pt x="563" y="130"/>
                </a:lnTo>
                <a:lnTo>
                  <a:pt x="564" y="119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9500" name="Freeform 44"/>
          <p:cNvSpPr>
            <a:spLocks/>
          </p:cNvSpPr>
          <p:nvPr/>
        </p:nvSpPr>
        <p:spPr bwMode="auto">
          <a:xfrm>
            <a:off x="5883275" y="233363"/>
            <a:ext cx="896938" cy="382587"/>
          </a:xfrm>
          <a:custGeom>
            <a:avLst/>
            <a:gdLst/>
            <a:ahLst/>
            <a:cxnLst>
              <a:cxn ang="0">
                <a:pos x="563" y="110"/>
              </a:cxn>
              <a:cxn ang="0">
                <a:pos x="554" y="89"/>
              </a:cxn>
              <a:cxn ang="0">
                <a:pos x="538" y="70"/>
              </a:cxn>
              <a:cxn ang="0">
                <a:pos x="513" y="51"/>
              </a:cxn>
              <a:cxn ang="0">
                <a:pos x="482" y="35"/>
              </a:cxn>
              <a:cxn ang="0">
                <a:pos x="444" y="22"/>
              </a:cxn>
              <a:cxn ang="0">
                <a:pos x="401" y="12"/>
              </a:cxn>
              <a:cxn ang="0">
                <a:pos x="355" y="5"/>
              </a:cxn>
              <a:cxn ang="0">
                <a:pos x="307" y="1"/>
              </a:cxn>
              <a:cxn ang="0">
                <a:pos x="258" y="1"/>
              </a:cxn>
              <a:cxn ang="0">
                <a:pos x="210" y="5"/>
              </a:cxn>
              <a:cxn ang="0">
                <a:pos x="164" y="12"/>
              </a:cxn>
              <a:cxn ang="0">
                <a:pos x="121" y="22"/>
              </a:cxn>
              <a:cxn ang="0">
                <a:pos x="83" y="35"/>
              </a:cxn>
              <a:cxn ang="0">
                <a:pos x="51" y="51"/>
              </a:cxn>
              <a:cxn ang="0">
                <a:pos x="27" y="70"/>
              </a:cxn>
              <a:cxn ang="0">
                <a:pos x="10" y="89"/>
              </a:cxn>
              <a:cxn ang="0">
                <a:pos x="1" y="110"/>
              </a:cxn>
              <a:cxn ang="0">
                <a:pos x="1" y="131"/>
              </a:cxn>
              <a:cxn ang="0">
                <a:pos x="10" y="151"/>
              </a:cxn>
              <a:cxn ang="0">
                <a:pos x="27" y="171"/>
              </a:cxn>
              <a:cxn ang="0">
                <a:pos x="51" y="189"/>
              </a:cxn>
              <a:cxn ang="0">
                <a:pos x="83" y="205"/>
              </a:cxn>
              <a:cxn ang="0">
                <a:pos x="121" y="218"/>
              </a:cxn>
              <a:cxn ang="0">
                <a:pos x="164" y="229"/>
              </a:cxn>
              <a:cxn ang="0">
                <a:pos x="210" y="236"/>
              </a:cxn>
              <a:cxn ang="0">
                <a:pos x="258" y="239"/>
              </a:cxn>
              <a:cxn ang="0">
                <a:pos x="307" y="239"/>
              </a:cxn>
              <a:cxn ang="0">
                <a:pos x="355" y="236"/>
              </a:cxn>
              <a:cxn ang="0">
                <a:pos x="401" y="229"/>
              </a:cxn>
              <a:cxn ang="0">
                <a:pos x="444" y="218"/>
              </a:cxn>
              <a:cxn ang="0">
                <a:pos x="482" y="205"/>
              </a:cxn>
              <a:cxn ang="0">
                <a:pos x="513" y="189"/>
              </a:cxn>
              <a:cxn ang="0">
                <a:pos x="538" y="171"/>
              </a:cxn>
              <a:cxn ang="0">
                <a:pos x="554" y="151"/>
              </a:cxn>
              <a:cxn ang="0">
                <a:pos x="563" y="131"/>
              </a:cxn>
            </a:cxnLst>
            <a:rect l="0" t="0" r="r" b="b"/>
            <a:pathLst>
              <a:path w="565" h="241">
                <a:moveTo>
                  <a:pt x="564" y="120"/>
                </a:moveTo>
                <a:lnTo>
                  <a:pt x="563" y="110"/>
                </a:lnTo>
                <a:lnTo>
                  <a:pt x="560" y="100"/>
                </a:lnTo>
                <a:lnTo>
                  <a:pt x="554" y="89"/>
                </a:lnTo>
                <a:lnTo>
                  <a:pt x="547" y="79"/>
                </a:lnTo>
                <a:lnTo>
                  <a:pt x="538" y="70"/>
                </a:lnTo>
                <a:lnTo>
                  <a:pt x="526" y="60"/>
                </a:lnTo>
                <a:lnTo>
                  <a:pt x="513" y="51"/>
                </a:lnTo>
                <a:lnTo>
                  <a:pt x="498" y="43"/>
                </a:lnTo>
                <a:lnTo>
                  <a:pt x="482" y="35"/>
                </a:lnTo>
                <a:lnTo>
                  <a:pt x="463" y="29"/>
                </a:lnTo>
                <a:lnTo>
                  <a:pt x="444" y="22"/>
                </a:lnTo>
                <a:lnTo>
                  <a:pt x="423" y="16"/>
                </a:lnTo>
                <a:lnTo>
                  <a:pt x="401" y="12"/>
                </a:lnTo>
                <a:lnTo>
                  <a:pt x="378" y="8"/>
                </a:lnTo>
                <a:lnTo>
                  <a:pt x="355" y="5"/>
                </a:lnTo>
                <a:lnTo>
                  <a:pt x="332" y="3"/>
                </a:lnTo>
                <a:lnTo>
                  <a:pt x="307" y="1"/>
                </a:lnTo>
                <a:lnTo>
                  <a:pt x="282" y="0"/>
                </a:lnTo>
                <a:lnTo>
                  <a:pt x="258" y="1"/>
                </a:lnTo>
                <a:lnTo>
                  <a:pt x="234" y="3"/>
                </a:lnTo>
                <a:lnTo>
                  <a:pt x="210" y="5"/>
                </a:lnTo>
                <a:lnTo>
                  <a:pt x="186" y="8"/>
                </a:lnTo>
                <a:lnTo>
                  <a:pt x="164" y="12"/>
                </a:lnTo>
                <a:lnTo>
                  <a:pt x="141" y="16"/>
                </a:lnTo>
                <a:lnTo>
                  <a:pt x="121" y="22"/>
                </a:lnTo>
                <a:lnTo>
                  <a:pt x="101" y="29"/>
                </a:lnTo>
                <a:lnTo>
                  <a:pt x="83" y="35"/>
                </a:lnTo>
                <a:lnTo>
                  <a:pt x="66" y="43"/>
                </a:lnTo>
                <a:lnTo>
                  <a:pt x="51" y="51"/>
                </a:lnTo>
                <a:lnTo>
                  <a:pt x="39" y="60"/>
                </a:lnTo>
                <a:lnTo>
                  <a:pt x="27" y="70"/>
                </a:lnTo>
                <a:lnTo>
                  <a:pt x="18" y="79"/>
                </a:lnTo>
                <a:lnTo>
                  <a:pt x="10" y="89"/>
                </a:lnTo>
                <a:lnTo>
                  <a:pt x="5" y="100"/>
                </a:lnTo>
                <a:lnTo>
                  <a:pt x="1" y="110"/>
                </a:lnTo>
                <a:lnTo>
                  <a:pt x="0" y="120"/>
                </a:lnTo>
                <a:lnTo>
                  <a:pt x="1" y="131"/>
                </a:lnTo>
                <a:lnTo>
                  <a:pt x="5" y="141"/>
                </a:lnTo>
                <a:lnTo>
                  <a:pt x="10" y="151"/>
                </a:lnTo>
                <a:lnTo>
                  <a:pt x="18" y="161"/>
                </a:lnTo>
                <a:lnTo>
                  <a:pt x="27" y="171"/>
                </a:lnTo>
                <a:lnTo>
                  <a:pt x="39" y="180"/>
                </a:lnTo>
                <a:lnTo>
                  <a:pt x="51" y="189"/>
                </a:lnTo>
                <a:lnTo>
                  <a:pt x="66" y="197"/>
                </a:lnTo>
                <a:lnTo>
                  <a:pt x="83" y="205"/>
                </a:lnTo>
                <a:lnTo>
                  <a:pt x="101" y="212"/>
                </a:lnTo>
                <a:lnTo>
                  <a:pt x="121" y="218"/>
                </a:lnTo>
                <a:lnTo>
                  <a:pt x="141" y="224"/>
                </a:lnTo>
                <a:lnTo>
                  <a:pt x="164" y="229"/>
                </a:lnTo>
                <a:lnTo>
                  <a:pt x="186" y="233"/>
                </a:lnTo>
                <a:lnTo>
                  <a:pt x="210" y="236"/>
                </a:lnTo>
                <a:lnTo>
                  <a:pt x="234" y="238"/>
                </a:lnTo>
                <a:lnTo>
                  <a:pt x="258" y="239"/>
                </a:lnTo>
                <a:lnTo>
                  <a:pt x="282" y="240"/>
                </a:lnTo>
                <a:lnTo>
                  <a:pt x="307" y="239"/>
                </a:lnTo>
                <a:lnTo>
                  <a:pt x="332" y="238"/>
                </a:lnTo>
                <a:lnTo>
                  <a:pt x="355" y="236"/>
                </a:lnTo>
                <a:lnTo>
                  <a:pt x="378" y="233"/>
                </a:lnTo>
                <a:lnTo>
                  <a:pt x="401" y="229"/>
                </a:lnTo>
                <a:lnTo>
                  <a:pt x="423" y="224"/>
                </a:lnTo>
                <a:lnTo>
                  <a:pt x="444" y="218"/>
                </a:lnTo>
                <a:lnTo>
                  <a:pt x="463" y="212"/>
                </a:lnTo>
                <a:lnTo>
                  <a:pt x="482" y="205"/>
                </a:lnTo>
                <a:lnTo>
                  <a:pt x="498" y="197"/>
                </a:lnTo>
                <a:lnTo>
                  <a:pt x="513" y="189"/>
                </a:lnTo>
                <a:lnTo>
                  <a:pt x="526" y="180"/>
                </a:lnTo>
                <a:lnTo>
                  <a:pt x="538" y="171"/>
                </a:lnTo>
                <a:lnTo>
                  <a:pt x="547" y="161"/>
                </a:lnTo>
                <a:lnTo>
                  <a:pt x="554" y="151"/>
                </a:lnTo>
                <a:lnTo>
                  <a:pt x="560" y="141"/>
                </a:lnTo>
                <a:lnTo>
                  <a:pt x="563" y="131"/>
                </a:lnTo>
                <a:lnTo>
                  <a:pt x="564" y="120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7451" name="Rectangle 45"/>
          <p:cNvSpPr>
            <a:spLocks noChangeArrowheads="1"/>
          </p:cNvSpPr>
          <p:nvPr/>
        </p:nvSpPr>
        <p:spPr bwMode="auto">
          <a:xfrm>
            <a:off x="6940550" y="536575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lot</a:t>
            </a:r>
          </a:p>
        </p:txBody>
      </p:sp>
      <p:sp>
        <p:nvSpPr>
          <p:cNvPr id="17452" name="Rectangle 46"/>
          <p:cNvSpPr>
            <a:spLocks noChangeArrowheads="1"/>
          </p:cNvSpPr>
          <p:nvPr/>
        </p:nvSpPr>
        <p:spPr bwMode="auto">
          <a:xfrm>
            <a:off x="5973763" y="234950"/>
            <a:ext cx="711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name</a:t>
            </a:r>
          </a:p>
        </p:txBody>
      </p:sp>
      <p:sp>
        <p:nvSpPr>
          <p:cNvPr id="17453" name="Rectangle 47"/>
          <p:cNvSpPr>
            <a:spLocks noChangeArrowheads="1"/>
          </p:cNvSpPr>
          <p:nvPr/>
        </p:nvSpPr>
        <p:spPr bwMode="auto">
          <a:xfrm>
            <a:off x="5259388" y="533400"/>
            <a:ext cx="5318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charset="0"/>
              </a:rPr>
              <a:t>ssn</a:t>
            </a:r>
          </a:p>
        </p:txBody>
      </p:sp>
      <p:sp>
        <p:nvSpPr>
          <p:cNvPr id="17454" name="Line 48"/>
          <p:cNvSpPr>
            <a:spLocks noChangeShapeType="1"/>
          </p:cNvSpPr>
          <p:nvPr/>
        </p:nvSpPr>
        <p:spPr bwMode="auto">
          <a:xfrm>
            <a:off x="5764213" y="881063"/>
            <a:ext cx="314325" cy="2381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5" name="Line 49"/>
          <p:cNvSpPr>
            <a:spLocks noChangeShapeType="1"/>
          </p:cNvSpPr>
          <p:nvPr/>
        </p:nvSpPr>
        <p:spPr bwMode="auto">
          <a:xfrm flipH="1">
            <a:off x="6340475" y="614363"/>
            <a:ext cx="3175" cy="5127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6" name="Line 50"/>
          <p:cNvSpPr>
            <a:spLocks noChangeShapeType="1"/>
          </p:cNvSpPr>
          <p:nvPr/>
        </p:nvSpPr>
        <p:spPr bwMode="auto">
          <a:xfrm flipH="1">
            <a:off x="6629400" y="881063"/>
            <a:ext cx="381000" cy="2381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7" name="Line 51"/>
          <p:cNvSpPr>
            <a:spLocks noChangeShapeType="1"/>
          </p:cNvSpPr>
          <p:nvPr/>
        </p:nvSpPr>
        <p:spPr bwMode="auto">
          <a:xfrm flipH="1">
            <a:off x="4757738" y="4206875"/>
            <a:ext cx="622300" cy="142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8" name="Line 52"/>
          <p:cNvSpPr>
            <a:spLocks noChangeShapeType="1"/>
          </p:cNvSpPr>
          <p:nvPr/>
        </p:nvSpPr>
        <p:spPr bwMode="auto">
          <a:xfrm>
            <a:off x="6705600" y="4191000"/>
            <a:ext cx="23971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9" name="Freeform 53"/>
          <p:cNvSpPr>
            <a:spLocks/>
          </p:cNvSpPr>
          <p:nvPr/>
        </p:nvSpPr>
        <p:spPr bwMode="auto">
          <a:xfrm>
            <a:off x="5605463" y="3030538"/>
            <a:ext cx="896937" cy="381000"/>
          </a:xfrm>
          <a:custGeom>
            <a:avLst/>
            <a:gdLst>
              <a:gd name="T0" fmla="*/ 2147483647 w 565"/>
              <a:gd name="T1" fmla="*/ 2147483647 h 240"/>
              <a:gd name="T2" fmla="*/ 2147483647 w 565"/>
              <a:gd name="T3" fmla="*/ 2147483647 h 240"/>
              <a:gd name="T4" fmla="*/ 2147483647 w 565"/>
              <a:gd name="T5" fmla="*/ 2147483647 h 240"/>
              <a:gd name="T6" fmla="*/ 2147483647 w 565"/>
              <a:gd name="T7" fmla="*/ 2147483647 h 240"/>
              <a:gd name="T8" fmla="*/ 2147483647 w 565"/>
              <a:gd name="T9" fmla="*/ 2147483647 h 240"/>
              <a:gd name="T10" fmla="*/ 2147483647 w 565"/>
              <a:gd name="T11" fmla="*/ 2147483647 h 240"/>
              <a:gd name="T12" fmla="*/ 2147483647 w 565"/>
              <a:gd name="T13" fmla="*/ 2147483647 h 240"/>
              <a:gd name="T14" fmla="*/ 2147483647 w 565"/>
              <a:gd name="T15" fmla="*/ 2147483647 h 240"/>
              <a:gd name="T16" fmla="*/ 2147483647 w 565"/>
              <a:gd name="T17" fmla="*/ 0 h 240"/>
              <a:gd name="T18" fmla="*/ 2147483647 w 565"/>
              <a:gd name="T19" fmla="*/ 0 h 240"/>
              <a:gd name="T20" fmla="*/ 2147483647 w 565"/>
              <a:gd name="T21" fmla="*/ 2147483647 h 240"/>
              <a:gd name="T22" fmla="*/ 2147483647 w 565"/>
              <a:gd name="T23" fmla="*/ 2147483647 h 240"/>
              <a:gd name="T24" fmla="*/ 2147483647 w 565"/>
              <a:gd name="T25" fmla="*/ 2147483647 h 240"/>
              <a:gd name="T26" fmla="*/ 2147483647 w 565"/>
              <a:gd name="T27" fmla="*/ 2147483647 h 240"/>
              <a:gd name="T28" fmla="*/ 2147483647 w 565"/>
              <a:gd name="T29" fmla="*/ 2147483647 h 240"/>
              <a:gd name="T30" fmla="*/ 2147483647 w 565"/>
              <a:gd name="T31" fmla="*/ 2147483647 h 240"/>
              <a:gd name="T32" fmla="*/ 2147483647 w 565"/>
              <a:gd name="T33" fmla="*/ 2147483647 h 240"/>
              <a:gd name="T34" fmla="*/ 2147483647 w 565"/>
              <a:gd name="T35" fmla="*/ 2147483647 h 240"/>
              <a:gd name="T36" fmla="*/ 2147483647 w 565"/>
              <a:gd name="T37" fmla="*/ 2147483647 h 240"/>
              <a:gd name="T38" fmla="*/ 2147483647 w 565"/>
              <a:gd name="T39" fmla="*/ 2147483647 h 240"/>
              <a:gd name="T40" fmla="*/ 2147483647 w 565"/>
              <a:gd name="T41" fmla="*/ 2147483647 h 240"/>
              <a:gd name="T42" fmla="*/ 2147483647 w 565"/>
              <a:gd name="T43" fmla="*/ 2147483647 h 240"/>
              <a:gd name="T44" fmla="*/ 2147483647 w 565"/>
              <a:gd name="T45" fmla="*/ 2147483647 h 240"/>
              <a:gd name="T46" fmla="*/ 2147483647 w 565"/>
              <a:gd name="T47" fmla="*/ 2147483647 h 240"/>
              <a:gd name="T48" fmla="*/ 2147483647 w 565"/>
              <a:gd name="T49" fmla="*/ 2147483647 h 240"/>
              <a:gd name="T50" fmla="*/ 2147483647 w 565"/>
              <a:gd name="T51" fmla="*/ 2147483647 h 240"/>
              <a:gd name="T52" fmla="*/ 2147483647 w 565"/>
              <a:gd name="T53" fmla="*/ 2147483647 h 240"/>
              <a:gd name="T54" fmla="*/ 2147483647 w 565"/>
              <a:gd name="T55" fmla="*/ 2147483647 h 240"/>
              <a:gd name="T56" fmla="*/ 2147483647 w 565"/>
              <a:gd name="T57" fmla="*/ 2147483647 h 240"/>
              <a:gd name="T58" fmla="*/ 2147483647 w 565"/>
              <a:gd name="T59" fmla="*/ 2147483647 h 240"/>
              <a:gd name="T60" fmla="*/ 2147483647 w 565"/>
              <a:gd name="T61" fmla="*/ 2147483647 h 240"/>
              <a:gd name="T62" fmla="*/ 2147483647 w 565"/>
              <a:gd name="T63" fmla="*/ 2147483647 h 240"/>
              <a:gd name="T64" fmla="*/ 2147483647 w 565"/>
              <a:gd name="T65" fmla="*/ 2147483647 h 240"/>
              <a:gd name="T66" fmla="*/ 2147483647 w 565"/>
              <a:gd name="T67" fmla="*/ 2147483647 h 240"/>
              <a:gd name="T68" fmla="*/ 2147483647 w 565"/>
              <a:gd name="T69" fmla="*/ 2147483647 h 240"/>
              <a:gd name="T70" fmla="*/ 2147483647 w 565"/>
              <a:gd name="T71" fmla="*/ 2147483647 h 24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65"/>
              <a:gd name="T109" fmla="*/ 0 h 240"/>
              <a:gd name="T110" fmla="*/ 565 w 565"/>
              <a:gd name="T111" fmla="*/ 240 h 24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65" h="240">
                <a:moveTo>
                  <a:pt x="564" y="119"/>
                </a:moveTo>
                <a:lnTo>
                  <a:pt x="563" y="109"/>
                </a:lnTo>
                <a:lnTo>
                  <a:pt x="560" y="98"/>
                </a:lnTo>
                <a:lnTo>
                  <a:pt x="555" y="88"/>
                </a:lnTo>
                <a:lnTo>
                  <a:pt x="547" y="78"/>
                </a:lnTo>
                <a:lnTo>
                  <a:pt x="538" y="68"/>
                </a:lnTo>
                <a:lnTo>
                  <a:pt x="527" y="60"/>
                </a:lnTo>
                <a:lnTo>
                  <a:pt x="513" y="51"/>
                </a:lnTo>
                <a:lnTo>
                  <a:pt x="498" y="42"/>
                </a:lnTo>
                <a:lnTo>
                  <a:pt x="482" y="35"/>
                </a:lnTo>
                <a:lnTo>
                  <a:pt x="464" y="27"/>
                </a:lnTo>
                <a:lnTo>
                  <a:pt x="444" y="21"/>
                </a:lnTo>
                <a:lnTo>
                  <a:pt x="423" y="15"/>
                </a:lnTo>
                <a:lnTo>
                  <a:pt x="402" y="11"/>
                </a:lnTo>
                <a:lnTo>
                  <a:pt x="379" y="7"/>
                </a:lnTo>
                <a:lnTo>
                  <a:pt x="356" y="4"/>
                </a:lnTo>
                <a:lnTo>
                  <a:pt x="331" y="1"/>
                </a:lnTo>
                <a:lnTo>
                  <a:pt x="307" y="0"/>
                </a:lnTo>
                <a:lnTo>
                  <a:pt x="282" y="0"/>
                </a:lnTo>
                <a:lnTo>
                  <a:pt x="258" y="0"/>
                </a:lnTo>
                <a:lnTo>
                  <a:pt x="234" y="1"/>
                </a:lnTo>
                <a:lnTo>
                  <a:pt x="210" y="4"/>
                </a:lnTo>
                <a:lnTo>
                  <a:pt x="186" y="7"/>
                </a:lnTo>
                <a:lnTo>
                  <a:pt x="163" y="11"/>
                </a:lnTo>
                <a:lnTo>
                  <a:pt x="141" y="15"/>
                </a:lnTo>
                <a:lnTo>
                  <a:pt x="121" y="21"/>
                </a:lnTo>
                <a:lnTo>
                  <a:pt x="101" y="27"/>
                </a:lnTo>
                <a:lnTo>
                  <a:pt x="83" y="35"/>
                </a:lnTo>
                <a:lnTo>
                  <a:pt x="67" y="42"/>
                </a:lnTo>
                <a:lnTo>
                  <a:pt x="52" y="51"/>
                </a:lnTo>
                <a:lnTo>
                  <a:pt x="38" y="60"/>
                </a:lnTo>
                <a:lnTo>
                  <a:pt x="27" y="68"/>
                </a:lnTo>
                <a:lnTo>
                  <a:pt x="18" y="78"/>
                </a:lnTo>
                <a:lnTo>
                  <a:pt x="10" y="88"/>
                </a:lnTo>
                <a:lnTo>
                  <a:pt x="5" y="98"/>
                </a:lnTo>
                <a:lnTo>
                  <a:pt x="2" y="109"/>
                </a:lnTo>
                <a:lnTo>
                  <a:pt x="0" y="119"/>
                </a:lnTo>
                <a:lnTo>
                  <a:pt x="2" y="129"/>
                </a:lnTo>
                <a:lnTo>
                  <a:pt x="5" y="140"/>
                </a:lnTo>
                <a:lnTo>
                  <a:pt x="10" y="150"/>
                </a:lnTo>
                <a:lnTo>
                  <a:pt x="18" y="160"/>
                </a:lnTo>
                <a:lnTo>
                  <a:pt x="27" y="170"/>
                </a:lnTo>
                <a:lnTo>
                  <a:pt x="38" y="179"/>
                </a:lnTo>
                <a:lnTo>
                  <a:pt x="52" y="188"/>
                </a:lnTo>
                <a:lnTo>
                  <a:pt x="67" y="196"/>
                </a:lnTo>
                <a:lnTo>
                  <a:pt x="83" y="204"/>
                </a:lnTo>
                <a:lnTo>
                  <a:pt x="101" y="211"/>
                </a:lnTo>
                <a:lnTo>
                  <a:pt x="121" y="217"/>
                </a:lnTo>
                <a:lnTo>
                  <a:pt x="141" y="223"/>
                </a:lnTo>
                <a:lnTo>
                  <a:pt x="163" y="227"/>
                </a:lnTo>
                <a:lnTo>
                  <a:pt x="186" y="231"/>
                </a:lnTo>
                <a:lnTo>
                  <a:pt x="210" y="235"/>
                </a:lnTo>
                <a:lnTo>
                  <a:pt x="234" y="237"/>
                </a:lnTo>
                <a:lnTo>
                  <a:pt x="258" y="239"/>
                </a:lnTo>
                <a:lnTo>
                  <a:pt x="282" y="239"/>
                </a:lnTo>
                <a:lnTo>
                  <a:pt x="307" y="239"/>
                </a:lnTo>
                <a:lnTo>
                  <a:pt x="331" y="237"/>
                </a:lnTo>
                <a:lnTo>
                  <a:pt x="356" y="235"/>
                </a:lnTo>
                <a:lnTo>
                  <a:pt x="379" y="231"/>
                </a:lnTo>
                <a:lnTo>
                  <a:pt x="402" y="227"/>
                </a:lnTo>
                <a:lnTo>
                  <a:pt x="423" y="223"/>
                </a:lnTo>
                <a:lnTo>
                  <a:pt x="444" y="217"/>
                </a:lnTo>
                <a:lnTo>
                  <a:pt x="464" y="211"/>
                </a:lnTo>
                <a:lnTo>
                  <a:pt x="482" y="204"/>
                </a:lnTo>
                <a:lnTo>
                  <a:pt x="498" y="196"/>
                </a:lnTo>
                <a:lnTo>
                  <a:pt x="513" y="188"/>
                </a:lnTo>
                <a:lnTo>
                  <a:pt x="527" y="179"/>
                </a:lnTo>
                <a:lnTo>
                  <a:pt x="538" y="170"/>
                </a:lnTo>
                <a:lnTo>
                  <a:pt x="547" y="160"/>
                </a:lnTo>
                <a:lnTo>
                  <a:pt x="555" y="150"/>
                </a:lnTo>
                <a:lnTo>
                  <a:pt x="560" y="140"/>
                </a:lnTo>
                <a:lnTo>
                  <a:pt x="563" y="129"/>
                </a:lnTo>
                <a:lnTo>
                  <a:pt x="564" y="11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0" name="Rectangle 54"/>
          <p:cNvSpPr>
            <a:spLocks noChangeArrowheads="1"/>
          </p:cNvSpPr>
          <p:nvPr/>
        </p:nvSpPr>
        <p:spPr bwMode="auto">
          <a:xfrm>
            <a:off x="5681663" y="3030538"/>
            <a:ext cx="7000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since</a:t>
            </a:r>
          </a:p>
        </p:txBody>
      </p:sp>
      <p:sp>
        <p:nvSpPr>
          <p:cNvPr id="17461" name="Line 55"/>
          <p:cNvSpPr>
            <a:spLocks noChangeShapeType="1"/>
          </p:cNvSpPr>
          <p:nvPr/>
        </p:nvSpPr>
        <p:spPr bwMode="auto">
          <a:xfrm flipV="1">
            <a:off x="6062663" y="3411538"/>
            <a:ext cx="0" cy="457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2" name="Rounded Rectangular Callout 56"/>
          <p:cNvSpPr>
            <a:spLocks noChangeArrowheads="1"/>
          </p:cNvSpPr>
          <p:nvPr/>
        </p:nvSpPr>
        <p:spPr bwMode="auto">
          <a:xfrm>
            <a:off x="304799" y="2590800"/>
            <a:ext cx="2703513" cy="1843088"/>
          </a:xfrm>
          <a:prstGeom prst="wedgeRoundRectCallout">
            <a:avLst>
              <a:gd name="adj1" fmla="val 68469"/>
              <a:gd name="adj2" fmla="val -12898"/>
              <a:gd name="adj3" fmla="val 16667"/>
            </a:avLst>
          </a:prstGeom>
          <a:solidFill>
            <a:srgbClr val="808080"/>
          </a:solidFill>
          <a:ln w="12700" algn="ctr">
            <a:noFill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eaLnBrk="0" hangingPunct="0"/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Aggregation allows us to treat the relationship set “</a:t>
            </a:r>
            <a:r>
              <a:rPr lang="en-US" sz="1800" i="1" dirty="0">
                <a:solidFill>
                  <a:schemeClr val="bg1"/>
                </a:solidFill>
                <a:latin typeface="Calibri" pitchFamily="34" charset="0"/>
              </a:rPr>
              <a:t>Sponsors</a:t>
            </a: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” as an entity set for purpose of participation in  the “</a:t>
            </a:r>
            <a:r>
              <a:rPr lang="en-US" sz="1800" i="1" dirty="0">
                <a:solidFill>
                  <a:schemeClr val="bg1"/>
                </a:solidFill>
                <a:latin typeface="Calibri" pitchFamily="34" charset="0"/>
              </a:rPr>
              <a:t>Monitors</a:t>
            </a: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” relationships</a:t>
            </a:r>
          </a:p>
        </p:txBody>
      </p:sp>
    </p:spTree>
    <p:extLst>
      <p:ext uri="{BB962C8B-B14F-4D97-AF65-F5344CB8AC3E}">
        <p14:creationId xmlns:p14="http://schemas.microsoft.com/office/powerpoint/2010/main" val="279056003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5" grpId="0" animBg="1"/>
      <p:bldP spid="174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077200" cy="11049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7030A0"/>
                </a:solidFill>
              </a:rPr>
              <a:t>Exercise</a:t>
            </a: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69460-548E-48A8-8BF8-E45F05B8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D4F9-727C-42CE-8187-A6A5BCD0A322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599393-97E2-41D2-BDA0-59F758B95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70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772400" cy="723900"/>
          </a:xfrm>
        </p:spPr>
        <p:txBody>
          <a:bodyPr/>
          <a:lstStyle/>
          <a:p>
            <a:r>
              <a:rPr lang="en-US"/>
              <a:t>Example:  University Database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007626" cy="76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200" dirty="0">
                <a:solidFill>
                  <a:srgbClr val="FF0000"/>
                </a:solidFill>
                <a:latin typeface="Calibri" pitchFamily="34" charset="0"/>
              </a:rPr>
              <a:t>We have four entity sets:  Professor, Project, Graduate, Department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76400" y="3200400"/>
            <a:ext cx="1066800" cy="377824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Professo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r</a:t>
            </a:r>
          </a:p>
        </p:txBody>
      </p:sp>
      <p:grpSp>
        <p:nvGrpSpPr>
          <p:cNvPr id="27653" name="Group 41"/>
          <p:cNvGrpSpPr>
            <a:grpSpLocks/>
          </p:cNvGrpSpPr>
          <p:nvPr/>
        </p:nvGrpSpPr>
        <p:grpSpPr bwMode="auto">
          <a:xfrm>
            <a:off x="1828800" y="1981200"/>
            <a:ext cx="914400" cy="311150"/>
            <a:chOff x="2438400" y="2051446"/>
            <a:chExt cx="914400" cy="310754"/>
          </a:xfrm>
        </p:grpSpPr>
        <p:sp>
          <p:nvSpPr>
            <p:cNvPr id="27721" name="Oval 3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7722" name="TextBox 40"/>
            <p:cNvSpPr txBox="1">
              <a:spLocks noChangeArrowheads="1"/>
            </p:cNvSpPr>
            <p:nvPr/>
          </p:nvSpPr>
          <p:spPr bwMode="auto">
            <a:xfrm>
              <a:off x="2693979" y="2051446"/>
              <a:ext cx="5064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rank</a:t>
              </a:r>
            </a:p>
          </p:txBody>
        </p:sp>
      </p:grpSp>
      <p:grpSp>
        <p:nvGrpSpPr>
          <p:cNvPr id="27654" name="Group 42"/>
          <p:cNvGrpSpPr>
            <a:grpSpLocks/>
          </p:cNvGrpSpPr>
          <p:nvPr/>
        </p:nvGrpSpPr>
        <p:grpSpPr bwMode="auto">
          <a:xfrm>
            <a:off x="2590800" y="2282825"/>
            <a:ext cx="914400" cy="307975"/>
            <a:chOff x="2438400" y="2054423"/>
            <a:chExt cx="914400" cy="307777"/>
          </a:xfrm>
        </p:grpSpPr>
        <p:sp>
          <p:nvSpPr>
            <p:cNvPr id="27719" name="Oval 43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7720" name="TextBox 44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8386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Specialty</a:t>
              </a:r>
            </a:p>
          </p:txBody>
        </p:sp>
      </p:grpSp>
      <p:grpSp>
        <p:nvGrpSpPr>
          <p:cNvPr id="27655" name="Group 45"/>
          <p:cNvGrpSpPr>
            <a:grpSpLocks/>
          </p:cNvGrpSpPr>
          <p:nvPr/>
        </p:nvGrpSpPr>
        <p:grpSpPr bwMode="auto">
          <a:xfrm>
            <a:off x="1066800" y="2206625"/>
            <a:ext cx="914400" cy="311150"/>
            <a:chOff x="2438400" y="2051446"/>
            <a:chExt cx="914400" cy="310754"/>
          </a:xfrm>
        </p:grpSpPr>
        <p:sp>
          <p:nvSpPr>
            <p:cNvPr id="27717" name="Oval 46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7718" name="TextBox 47"/>
            <p:cNvSpPr txBox="1">
              <a:spLocks noChangeArrowheads="1"/>
            </p:cNvSpPr>
            <p:nvPr/>
          </p:nvSpPr>
          <p:spPr bwMode="auto">
            <a:xfrm>
              <a:off x="2679719" y="2051446"/>
              <a:ext cx="44448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age</a:t>
              </a:r>
            </a:p>
          </p:txBody>
        </p:sp>
      </p:grpSp>
      <p:grpSp>
        <p:nvGrpSpPr>
          <p:cNvPr id="27656" name="Group 48"/>
          <p:cNvGrpSpPr>
            <a:grpSpLocks/>
          </p:cNvGrpSpPr>
          <p:nvPr/>
        </p:nvGrpSpPr>
        <p:grpSpPr bwMode="auto">
          <a:xfrm>
            <a:off x="609600" y="2587625"/>
            <a:ext cx="914400" cy="311150"/>
            <a:chOff x="2438400" y="2051446"/>
            <a:chExt cx="914400" cy="310754"/>
          </a:xfrm>
        </p:grpSpPr>
        <p:sp>
          <p:nvSpPr>
            <p:cNvPr id="27715" name="Oval 4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7716" name="TextBox 50"/>
            <p:cNvSpPr txBox="1">
              <a:spLocks noChangeArrowheads="1"/>
            </p:cNvSpPr>
            <p:nvPr/>
          </p:nvSpPr>
          <p:spPr bwMode="auto">
            <a:xfrm>
              <a:off x="2703892" y="2051446"/>
              <a:ext cx="4203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ssn</a:t>
              </a:r>
            </a:p>
          </p:txBody>
        </p:sp>
      </p:grpSp>
      <p:cxnSp>
        <p:nvCxnSpPr>
          <p:cNvPr id="27657" name="Straight Connector 94"/>
          <p:cNvCxnSpPr>
            <a:cxnSpLocks noChangeShapeType="1"/>
          </p:cNvCxnSpPr>
          <p:nvPr/>
        </p:nvCxnSpPr>
        <p:spPr bwMode="auto">
          <a:xfrm rot="16200000" flipH="1">
            <a:off x="1343025" y="2638425"/>
            <a:ext cx="304800" cy="8191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58" name="Straight Connector 96"/>
          <p:cNvCxnSpPr>
            <a:cxnSpLocks noChangeShapeType="1"/>
          </p:cNvCxnSpPr>
          <p:nvPr/>
        </p:nvCxnSpPr>
        <p:spPr bwMode="auto">
          <a:xfrm rot="16200000" flipH="1">
            <a:off x="1450975" y="2593975"/>
            <a:ext cx="685800" cy="5270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59" name="Straight Connector 98"/>
          <p:cNvCxnSpPr>
            <a:cxnSpLocks noChangeShapeType="1"/>
            <a:endCxn id="4" idx="0"/>
          </p:cNvCxnSpPr>
          <p:nvPr/>
        </p:nvCxnSpPr>
        <p:spPr bwMode="auto">
          <a:xfrm flipH="1">
            <a:off x="2209800" y="2289175"/>
            <a:ext cx="127000" cy="91122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60" name="Straight Connector 100"/>
          <p:cNvCxnSpPr>
            <a:cxnSpLocks noChangeShapeType="1"/>
          </p:cNvCxnSpPr>
          <p:nvPr/>
        </p:nvCxnSpPr>
        <p:spPr bwMode="auto">
          <a:xfrm rot="5400000">
            <a:off x="2419350" y="2609850"/>
            <a:ext cx="609600" cy="5715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10" name="Group 187"/>
          <p:cNvGrpSpPr>
            <a:grpSpLocks/>
          </p:cNvGrpSpPr>
          <p:nvPr/>
        </p:nvGrpSpPr>
        <p:grpSpPr bwMode="auto">
          <a:xfrm>
            <a:off x="1143000" y="4876590"/>
            <a:ext cx="2209800" cy="1524210"/>
            <a:chOff x="1143000" y="4876798"/>
            <a:chExt cx="2209800" cy="1524002"/>
          </a:xfrm>
        </p:grpSpPr>
        <p:sp>
          <p:nvSpPr>
            <p:cNvPr id="5" name="Rectangle 4"/>
            <p:cNvSpPr/>
            <p:nvPr/>
          </p:nvSpPr>
          <p:spPr bwMode="auto">
            <a:xfrm>
              <a:off x="1676400" y="4876798"/>
              <a:ext cx="1066800" cy="37798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800" dirty="0">
                  <a:solidFill>
                    <a:schemeClr val="bg1"/>
                  </a:solidFill>
                  <a:latin typeface="Calibri" pitchFamily="34" charset="0"/>
                </a:rPr>
                <a:t>Dept</a:t>
              </a:r>
              <a:endParaRPr lang="en-US" sz="20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grpSp>
          <p:nvGrpSpPr>
            <p:cNvPr id="27703" name="Group 51"/>
            <p:cNvGrpSpPr>
              <a:grpSpLocks/>
            </p:cNvGrpSpPr>
            <p:nvPr/>
          </p:nvGrpSpPr>
          <p:grpSpPr bwMode="auto">
            <a:xfrm>
              <a:off x="1828800" y="6093023"/>
              <a:ext cx="914400" cy="307777"/>
              <a:chOff x="2438400" y="2054423"/>
              <a:chExt cx="914400" cy="307777"/>
            </a:xfrm>
          </p:grpSpPr>
          <p:sp>
            <p:nvSpPr>
              <p:cNvPr id="27713" name="Oval 52"/>
              <p:cNvSpPr>
                <a:spLocks noChangeArrowheads="1"/>
              </p:cNvSpPr>
              <p:nvPr/>
            </p:nvSpPr>
            <p:spPr bwMode="auto">
              <a:xfrm>
                <a:off x="2438400" y="2057400"/>
                <a:ext cx="914400" cy="304800"/>
              </a:xfrm>
              <a:prstGeom prst="ellipse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27714" name="TextBox 53"/>
              <p:cNvSpPr txBox="1">
                <a:spLocks noChangeArrowheads="1"/>
              </p:cNvSpPr>
              <p:nvPr/>
            </p:nvSpPr>
            <p:spPr bwMode="auto">
              <a:xfrm>
                <a:off x="2583782" y="2054423"/>
                <a:ext cx="69281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Calibri" pitchFamily="34" charset="0"/>
                  </a:rPr>
                  <a:t>dname</a:t>
                </a:r>
              </a:p>
            </p:txBody>
          </p:sp>
        </p:grpSp>
        <p:grpSp>
          <p:nvGrpSpPr>
            <p:cNvPr id="27704" name="Group 57"/>
            <p:cNvGrpSpPr>
              <a:grpSpLocks/>
            </p:cNvGrpSpPr>
            <p:nvPr/>
          </p:nvGrpSpPr>
          <p:grpSpPr bwMode="auto">
            <a:xfrm>
              <a:off x="1143000" y="5709046"/>
              <a:ext cx="914400" cy="310754"/>
              <a:chOff x="2438400" y="2051446"/>
              <a:chExt cx="914400" cy="310754"/>
            </a:xfrm>
          </p:grpSpPr>
          <p:sp>
            <p:nvSpPr>
              <p:cNvPr id="27711" name="Oval 58"/>
              <p:cNvSpPr>
                <a:spLocks noChangeArrowheads="1"/>
              </p:cNvSpPr>
              <p:nvPr/>
            </p:nvSpPr>
            <p:spPr bwMode="auto">
              <a:xfrm>
                <a:off x="2438400" y="2057400"/>
                <a:ext cx="914400" cy="304800"/>
              </a:xfrm>
              <a:prstGeom prst="ellipse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27712" name="TextBox 59"/>
              <p:cNvSpPr txBox="1">
                <a:spLocks noChangeArrowheads="1"/>
              </p:cNvSpPr>
              <p:nvPr/>
            </p:nvSpPr>
            <p:spPr bwMode="auto">
              <a:xfrm>
                <a:off x="2655802" y="2051446"/>
                <a:ext cx="46839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 u="sng">
                    <a:latin typeface="Calibri" pitchFamily="34" charset="0"/>
                  </a:rPr>
                  <a:t>dno</a:t>
                </a:r>
              </a:p>
            </p:txBody>
          </p:sp>
        </p:grpSp>
        <p:grpSp>
          <p:nvGrpSpPr>
            <p:cNvPr id="27705" name="Group 63"/>
            <p:cNvGrpSpPr>
              <a:grpSpLocks/>
            </p:cNvGrpSpPr>
            <p:nvPr/>
          </p:nvGrpSpPr>
          <p:grpSpPr bwMode="auto">
            <a:xfrm>
              <a:off x="2438400" y="5712023"/>
              <a:ext cx="914400" cy="307777"/>
              <a:chOff x="2438400" y="2054423"/>
              <a:chExt cx="914400" cy="307777"/>
            </a:xfrm>
          </p:grpSpPr>
          <p:sp>
            <p:nvSpPr>
              <p:cNvPr id="27709" name="Oval 64"/>
              <p:cNvSpPr>
                <a:spLocks noChangeArrowheads="1"/>
              </p:cNvSpPr>
              <p:nvPr/>
            </p:nvSpPr>
            <p:spPr bwMode="auto">
              <a:xfrm>
                <a:off x="2438400" y="2057400"/>
                <a:ext cx="914400" cy="304800"/>
              </a:xfrm>
              <a:prstGeom prst="ellipse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27710" name="TextBox 65"/>
              <p:cNvSpPr txBox="1">
                <a:spLocks noChangeArrowheads="1"/>
              </p:cNvSpPr>
              <p:nvPr/>
            </p:nvSpPr>
            <p:spPr bwMode="auto">
              <a:xfrm>
                <a:off x="2607096" y="2054423"/>
                <a:ext cx="59330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Calibri" pitchFamily="34" charset="0"/>
                  </a:rPr>
                  <a:t>office</a:t>
                </a:r>
              </a:p>
            </p:txBody>
          </p:sp>
        </p:grpSp>
        <p:cxnSp>
          <p:nvCxnSpPr>
            <p:cNvPr id="27706" name="Straight Connector 104"/>
            <p:cNvCxnSpPr>
              <a:cxnSpLocks noChangeShapeType="1"/>
            </p:cNvCxnSpPr>
            <p:nvPr/>
          </p:nvCxnSpPr>
          <p:spPr bwMode="auto">
            <a:xfrm rot="5400000" flipH="1" flipV="1">
              <a:off x="1560789" y="5288636"/>
              <a:ext cx="454223" cy="386599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707" name="Straight Connector 106"/>
            <p:cNvCxnSpPr>
              <a:cxnSpLocks noChangeShapeType="1"/>
              <a:endCxn id="5" idx="2"/>
            </p:cNvCxnSpPr>
            <p:nvPr/>
          </p:nvCxnSpPr>
          <p:spPr bwMode="auto">
            <a:xfrm flipH="1" flipV="1">
              <a:off x="2209800" y="5254781"/>
              <a:ext cx="110792" cy="838242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708" name="Straight Connector 108"/>
            <p:cNvCxnSpPr>
              <a:cxnSpLocks noChangeShapeType="1"/>
            </p:cNvCxnSpPr>
            <p:nvPr/>
          </p:nvCxnSpPr>
          <p:spPr bwMode="auto">
            <a:xfrm rot="16200000" flipV="1">
              <a:off x="2442474" y="5250749"/>
              <a:ext cx="457200" cy="465348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4" name="Group 185"/>
          <p:cNvGrpSpPr>
            <a:grpSpLocks/>
          </p:cNvGrpSpPr>
          <p:nvPr/>
        </p:nvGrpSpPr>
        <p:grpSpPr bwMode="auto">
          <a:xfrm>
            <a:off x="5715000" y="2057400"/>
            <a:ext cx="2438400" cy="1676400"/>
            <a:chOff x="5715000" y="2057400"/>
            <a:chExt cx="2438400" cy="1676400"/>
          </a:xfrm>
        </p:grpSpPr>
        <p:sp>
          <p:nvSpPr>
            <p:cNvPr id="7" name="Rectangle 6"/>
            <p:cNvSpPr/>
            <p:nvPr/>
          </p:nvSpPr>
          <p:spPr bwMode="auto">
            <a:xfrm>
              <a:off x="5791200" y="3200400"/>
              <a:ext cx="1066800" cy="37782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800" dirty="0">
                  <a:solidFill>
                    <a:schemeClr val="bg1"/>
                  </a:solidFill>
                  <a:latin typeface="Calibri" pitchFamily="34" charset="0"/>
                </a:rPr>
                <a:t>Project</a:t>
              </a:r>
              <a:endParaRPr lang="en-US" sz="20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grpSp>
          <p:nvGrpSpPr>
            <p:cNvPr id="27682" name="Group 54"/>
            <p:cNvGrpSpPr>
              <a:grpSpLocks/>
            </p:cNvGrpSpPr>
            <p:nvPr/>
          </p:nvGrpSpPr>
          <p:grpSpPr bwMode="auto">
            <a:xfrm>
              <a:off x="5715000" y="2057400"/>
              <a:ext cx="914400" cy="307777"/>
              <a:chOff x="2438400" y="2054423"/>
              <a:chExt cx="914400" cy="307777"/>
            </a:xfrm>
          </p:grpSpPr>
          <p:sp>
            <p:nvSpPr>
              <p:cNvPr id="27700" name="Oval 55"/>
              <p:cNvSpPr>
                <a:spLocks noChangeArrowheads="1"/>
              </p:cNvSpPr>
              <p:nvPr/>
            </p:nvSpPr>
            <p:spPr bwMode="auto">
              <a:xfrm>
                <a:off x="2438400" y="2057400"/>
                <a:ext cx="914400" cy="304800"/>
              </a:xfrm>
              <a:prstGeom prst="ellipse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27701" name="TextBox 56"/>
              <p:cNvSpPr txBox="1">
                <a:spLocks noChangeArrowheads="1"/>
              </p:cNvSpPr>
              <p:nvPr/>
            </p:nvSpPr>
            <p:spPr bwMode="auto">
              <a:xfrm>
                <a:off x="2708702" y="2054423"/>
                <a:ext cx="41549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 u="sng">
                    <a:latin typeface="Calibri" pitchFamily="34" charset="0"/>
                  </a:rPr>
                  <a:t>pid</a:t>
                </a:r>
              </a:p>
            </p:txBody>
          </p:sp>
        </p:grpSp>
        <p:grpSp>
          <p:nvGrpSpPr>
            <p:cNvPr id="27683" name="Group 66"/>
            <p:cNvGrpSpPr>
              <a:grpSpLocks/>
            </p:cNvGrpSpPr>
            <p:nvPr/>
          </p:nvGrpSpPr>
          <p:grpSpPr bwMode="auto">
            <a:xfrm>
              <a:off x="7239000" y="2971800"/>
              <a:ext cx="914400" cy="307777"/>
              <a:chOff x="2438400" y="2054423"/>
              <a:chExt cx="914400" cy="307777"/>
            </a:xfrm>
          </p:grpSpPr>
          <p:sp>
            <p:nvSpPr>
              <p:cNvPr id="27698" name="Oval 67"/>
              <p:cNvSpPr>
                <a:spLocks noChangeArrowheads="1"/>
              </p:cNvSpPr>
              <p:nvPr/>
            </p:nvSpPr>
            <p:spPr bwMode="auto">
              <a:xfrm>
                <a:off x="2438400" y="2057400"/>
                <a:ext cx="914400" cy="304800"/>
              </a:xfrm>
              <a:prstGeom prst="ellipse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27699" name="TextBox 68"/>
              <p:cNvSpPr txBox="1">
                <a:spLocks noChangeArrowheads="1"/>
              </p:cNvSpPr>
              <p:nvPr/>
            </p:nvSpPr>
            <p:spPr bwMode="auto">
              <a:xfrm>
                <a:off x="2438400" y="2054423"/>
                <a:ext cx="88158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Calibri" pitchFamily="34" charset="0"/>
                  </a:rPr>
                  <a:t>end_date</a:t>
                </a:r>
              </a:p>
            </p:txBody>
          </p:sp>
        </p:grpSp>
        <p:grpSp>
          <p:nvGrpSpPr>
            <p:cNvPr id="27684" name="Group 69"/>
            <p:cNvGrpSpPr>
              <a:grpSpLocks/>
            </p:cNvGrpSpPr>
            <p:nvPr/>
          </p:nvGrpSpPr>
          <p:grpSpPr bwMode="auto">
            <a:xfrm>
              <a:off x="6629400" y="2206823"/>
              <a:ext cx="914400" cy="310754"/>
              <a:chOff x="2438400" y="2051446"/>
              <a:chExt cx="914400" cy="310754"/>
            </a:xfrm>
          </p:grpSpPr>
          <p:sp>
            <p:nvSpPr>
              <p:cNvPr id="27696" name="Oval 70"/>
              <p:cNvSpPr>
                <a:spLocks noChangeArrowheads="1"/>
              </p:cNvSpPr>
              <p:nvPr/>
            </p:nvSpPr>
            <p:spPr bwMode="auto">
              <a:xfrm>
                <a:off x="2438400" y="2057400"/>
                <a:ext cx="914400" cy="304800"/>
              </a:xfrm>
              <a:prstGeom prst="ellipse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27697" name="TextBox 71"/>
              <p:cNvSpPr txBox="1">
                <a:spLocks noChangeArrowheads="1"/>
              </p:cNvSpPr>
              <p:nvPr/>
            </p:nvSpPr>
            <p:spPr bwMode="auto">
              <a:xfrm>
                <a:off x="2514600" y="2051446"/>
                <a:ext cx="76655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Calibri" pitchFamily="34" charset="0"/>
                  </a:rPr>
                  <a:t>sponsor</a:t>
                </a:r>
              </a:p>
            </p:txBody>
          </p:sp>
        </p:grpSp>
        <p:grpSp>
          <p:nvGrpSpPr>
            <p:cNvPr id="27685" name="Group 72"/>
            <p:cNvGrpSpPr>
              <a:grpSpLocks/>
            </p:cNvGrpSpPr>
            <p:nvPr/>
          </p:nvGrpSpPr>
          <p:grpSpPr bwMode="auto">
            <a:xfrm>
              <a:off x="6934200" y="2590800"/>
              <a:ext cx="914400" cy="307777"/>
              <a:chOff x="2438400" y="2054423"/>
              <a:chExt cx="914400" cy="307777"/>
            </a:xfrm>
          </p:grpSpPr>
          <p:sp>
            <p:nvSpPr>
              <p:cNvPr id="27694" name="Oval 73"/>
              <p:cNvSpPr>
                <a:spLocks noChangeArrowheads="1"/>
              </p:cNvSpPr>
              <p:nvPr/>
            </p:nvSpPr>
            <p:spPr bwMode="auto">
              <a:xfrm>
                <a:off x="2438400" y="2057400"/>
                <a:ext cx="914400" cy="304800"/>
              </a:xfrm>
              <a:prstGeom prst="ellipse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27695" name="TextBox 74"/>
              <p:cNvSpPr txBox="1">
                <a:spLocks noChangeArrowheads="1"/>
              </p:cNvSpPr>
              <p:nvPr/>
            </p:nvSpPr>
            <p:spPr bwMode="auto">
              <a:xfrm>
                <a:off x="2438400" y="2054423"/>
                <a:ext cx="90467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Calibri" pitchFamily="34" charset="0"/>
                  </a:rPr>
                  <a:t>start-date</a:t>
                </a:r>
              </a:p>
            </p:txBody>
          </p:sp>
        </p:grpSp>
        <p:grpSp>
          <p:nvGrpSpPr>
            <p:cNvPr id="27686" name="Group 75"/>
            <p:cNvGrpSpPr>
              <a:grpSpLocks/>
            </p:cNvGrpSpPr>
            <p:nvPr/>
          </p:nvGrpSpPr>
          <p:grpSpPr bwMode="auto">
            <a:xfrm>
              <a:off x="7162800" y="3426023"/>
              <a:ext cx="914400" cy="307777"/>
              <a:chOff x="2438400" y="2054423"/>
              <a:chExt cx="914400" cy="307777"/>
            </a:xfrm>
          </p:grpSpPr>
          <p:sp>
            <p:nvSpPr>
              <p:cNvPr id="27692" name="Oval 76"/>
              <p:cNvSpPr>
                <a:spLocks noChangeArrowheads="1"/>
              </p:cNvSpPr>
              <p:nvPr/>
            </p:nvSpPr>
            <p:spPr bwMode="auto">
              <a:xfrm>
                <a:off x="2438400" y="2057400"/>
                <a:ext cx="914400" cy="304800"/>
              </a:xfrm>
              <a:prstGeom prst="ellipse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27693" name="TextBox 77"/>
              <p:cNvSpPr txBox="1">
                <a:spLocks noChangeArrowheads="1"/>
              </p:cNvSpPr>
              <p:nvPr/>
            </p:nvSpPr>
            <p:spPr bwMode="auto">
              <a:xfrm>
                <a:off x="2574998" y="2054423"/>
                <a:ext cx="70160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Calibri" pitchFamily="34" charset="0"/>
                  </a:rPr>
                  <a:t>budget</a:t>
                </a:r>
              </a:p>
            </p:txBody>
          </p:sp>
        </p:grpSp>
        <p:cxnSp>
          <p:nvCxnSpPr>
            <p:cNvPr id="27687" name="Straight Connector 110"/>
            <p:cNvCxnSpPr>
              <a:cxnSpLocks noChangeShapeType="1"/>
            </p:cNvCxnSpPr>
            <p:nvPr/>
          </p:nvCxnSpPr>
          <p:spPr bwMode="auto">
            <a:xfrm rot="5400000">
              <a:off x="5765015" y="2772363"/>
              <a:ext cx="835223" cy="20851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688" name="Straight Connector 112"/>
            <p:cNvCxnSpPr>
              <a:cxnSpLocks noChangeShapeType="1"/>
              <a:endCxn id="7" idx="0"/>
            </p:cNvCxnSpPr>
            <p:nvPr/>
          </p:nvCxnSpPr>
          <p:spPr bwMode="auto">
            <a:xfrm flipH="1">
              <a:off x="6324600" y="2438400"/>
              <a:ext cx="381000" cy="762000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689" name="Straight Connector 114"/>
            <p:cNvCxnSpPr>
              <a:cxnSpLocks noChangeShapeType="1"/>
            </p:cNvCxnSpPr>
            <p:nvPr/>
          </p:nvCxnSpPr>
          <p:spPr bwMode="auto">
            <a:xfrm rot="10800000" flipV="1">
              <a:off x="6553200" y="2819400"/>
              <a:ext cx="457200" cy="380998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690" name="Straight Connector 122"/>
            <p:cNvCxnSpPr>
              <a:cxnSpLocks noChangeShapeType="1"/>
            </p:cNvCxnSpPr>
            <p:nvPr/>
          </p:nvCxnSpPr>
          <p:spPr bwMode="auto">
            <a:xfrm flipV="1">
              <a:off x="6858000" y="3125689"/>
              <a:ext cx="381000" cy="74711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691" name="Straight Connector 124"/>
            <p:cNvCxnSpPr>
              <a:cxnSpLocks noChangeShapeType="1"/>
              <a:stCxn id="7" idx="3"/>
            </p:cNvCxnSpPr>
            <p:nvPr/>
          </p:nvCxnSpPr>
          <p:spPr bwMode="auto">
            <a:xfrm>
              <a:off x="6858000" y="3389312"/>
              <a:ext cx="438711" cy="84325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0" name="Group 186"/>
          <p:cNvGrpSpPr>
            <a:grpSpLocks/>
          </p:cNvGrpSpPr>
          <p:nvPr/>
        </p:nvGrpSpPr>
        <p:grpSpPr bwMode="auto">
          <a:xfrm>
            <a:off x="5638800" y="4879764"/>
            <a:ext cx="1828800" cy="1371810"/>
            <a:chOff x="5638800" y="4879776"/>
            <a:chExt cx="1828800" cy="1371601"/>
          </a:xfrm>
        </p:grpSpPr>
        <p:sp>
          <p:nvSpPr>
            <p:cNvPr id="6" name="Rectangle 5"/>
            <p:cNvSpPr/>
            <p:nvPr/>
          </p:nvSpPr>
          <p:spPr bwMode="auto">
            <a:xfrm>
              <a:off x="5791200" y="4879776"/>
              <a:ext cx="1066800" cy="37797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800" dirty="0">
                  <a:solidFill>
                    <a:schemeClr val="bg1"/>
                  </a:solidFill>
                  <a:latin typeface="Calibri" pitchFamily="34" charset="0"/>
                </a:rPr>
                <a:t>Graduate</a:t>
              </a:r>
              <a:endParaRPr lang="en-US" sz="20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grpSp>
          <p:nvGrpSpPr>
            <p:cNvPr id="27665" name="Group 81"/>
            <p:cNvGrpSpPr>
              <a:grpSpLocks/>
            </p:cNvGrpSpPr>
            <p:nvPr/>
          </p:nvGrpSpPr>
          <p:grpSpPr bwMode="auto">
            <a:xfrm>
              <a:off x="6781800" y="5559623"/>
              <a:ext cx="685800" cy="307777"/>
              <a:chOff x="2438400" y="2054423"/>
              <a:chExt cx="914400" cy="307777"/>
            </a:xfrm>
          </p:grpSpPr>
          <p:sp>
            <p:nvSpPr>
              <p:cNvPr id="27679" name="Oval 82"/>
              <p:cNvSpPr>
                <a:spLocks noChangeArrowheads="1"/>
              </p:cNvSpPr>
              <p:nvPr/>
            </p:nvSpPr>
            <p:spPr bwMode="auto">
              <a:xfrm>
                <a:off x="2438400" y="2057400"/>
                <a:ext cx="914400" cy="304800"/>
              </a:xfrm>
              <a:prstGeom prst="ellipse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27680" name="TextBox 83"/>
              <p:cNvSpPr txBox="1">
                <a:spLocks noChangeArrowheads="1"/>
              </p:cNvSpPr>
              <p:nvPr/>
            </p:nvSpPr>
            <p:spPr bwMode="auto">
              <a:xfrm>
                <a:off x="2540000" y="2054423"/>
                <a:ext cx="59824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Calibri" pitchFamily="34" charset="0"/>
                  </a:rPr>
                  <a:t>name</a:t>
                </a:r>
              </a:p>
            </p:txBody>
          </p:sp>
        </p:grpSp>
        <p:grpSp>
          <p:nvGrpSpPr>
            <p:cNvPr id="27666" name="Group 84"/>
            <p:cNvGrpSpPr>
              <a:grpSpLocks/>
            </p:cNvGrpSpPr>
            <p:nvPr/>
          </p:nvGrpSpPr>
          <p:grpSpPr bwMode="auto">
            <a:xfrm>
              <a:off x="6477000" y="5940623"/>
              <a:ext cx="914400" cy="310754"/>
              <a:chOff x="2438400" y="2051446"/>
              <a:chExt cx="914400" cy="310754"/>
            </a:xfrm>
          </p:grpSpPr>
          <p:sp>
            <p:nvSpPr>
              <p:cNvPr id="27677" name="Oval 85"/>
              <p:cNvSpPr>
                <a:spLocks noChangeArrowheads="1"/>
              </p:cNvSpPr>
              <p:nvPr/>
            </p:nvSpPr>
            <p:spPr bwMode="auto">
              <a:xfrm>
                <a:off x="2438400" y="2057400"/>
                <a:ext cx="914400" cy="304800"/>
              </a:xfrm>
              <a:prstGeom prst="ellipse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27678" name="TextBox 86"/>
              <p:cNvSpPr txBox="1">
                <a:spLocks noChangeArrowheads="1"/>
              </p:cNvSpPr>
              <p:nvPr/>
            </p:nvSpPr>
            <p:spPr bwMode="auto">
              <a:xfrm>
                <a:off x="2438400" y="2051446"/>
                <a:ext cx="87748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Calibri" pitchFamily="34" charset="0"/>
                  </a:rPr>
                  <a:t>deg_prog</a:t>
                </a:r>
              </a:p>
            </p:txBody>
          </p:sp>
        </p:grpSp>
        <p:grpSp>
          <p:nvGrpSpPr>
            <p:cNvPr id="27667" name="Group 87"/>
            <p:cNvGrpSpPr>
              <a:grpSpLocks/>
            </p:cNvGrpSpPr>
            <p:nvPr/>
          </p:nvGrpSpPr>
          <p:grpSpPr bwMode="auto">
            <a:xfrm>
              <a:off x="5943600" y="5940623"/>
              <a:ext cx="457200" cy="310754"/>
              <a:chOff x="2438400" y="2051446"/>
              <a:chExt cx="914400" cy="310754"/>
            </a:xfrm>
          </p:grpSpPr>
          <p:sp>
            <p:nvSpPr>
              <p:cNvPr id="27675" name="Oval 88"/>
              <p:cNvSpPr>
                <a:spLocks noChangeArrowheads="1"/>
              </p:cNvSpPr>
              <p:nvPr/>
            </p:nvSpPr>
            <p:spPr bwMode="auto">
              <a:xfrm>
                <a:off x="2438400" y="2057400"/>
                <a:ext cx="914400" cy="304800"/>
              </a:xfrm>
              <a:prstGeom prst="ellipse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27676" name="TextBox 89"/>
              <p:cNvSpPr txBox="1">
                <a:spLocks noChangeArrowheads="1"/>
              </p:cNvSpPr>
              <p:nvPr/>
            </p:nvSpPr>
            <p:spPr bwMode="auto">
              <a:xfrm>
                <a:off x="2438400" y="2051446"/>
                <a:ext cx="66672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Calibri" pitchFamily="34" charset="0"/>
                  </a:rPr>
                  <a:t>age</a:t>
                </a:r>
              </a:p>
            </p:txBody>
          </p:sp>
        </p:grpSp>
        <p:grpSp>
          <p:nvGrpSpPr>
            <p:cNvPr id="27668" name="Group 90"/>
            <p:cNvGrpSpPr>
              <a:grpSpLocks/>
            </p:cNvGrpSpPr>
            <p:nvPr/>
          </p:nvGrpSpPr>
          <p:grpSpPr bwMode="auto">
            <a:xfrm>
              <a:off x="5638800" y="5559623"/>
              <a:ext cx="457200" cy="310754"/>
              <a:chOff x="2438400" y="2051446"/>
              <a:chExt cx="914400" cy="310754"/>
            </a:xfrm>
          </p:grpSpPr>
          <p:sp>
            <p:nvSpPr>
              <p:cNvPr id="27673" name="Oval 91"/>
              <p:cNvSpPr>
                <a:spLocks noChangeArrowheads="1"/>
              </p:cNvSpPr>
              <p:nvPr/>
            </p:nvSpPr>
            <p:spPr bwMode="auto">
              <a:xfrm>
                <a:off x="2438400" y="2057400"/>
                <a:ext cx="914400" cy="304800"/>
              </a:xfrm>
              <a:prstGeom prst="ellipse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27674" name="TextBox 92"/>
              <p:cNvSpPr txBox="1">
                <a:spLocks noChangeArrowheads="1"/>
              </p:cNvSpPr>
              <p:nvPr/>
            </p:nvSpPr>
            <p:spPr bwMode="auto">
              <a:xfrm>
                <a:off x="2475292" y="2051446"/>
                <a:ext cx="840616" cy="307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 u="sng">
                    <a:latin typeface="Calibri" pitchFamily="34" charset="0"/>
                  </a:rPr>
                  <a:t>ssn</a:t>
                </a:r>
              </a:p>
            </p:txBody>
          </p:sp>
        </p:grpSp>
        <p:cxnSp>
          <p:nvCxnSpPr>
            <p:cNvPr id="27669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5789712" y="5335488"/>
              <a:ext cx="307777" cy="152400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670" name="Straight Connector 133"/>
            <p:cNvCxnSpPr>
              <a:cxnSpLocks noChangeShapeType="1"/>
              <a:stCxn id="6" idx="2"/>
            </p:cNvCxnSpPr>
            <p:nvPr/>
          </p:nvCxnSpPr>
          <p:spPr bwMode="auto">
            <a:xfrm flipH="1">
              <a:off x="6248402" y="5257753"/>
              <a:ext cx="76198" cy="685847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671" name="Straight Connector 135"/>
            <p:cNvCxnSpPr>
              <a:cxnSpLocks noChangeShapeType="1"/>
            </p:cNvCxnSpPr>
            <p:nvPr/>
          </p:nvCxnSpPr>
          <p:spPr bwMode="auto">
            <a:xfrm rot="16200000" flipH="1">
              <a:off x="6286500" y="5448300"/>
              <a:ext cx="685800" cy="304800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672" name="Straight Connector 137"/>
            <p:cNvCxnSpPr>
              <a:cxnSpLocks noChangeShapeType="1"/>
            </p:cNvCxnSpPr>
            <p:nvPr/>
          </p:nvCxnSpPr>
          <p:spPr bwMode="auto">
            <a:xfrm rot="16200000" flipH="1">
              <a:off x="6667500" y="5295900"/>
              <a:ext cx="304800" cy="228600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5754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07720" y="152400"/>
            <a:ext cx="7772400" cy="1143000"/>
          </a:xfrm>
        </p:spPr>
        <p:txBody>
          <a:bodyPr/>
          <a:lstStyle/>
          <a:p>
            <a:r>
              <a:rPr lang="en-US" sz="4800" i="0" dirty="0">
                <a:latin typeface="Calibri" pitchFamily="34" charset="0"/>
              </a:rPr>
              <a:t>The Entity-Relationship Model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D27984-C553-4880-92C1-81B3672EC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39" y="1676654"/>
            <a:ext cx="4377289" cy="35046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1B08B4-0950-4657-95F2-870AA23EE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860" y="2018797"/>
            <a:ext cx="2116789" cy="15266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34D049-1FBC-44E5-BED7-92AF31536C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991" y="3375949"/>
            <a:ext cx="2116789" cy="152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D58FEE-BAC9-4ADF-81EF-B7CDB5BA72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860" y="4724908"/>
            <a:ext cx="2116789" cy="15209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F32384D-A1B4-4155-9194-319BD99B0531}"/>
              </a:ext>
            </a:extLst>
          </p:cNvPr>
          <p:cNvSpPr/>
          <p:nvPr/>
        </p:nvSpPr>
        <p:spPr>
          <a:xfrm>
            <a:off x="6553200" y="6140605"/>
            <a:ext cx="1214580" cy="113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18ECA4-7B79-4107-8D9A-9AEA147D1AE2}"/>
              </a:ext>
            </a:extLst>
          </p:cNvPr>
          <p:cNvSpPr txBox="1"/>
          <p:nvPr/>
        </p:nvSpPr>
        <p:spPr>
          <a:xfrm>
            <a:off x="1247772" y="4596261"/>
            <a:ext cx="2697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Entity Set:  Students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9E5DF8-357F-4C44-B96F-FC17CAB9EEEE}"/>
              </a:ext>
            </a:extLst>
          </p:cNvPr>
          <p:cNvSpPr txBox="1"/>
          <p:nvPr/>
        </p:nvSpPr>
        <p:spPr>
          <a:xfrm>
            <a:off x="5849508" y="6200035"/>
            <a:ext cx="2490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Entity Set:  Classes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815314-9693-4661-B399-3EBF59F94490}"/>
              </a:ext>
            </a:extLst>
          </p:cNvPr>
          <p:cNvSpPr txBox="1"/>
          <p:nvPr/>
        </p:nvSpPr>
        <p:spPr>
          <a:xfrm>
            <a:off x="870142" y="5445600"/>
            <a:ext cx="397471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887538" indent="-1887538"/>
            <a:r>
              <a:rPr lang="en-US" sz="2400" dirty="0"/>
              <a:t>Relationships:  Students </a:t>
            </a:r>
            <a:r>
              <a:rPr lang="en-US" sz="2400" i="1" dirty="0"/>
              <a:t>enroll</a:t>
            </a:r>
            <a:r>
              <a:rPr lang="en-US" sz="2400" dirty="0"/>
              <a:t>            in classes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A0D636EF-2050-450C-8819-D5B7E612A2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7259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772400" cy="723900"/>
          </a:xfrm>
        </p:spPr>
        <p:txBody>
          <a:bodyPr/>
          <a:lstStyle/>
          <a:p>
            <a:r>
              <a:rPr lang="en-US"/>
              <a:t>Example:  University Database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7772400" cy="762000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Calibri" pitchFamily="34" charset="0"/>
              </a:rPr>
              <a:t>Each project is managed by one professor (principal investigator)</a:t>
            </a:r>
          </a:p>
          <a:p>
            <a:r>
              <a:rPr lang="en-US" sz="2200" dirty="0">
                <a:solidFill>
                  <a:srgbClr val="FF0000"/>
                </a:solidFill>
                <a:latin typeface="Calibri" pitchFamily="34" charset="0"/>
              </a:rPr>
              <a:t>Professors can manage multiple projects 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76400" y="32004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Professo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r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676400" y="4949825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Dept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791200" y="49530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Graduate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791200" y="32004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Project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8680" name="Group 41"/>
          <p:cNvGrpSpPr>
            <a:grpSpLocks/>
          </p:cNvGrpSpPr>
          <p:nvPr/>
        </p:nvGrpSpPr>
        <p:grpSpPr bwMode="auto">
          <a:xfrm>
            <a:off x="1828800" y="1981200"/>
            <a:ext cx="914400" cy="311150"/>
            <a:chOff x="2438400" y="2051446"/>
            <a:chExt cx="914400" cy="310754"/>
          </a:xfrm>
        </p:grpSpPr>
        <p:sp>
          <p:nvSpPr>
            <p:cNvPr id="28749" name="Oval 3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8750" name="TextBox 40"/>
            <p:cNvSpPr txBox="1">
              <a:spLocks noChangeArrowheads="1"/>
            </p:cNvSpPr>
            <p:nvPr/>
          </p:nvSpPr>
          <p:spPr bwMode="auto">
            <a:xfrm>
              <a:off x="2693979" y="2051446"/>
              <a:ext cx="5064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rank</a:t>
              </a:r>
            </a:p>
          </p:txBody>
        </p:sp>
      </p:grpSp>
      <p:grpSp>
        <p:nvGrpSpPr>
          <p:cNvPr id="28681" name="Group 42"/>
          <p:cNvGrpSpPr>
            <a:grpSpLocks/>
          </p:cNvGrpSpPr>
          <p:nvPr/>
        </p:nvGrpSpPr>
        <p:grpSpPr bwMode="auto">
          <a:xfrm>
            <a:off x="2590800" y="2282825"/>
            <a:ext cx="914400" cy="307975"/>
            <a:chOff x="2438400" y="2054423"/>
            <a:chExt cx="914400" cy="307777"/>
          </a:xfrm>
        </p:grpSpPr>
        <p:sp>
          <p:nvSpPr>
            <p:cNvPr id="28747" name="Oval 43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8748" name="TextBox 44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8386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Specialty</a:t>
              </a:r>
            </a:p>
          </p:txBody>
        </p:sp>
      </p:grpSp>
      <p:grpSp>
        <p:nvGrpSpPr>
          <p:cNvPr id="28682" name="Group 45"/>
          <p:cNvGrpSpPr>
            <a:grpSpLocks/>
          </p:cNvGrpSpPr>
          <p:nvPr/>
        </p:nvGrpSpPr>
        <p:grpSpPr bwMode="auto">
          <a:xfrm>
            <a:off x="1066800" y="2206625"/>
            <a:ext cx="914400" cy="311150"/>
            <a:chOff x="2438400" y="2051446"/>
            <a:chExt cx="914400" cy="310754"/>
          </a:xfrm>
        </p:grpSpPr>
        <p:sp>
          <p:nvSpPr>
            <p:cNvPr id="28745" name="Oval 46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8746" name="TextBox 47"/>
            <p:cNvSpPr txBox="1">
              <a:spLocks noChangeArrowheads="1"/>
            </p:cNvSpPr>
            <p:nvPr/>
          </p:nvSpPr>
          <p:spPr bwMode="auto">
            <a:xfrm>
              <a:off x="2679719" y="2051446"/>
              <a:ext cx="44448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age</a:t>
              </a:r>
            </a:p>
          </p:txBody>
        </p:sp>
      </p:grpSp>
      <p:grpSp>
        <p:nvGrpSpPr>
          <p:cNvPr id="28683" name="Group 48"/>
          <p:cNvGrpSpPr>
            <a:grpSpLocks/>
          </p:cNvGrpSpPr>
          <p:nvPr/>
        </p:nvGrpSpPr>
        <p:grpSpPr bwMode="auto">
          <a:xfrm>
            <a:off x="609600" y="2587625"/>
            <a:ext cx="914400" cy="311150"/>
            <a:chOff x="2438400" y="2051446"/>
            <a:chExt cx="914400" cy="310754"/>
          </a:xfrm>
        </p:grpSpPr>
        <p:sp>
          <p:nvSpPr>
            <p:cNvPr id="28743" name="Oval 4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8744" name="TextBox 50"/>
            <p:cNvSpPr txBox="1">
              <a:spLocks noChangeArrowheads="1"/>
            </p:cNvSpPr>
            <p:nvPr/>
          </p:nvSpPr>
          <p:spPr bwMode="auto">
            <a:xfrm>
              <a:off x="2703892" y="2051446"/>
              <a:ext cx="4203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ssn</a:t>
              </a:r>
            </a:p>
          </p:txBody>
        </p:sp>
      </p:grpSp>
      <p:grpSp>
        <p:nvGrpSpPr>
          <p:cNvPr id="28684" name="Group 51"/>
          <p:cNvGrpSpPr>
            <a:grpSpLocks/>
          </p:cNvGrpSpPr>
          <p:nvPr/>
        </p:nvGrpSpPr>
        <p:grpSpPr bwMode="auto">
          <a:xfrm>
            <a:off x="1828800" y="6092825"/>
            <a:ext cx="914400" cy="307975"/>
            <a:chOff x="2438400" y="2054423"/>
            <a:chExt cx="914400" cy="307777"/>
          </a:xfrm>
        </p:grpSpPr>
        <p:sp>
          <p:nvSpPr>
            <p:cNvPr id="28741" name="Oval 52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8742" name="TextBox 53"/>
            <p:cNvSpPr txBox="1">
              <a:spLocks noChangeArrowheads="1"/>
            </p:cNvSpPr>
            <p:nvPr/>
          </p:nvSpPr>
          <p:spPr bwMode="auto">
            <a:xfrm>
              <a:off x="2583782" y="2054423"/>
              <a:ext cx="6928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dname</a:t>
              </a:r>
            </a:p>
          </p:txBody>
        </p:sp>
      </p:grpSp>
      <p:grpSp>
        <p:nvGrpSpPr>
          <p:cNvPr id="28685" name="Group 54"/>
          <p:cNvGrpSpPr>
            <a:grpSpLocks/>
          </p:cNvGrpSpPr>
          <p:nvPr/>
        </p:nvGrpSpPr>
        <p:grpSpPr bwMode="auto">
          <a:xfrm>
            <a:off x="5715000" y="2057400"/>
            <a:ext cx="914400" cy="307975"/>
            <a:chOff x="2438400" y="2054423"/>
            <a:chExt cx="914400" cy="307777"/>
          </a:xfrm>
        </p:grpSpPr>
        <p:sp>
          <p:nvSpPr>
            <p:cNvPr id="28739" name="Oval 55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8740" name="TextBox 56"/>
            <p:cNvSpPr txBox="1">
              <a:spLocks noChangeArrowheads="1"/>
            </p:cNvSpPr>
            <p:nvPr/>
          </p:nvSpPr>
          <p:spPr bwMode="auto">
            <a:xfrm>
              <a:off x="2708702" y="2054423"/>
              <a:ext cx="4154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pid</a:t>
              </a:r>
            </a:p>
          </p:txBody>
        </p:sp>
      </p:grpSp>
      <p:grpSp>
        <p:nvGrpSpPr>
          <p:cNvPr id="28686" name="Group 57"/>
          <p:cNvGrpSpPr>
            <a:grpSpLocks/>
          </p:cNvGrpSpPr>
          <p:nvPr/>
        </p:nvGrpSpPr>
        <p:grpSpPr bwMode="auto">
          <a:xfrm>
            <a:off x="1143000" y="5708650"/>
            <a:ext cx="914400" cy="311150"/>
            <a:chOff x="2438400" y="2051446"/>
            <a:chExt cx="914400" cy="310754"/>
          </a:xfrm>
        </p:grpSpPr>
        <p:sp>
          <p:nvSpPr>
            <p:cNvPr id="28737" name="Oval 58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8738" name="TextBox 59"/>
            <p:cNvSpPr txBox="1">
              <a:spLocks noChangeArrowheads="1"/>
            </p:cNvSpPr>
            <p:nvPr/>
          </p:nvSpPr>
          <p:spPr bwMode="auto">
            <a:xfrm>
              <a:off x="2655802" y="2051446"/>
              <a:ext cx="4683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dno</a:t>
              </a:r>
            </a:p>
          </p:txBody>
        </p:sp>
      </p:grpSp>
      <p:grpSp>
        <p:nvGrpSpPr>
          <p:cNvPr id="28687" name="Group 63"/>
          <p:cNvGrpSpPr>
            <a:grpSpLocks/>
          </p:cNvGrpSpPr>
          <p:nvPr/>
        </p:nvGrpSpPr>
        <p:grpSpPr bwMode="auto">
          <a:xfrm>
            <a:off x="2438400" y="5711825"/>
            <a:ext cx="914400" cy="307975"/>
            <a:chOff x="2438400" y="2054423"/>
            <a:chExt cx="914400" cy="307777"/>
          </a:xfrm>
        </p:grpSpPr>
        <p:sp>
          <p:nvSpPr>
            <p:cNvPr id="28735" name="Oval 64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8736" name="TextBox 65"/>
            <p:cNvSpPr txBox="1">
              <a:spLocks noChangeArrowheads="1"/>
            </p:cNvSpPr>
            <p:nvPr/>
          </p:nvSpPr>
          <p:spPr bwMode="auto">
            <a:xfrm>
              <a:off x="2607096" y="2054423"/>
              <a:ext cx="5933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office</a:t>
              </a:r>
            </a:p>
          </p:txBody>
        </p:sp>
      </p:grpSp>
      <p:grpSp>
        <p:nvGrpSpPr>
          <p:cNvPr id="28688" name="Group 66"/>
          <p:cNvGrpSpPr>
            <a:grpSpLocks/>
          </p:cNvGrpSpPr>
          <p:nvPr/>
        </p:nvGrpSpPr>
        <p:grpSpPr bwMode="auto">
          <a:xfrm>
            <a:off x="7239000" y="2971800"/>
            <a:ext cx="914400" cy="307975"/>
            <a:chOff x="2438400" y="2054423"/>
            <a:chExt cx="914400" cy="307777"/>
          </a:xfrm>
        </p:grpSpPr>
        <p:sp>
          <p:nvSpPr>
            <p:cNvPr id="28733" name="Oval 67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8734" name="TextBox 68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8815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end_date</a:t>
              </a:r>
            </a:p>
          </p:txBody>
        </p:sp>
      </p:grpSp>
      <p:grpSp>
        <p:nvGrpSpPr>
          <p:cNvPr id="28689" name="Group 69"/>
          <p:cNvGrpSpPr>
            <a:grpSpLocks/>
          </p:cNvGrpSpPr>
          <p:nvPr/>
        </p:nvGrpSpPr>
        <p:grpSpPr bwMode="auto">
          <a:xfrm>
            <a:off x="6629400" y="2206625"/>
            <a:ext cx="914400" cy="311150"/>
            <a:chOff x="2438400" y="2051446"/>
            <a:chExt cx="914400" cy="310754"/>
          </a:xfrm>
        </p:grpSpPr>
        <p:sp>
          <p:nvSpPr>
            <p:cNvPr id="28731" name="Oval 70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8732" name="TextBox 71"/>
            <p:cNvSpPr txBox="1">
              <a:spLocks noChangeArrowheads="1"/>
            </p:cNvSpPr>
            <p:nvPr/>
          </p:nvSpPr>
          <p:spPr bwMode="auto">
            <a:xfrm>
              <a:off x="2514600" y="2051446"/>
              <a:ext cx="7665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sponsor</a:t>
              </a:r>
            </a:p>
          </p:txBody>
        </p:sp>
      </p:grpSp>
      <p:grpSp>
        <p:nvGrpSpPr>
          <p:cNvPr id="28690" name="Group 72"/>
          <p:cNvGrpSpPr>
            <a:grpSpLocks/>
          </p:cNvGrpSpPr>
          <p:nvPr/>
        </p:nvGrpSpPr>
        <p:grpSpPr bwMode="auto">
          <a:xfrm>
            <a:off x="6934200" y="2590800"/>
            <a:ext cx="914400" cy="307975"/>
            <a:chOff x="2438400" y="2054423"/>
            <a:chExt cx="914400" cy="307777"/>
          </a:xfrm>
        </p:grpSpPr>
        <p:sp>
          <p:nvSpPr>
            <p:cNvPr id="28729" name="Oval 73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8730" name="TextBox 74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9046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start-date</a:t>
              </a:r>
            </a:p>
          </p:txBody>
        </p:sp>
      </p:grpSp>
      <p:grpSp>
        <p:nvGrpSpPr>
          <p:cNvPr id="28691" name="Group 75"/>
          <p:cNvGrpSpPr>
            <a:grpSpLocks/>
          </p:cNvGrpSpPr>
          <p:nvPr/>
        </p:nvGrpSpPr>
        <p:grpSpPr bwMode="auto">
          <a:xfrm>
            <a:off x="7162800" y="3425825"/>
            <a:ext cx="914400" cy="307975"/>
            <a:chOff x="2438400" y="2054423"/>
            <a:chExt cx="914400" cy="307777"/>
          </a:xfrm>
        </p:grpSpPr>
        <p:sp>
          <p:nvSpPr>
            <p:cNvPr id="28727" name="Oval 76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8728" name="TextBox 77"/>
            <p:cNvSpPr txBox="1">
              <a:spLocks noChangeArrowheads="1"/>
            </p:cNvSpPr>
            <p:nvPr/>
          </p:nvSpPr>
          <p:spPr bwMode="auto">
            <a:xfrm>
              <a:off x="2574998" y="2054423"/>
              <a:ext cx="7016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budget</a:t>
              </a:r>
            </a:p>
          </p:txBody>
        </p:sp>
      </p:grpSp>
      <p:grpSp>
        <p:nvGrpSpPr>
          <p:cNvPr id="28692" name="Group 81"/>
          <p:cNvGrpSpPr>
            <a:grpSpLocks/>
          </p:cNvGrpSpPr>
          <p:nvPr/>
        </p:nvGrpSpPr>
        <p:grpSpPr bwMode="auto">
          <a:xfrm>
            <a:off x="6781800" y="5559425"/>
            <a:ext cx="685800" cy="307975"/>
            <a:chOff x="2438400" y="2054423"/>
            <a:chExt cx="914400" cy="307777"/>
          </a:xfrm>
        </p:grpSpPr>
        <p:sp>
          <p:nvSpPr>
            <p:cNvPr id="28725" name="Oval 82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8726" name="TextBox 83"/>
            <p:cNvSpPr txBox="1">
              <a:spLocks noChangeArrowheads="1"/>
            </p:cNvSpPr>
            <p:nvPr/>
          </p:nvSpPr>
          <p:spPr bwMode="auto">
            <a:xfrm>
              <a:off x="2540000" y="2054423"/>
              <a:ext cx="5982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name</a:t>
              </a:r>
            </a:p>
          </p:txBody>
        </p:sp>
      </p:grpSp>
      <p:grpSp>
        <p:nvGrpSpPr>
          <p:cNvPr id="28693" name="Group 84"/>
          <p:cNvGrpSpPr>
            <a:grpSpLocks/>
          </p:cNvGrpSpPr>
          <p:nvPr/>
        </p:nvGrpSpPr>
        <p:grpSpPr bwMode="auto">
          <a:xfrm>
            <a:off x="6477000" y="5940425"/>
            <a:ext cx="914400" cy="311150"/>
            <a:chOff x="2438400" y="2051446"/>
            <a:chExt cx="914400" cy="310754"/>
          </a:xfrm>
        </p:grpSpPr>
        <p:sp>
          <p:nvSpPr>
            <p:cNvPr id="28723" name="Oval 85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8724" name="TextBox 86"/>
            <p:cNvSpPr txBox="1">
              <a:spLocks noChangeArrowheads="1"/>
            </p:cNvSpPr>
            <p:nvPr/>
          </p:nvSpPr>
          <p:spPr bwMode="auto">
            <a:xfrm>
              <a:off x="2438400" y="2051446"/>
              <a:ext cx="87748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deg_prog</a:t>
              </a:r>
            </a:p>
          </p:txBody>
        </p:sp>
      </p:grpSp>
      <p:grpSp>
        <p:nvGrpSpPr>
          <p:cNvPr id="28694" name="Group 87"/>
          <p:cNvGrpSpPr>
            <a:grpSpLocks/>
          </p:cNvGrpSpPr>
          <p:nvPr/>
        </p:nvGrpSpPr>
        <p:grpSpPr bwMode="auto">
          <a:xfrm>
            <a:off x="5943600" y="5940425"/>
            <a:ext cx="457200" cy="311150"/>
            <a:chOff x="2438400" y="2051446"/>
            <a:chExt cx="914400" cy="310754"/>
          </a:xfrm>
        </p:grpSpPr>
        <p:sp>
          <p:nvSpPr>
            <p:cNvPr id="28721" name="Oval 88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8722" name="TextBox 89"/>
            <p:cNvSpPr txBox="1">
              <a:spLocks noChangeArrowheads="1"/>
            </p:cNvSpPr>
            <p:nvPr/>
          </p:nvSpPr>
          <p:spPr bwMode="auto">
            <a:xfrm>
              <a:off x="2438400" y="2051446"/>
              <a:ext cx="6667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age</a:t>
              </a:r>
            </a:p>
          </p:txBody>
        </p:sp>
      </p:grpSp>
      <p:grpSp>
        <p:nvGrpSpPr>
          <p:cNvPr id="28695" name="Group 90"/>
          <p:cNvGrpSpPr>
            <a:grpSpLocks/>
          </p:cNvGrpSpPr>
          <p:nvPr/>
        </p:nvGrpSpPr>
        <p:grpSpPr bwMode="auto">
          <a:xfrm>
            <a:off x="5638800" y="5559425"/>
            <a:ext cx="457200" cy="311150"/>
            <a:chOff x="2438400" y="2051446"/>
            <a:chExt cx="914400" cy="310754"/>
          </a:xfrm>
        </p:grpSpPr>
        <p:sp>
          <p:nvSpPr>
            <p:cNvPr id="28719" name="Oval 91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8720" name="TextBox 92"/>
            <p:cNvSpPr txBox="1">
              <a:spLocks noChangeArrowheads="1"/>
            </p:cNvSpPr>
            <p:nvPr/>
          </p:nvSpPr>
          <p:spPr bwMode="auto">
            <a:xfrm>
              <a:off x="2475292" y="2051446"/>
              <a:ext cx="840616" cy="307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ssn</a:t>
              </a:r>
            </a:p>
          </p:txBody>
        </p:sp>
      </p:grpSp>
      <p:cxnSp>
        <p:nvCxnSpPr>
          <p:cNvPr id="28696" name="Straight Connector 94"/>
          <p:cNvCxnSpPr>
            <a:cxnSpLocks noChangeShapeType="1"/>
          </p:cNvCxnSpPr>
          <p:nvPr/>
        </p:nvCxnSpPr>
        <p:spPr bwMode="auto">
          <a:xfrm rot="16200000" flipH="1">
            <a:off x="1343025" y="2638425"/>
            <a:ext cx="304800" cy="8191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697" name="Straight Connector 96"/>
          <p:cNvCxnSpPr>
            <a:cxnSpLocks noChangeShapeType="1"/>
          </p:cNvCxnSpPr>
          <p:nvPr/>
        </p:nvCxnSpPr>
        <p:spPr bwMode="auto">
          <a:xfrm rot="16200000" flipH="1">
            <a:off x="1450975" y="2593975"/>
            <a:ext cx="685800" cy="5270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698" name="Straight Connector 98"/>
          <p:cNvCxnSpPr>
            <a:cxnSpLocks noChangeShapeType="1"/>
            <a:endCxn id="4" idx="0"/>
          </p:cNvCxnSpPr>
          <p:nvPr/>
        </p:nvCxnSpPr>
        <p:spPr bwMode="auto">
          <a:xfrm rot="5400000">
            <a:off x="1817687" y="2681288"/>
            <a:ext cx="911225" cy="127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699" name="Straight Connector 100"/>
          <p:cNvCxnSpPr>
            <a:cxnSpLocks noChangeShapeType="1"/>
          </p:cNvCxnSpPr>
          <p:nvPr/>
        </p:nvCxnSpPr>
        <p:spPr bwMode="auto">
          <a:xfrm rot="5400000">
            <a:off x="2419350" y="2609850"/>
            <a:ext cx="609600" cy="5715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00" name="Straight Connector 104"/>
          <p:cNvCxnSpPr>
            <a:cxnSpLocks noChangeShapeType="1"/>
          </p:cNvCxnSpPr>
          <p:nvPr/>
        </p:nvCxnSpPr>
        <p:spPr bwMode="auto">
          <a:xfrm rot="5400000" flipH="1" flipV="1">
            <a:off x="1560512" y="5287963"/>
            <a:ext cx="454025" cy="3873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01" name="Straight Connector 106"/>
          <p:cNvCxnSpPr>
            <a:cxnSpLocks noChangeShapeType="1"/>
            <a:endCxn id="5" idx="2"/>
          </p:cNvCxnSpPr>
          <p:nvPr/>
        </p:nvCxnSpPr>
        <p:spPr bwMode="auto">
          <a:xfrm rot="16200000" flipV="1">
            <a:off x="1846263" y="5618162"/>
            <a:ext cx="838200" cy="11112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02" name="Straight Connector 108"/>
          <p:cNvCxnSpPr>
            <a:cxnSpLocks noChangeShapeType="1"/>
          </p:cNvCxnSpPr>
          <p:nvPr/>
        </p:nvCxnSpPr>
        <p:spPr bwMode="auto">
          <a:xfrm rot="16200000" flipV="1">
            <a:off x="2442369" y="5250656"/>
            <a:ext cx="457200" cy="46513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03" name="Straight Connector 110"/>
          <p:cNvCxnSpPr>
            <a:cxnSpLocks noChangeShapeType="1"/>
          </p:cNvCxnSpPr>
          <p:nvPr/>
        </p:nvCxnSpPr>
        <p:spPr bwMode="auto">
          <a:xfrm rot="5400000">
            <a:off x="5765006" y="2772569"/>
            <a:ext cx="835025" cy="2063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04" name="Straight Connector 112"/>
          <p:cNvCxnSpPr>
            <a:cxnSpLocks noChangeShapeType="1"/>
            <a:endCxn id="7" idx="0"/>
          </p:cNvCxnSpPr>
          <p:nvPr/>
        </p:nvCxnSpPr>
        <p:spPr bwMode="auto">
          <a:xfrm rot="5400000">
            <a:off x="6134100" y="2628900"/>
            <a:ext cx="762000" cy="381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05" name="Straight Connector 114"/>
          <p:cNvCxnSpPr>
            <a:cxnSpLocks noChangeShapeType="1"/>
          </p:cNvCxnSpPr>
          <p:nvPr/>
        </p:nvCxnSpPr>
        <p:spPr bwMode="auto">
          <a:xfrm rot="10800000" flipV="1">
            <a:off x="6553200" y="2819400"/>
            <a:ext cx="457200" cy="381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06" name="Straight Connector 122"/>
          <p:cNvCxnSpPr>
            <a:cxnSpLocks noChangeShapeType="1"/>
          </p:cNvCxnSpPr>
          <p:nvPr/>
        </p:nvCxnSpPr>
        <p:spPr bwMode="auto">
          <a:xfrm flipV="1">
            <a:off x="6858000" y="3125788"/>
            <a:ext cx="381000" cy="74612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07" name="Straight Connector 124"/>
          <p:cNvCxnSpPr>
            <a:cxnSpLocks noChangeShapeType="1"/>
            <a:stCxn id="7" idx="3"/>
          </p:cNvCxnSpPr>
          <p:nvPr/>
        </p:nvCxnSpPr>
        <p:spPr bwMode="auto">
          <a:xfrm>
            <a:off x="6858000" y="3352800"/>
            <a:ext cx="438150" cy="1206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08" name="Straight Connector 131"/>
          <p:cNvCxnSpPr>
            <a:cxnSpLocks noChangeShapeType="1"/>
          </p:cNvCxnSpPr>
          <p:nvPr/>
        </p:nvCxnSpPr>
        <p:spPr bwMode="auto">
          <a:xfrm rot="5400000">
            <a:off x="5789612" y="5335588"/>
            <a:ext cx="307975" cy="1524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09" name="Straight Connector 133"/>
          <p:cNvCxnSpPr>
            <a:cxnSpLocks noChangeShapeType="1"/>
            <a:stCxn id="6" idx="2"/>
          </p:cNvCxnSpPr>
          <p:nvPr/>
        </p:nvCxnSpPr>
        <p:spPr bwMode="auto">
          <a:xfrm rot="5400000">
            <a:off x="5943600" y="5562600"/>
            <a:ext cx="685800" cy="762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10" name="Straight Connector 135"/>
          <p:cNvCxnSpPr>
            <a:cxnSpLocks noChangeShapeType="1"/>
          </p:cNvCxnSpPr>
          <p:nvPr/>
        </p:nvCxnSpPr>
        <p:spPr bwMode="auto">
          <a:xfrm rot="16200000" flipH="1">
            <a:off x="6286500" y="5448300"/>
            <a:ext cx="685800" cy="3048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11" name="Straight Connector 137"/>
          <p:cNvCxnSpPr>
            <a:cxnSpLocks noChangeShapeType="1"/>
          </p:cNvCxnSpPr>
          <p:nvPr/>
        </p:nvCxnSpPr>
        <p:spPr bwMode="auto">
          <a:xfrm rot="16200000" flipH="1">
            <a:off x="6667500" y="5295900"/>
            <a:ext cx="304800" cy="2286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2" name="Group 132"/>
          <p:cNvGrpSpPr>
            <a:grpSpLocks/>
          </p:cNvGrpSpPr>
          <p:nvPr/>
        </p:nvGrpSpPr>
        <p:grpSpPr bwMode="auto">
          <a:xfrm>
            <a:off x="2743200" y="3048000"/>
            <a:ext cx="3048000" cy="609600"/>
            <a:chOff x="2743200" y="3048000"/>
            <a:chExt cx="3048000" cy="609600"/>
          </a:xfrm>
        </p:grpSpPr>
        <p:grpSp>
          <p:nvGrpSpPr>
            <p:cNvPr id="28714" name="Group 18"/>
            <p:cNvGrpSpPr>
              <a:grpSpLocks/>
            </p:cNvGrpSpPr>
            <p:nvPr/>
          </p:nvGrpSpPr>
          <p:grpSpPr bwMode="auto">
            <a:xfrm>
              <a:off x="3962400" y="3048000"/>
              <a:ext cx="1219200" cy="609600"/>
              <a:chOff x="3505200" y="3657600"/>
              <a:chExt cx="1524000" cy="838200"/>
            </a:xfrm>
          </p:grpSpPr>
          <p:sp>
            <p:nvSpPr>
              <p:cNvPr id="28717" name="Flowchart: Decision 19"/>
              <p:cNvSpPr>
                <a:spLocks noChangeArrowheads="1"/>
              </p:cNvSpPr>
              <p:nvPr/>
            </p:nvSpPr>
            <p:spPr bwMode="auto">
              <a:xfrm>
                <a:off x="3505200" y="3657600"/>
                <a:ext cx="1524000" cy="838200"/>
              </a:xfrm>
              <a:prstGeom prst="flowChartDecision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28718" name="TextBox 20"/>
              <p:cNvSpPr txBox="1">
                <a:spLocks noChangeArrowheads="1"/>
              </p:cNvSpPr>
              <p:nvPr/>
            </p:nvSpPr>
            <p:spPr bwMode="auto">
              <a:xfrm>
                <a:off x="3776149" y="3863057"/>
                <a:ext cx="1062551" cy="423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Calibri" pitchFamily="34" charset="0"/>
                  </a:rPr>
                  <a:t>Manages</a:t>
                </a:r>
              </a:p>
            </p:txBody>
          </p:sp>
        </p:grpSp>
        <p:cxnSp>
          <p:nvCxnSpPr>
            <p:cNvPr id="28715" name="Straight Arrow Connector 140"/>
            <p:cNvCxnSpPr>
              <a:cxnSpLocks noChangeShapeType="1"/>
              <a:stCxn id="7" idx="1"/>
            </p:cNvCxnSpPr>
            <p:nvPr/>
          </p:nvCxnSpPr>
          <p:spPr bwMode="auto">
            <a:xfrm rot="10800000">
              <a:off x="5181600" y="3352800"/>
              <a:ext cx="609600" cy="1588"/>
            </a:xfrm>
            <a:prstGeom prst="straightConnector1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716" name="Straight Connector 153"/>
            <p:cNvCxnSpPr>
              <a:cxnSpLocks noChangeShapeType="1"/>
              <a:stCxn id="4" idx="3"/>
            </p:cNvCxnSpPr>
            <p:nvPr/>
          </p:nvCxnSpPr>
          <p:spPr bwMode="auto">
            <a:xfrm>
              <a:off x="2743200" y="3352800"/>
              <a:ext cx="1219200" cy="1588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8713" name="TextBox 184"/>
          <p:cNvSpPr txBox="1">
            <a:spLocks noChangeArrowheads="1"/>
          </p:cNvSpPr>
          <p:nvPr/>
        </p:nvSpPr>
        <p:spPr bwMode="auto">
          <a:xfrm>
            <a:off x="7010400" y="5181600"/>
            <a:ext cx="509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grad</a:t>
            </a:r>
          </a:p>
        </p:txBody>
      </p:sp>
    </p:spTree>
    <p:extLst>
      <p:ext uri="{BB962C8B-B14F-4D97-AF65-F5344CB8AC3E}">
        <p14:creationId xmlns:p14="http://schemas.microsoft.com/office/powerpoint/2010/main" val="286013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772400" cy="723900"/>
          </a:xfrm>
        </p:spPr>
        <p:txBody>
          <a:bodyPr/>
          <a:lstStyle/>
          <a:p>
            <a:r>
              <a:rPr lang="en-US"/>
              <a:t>Example:  University Database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04896" y="917575"/>
            <a:ext cx="8398565" cy="762000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Calibri" pitchFamily="34" charset="0"/>
              </a:rPr>
              <a:t>Each project is worked on by one or more professors (co-investigators)</a:t>
            </a:r>
          </a:p>
          <a:p>
            <a:r>
              <a:rPr lang="en-US" sz="2200" dirty="0">
                <a:solidFill>
                  <a:srgbClr val="FF0000"/>
                </a:solidFill>
                <a:latin typeface="Calibri" pitchFamily="34" charset="0"/>
              </a:rPr>
              <a:t>Professors can work on multiple projects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76400" y="32004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Professo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r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676400" y="4949825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Dept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791200" y="49530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Graduate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791200" y="32004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Project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9704" name="Group 18"/>
          <p:cNvGrpSpPr>
            <a:grpSpLocks/>
          </p:cNvGrpSpPr>
          <p:nvPr/>
        </p:nvGrpSpPr>
        <p:grpSpPr bwMode="auto">
          <a:xfrm>
            <a:off x="3962400" y="3048000"/>
            <a:ext cx="1219200" cy="609600"/>
            <a:chOff x="3505200" y="3657600"/>
            <a:chExt cx="1524000" cy="838200"/>
          </a:xfrm>
        </p:grpSpPr>
        <p:sp>
          <p:nvSpPr>
            <p:cNvPr id="29777" name="Flowchart: Decision 19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9778" name="TextBox 20"/>
            <p:cNvSpPr txBox="1">
              <a:spLocks noChangeArrowheads="1"/>
            </p:cNvSpPr>
            <p:nvPr/>
          </p:nvSpPr>
          <p:spPr bwMode="auto">
            <a:xfrm>
              <a:off x="3776149" y="3863057"/>
              <a:ext cx="1062551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Manages</a:t>
              </a:r>
            </a:p>
          </p:txBody>
        </p:sp>
      </p:grpSp>
      <p:grpSp>
        <p:nvGrpSpPr>
          <p:cNvPr id="29705" name="Group 41"/>
          <p:cNvGrpSpPr>
            <a:grpSpLocks/>
          </p:cNvGrpSpPr>
          <p:nvPr/>
        </p:nvGrpSpPr>
        <p:grpSpPr bwMode="auto">
          <a:xfrm>
            <a:off x="1828800" y="1981200"/>
            <a:ext cx="914400" cy="311150"/>
            <a:chOff x="2438400" y="2051446"/>
            <a:chExt cx="914400" cy="310754"/>
          </a:xfrm>
        </p:grpSpPr>
        <p:sp>
          <p:nvSpPr>
            <p:cNvPr id="29775" name="Oval 3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9776" name="TextBox 40"/>
            <p:cNvSpPr txBox="1">
              <a:spLocks noChangeArrowheads="1"/>
            </p:cNvSpPr>
            <p:nvPr/>
          </p:nvSpPr>
          <p:spPr bwMode="auto">
            <a:xfrm>
              <a:off x="2693979" y="2051446"/>
              <a:ext cx="5064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rank</a:t>
              </a:r>
            </a:p>
          </p:txBody>
        </p:sp>
      </p:grpSp>
      <p:grpSp>
        <p:nvGrpSpPr>
          <p:cNvPr id="29706" name="Group 42"/>
          <p:cNvGrpSpPr>
            <a:grpSpLocks/>
          </p:cNvGrpSpPr>
          <p:nvPr/>
        </p:nvGrpSpPr>
        <p:grpSpPr bwMode="auto">
          <a:xfrm>
            <a:off x="2590800" y="2282825"/>
            <a:ext cx="914400" cy="307975"/>
            <a:chOff x="2438400" y="2054423"/>
            <a:chExt cx="914400" cy="307777"/>
          </a:xfrm>
        </p:grpSpPr>
        <p:sp>
          <p:nvSpPr>
            <p:cNvPr id="29773" name="Oval 43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9774" name="TextBox 44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8386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Specialty</a:t>
              </a:r>
            </a:p>
          </p:txBody>
        </p:sp>
      </p:grpSp>
      <p:grpSp>
        <p:nvGrpSpPr>
          <p:cNvPr id="29707" name="Group 45"/>
          <p:cNvGrpSpPr>
            <a:grpSpLocks/>
          </p:cNvGrpSpPr>
          <p:nvPr/>
        </p:nvGrpSpPr>
        <p:grpSpPr bwMode="auto">
          <a:xfrm>
            <a:off x="1066800" y="2206625"/>
            <a:ext cx="914400" cy="311150"/>
            <a:chOff x="2438400" y="2051446"/>
            <a:chExt cx="914400" cy="310754"/>
          </a:xfrm>
        </p:grpSpPr>
        <p:sp>
          <p:nvSpPr>
            <p:cNvPr id="29771" name="Oval 46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9772" name="TextBox 47"/>
            <p:cNvSpPr txBox="1">
              <a:spLocks noChangeArrowheads="1"/>
            </p:cNvSpPr>
            <p:nvPr/>
          </p:nvSpPr>
          <p:spPr bwMode="auto">
            <a:xfrm>
              <a:off x="2679719" y="2051446"/>
              <a:ext cx="44448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age</a:t>
              </a:r>
            </a:p>
          </p:txBody>
        </p:sp>
      </p:grpSp>
      <p:grpSp>
        <p:nvGrpSpPr>
          <p:cNvPr id="29708" name="Group 48"/>
          <p:cNvGrpSpPr>
            <a:grpSpLocks/>
          </p:cNvGrpSpPr>
          <p:nvPr/>
        </p:nvGrpSpPr>
        <p:grpSpPr bwMode="auto">
          <a:xfrm>
            <a:off x="609600" y="2587625"/>
            <a:ext cx="914400" cy="311150"/>
            <a:chOff x="2438400" y="2051446"/>
            <a:chExt cx="914400" cy="310754"/>
          </a:xfrm>
        </p:grpSpPr>
        <p:sp>
          <p:nvSpPr>
            <p:cNvPr id="29769" name="Oval 4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9770" name="TextBox 50"/>
            <p:cNvSpPr txBox="1">
              <a:spLocks noChangeArrowheads="1"/>
            </p:cNvSpPr>
            <p:nvPr/>
          </p:nvSpPr>
          <p:spPr bwMode="auto">
            <a:xfrm>
              <a:off x="2703892" y="2051446"/>
              <a:ext cx="4203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ssn</a:t>
              </a:r>
            </a:p>
          </p:txBody>
        </p:sp>
      </p:grpSp>
      <p:grpSp>
        <p:nvGrpSpPr>
          <p:cNvPr id="29709" name="Group 51"/>
          <p:cNvGrpSpPr>
            <a:grpSpLocks/>
          </p:cNvGrpSpPr>
          <p:nvPr/>
        </p:nvGrpSpPr>
        <p:grpSpPr bwMode="auto">
          <a:xfrm>
            <a:off x="1828800" y="6092825"/>
            <a:ext cx="914400" cy="307975"/>
            <a:chOff x="2438400" y="2054423"/>
            <a:chExt cx="914400" cy="307777"/>
          </a:xfrm>
        </p:grpSpPr>
        <p:sp>
          <p:nvSpPr>
            <p:cNvPr id="29767" name="Oval 52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9768" name="TextBox 53"/>
            <p:cNvSpPr txBox="1">
              <a:spLocks noChangeArrowheads="1"/>
            </p:cNvSpPr>
            <p:nvPr/>
          </p:nvSpPr>
          <p:spPr bwMode="auto">
            <a:xfrm>
              <a:off x="2583782" y="2054423"/>
              <a:ext cx="6928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dname</a:t>
              </a:r>
            </a:p>
          </p:txBody>
        </p:sp>
      </p:grpSp>
      <p:grpSp>
        <p:nvGrpSpPr>
          <p:cNvPr id="29710" name="Group 54"/>
          <p:cNvGrpSpPr>
            <a:grpSpLocks/>
          </p:cNvGrpSpPr>
          <p:nvPr/>
        </p:nvGrpSpPr>
        <p:grpSpPr bwMode="auto">
          <a:xfrm>
            <a:off x="5715000" y="2057400"/>
            <a:ext cx="914400" cy="307975"/>
            <a:chOff x="2438400" y="2054423"/>
            <a:chExt cx="914400" cy="307777"/>
          </a:xfrm>
        </p:grpSpPr>
        <p:sp>
          <p:nvSpPr>
            <p:cNvPr id="29765" name="Oval 55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9766" name="TextBox 56"/>
            <p:cNvSpPr txBox="1">
              <a:spLocks noChangeArrowheads="1"/>
            </p:cNvSpPr>
            <p:nvPr/>
          </p:nvSpPr>
          <p:spPr bwMode="auto">
            <a:xfrm>
              <a:off x="2708702" y="2054423"/>
              <a:ext cx="4154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pid</a:t>
              </a:r>
            </a:p>
          </p:txBody>
        </p:sp>
      </p:grpSp>
      <p:grpSp>
        <p:nvGrpSpPr>
          <p:cNvPr id="29711" name="Group 57"/>
          <p:cNvGrpSpPr>
            <a:grpSpLocks/>
          </p:cNvGrpSpPr>
          <p:nvPr/>
        </p:nvGrpSpPr>
        <p:grpSpPr bwMode="auto">
          <a:xfrm>
            <a:off x="1143000" y="5708650"/>
            <a:ext cx="914400" cy="311150"/>
            <a:chOff x="2438400" y="2051446"/>
            <a:chExt cx="914400" cy="310754"/>
          </a:xfrm>
        </p:grpSpPr>
        <p:sp>
          <p:nvSpPr>
            <p:cNvPr id="29763" name="Oval 58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9764" name="TextBox 59"/>
            <p:cNvSpPr txBox="1">
              <a:spLocks noChangeArrowheads="1"/>
            </p:cNvSpPr>
            <p:nvPr/>
          </p:nvSpPr>
          <p:spPr bwMode="auto">
            <a:xfrm>
              <a:off x="2655802" y="2051446"/>
              <a:ext cx="4683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dno</a:t>
              </a:r>
            </a:p>
          </p:txBody>
        </p:sp>
      </p:grpSp>
      <p:grpSp>
        <p:nvGrpSpPr>
          <p:cNvPr id="29712" name="Group 63"/>
          <p:cNvGrpSpPr>
            <a:grpSpLocks/>
          </p:cNvGrpSpPr>
          <p:nvPr/>
        </p:nvGrpSpPr>
        <p:grpSpPr bwMode="auto">
          <a:xfrm>
            <a:off x="2438400" y="5711825"/>
            <a:ext cx="914400" cy="307975"/>
            <a:chOff x="2438400" y="2054423"/>
            <a:chExt cx="914400" cy="307777"/>
          </a:xfrm>
        </p:grpSpPr>
        <p:sp>
          <p:nvSpPr>
            <p:cNvPr id="29761" name="Oval 64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9762" name="TextBox 65"/>
            <p:cNvSpPr txBox="1">
              <a:spLocks noChangeArrowheads="1"/>
            </p:cNvSpPr>
            <p:nvPr/>
          </p:nvSpPr>
          <p:spPr bwMode="auto">
            <a:xfrm>
              <a:off x="2607096" y="2054423"/>
              <a:ext cx="5933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office</a:t>
              </a:r>
            </a:p>
          </p:txBody>
        </p:sp>
      </p:grpSp>
      <p:grpSp>
        <p:nvGrpSpPr>
          <p:cNvPr id="29713" name="Group 66"/>
          <p:cNvGrpSpPr>
            <a:grpSpLocks/>
          </p:cNvGrpSpPr>
          <p:nvPr/>
        </p:nvGrpSpPr>
        <p:grpSpPr bwMode="auto">
          <a:xfrm>
            <a:off x="7239000" y="2971800"/>
            <a:ext cx="914400" cy="307975"/>
            <a:chOff x="2438400" y="2054423"/>
            <a:chExt cx="914400" cy="307777"/>
          </a:xfrm>
        </p:grpSpPr>
        <p:sp>
          <p:nvSpPr>
            <p:cNvPr id="29759" name="Oval 67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9760" name="TextBox 68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8815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end_date</a:t>
              </a:r>
            </a:p>
          </p:txBody>
        </p:sp>
      </p:grpSp>
      <p:grpSp>
        <p:nvGrpSpPr>
          <p:cNvPr id="29714" name="Group 69"/>
          <p:cNvGrpSpPr>
            <a:grpSpLocks/>
          </p:cNvGrpSpPr>
          <p:nvPr/>
        </p:nvGrpSpPr>
        <p:grpSpPr bwMode="auto">
          <a:xfrm>
            <a:off x="6629400" y="2206625"/>
            <a:ext cx="914400" cy="311150"/>
            <a:chOff x="2438400" y="2051446"/>
            <a:chExt cx="914400" cy="310754"/>
          </a:xfrm>
        </p:grpSpPr>
        <p:sp>
          <p:nvSpPr>
            <p:cNvPr id="29757" name="Oval 70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9758" name="TextBox 71"/>
            <p:cNvSpPr txBox="1">
              <a:spLocks noChangeArrowheads="1"/>
            </p:cNvSpPr>
            <p:nvPr/>
          </p:nvSpPr>
          <p:spPr bwMode="auto">
            <a:xfrm>
              <a:off x="2514600" y="2051446"/>
              <a:ext cx="7665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sponsor</a:t>
              </a:r>
            </a:p>
          </p:txBody>
        </p:sp>
      </p:grpSp>
      <p:grpSp>
        <p:nvGrpSpPr>
          <p:cNvPr id="29715" name="Group 72"/>
          <p:cNvGrpSpPr>
            <a:grpSpLocks/>
          </p:cNvGrpSpPr>
          <p:nvPr/>
        </p:nvGrpSpPr>
        <p:grpSpPr bwMode="auto">
          <a:xfrm>
            <a:off x="6934200" y="2590800"/>
            <a:ext cx="914400" cy="307975"/>
            <a:chOff x="2438400" y="2054423"/>
            <a:chExt cx="914400" cy="307777"/>
          </a:xfrm>
        </p:grpSpPr>
        <p:sp>
          <p:nvSpPr>
            <p:cNvPr id="29755" name="Oval 73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9756" name="TextBox 74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9046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start-date</a:t>
              </a:r>
            </a:p>
          </p:txBody>
        </p:sp>
      </p:grpSp>
      <p:grpSp>
        <p:nvGrpSpPr>
          <p:cNvPr id="29716" name="Group 75"/>
          <p:cNvGrpSpPr>
            <a:grpSpLocks/>
          </p:cNvGrpSpPr>
          <p:nvPr/>
        </p:nvGrpSpPr>
        <p:grpSpPr bwMode="auto">
          <a:xfrm>
            <a:off x="7162800" y="3425825"/>
            <a:ext cx="914400" cy="307975"/>
            <a:chOff x="2438400" y="2054423"/>
            <a:chExt cx="914400" cy="307777"/>
          </a:xfrm>
        </p:grpSpPr>
        <p:sp>
          <p:nvSpPr>
            <p:cNvPr id="29753" name="Oval 76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9754" name="TextBox 77"/>
            <p:cNvSpPr txBox="1">
              <a:spLocks noChangeArrowheads="1"/>
            </p:cNvSpPr>
            <p:nvPr/>
          </p:nvSpPr>
          <p:spPr bwMode="auto">
            <a:xfrm>
              <a:off x="2574998" y="2054423"/>
              <a:ext cx="7016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budget</a:t>
              </a:r>
            </a:p>
          </p:txBody>
        </p:sp>
      </p:grpSp>
      <p:grpSp>
        <p:nvGrpSpPr>
          <p:cNvPr id="29717" name="Group 81"/>
          <p:cNvGrpSpPr>
            <a:grpSpLocks/>
          </p:cNvGrpSpPr>
          <p:nvPr/>
        </p:nvGrpSpPr>
        <p:grpSpPr bwMode="auto">
          <a:xfrm>
            <a:off x="6781800" y="5559425"/>
            <a:ext cx="685800" cy="307975"/>
            <a:chOff x="2438400" y="2054423"/>
            <a:chExt cx="914400" cy="307777"/>
          </a:xfrm>
        </p:grpSpPr>
        <p:sp>
          <p:nvSpPr>
            <p:cNvPr id="29751" name="Oval 82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9752" name="TextBox 83"/>
            <p:cNvSpPr txBox="1">
              <a:spLocks noChangeArrowheads="1"/>
            </p:cNvSpPr>
            <p:nvPr/>
          </p:nvSpPr>
          <p:spPr bwMode="auto">
            <a:xfrm>
              <a:off x="2540000" y="2054423"/>
              <a:ext cx="5982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name</a:t>
              </a:r>
            </a:p>
          </p:txBody>
        </p:sp>
      </p:grpSp>
      <p:grpSp>
        <p:nvGrpSpPr>
          <p:cNvPr id="29718" name="Group 84"/>
          <p:cNvGrpSpPr>
            <a:grpSpLocks/>
          </p:cNvGrpSpPr>
          <p:nvPr/>
        </p:nvGrpSpPr>
        <p:grpSpPr bwMode="auto">
          <a:xfrm>
            <a:off x="6477000" y="5940425"/>
            <a:ext cx="914400" cy="311150"/>
            <a:chOff x="2438400" y="2051446"/>
            <a:chExt cx="914400" cy="310754"/>
          </a:xfrm>
        </p:grpSpPr>
        <p:sp>
          <p:nvSpPr>
            <p:cNvPr id="29749" name="Oval 85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9750" name="TextBox 86"/>
            <p:cNvSpPr txBox="1">
              <a:spLocks noChangeArrowheads="1"/>
            </p:cNvSpPr>
            <p:nvPr/>
          </p:nvSpPr>
          <p:spPr bwMode="auto">
            <a:xfrm>
              <a:off x="2438400" y="2051446"/>
              <a:ext cx="87748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deg_prog</a:t>
              </a:r>
            </a:p>
          </p:txBody>
        </p:sp>
      </p:grpSp>
      <p:grpSp>
        <p:nvGrpSpPr>
          <p:cNvPr id="29719" name="Group 87"/>
          <p:cNvGrpSpPr>
            <a:grpSpLocks/>
          </p:cNvGrpSpPr>
          <p:nvPr/>
        </p:nvGrpSpPr>
        <p:grpSpPr bwMode="auto">
          <a:xfrm>
            <a:off x="5943600" y="5940425"/>
            <a:ext cx="457200" cy="311150"/>
            <a:chOff x="2438400" y="2051446"/>
            <a:chExt cx="914400" cy="310754"/>
          </a:xfrm>
        </p:grpSpPr>
        <p:sp>
          <p:nvSpPr>
            <p:cNvPr id="29747" name="Oval 88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9748" name="TextBox 89"/>
            <p:cNvSpPr txBox="1">
              <a:spLocks noChangeArrowheads="1"/>
            </p:cNvSpPr>
            <p:nvPr/>
          </p:nvSpPr>
          <p:spPr bwMode="auto">
            <a:xfrm>
              <a:off x="2438400" y="2051446"/>
              <a:ext cx="6667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age</a:t>
              </a:r>
            </a:p>
          </p:txBody>
        </p:sp>
      </p:grpSp>
      <p:grpSp>
        <p:nvGrpSpPr>
          <p:cNvPr id="29720" name="Group 90"/>
          <p:cNvGrpSpPr>
            <a:grpSpLocks/>
          </p:cNvGrpSpPr>
          <p:nvPr/>
        </p:nvGrpSpPr>
        <p:grpSpPr bwMode="auto">
          <a:xfrm>
            <a:off x="5638800" y="5559425"/>
            <a:ext cx="457200" cy="311150"/>
            <a:chOff x="2438400" y="2051446"/>
            <a:chExt cx="914400" cy="310754"/>
          </a:xfrm>
        </p:grpSpPr>
        <p:sp>
          <p:nvSpPr>
            <p:cNvPr id="29745" name="Oval 91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9746" name="TextBox 92"/>
            <p:cNvSpPr txBox="1">
              <a:spLocks noChangeArrowheads="1"/>
            </p:cNvSpPr>
            <p:nvPr/>
          </p:nvSpPr>
          <p:spPr bwMode="auto">
            <a:xfrm>
              <a:off x="2475292" y="2051446"/>
              <a:ext cx="840616" cy="307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ssn</a:t>
              </a:r>
            </a:p>
          </p:txBody>
        </p:sp>
      </p:grpSp>
      <p:cxnSp>
        <p:nvCxnSpPr>
          <p:cNvPr id="29721" name="Straight Connector 94"/>
          <p:cNvCxnSpPr>
            <a:cxnSpLocks noChangeShapeType="1"/>
          </p:cNvCxnSpPr>
          <p:nvPr/>
        </p:nvCxnSpPr>
        <p:spPr bwMode="auto">
          <a:xfrm rot="16200000" flipH="1">
            <a:off x="1343025" y="2638425"/>
            <a:ext cx="304800" cy="8191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22" name="Straight Connector 96"/>
          <p:cNvCxnSpPr>
            <a:cxnSpLocks noChangeShapeType="1"/>
          </p:cNvCxnSpPr>
          <p:nvPr/>
        </p:nvCxnSpPr>
        <p:spPr bwMode="auto">
          <a:xfrm rot="16200000" flipH="1">
            <a:off x="1450975" y="2593975"/>
            <a:ext cx="685800" cy="5270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23" name="Straight Connector 98"/>
          <p:cNvCxnSpPr>
            <a:cxnSpLocks noChangeShapeType="1"/>
            <a:endCxn id="4" idx="0"/>
          </p:cNvCxnSpPr>
          <p:nvPr/>
        </p:nvCxnSpPr>
        <p:spPr bwMode="auto">
          <a:xfrm rot="5400000">
            <a:off x="1817687" y="2681288"/>
            <a:ext cx="911225" cy="127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24" name="Straight Connector 100"/>
          <p:cNvCxnSpPr>
            <a:cxnSpLocks noChangeShapeType="1"/>
          </p:cNvCxnSpPr>
          <p:nvPr/>
        </p:nvCxnSpPr>
        <p:spPr bwMode="auto">
          <a:xfrm rot="5400000">
            <a:off x="2419350" y="2609850"/>
            <a:ext cx="609600" cy="5715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25" name="Straight Connector 104"/>
          <p:cNvCxnSpPr>
            <a:cxnSpLocks noChangeShapeType="1"/>
          </p:cNvCxnSpPr>
          <p:nvPr/>
        </p:nvCxnSpPr>
        <p:spPr bwMode="auto">
          <a:xfrm rot="5400000" flipH="1" flipV="1">
            <a:off x="1560512" y="5287963"/>
            <a:ext cx="454025" cy="3873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26" name="Straight Connector 106"/>
          <p:cNvCxnSpPr>
            <a:cxnSpLocks noChangeShapeType="1"/>
            <a:endCxn id="5" idx="2"/>
          </p:cNvCxnSpPr>
          <p:nvPr/>
        </p:nvCxnSpPr>
        <p:spPr bwMode="auto">
          <a:xfrm rot="16200000" flipV="1">
            <a:off x="1846263" y="5618162"/>
            <a:ext cx="838200" cy="11112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27" name="Straight Connector 108"/>
          <p:cNvCxnSpPr>
            <a:cxnSpLocks noChangeShapeType="1"/>
          </p:cNvCxnSpPr>
          <p:nvPr/>
        </p:nvCxnSpPr>
        <p:spPr bwMode="auto">
          <a:xfrm rot="16200000" flipV="1">
            <a:off x="2442369" y="5250656"/>
            <a:ext cx="457200" cy="46513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28" name="Straight Connector 110"/>
          <p:cNvCxnSpPr>
            <a:cxnSpLocks noChangeShapeType="1"/>
          </p:cNvCxnSpPr>
          <p:nvPr/>
        </p:nvCxnSpPr>
        <p:spPr bwMode="auto">
          <a:xfrm rot="5400000">
            <a:off x="5765006" y="2772569"/>
            <a:ext cx="835025" cy="2063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29" name="Straight Connector 112"/>
          <p:cNvCxnSpPr>
            <a:cxnSpLocks noChangeShapeType="1"/>
            <a:endCxn id="7" idx="0"/>
          </p:cNvCxnSpPr>
          <p:nvPr/>
        </p:nvCxnSpPr>
        <p:spPr bwMode="auto">
          <a:xfrm rot="5400000">
            <a:off x="6134100" y="2628900"/>
            <a:ext cx="762000" cy="381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30" name="Straight Connector 114"/>
          <p:cNvCxnSpPr>
            <a:cxnSpLocks noChangeShapeType="1"/>
          </p:cNvCxnSpPr>
          <p:nvPr/>
        </p:nvCxnSpPr>
        <p:spPr bwMode="auto">
          <a:xfrm rot="10800000" flipV="1">
            <a:off x="6553200" y="2819400"/>
            <a:ext cx="457200" cy="381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31" name="Straight Connector 122"/>
          <p:cNvCxnSpPr>
            <a:cxnSpLocks noChangeShapeType="1"/>
          </p:cNvCxnSpPr>
          <p:nvPr/>
        </p:nvCxnSpPr>
        <p:spPr bwMode="auto">
          <a:xfrm flipV="1">
            <a:off x="6858000" y="3125788"/>
            <a:ext cx="381000" cy="74612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32" name="Straight Connector 124"/>
          <p:cNvCxnSpPr>
            <a:cxnSpLocks noChangeShapeType="1"/>
            <a:stCxn id="7" idx="3"/>
          </p:cNvCxnSpPr>
          <p:nvPr/>
        </p:nvCxnSpPr>
        <p:spPr bwMode="auto">
          <a:xfrm>
            <a:off x="6858000" y="3352800"/>
            <a:ext cx="438150" cy="1206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33" name="Straight Connector 131"/>
          <p:cNvCxnSpPr>
            <a:cxnSpLocks noChangeShapeType="1"/>
          </p:cNvCxnSpPr>
          <p:nvPr/>
        </p:nvCxnSpPr>
        <p:spPr bwMode="auto">
          <a:xfrm rot="5400000">
            <a:off x="5789612" y="5335588"/>
            <a:ext cx="307975" cy="1524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34" name="Straight Connector 133"/>
          <p:cNvCxnSpPr>
            <a:cxnSpLocks noChangeShapeType="1"/>
            <a:stCxn id="6" idx="2"/>
          </p:cNvCxnSpPr>
          <p:nvPr/>
        </p:nvCxnSpPr>
        <p:spPr bwMode="auto">
          <a:xfrm rot="5400000">
            <a:off x="5943600" y="5562600"/>
            <a:ext cx="685800" cy="762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35" name="Straight Connector 135"/>
          <p:cNvCxnSpPr>
            <a:cxnSpLocks noChangeShapeType="1"/>
          </p:cNvCxnSpPr>
          <p:nvPr/>
        </p:nvCxnSpPr>
        <p:spPr bwMode="auto">
          <a:xfrm rot="16200000" flipH="1">
            <a:off x="6286500" y="5448300"/>
            <a:ext cx="685800" cy="3048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36" name="Straight Connector 137"/>
          <p:cNvCxnSpPr>
            <a:cxnSpLocks noChangeShapeType="1"/>
          </p:cNvCxnSpPr>
          <p:nvPr/>
        </p:nvCxnSpPr>
        <p:spPr bwMode="auto">
          <a:xfrm rot="16200000" flipH="1">
            <a:off x="6667500" y="5295900"/>
            <a:ext cx="304800" cy="2286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37" name="Straight Arrow Connector 140"/>
          <p:cNvCxnSpPr>
            <a:cxnSpLocks noChangeShapeType="1"/>
            <a:stCxn id="7" idx="1"/>
          </p:cNvCxnSpPr>
          <p:nvPr/>
        </p:nvCxnSpPr>
        <p:spPr bwMode="auto">
          <a:xfrm rot="10800000">
            <a:off x="5181600" y="3352800"/>
            <a:ext cx="609600" cy="1588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38" name="Straight Connector 153"/>
          <p:cNvCxnSpPr>
            <a:cxnSpLocks noChangeShapeType="1"/>
            <a:stCxn id="4" idx="3"/>
          </p:cNvCxnSpPr>
          <p:nvPr/>
        </p:nvCxnSpPr>
        <p:spPr bwMode="auto">
          <a:xfrm>
            <a:off x="2743200" y="3352800"/>
            <a:ext cx="1219200" cy="158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3" name="Group 123"/>
          <p:cNvGrpSpPr>
            <a:grpSpLocks/>
          </p:cNvGrpSpPr>
          <p:nvPr/>
        </p:nvGrpSpPr>
        <p:grpSpPr bwMode="auto">
          <a:xfrm>
            <a:off x="2743200" y="2286000"/>
            <a:ext cx="3048000" cy="914400"/>
            <a:chOff x="2743200" y="2286000"/>
            <a:chExt cx="3048000" cy="914400"/>
          </a:xfrm>
        </p:grpSpPr>
        <p:grpSp>
          <p:nvGrpSpPr>
            <p:cNvPr id="29740" name="Group 24"/>
            <p:cNvGrpSpPr>
              <a:grpSpLocks/>
            </p:cNvGrpSpPr>
            <p:nvPr/>
          </p:nvGrpSpPr>
          <p:grpSpPr bwMode="auto">
            <a:xfrm>
              <a:off x="3962400" y="2286000"/>
              <a:ext cx="1219200" cy="609600"/>
              <a:chOff x="3505200" y="3657600"/>
              <a:chExt cx="1524000" cy="838200"/>
            </a:xfrm>
          </p:grpSpPr>
          <p:sp>
            <p:nvSpPr>
              <p:cNvPr id="29743" name="Flowchart: Decision 25"/>
              <p:cNvSpPr>
                <a:spLocks noChangeArrowheads="1"/>
              </p:cNvSpPr>
              <p:nvPr/>
            </p:nvSpPr>
            <p:spPr bwMode="auto">
              <a:xfrm>
                <a:off x="3505200" y="3657600"/>
                <a:ext cx="1524000" cy="838200"/>
              </a:xfrm>
              <a:prstGeom prst="flowChartDecision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29744" name="TextBox 26"/>
              <p:cNvSpPr txBox="1">
                <a:spLocks noChangeArrowheads="1"/>
              </p:cNvSpPr>
              <p:nvPr/>
            </p:nvSpPr>
            <p:spPr bwMode="auto">
              <a:xfrm>
                <a:off x="3790950" y="3867150"/>
                <a:ext cx="1002839" cy="423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Calibri" pitchFamily="34" charset="0"/>
                  </a:rPr>
                  <a:t>Work_in</a:t>
                </a:r>
              </a:p>
            </p:txBody>
          </p:sp>
        </p:grpSp>
        <p:cxnSp>
          <p:nvCxnSpPr>
            <p:cNvPr id="29741" name="Straight Connector 142"/>
            <p:cNvCxnSpPr>
              <a:cxnSpLocks noChangeShapeType="1"/>
            </p:cNvCxnSpPr>
            <p:nvPr/>
          </p:nvCxnSpPr>
          <p:spPr bwMode="auto">
            <a:xfrm rot="16200000" flipV="1">
              <a:off x="5181600" y="2590800"/>
              <a:ext cx="609600" cy="609600"/>
            </a:xfrm>
            <a:prstGeom prst="line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742" name="Straight Connector 155"/>
            <p:cNvCxnSpPr>
              <a:cxnSpLocks noChangeShapeType="1"/>
            </p:cNvCxnSpPr>
            <p:nvPr/>
          </p:nvCxnSpPr>
          <p:spPr bwMode="auto">
            <a:xfrm flipV="1">
              <a:off x="2743200" y="2590800"/>
              <a:ext cx="1219200" cy="609600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6840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772400" cy="723900"/>
          </a:xfrm>
        </p:spPr>
        <p:txBody>
          <a:bodyPr/>
          <a:lstStyle/>
          <a:p>
            <a:r>
              <a:rPr lang="en-US"/>
              <a:t>Example:  University Database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501926" y="924339"/>
            <a:ext cx="7378148" cy="762000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sz="2200" dirty="0">
                <a:solidFill>
                  <a:srgbClr val="FF0000"/>
                </a:solidFill>
                <a:latin typeface="Calibri" pitchFamily="34" charset="0"/>
              </a:rPr>
              <a:t>Each project is worked on by one or more graduate students </a:t>
            </a:r>
          </a:p>
          <a:p>
            <a:pPr>
              <a:lnSpc>
                <a:spcPts val="2400"/>
              </a:lnSpc>
            </a:pPr>
            <a:r>
              <a:rPr lang="en-US" sz="2200" dirty="0">
                <a:solidFill>
                  <a:srgbClr val="FF0000"/>
                </a:solidFill>
                <a:latin typeface="Calibri" pitchFamily="34" charset="0"/>
              </a:rPr>
              <a:t>Graduate students can work on multiple projects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76400" y="32004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Professo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r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676400" y="4949825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Dept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791200" y="49530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Graduate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791200" y="32004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Project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30728" name="Group 18"/>
          <p:cNvGrpSpPr>
            <a:grpSpLocks/>
          </p:cNvGrpSpPr>
          <p:nvPr/>
        </p:nvGrpSpPr>
        <p:grpSpPr bwMode="auto">
          <a:xfrm>
            <a:off x="3962400" y="3048000"/>
            <a:ext cx="1219200" cy="609600"/>
            <a:chOff x="3505200" y="3657600"/>
            <a:chExt cx="1524000" cy="838200"/>
          </a:xfrm>
        </p:grpSpPr>
        <p:sp>
          <p:nvSpPr>
            <p:cNvPr id="30810" name="Flowchart: Decision 19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0811" name="TextBox 20"/>
            <p:cNvSpPr txBox="1">
              <a:spLocks noChangeArrowheads="1"/>
            </p:cNvSpPr>
            <p:nvPr/>
          </p:nvSpPr>
          <p:spPr bwMode="auto">
            <a:xfrm>
              <a:off x="3776149" y="3863057"/>
              <a:ext cx="1062551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Manages</a:t>
              </a:r>
            </a:p>
          </p:txBody>
        </p:sp>
      </p:grpSp>
      <p:grpSp>
        <p:nvGrpSpPr>
          <p:cNvPr id="30729" name="Group 24"/>
          <p:cNvGrpSpPr>
            <a:grpSpLocks/>
          </p:cNvGrpSpPr>
          <p:nvPr/>
        </p:nvGrpSpPr>
        <p:grpSpPr bwMode="auto">
          <a:xfrm>
            <a:off x="3962400" y="2286000"/>
            <a:ext cx="1219200" cy="609600"/>
            <a:chOff x="3505200" y="3657600"/>
            <a:chExt cx="1524000" cy="838200"/>
          </a:xfrm>
        </p:grpSpPr>
        <p:sp>
          <p:nvSpPr>
            <p:cNvPr id="30808" name="Flowchart: Decision 25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0809" name="TextBox 26"/>
            <p:cNvSpPr txBox="1">
              <a:spLocks noChangeArrowheads="1"/>
            </p:cNvSpPr>
            <p:nvPr/>
          </p:nvSpPr>
          <p:spPr bwMode="auto">
            <a:xfrm>
              <a:off x="3790950" y="3867150"/>
              <a:ext cx="1002839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Work_in</a:t>
              </a:r>
            </a:p>
          </p:txBody>
        </p:sp>
      </p:grpSp>
      <p:grpSp>
        <p:nvGrpSpPr>
          <p:cNvPr id="30730" name="Group 41"/>
          <p:cNvGrpSpPr>
            <a:grpSpLocks/>
          </p:cNvGrpSpPr>
          <p:nvPr/>
        </p:nvGrpSpPr>
        <p:grpSpPr bwMode="auto">
          <a:xfrm>
            <a:off x="1828800" y="1981200"/>
            <a:ext cx="914400" cy="311150"/>
            <a:chOff x="2438400" y="2051446"/>
            <a:chExt cx="914400" cy="310754"/>
          </a:xfrm>
        </p:grpSpPr>
        <p:sp>
          <p:nvSpPr>
            <p:cNvPr id="30806" name="Oval 3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0807" name="TextBox 40"/>
            <p:cNvSpPr txBox="1">
              <a:spLocks noChangeArrowheads="1"/>
            </p:cNvSpPr>
            <p:nvPr/>
          </p:nvSpPr>
          <p:spPr bwMode="auto">
            <a:xfrm>
              <a:off x="2693979" y="2051446"/>
              <a:ext cx="5064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rank</a:t>
              </a:r>
            </a:p>
          </p:txBody>
        </p:sp>
      </p:grpSp>
      <p:grpSp>
        <p:nvGrpSpPr>
          <p:cNvPr id="30731" name="Group 42"/>
          <p:cNvGrpSpPr>
            <a:grpSpLocks/>
          </p:cNvGrpSpPr>
          <p:nvPr/>
        </p:nvGrpSpPr>
        <p:grpSpPr bwMode="auto">
          <a:xfrm>
            <a:off x="2590800" y="2282825"/>
            <a:ext cx="914400" cy="307975"/>
            <a:chOff x="2438400" y="2054423"/>
            <a:chExt cx="914400" cy="307777"/>
          </a:xfrm>
        </p:grpSpPr>
        <p:sp>
          <p:nvSpPr>
            <p:cNvPr id="30804" name="Oval 43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0805" name="TextBox 44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8386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Specialty</a:t>
              </a:r>
            </a:p>
          </p:txBody>
        </p:sp>
      </p:grpSp>
      <p:grpSp>
        <p:nvGrpSpPr>
          <p:cNvPr id="30732" name="Group 45"/>
          <p:cNvGrpSpPr>
            <a:grpSpLocks/>
          </p:cNvGrpSpPr>
          <p:nvPr/>
        </p:nvGrpSpPr>
        <p:grpSpPr bwMode="auto">
          <a:xfrm>
            <a:off x="1066800" y="2206625"/>
            <a:ext cx="914400" cy="311150"/>
            <a:chOff x="2438400" y="2051446"/>
            <a:chExt cx="914400" cy="310754"/>
          </a:xfrm>
        </p:grpSpPr>
        <p:sp>
          <p:nvSpPr>
            <p:cNvPr id="30802" name="Oval 46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0803" name="TextBox 47"/>
            <p:cNvSpPr txBox="1">
              <a:spLocks noChangeArrowheads="1"/>
            </p:cNvSpPr>
            <p:nvPr/>
          </p:nvSpPr>
          <p:spPr bwMode="auto">
            <a:xfrm>
              <a:off x="2679719" y="2051446"/>
              <a:ext cx="44448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age</a:t>
              </a:r>
            </a:p>
          </p:txBody>
        </p:sp>
      </p:grpSp>
      <p:grpSp>
        <p:nvGrpSpPr>
          <p:cNvPr id="30733" name="Group 48"/>
          <p:cNvGrpSpPr>
            <a:grpSpLocks/>
          </p:cNvGrpSpPr>
          <p:nvPr/>
        </p:nvGrpSpPr>
        <p:grpSpPr bwMode="auto">
          <a:xfrm>
            <a:off x="609600" y="2587625"/>
            <a:ext cx="914400" cy="311150"/>
            <a:chOff x="2438400" y="2051446"/>
            <a:chExt cx="914400" cy="310754"/>
          </a:xfrm>
        </p:grpSpPr>
        <p:sp>
          <p:nvSpPr>
            <p:cNvPr id="30800" name="Oval 4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0801" name="TextBox 50"/>
            <p:cNvSpPr txBox="1">
              <a:spLocks noChangeArrowheads="1"/>
            </p:cNvSpPr>
            <p:nvPr/>
          </p:nvSpPr>
          <p:spPr bwMode="auto">
            <a:xfrm>
              <a:off x="2703892" y="2051446"/>
              <a:ext cx="4203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ssn</a:t>
              </a:r>
            </a:p>
          </p:txBody>
        </p:sp>
      </p:grpSp>
      <p:grpSp>
        <p:nvGrpSpPr>
          <p:cNvPr id="30734" name="Group 51"/>
          <p:cNvGrpSpPr>
            <a:grpSpLocks/>
          </p:cNvGrpSpPr>
          <p:nvPr/>
        </p:nvGrpSpPr>
        <p:grpSpPr bwMode="auto">
          <a:xfrm>
            <a:off x="1828800" y="6092825"/>
            <a:ext cx="914400" cy="307975"/>
            <a:chOff x="2438400" y="2054423"/>
            <a:chExt cx="914400" cy="307777"/>
          </a:xfrm>
        </p:grpSpPr>
        <p:sp>
          <p:nvSpPr>
            <p:cNvPr id="30798" name="Oval 52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0799" name="TextBox 53"/>
            <p:cNvSpPr txBox="1">
              <a:spLocks noChangeArrowheads="1"/>
            </p:cNvSpPr>
            <p:nvPr/>
          </p:nvSpPr>
          <p:spPr bwMode="auto">
            <a:xfrm>
              <a:off x="2583782" y="2054423"/>
              <a:ext cx="6928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dname</a:t>
              </a:r>
            </a:p>
          </p:txBody>
        </p:sp>
      </p:grpSp>
      <p:grpSp>
        <p:nvGrpSpPr>
          <p:cNvPr id="30735" name="Group 54"/>
          <p:cNvGrpSpPr>
            <a:grpSpLocks/>
          </p:cNvGrpSpPr>
          <p:nvPr/>
        </p:nvGrpSpPr>
        <p:grpSpPr bwMode="auto">
          <a:xfrm>
            <a:off x="5715000" y="2057400"/>
            <a:ext cx="914400" cy="307975"/>
            <a:chOff x="2438400" y="2054423"/>
            <a:chExt cx="914400" cy="307777"/>
          </a:xfrm>
        </p:grpSpPr>
        <p:sp>
          <p:nvSpPr>
            <p:cNvPr id="30796" name="Oval 55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0797" name="TextBox 56"/>
            <p:cNvSpPr txBox="1">
              <a:spLocks noChangeArrowheads="1"/>
            </p:cNvSpPr>
            <p:nvPr/>
          </p:nvSpPr>
          <p:spPr bwMode="auto">
            <a:xfrm>
              <a:off x="2708702" y="2054423"/>
              <a:ext cx="4154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pid</a:t>
              </a:r>
            </a:p>
          </p:txBody>
        </p:sp>
      </p:grpSp>
      <p:grpSp>
        <p:nvGrpSpPr>
          <p:cNvPr id="30736" name="Group 57"/>
          <p:cNvGrpSpPr>
            <a:grpSpLocks/>
          </p:cNvGrpSpPr>
          <p:nvPr/>
        </p:nvGrpSpPr>
        <p:grpSpPr bwMode="auto">
          <a:xfrm>
            <a:off x="1143000" y="5708650"/>
            <a:ext cx="914400" cy="311150"/>
            <a:chOff x="2438400" y="2051446"/>
            <a:chExt cx="914400" cy="310754"/>
          </a:xfrm>
        </p:grpSpPr>
        <p:sp>
          <p:nvSpPr>
            <p:cNvPr id="30794" name="Oval 58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0795" name="TextBox 59"/>
            <p:cNvSpPr txBox="1">
              <a:spLocks noChangeArrowheads="1"/>
            </p:cNvSpPr>
            <p:nvPr/>
          </p:nvSpPr>
          <p:spPr bwMode="auto">
            <a:xfrm>
              <a:off x="2655802" y="2051446"/>
              <a:ext cx="4683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dno</a:t>
              </a:r>
            </a:p>
          </p:txBody>
        </p:sp>
      </p:grpSp>
      <p:grpSp>
        <p:nvGrpSpPr>
          <p:cNvPr id="30737" name="Group 63"/>
          <p:cNvGrpSpPr>
            <a:grpSpLocks/>
          </p:cNvGrpSpPr>
          <p:nvPr/>
        </p:nvGrpSpPr>
        <p:grpSpPr bwMode="auto">
          <a:xfrm>
            <a:off x="2438400" y="5711825"/>
            <a:ext cx="914400" cy="307975"/>
            <a:chOff x="2438400" y="2054423"/>
            <a:chExt cx="914400" cy="307777"/>
          </a:xfrm>
        </p:grpSpPr>
        <p:sp>
          <p:nvSpPr>
            <p:cNvPr id="30792" name="Oval 64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0793" name="TextBox 65"/>
            <p:cNvSpPr txBox="1">
              <a:spLocks noChangeArrowheads="1"/>
            </p:cNvSpPr>
            <p:nvPr/>
          </p:nvSpPr>
          <p:spPr bwMode="auto">
            <a:xfrm>
              <a:off x="2607096" y="2054423"/>
              <a:ext cx="5933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office</a:t>
              </a:r>
            </a:p>
          </p:txBody>
        </p:sp>
      </p:grpSp>
      <p:grpSp>
        <p:nvGrpSpPr>
          <p:cNvPr id="30738" name="Group 66"/>
          <p:cNvGrpSpPr>
            <a:grpSpLocks/>
          </p:cNvGrpSpPr>
          <p:nvPr/>
        </p:nvGrpSpPr>
        <p:grpSpPr bwMode="auto">
          <a:xfrm>
            <a:off x="7239000" y="2971800"/>
            <a:ext cx="914400" cy="307975"/>
            <a:chOff x="2438400" y="2054423"/>
            <a:chExt cx="914400" cy="307777"/>
          </a:xfrm>
        </p:grpSpPr>
        <p:sp>
          <p:nvSpPr>
            <p:cNvPr id="30790" name="Oval 67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0791" name="TextBox 68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8815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end_date</a:t>
              </a:r>
            </a:p>
          </p:txBody>
        </p:sp>
      </p:grpSp>
      <p:grpSp>
        <p:nvGrpSpPr>
          <p:cNvPr id="30739" name="Group 69"/>
          <p:cNvGrpSpPr>
            <a:grpSpLocks/>
          </p:cNvGrpSpPr>
          <p:nvPr/>
        </p:nvGrpSpPr>
        <p:grpSpPr bwMode="auto">
          <a:xfrm>
            <a:off x="6629400" y="2206625"/>
            <a:ext cx="914400" cy="311150"/>
            <a:chOff x="2438400" y="2051446"/>
            <a:chExt cx="914400" cy="310754"/>
          </a:xfrm>
        </p:grpSpPr>
        <p:sp>
          <p:nvSpPr>
            <p:cNvPr id="30788" name="Oval 70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0789" name="TextBox 71"/>
            <p:cNvSpPr txBox="1">
              <a:spLocks noChangeArrowheads="1"/>
            </p:cNvSpPr>
            <p:nvPr/>
          </p:nvSpPr>
          <p:spPr bwMode="auto">
            <a:xfrm>
              <a:off x="2514600" y="2051446"/>
              <a:ext cx="7665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sponsor</a:t>
              </a:r>
            </a:p>
          </p:txBody>
        </p:sp>
      </p:grpSp>
      <p:grpSp>
        <p:nvGrpSpPr>
          <p:cNvPr id="30740" name="Group 72"/>
          <p:cNvGrpSpPr>
            <a:grpSpLocks/>
          </p:cNvGrpSpPr>
          <p:nvPr/>
        </p:nvGrpSpPr>
        <p:grpSpPr bwMode="auto">
          <a:xfrm>
            <a:off x="6934200" y="2590800"/>
            <a:ext cx="914400" cy="307975"/>
            <a:chOff x="2438400" y="2054423"/>
            <a:chExt cx="914400" cy="307777"/>
          </a:xfrm>
        </p:grpSpPr>
        <p:sp>
          <p:nvSpPr>
            <p:cNvPr id="30786" name="Oval 73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0787" name="TextBox 74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9046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start-date</a:t>
              </a:r>
            </a:p>
          </p:txBody>
        </p:sp>
      </p:grpSp>
      <p:grpSp>
        <p:nvGrpSpPr>
          <p:cNvPr id="30741" name="Group 75"/>
          <p:cNvGrpSpPr>
            <a:grpSpLocks/>
          </p:cNvGrpSpPr>
          <p:nvPr/>
        </p:nvGrpSpPr>
        <p:grpSpPr bwMode="auto">
          <a:xfrm>
            <a:off x="7162800" y="3425825"/>
            <a:ext cx="914400" cy="307975"/>
            <a:chOff x="2438400" y="2054423"/>
            <a:chExt cx="914400" cy="307777"/>
          </a:xfrm>
        </p:grpSpPr>
        <p:sp>
          <p:nvSpPr>
            <p:cNvPr id="30784" name="Oval 76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0785" name="TextBox 77"/>
            <p:cNvSpPr txBox="1">
              <a:spLocks noChangeArrowheads="1"/>
            </p:cNvSpPr>
            <p:nvPr/>
          </p:nvSpPr>
          <p:spPr bwMode="auto">
            <a:xfrm>
              <a:off x="2574998" y="2054423"/>
              <a:ext cx="7016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budget</a:t>
              </a:r>
            </a:p>
          </p:txBody>
        </p:sp>
      </p:grpSp>
      <p:grpSp>
        <p:nvGrpSpPr>
          <p:cNvPr id="30742" name="Group 81"/>
          <p:cNvGrpSpPr>
            <a:grpSpLocks/>
          </p:cNvGrpSpPr>
          <p:nvPr/>
        </p:nvGrpSpPr>
        <p:grpSpPr bwMode="auto">
          <a:xfrm>
            <a:off x="6781800" y="5559425"/>
            <a:ext cx="685800" cy="307975"/>
            <a:chOff x="2438400" y="2054423"/>
            <a:chExt cx="914400" cy="307777"/>
          </a:xfrm>
        </p:grpSpPr>
        <p:sp>
          <p:nvSpPr>
            <p:cNvPr id="30782" name="Oval 82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0783" name="TextBox 83"/>
            <p:cNvSpPr txBox="1">
              <a:spLocks noChangeArrowheads="1"/>
            </p:cNvSpPr>
            <p:nvPr/>
          </p:nvSpPr>
          <p:spPr bwMode="auto">
            <a:xfrm>
              <a:off x="2540000" y="2054423"/>
              <a:ext cx="5982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name</a:t>
              </a:r>
            </a:p>
          </p:txBody>
        </p:sp>
      </p:grpSp>
      <p:grpSp>
        <p:nvGrpSpPr>
          <p:cNvPr id="30743" name="Group 84"/>
          <p:cNvGrpSpPr>
            <a:grpSpLocks/>
          </p:cNvGrpSpPr>
          <p:nvPr/>
        </p:nvGrpSpPr>
        <p:grpSpPr bwMode="auto">
          <a:xfrm>
            <a:off x="6477000" y="5940425"/>
            <a:ext cx="914400" cy="311150"/>
            <a:chOff x="2438400" y="2051446"/>
            <a:chExt cx="914400" cy="310754"/>
          </a:xfrm>
        </p:grpSpPr>
        <p:sp>
          <p:nvSpPr>
            <p:cNvPr id="30780" name="Oval 85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0781" name="TextBox 86"/>
            <p:cNvSpPr txBox="1">
              <a:spLocks noChangeArrowheads="1"/>
            </p:cNvSpPr>
            <p:nvPr/>
          </p:nvSpPr>
          <p:spPr bwMode="auto">
            <a:xfrm>
              <a:off x="2438400" y="2051446"/>
              <a:ext cx="87748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deg_prog</a:t>
              </a:r>
            </a:p>
          </p:txBody>
        </p:sp>
      </p:grpSp>
      <p:grpSp>
        <p:nvGrpSpPr>
          <p:cNvPr id="30744" name="Group 87"/>
          <p:cNvGrpSpPr>
            <a:grpSpLocks/>
          </p:cNvGrpSpPr>
          <p:nvPr/>
        </p:nvGrpSpPr>
        <p:grpSpPr bwMode="auto">
          <a:xfrm>
            <a:off x="5943600" y="5940425"/>
            <a:ext cx="457200" cy="311150"/>
            <a:chOff x="2438400" y="2051446"/>
            <a:chExt cx="914400" cy="310754"/>
          </a:xfrm>
        </p:grpSpPr>
        <p:sp>
          <p:nvSpPr>
            <p:cNvPr id="30778" name="Oval 88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0779" name="TextBox 89"/>
            <p:cNvSpPr txBox="1">
              <a:spLocks noChangeArrowheads="1"/>
            </p:cNvSpPr>
            <p:nvPr/>
          </p:nvSpPr>
          <p:spPr bwMode="auto">
            <a:xfrm>
              <a:off x="2438400" y="2051446"/>
              <a:ext cx="6667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age</a:t>
              </a:r>
            </a:p>
          </p:txBody>
        </p:sp>
      </p:grpSp>
      <p:grpSp>
        <p:nvGrpSpPr>
          <p:cNvPr id="30745" name="Group 90"/>
          <p:cNvGrpSpPr>
            <a:grpSpLocks/>
          </p:cNvGrpSpPr>
          <p:nvPr/>
        </p:nvGrpSpPr>
        <p:grpSpPr bwMode="auto">
          <a:xfrm>
            <a:off x="5638800" y="5559425"/>
            <a:ext cx="457200" cy="311150"/>
            <a:chOff x="2438400" y="2051446"/>
            <a:chExt cx="914400" cy="310754"/>
          </a:xfrm>
        </p:grpSpPr>
        <p:sp>
          <p:nvSpPr>
            <p:cNvPr id="30776" name="Oval 91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0777" name="TextBox 92"/>
            <p:cNvSpPr txBox="1">
              <a:spLocks noChangeArrowheads="1"/>
            </p:cNvSpPr>
            <p:nvPr/>
          </p:nvSpPr>
          <p:spPr bwMode="auto">
            <a:xfrm>
              <a:off x="2475292" y="2051446"/>
              <a:ext cx="840616" cy="307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ssn</a:t>
              </a:r>
            </a:p>
          </p:txBody>
        </p:sp>
      </p:grpSp>
      <p:cxnSp>
        <p:nvCxnSpPr>
          <p:cNvPr id="30746" name="Straight Connector 94"/>
          <p:cNvCxnSpPr>
            <a:cxnSpLocks noChangeShapeType="1"/>
          </p:cNvCxnSpPr>
          <p:nvPr/>
        </p:nvCxnSpPr>
        <p:spPr bwMode="auto">
          <a:xfrm rot="16200000" flipH="1">
            <a:off x="1343025" y="2638425"/>
            <a:ext cx="304800" cy="8191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747" name="Straight Connector 96"/>
          <p:cNvCxnSpPr>
            <a:cxnSpLocks noChangeShapeType="1"/>
          </p:cNvCxnSpPr>
          <p:nvPr/>
        </p:nvCxnSpPr>
        <p:spPr bwMode="auto">
          <a:xfrm rot="16200000" flipH="1">
            <a:off x="1450975" y="2593975"/>
            <a:ext cx="685800" cy="5270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748" name="Straight Connector 98"/>
          <p:cNvCxnSpPr>
            <a:cxnSpLocks noChangeShapeType="1"/>
            <a:endCxn id="4" idx="0"/>
          </p:cNvCxnSpPr>
          <p:nvPr/>
        </p:nvCxnSpPr>
        <p:spPr bwMode="auto">
          <a:xfrm rot="5400000">
            <a:off x="1817687" y="2681288"/>
            <a:ext cx="911225" cy="127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749" name="Straight Connector 100"/>
          <p:cNvCxnSpPr>
            <a:cxnSpLocks noChangeShapeType="1"/>
          </p:cNvCxnSpPr>
          <p:nvPr/>
        </p:nvCxnSpPr>
        <p:spPr bwMode="auto">
          <a:xfrm rot="5400000">
            <a:off x="2419350" y="2609850"/>
            <a:ext cx="609600" cy="5715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750" name="Straight Connector 104"/>
          <p:cNvCxnSpPr>
            <a:cxnSpLocks noChangeShapeType="1"/>
          </p:cNvCxnSpPr>
          <p:nvPr/>
        </p:nvCxnSpPr>
        <p:spPr bwMode="auto">
          <a:xfrm rot="5400000" flipH="1" flipV="1">
            <a:off x="1560512" y="5287963"/>
            <a:ext cx="454025" cy="3873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751" name="Straight Connector 106"/>
          <p:cNvCxnSpPr>
            <a:cxnSpLocks noChangeShapeType="1"/>
            <a:endCxn id="5" idx="2"/>
          </p:cNvCxnSpPr>
          <p:nvPr/>
        </p:nvCxnSpPr>
        <p:spPr bwMode="auto">
          <a:xfrm rot="16200000" flipV="1">
            <a:off x="1846263" y="5618162"/>
            <a:ext cx="838200" cy="11112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752" name="Straight Connector 108"/>
          <p:cNvCxnSpPr>
            <a:cxnSpLocks noChangeShapeType="1"/>
          </p:cNvCxnSpPr>
          <p:nvPr/>
        </p:nvCxnSpPr>
        <p:spPr bwMode="auto">
          <a:xfrm rot="16200000" flipV="1">
            <a:off x="2442369" y="5250656"/>
            <a:ext cx="457200" cy="46513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753" name="Straight Connector 110"/>
          <p:cNvCxnSpPr>
            <a:cxnSpLocks noChangeShapeType="1"/>
          </p:cNvCxnSpPr>
          <p:nvPr/>
        </p:nvCxnSpPr>
        <p:spPr bwMode="auto">
          <a:xfrm rot="5400000">
            <a:off x="5765006" y="2772569"/>
            <a:ext cx="835025" cy="2063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754" name="Straight Connector 112"/>
          <p:cNvCxnSpPr>
            <a:cxnSpLocks noChangeShapeType="1"/>
            <a:endCxn id="7" idx="0"/>
          </p:cNvCxnSpPr>
          <p:nvPr/>
        </p:nvCxnSpPr>
        <p:spPr bwMode="auto">
          <a:xfrm rot="5400000">
            <a:off x="6134100" y="2628900"/>
            <a:ext cx="762000" cy="381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755" name="Straight Connector 114"/>
          <p:cNvCxnSpPr>
            <a:cxnSpLocks noChangeShapeType="1"/>
          </p:cNvCxnSpPr>
          <p:nvPr/>
        </p:nvCxnSpPr>
        <p:spPr bwMode="auto">
          <a:xfrm rot="10800000" flipV="1">
            <a:off x="6553200" y="2819400"/>
            <a:ext cx="457200" cy="381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756" name="Straight Connector 122"/>
          <p:cNvCxnSpPr>
            <a:cxnSpLocks noChangeShapeType="1"/>
          </p:cNvCxnSpPr>
          <p:nvPr/>
        </p:nvCxnSpPr>
        <p:spPr bwMode="auto">
          <a:xfrm flipV="1">
            <a:off x="6858000" y="3125788"/>
            <a:ext cx="381000" cy="74612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757" name="Straight Connector 124"/>
          <p:cNvCxnSpPr>
            <a:cxnSpLocks noChangeShapeType="1"/>
            <a:stCxn id="7" idx="3"/>
          </p:cNvCxnSpPr>
          <p:nvPr/>
        </p:nvCxnSpPr>
        <p:spPr bwMode="auto">
          <a:xfrm>
            <a:off x="6858000" y="3352800"/>
            <a:ext cx="438150" cy="1206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758" name="Straight Connector 131"/>
          <p:cNvCxnSpPr>
            <a:cxnSpLocks noChangeShapeType="1"/>
          </p:cNvCxnSpPr>
          <p:nvPr/>
        </p:nvCxnSpPr>
        <p:spPr bwMode="auto">
          <a:xfrm rot="5400000">
            <a:off x="5789612" y="5335588"/>
            <a:ext cx="307975" cy="1524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759" name="Straight Connector 133"/>
          <p:cNvCxnSpPr>
            <a:cxnSpLocks noChangeShapeType="1"/>
            <a:stCxn id="6" idx="2"/>
          </p:cNvCxnSpPr>
          <p:nvPr/>
        </p:nvCxnSpPr>
        <p:spPr bwMode="auto">
          <a:xfrm rot="5400000">
            <a:off x="5943600" y="5562600"/>
            <a:ext cx="685800" cy="762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760" name="Straight Connector 135"/>
          <p:cNvCxnSpPr>
            <a:cxnSpLocks noChangeShapeType="1"/>
          </p:cNvCxnSpPr>
          <p:nvPr/>
        </p:nvCxnSpPr>
        <p:spPr bwMode="auto">
          <a:xfrm rot="16200000" flipH="1">
            <a:off x="6286500" y="5448300"/>
            <a:ext cx="685800" cy="3048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761" name="Straight Connector 137"/>
          <p:cNvCxnSpPr>
            <a:cxnSpLocks noChangeShapeType="1"/>
          </p:cNvCxnSpPr>
          <p:nvPr/>
        </p:nvCxnSpPr>
        <p:spPr bwMode="auto">
          <a:xfrm rot="16200000" flipH="1">
            <a:off x="6667500" y="5295900"/>
            <a:ext cx="304800" cy="2286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762" name="Straight Arrow Connector 140"/>
          <p:cNvCxnSpPr>
            <a:cxnSpLocks noChangeShapeType="1"/>
            <a:stCxn id="7" idx="1"/>
          </p:cNvCxnSpPr>
          <p:nvPr/>
        </p:nvCxnSpPr>
        <p:spPr bwMode="auto">
          <a:xfrm rot="10800000">
            <a:off x="5181600" y="3352800"/>
            <a:ext cx="609600" cy="1588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763" name="Straight Connector 142"/>
          <p:cNvCxnSpPr>
            <a:cxnSpLocks noChangeShapeType="1"/>
          </p:cNvCxnSpPr>
          <p:nvPr/>
        </p:nvCxnSpPr>
        <p:spPr bwMode="auto">
          <a:xfrm rot="16200000" flipV="1">
            <a:off x="5181600" y="2590800"/>
            <a:ext cx="609600" cy="609600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764" name="Straight Connector 153"/>
          <p:cNvCxnSpPr>
            <a:cxnSpLocks noChangeShapeType="1"/>
            <a:stCxn id="4" idx="3"/>
          </p:cNvCxnSpPr>
          <p:nvPr/>
        </p:nvCxnSpPr>
        <p:spPr bwMode="auto">
          <a:xfrm>
            <a:off x="2743200" y="3352800"/>
            <a:ext cx="1219200" cy="158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765" name="Straight Connector 155"/>
          <p:cNvCxnSpPr>
            <a:cxnSpLocks noChangeShapeType="1"/>
          </p:cNvCxnSpPr>
          <p:nvPr/>
        </p:nvCxnSpPr>
        <p:spPr bwMode="auto">
          <a:xfrm flipV="1">
            <a:off x="2743200" y="2590800"/>
            <a:ext cx="1219200" cy="6096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4" name="Group 123"/>
          <p:cNvGrpSpPr>
            <a:grpSpLocks/>
          </p:cNvGrpSpPr>
          <p:nvPr/>
        </p:nvGrpSpPr>
        <p:grpSpPr bwMode="auto">
          <a:xfrm>
            <a:off x="5715000" y="3506788"/>
            <a:ext cx="2438400" cy="1447800"/>
            <a:chOff x="5715000" y="3505994"/>
            <a:chExt cx="2438400" cy="1447800"/>
          </a:xfrm>
        </p:grpSpPr>
        <p:grpSp>
          <p:nvGrpSpPr>
            <p:cNvPr id="30767" name="Group 27"/>
            <p:cNvGrpSpPr>
              <a:grpSpLocks/>
            </p:cNvGrpSpPr>
            <p:nvPr/>
          </p:nvGrpSpPr>
          <p:grpSpPr bwMode="auto">
            <a:xfrm>
              <a:off x="5715000" y="3886200"/>
              <a:ext cx="1219200" cy="609600"/>
              <a:chOff x="3505200" y="3657600"/>
              <a:chExt cx="1524000" cy="838200"/>
            </a:xfrm>
          </p:grpSpPr>
          <p:sp>
            <p:nvSpPr>
              <p:cNvPr id="30774" name="Flowchart: Decision 28"/>
              <p:cNvSpPr>
                <a:spLocks noChangeArrowheads="1"/>
              </p:cNvSpPr>
              <p:nvPr/>
            </p:nvSpPr>
            <p:spPr bwMode="auto">
              <a:xfrm>
                <a:off x="3505200" y="3657600"/>
                <a:ext cx="1524000" cy="838200"/>
              </a:xfrm>
              <a:prstGeom prst="flowChartDecision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30775" name="TextBox 29"/>
              <p:cNvSpPr txBox="1">
                <a:spLocks noChangeArrowheads="1"/>
              </p:cNvSpPr>
              <p:nvPr/>
            </p:nvSpPr>
            <p:spPr bwMode="auto">
              <a:xfrm>
                <a:off x="3684409" y="3867150"/>
                <a:ext cx="1197604" cy="423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Calibri" pitchFamily="34" charset="0"/>
                  </a:rPr>
                  <a:t>Work_proj</a:t>
                </a:r>
              </a:p>
            </p:txBody>
          </p:sp>
        </p:grpSp>
        <p:grpSp>
          <p:nvGrpSpPr>
            <p:cNvPr id="30768" name="Group 78"/>
            <p:cNvGrpSpPr>
              <a:grpSpLocks/>
            </p:cNvGrpSpPr>
            <p:nvPr/>
          </p:nvGrpSpPr>
          <p:grpSpPr bwMode="auto">
            <a:xfrm>
              <a:off x="7239000" y="4035623"/>
              <a:ext cx="914400" cy="307777"/>
              <a:chOff x="2438400" y="2054423"/>
              <a:chExt cx="914400" cy="307777"/>
            </a:xfrm>
          </p:grpSpPr>
          <p:sp>
            <p:nvSpPr>
              <p:cNvPr id="30772" name="Oval 79"/>
              <p:cNvSpPr>
                <a:spLocks noChangeArrowheads="1"/>
              </p:cNvSpPr>
              <p:nvPr/>
            </p:nvSpPr>
            <p:spPr bwMode="auto">
              <a:xfrm>
                <a:off x="2438400" y="2057400"/>
                <a:ext cx="914400" cy="304800"/>
              </a:xfrm>
              <a:prstGeom prst="ellipse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30773" name="TextBox 80"/>
              <p:cNvSpPr txBox="1">
                <a:spLocks noChangeArrowheads="1"/>
              </p:cNvSpPr>
              <p:nvPr/>
            </p:nvSpPr>
            <p:spPr bwMode="auto">
              <a:xfrm>
                <a:off x="2590800" y="2054423"/>
                <a:ext cx="59836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Calibri" pitchFamily="34" charset="0"/>
                  </a:rPr>
                  <a:t>hours</a:t>
                </a:r>
              </a:p>
            </p:txBody>
          </p:sp>
        </p:grpSp>
        <p:cxnSp>
          <p:nvCxnSpPr>
            <p:cNvPr id="30769" name="Straight Connector 127"/>
            <p:cNvCxnSpPr>
              <a:cxnSpLocks noChangeShapeType="1"/>
            </p:cNvCxnSpPr>
            <p:nvPr/>
          </p:nvCxnSpPr>
          <p:spPr bwMode="auto">
            <a:xfrm>
              <a:off x="6934200" y="4191000"/>
              <a:ext cx="304800" cy="1588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770" name="Straight Connector 174"/>
            <p:cNvCxnSpPr>
              <a:cxnSpLocks noChangeShapeType="1"/>
              <a:endCxn id="7" idx="2"/>
            </p:cNvCxnSpPr>
            <p:nvPr/>
          </p:nvCxnSpPr>
          <p:spPr bwMode="auto">
            <a:xfrm rot="5400000" flipH="1" flipV="1">
              <a:off x="6134100" y="3695700"/>
              <a:ext cx="381000" cy="1588"/>
            </a:xfrm>
            <a:prstGeom prst="line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771" name="Straight Connector 178"/>
            <p:cNvCxnSpPr>
              <a:cxnSpLocks noChangeShapeType="1"/>
              <a:endCxn id="6" idx="0"/>
            </p:cNvCxnSpPr>
            <p:nvPr/>
          </p:nvCxnSpPr>
          <p:spPr bwMode="auto">
            <a:xfrm rot="5400000">
              <a:off x="6096000" y="4724400"/>
              <a:ext cx="457200" cy="1588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17883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 bwMode="auto">
          <a:xfrm>
            <a:off x="5562600" y="1905000"/>
            <a:ext cx="3276600" cy="4572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2700" cap="flat" cmpd="sng" algn="ctr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772400" cy="723900"/>
          </a:xfrm>
        </p:spPr>
        <p:txBody>
          <a:bodyPr/>
          <a:lstStyle/>
          <a:p>
            <a:r>
              <a:rPr lang="en-US"/>
              <a:t>Example:  University Database</a:t>
            </a:r>
          </a:p>
        </p:txBody>
      </p:sp>
      <p:sp>
        <p:nvSpPr>
          <p:cNvPr id="31748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7924800" cy="7620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When graduate students work on multiple projects, they must have a supervisor (professor) for each one. 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76400" y="32004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Professo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r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676400" y="4949825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Dept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791200" y="49530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Graduate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791200" y="32004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Project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31753" name="Group 18"/>
          <p:cNvGrpSpPr>
            <a:grpSpLocks/>
          </p:cNvGrpSpPr>
          <p:nvPr/>
        </p:nvGrpSpPr>
        <p:grpSpPr bwMode="auto">
          <a:xfrm>
            <a:off x="3962400" y="3048000"/>
            <a:ext cx="1219200" cy="609600"/>
            <a:chOff x="3505200" y="3657600"/>
            <a:chExt cx="1524000" cy="838200"/>
          </a:xfrm>
        </p:grpSpPr>
        <p:sp>
          <p:nvSpPr>
            <p:cNvPr id="31840" name="Flowchart: Decision 19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1841" name="TextBox 20"/>
            <p:cNvSpPr txBox="1">
              <a:spLocks noChangeArrowheads="1"/>
            </p:cNvSpPr>
            <p:nvPr/>
          </p:nvSpPr>
          <p:spPr bwMode="auto">
            <a:xfrm>
              <a:off x="3776149" y="3863057"/>
              <a:ext cx="1062551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Manages</a:t>
              </a:r>
            </a:p>
          </p:txBody>
        </p:sp>
      </p:grpSp>
      <p:grpSp>
        <p:nvGrpSpPr>
          <p:cNvPr id="31754" name="Group 24"/>
          <p:cNvGrpSpPr>
            <a:grpSpLocks/>
          </p:cNvGrpSpPr>
          <p:nvPr/>
        </p:nvGrpSpPr>
        <p:grpSpPr bwMode="auto">
          <a:xfrm>
            <a:off x="3962400" y="2286000"/>
            <a:ext cx="1219200" cy="609600"/>
            <a:chOff x="3505200" y="3657600"/>
            <a:chExt cx="1524000" cy="838200"/>
          </a:xfrm>
        </p:grpSpPr>
        <p:sp>
          <p:nvSpPr>
            <p:cNvPr id="31838" name="Flowchart: Decision 25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1839" name="TextBox 26"/>
            <p:cNvSpPr txBox="1">
              <a:spLocks noChangeArrowheads="1"/>
            </p:cNvSpPr>
            <p:nvPr/>
          </p:nvSpPr>
          <p:spPr bwMode="auto">
            <a:xfrm>
              <a:off x="3790950" y="3867150"/>
              <a:ext cx="1002839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Work_in</a:t>
              </a:r>
            </a:p>
          </p:txBody>
        </p:sp>
      </p:grpSp>
      <p:grpSp>
        <p:nvGrpSpPr>
          <p:cNvPr id="31755" name="Group 27"/>
          <p:cNvGrpSpPr>
            <a:grpSpLocks/>
          </p:cNvGrpSpPr>
          <p:nvPr/>
        </p:nvGrpSpPr>
        <p:grpSpPr bwMode="auto">
          <a:xfrm>
            <a:off x="5715000" y="3886200"/>
            <a:ext cx="1219200" cy="609600"/>
            <a:chOff x="3505200" y="3657600"/>
            <a:chExt cx="1524000" cy="838200"/>
          </a:xfrm>
        </p:grpSpPr>
        <p:sp>
          <p:nvSpPr>
            <p:cNvPr id="31836" name="Flowchart: Decision 28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1837" name="TextBox 29"/>
            <p:cNvSpPr txBox="1">
              <a:spLocks noChangeArrowheads="1"/>
            </p:cNvSpPr>
            <p:nvPr/>
          </p:nvSpPr>
          <p:spPr bwMode="auto">
            <a:xfrm>
              <a:off x="3684409" y="3867150"/>
              <a:ext cx="1197604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Work_proj</a:t>
              </a:r>
            </a:p>
          </p:txBody>
        </p:sp>
      </p:grpSp>
      <p:grpSp>
        <p:nvGrpSpPr>
          <p:cNvPr id="31756" name="Group 41"/>
          <p:cNvGrpSpPr>
            <a:grpSpLocks/>
          </p:cNvGrpSpPr>
          <p:nvPr/>
        </p:nvGrpSpPr>
        <p:grpSpPr bwMode="auto">
          <a:xfrm>
            <a:off x="1828800" y="1981200"/>
            <a:ext cx="914400" cy="311150"/>
            <a:chOff x="2438400" y="2051446"/>
            <a:chExt cx="914400" cy="310754"/>
          </a:xfrm>
        </p:grpSpPr>
        <p:sp>
          <p:nvSpPr>
            <p:cNvPr id="31834" name="Oval 3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1835" name="TextBox 40"/>
            <p:cNvSpPr txBox="1">
              <a:spLocks noChangeArrowheads="1"/>
            </p:cNvSpPr>
            <p:nvPr/>
          </p:nvSpPr>
          <p:spPr bwMode="auto">
            <a:xfrm>
              <a:off x="2693979" y="2051446"/>
              <a:ext cx="5064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rank</a:t>
              </a:r>
            </a:p>
          </p:txBody>
        </p:sp>
      </p:grpSp>
      <p:grpSp>
        <p:nvGrpSpPr>
          <p:cNvPr id="31757" name="Group 42"/>
          <p:cNvGrpSpPr>
            <a:grpSpLocks/>
          </p:cNvGrpSpPr>
          <p:nvPr/>
        </p:nvGrpSpPr>
        <p:grpSpPr bwMode="auto">
          <a:xfrm>
            <a:off x="2590800" y="2282825"/>
            <a:ext cx="914400" cy="307975"/>
            <a:chOff x="2438400" y="2054423"/>
            <a:chExt cx="914400" cy="307777"/>
          </a:xfrm>
        </p:grpSpPr>
        <p:sp>
          <p:nvSpPr>
            <p:cNvPr id="31832" name="Oval 43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1833" name="TextBox 44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8386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Specialty</a:t>
              </a:r>
            </a:p>
          </p:txBody>
        </p:sp>
      </p:grpSp>
      <p:grpSp>
        <p:nvGrpSpPr>
          <p:cNvPr id="31758" name="Group 45"/>
          <p:cNvGrpSpPr>
            <a:grpSpLocks/>
          </p:cNvGrpSpPr>
          <p:nvPr/>
        </p:nvGrpSpPr>
        <p:grpSpPr bwMode="auto">
          <a:xfrm>
            <a:off x="1066800" y="2206625"/>
            <a:ext cx="914400" cy="311150"/>
            <a:chOff x="2438400" y="2051446"/>
            <a:chExt cx="914400" cy="310754"/>
          </a:xfrm>
        </p:grpSpPr>
        <p:sp>
          <p:nvSpPr>
            <p:cNvPr id="31830" name="Oval 46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1831" name="TextBox 47"/>
            <p:cNvSpPr txBox="1">
              <a:spLocks noChangeArrowheads="1"/>
            </p:cNvSpPr>
            <p:nvPr/>
          </p:nvSpPr>
          <p:spPr bwMode="auto">
            <a:xfrm>
              <a:off x="2679719" y="2051446"/>
              <a:ext cx="44448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age</a:t>
              </a:r>
            </a:p>
          </p:txBody>
        </p:sp>
      </p:grpSp>
      <p:grpSp>
        <p:nvGrpSpPr>
          <p:cNvPr id="31759" name="Group 48"/>
          <p:cNvGrpSpPr>
            <a:grpSpLocks/>
          </p:cNvGrpSpPr>
          <p:nvPr/>
        </p:nvGrpSpPr>
        <p:grpSpPr bwMode="auto">
          <a:xfrm>
            <a:off x="609600" y="2587625"/>
            <a:ext cx="914400" cy="311150"/>
            <a:chOff x="2438400" y="2051446"/>
            <a:chExt cx="914400" cy="310754"/>
          </a:xfrm>
        </p:grpSpPr>
        <p:sp>
          <p:nvSpPr>
            <p:cNvPr id="31828" name="Oval 4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1829" name="TextBox 50"/>
            <p:cNvSpPr txBox="1">
              <a:spLocks noChangeArrowheads="1"/>
            </p:cNvSpPr>
            <p:nvPr/>
          </p:nvSpPr>
          <p:spPr bwMode="auto">
            <a:xfrm>
              <a:off x="2703892" y="2051446"/>
              <a:ext cx="4203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ssn</a:t>
              </a:r>
            </a:p>
          </p:txBody>
        </p:sp>
      </p:grpSp>
      <p:grpSp>
        <p:nvGrpSpPr>
          <p:cNvPr id="31760" name="Group 51"/>
          <p:cNvGrpSpPr>
            <a:grpSpLocks/>
          </p:cNvGrpSpPr>
          <p:nvPr/>
        </p:nvGrpSpPr>
        <p:grpSpPr bwMode="auto">
          <a:xfrm>
            <a:off x="1828800" y="6092825"/>
            <a:ext cx="914400" cy="307975"/>
            <a:chOff x="2438400" y="2054423"/>
            <a:chExt cx="914400" cy="307777"/>
          </a:xfrm>
        </p:grpSpPr>
        <p:sp>
          <p:nvSpPr>
            <p:cNvPr id="31826" name="Oval 52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1827" name="TextBox 53"/>
            <p:cNvSpPr txBox="1">
              <a:spLocks noChangeArrowheads="1"/>
            </p:cNvSpPr>
            <p:nvPr/>
          </p:nvSpPr>
          <p:spPr bwMode="auto">
            <a:xfrm>
              <a:off x="2583782" y="2054423"/>
              <a:ext cx="6928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dname</a:t>
              </a:r>
            </a:p>
          </p:txBody>
        </p:sp>
      </p:grpSp>
      <p:grpSp>
        <p:nvGrpSpPr>
          <p:cNvPr id="31761" name="Group 54"/>
          <p:cNvGrpSpPr>
            <a:grpSpLocks/>
          </p:cNvGrpSpPr>
          <p:nvPr/>
        </p:nvGrpSpPr>
        <p:grpSpPr bwMode="auto">
          <a:xfrm>
            <a:off x="5715000" y="2057400"/>
            <a:ext cx="914400" cy="307975"/>
            <a:chOff x="2438400" y="2054423"/>
            <a:chExt cx="914400" cy="307777"/>
          </a:xfrm>
        </p:grpSpPr>
        <p:sp>
          <p:nvSpPr>
            <p:cNvPr id="31824" name="Oval 55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1825" name="TextBox 56"/>
            <p:cNvSpPr txBox="1">
              <a:spLocks noChangeArrowheads="1"/>
            </p:cNvSpPr>
            <p:nvPr/>
          </p:nvSpPr>
          <p:spPr bwMode="auto">
            <a:xfrm>
              <a:off x="2708702" y="2054423"/>
              <a:ext cx="4154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pid</a:t>
              </a:r>
            </a:p>
          </p:txBody>
        </p:sp>
      </p:grpSp>
      <p:grpSp>
        <p:nvGrpSpPr>
          <p:cNvPr id="31762" name="Group 57"/>
          <p:cNvGrpSpPr>
            <a:grpSpLocks/>
          </p:cNvGrpSpPr>
          <p:nvPr/>
        </p:nvGrpSpPr>
        <p:grpSpPr bwMode="auto">
          <a:xfrm>
            <a:off x="1143000" y="5708650"/>
            <a:ext cx="914400" cy="311150"/>
            <a:chOff x="2438400" y="2051446"/>
            <a:chExt cx="914400" cy="310754"/>
          </a:xfrm>
        </p:grpSpPr>
        <p:sp>
          <p:nvSpPr>
            <p:cNvPr id="31822" name="Oval 58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1823" name="TextBox 59"/>
            <p:cNvSpPr txBox="1">
              <a:spLocks noChangeArrowheads="1"/>
            </p:cNvSpPr>
            <p:nvPr/>
          </p:nvSpPr>
          <p:spPr bwMode="auto">
            <a:xfrm>
              <a:off x="2655802" y="2051446"/>
              <a:ext cx="4683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dno</a:t>
              </a:r>
            </a:p>
          </p:txBody>
        </p:sp>
      </p:grpSp>
      <p:grpSp>
        <p:nvGrpSpPr>
          <p:cNvPr id="31763" name="Group 63"/>
          <p:cNvGrpSpPr>
            <a:grpSpLocks/>
          </p:cNvGrpSpPr>
          <p:nvPr/>
        </p:nvGrpSpPr>
        <p:grpSpPr bwMode="auto">
          <a:xfrm>
            <a:off x="2438400" y="5711825"/>
            <a:ext cx="914400" cy="307975"/>
            <a:chOff x="2438400" y="2054423"/>
            <a:chExt cx="914400" cy="307777"/>
          </a:xfrm>
        </p:grpSpPr>
        <p:sp>
          <p:nvSpPr>
            <p:cNvPr id="31820" name="Oval 64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1821" name="TextBox 65"/>
            <p:cNvSpPr txBox="1">
              <a:spLocks noChangeArrowheads="1"/>
            </p:cNvSpPr>
            <p:nvPr/>
          </p:nvSpPr>
          <p:spPr bwMode="auto">
            <a:xfrm>
              <a:off x="2607096" y="2054423"/>
              <a:ext cx="5933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office</a:t>
              </a:r>
            </a:p>
          </p:txBody>
        </p:sp>
      </p:grpSp>
      <p:grpSp>
        <p:nvGrpSpPr>
          <p:cNvPr id="31764" name="Group 66"/>
          <p:cNvGrpSpPr>
            <a:grpSpLocks/>
          </p:cNvGrpSpPr>
          <p:nvPr/>
        </p:nvGrpSpPr>
        <p:grpSpPr bwMode="auto">
          <a:xfrm>
            <a:off x="7239000" y="2971800"/>
            <a:ext cx="914400" cy="307975"/>
            <a:chOff x="2438400" y="2054423"/>
            <a:chExt cx="914400" cy="307777"/>
          </a:xfrm>
        </p:grpSpPr>
        <p:sp>
          <p:nvSpPr>
            <p:cNvPr id="31818" name="Oval 67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1819" name="TextBox 68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8815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end_date</a:t>
              </a:r>
            </a:p>
          </p:txBody>
        </p:sp>
      </p:grpSp>
      <p:grpSp>
        <p:nvGrpSpPr>
          <p:cNvPr id="31765" name="Group 69"/>
          <p:cNvGrpSpPr>
            <a:grpSpLocks/>
          </p:cNvGrpSpPr>
          <p:nvPr/>
        </p:nvGrpSpPr>
        <p:grpSpPr bwMode="auto">
          <a:xfrm>
            <a:off x="6629400" y="2206625"/>
            <a:ext cx="914400" cy="311150"/>
            <a:chOff x="2438400" y="2051446"/>
            <a:chExt cx="914400" cy="310754"/>
          </a:xfrm>
        </p:grpSpPr>
        <p:sp>
          <p:nvSpPr>
            <p:cNvPr id="31816" name="Oval 70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1817" name="TextBox 71"/>
            <p:cNvSpPr txBox="1">
              <a:spLocks noChangeArrowheads="1"/>
            </p:cNvSpPr>
            <p:nvPr/>
          </p:nvSpPr>
          <p:spPr bwMode="auto">
            <a:xfrm>
              <a:off x="2514600" y="2051446"/>
              <a:ext cx="7665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sponsor</a:t>
              </a:r>
            </a:p>
          </p:txBody>
        </p:sp>
      </p:grpSp>
      <p:grpSp>
        <p:nvGrpSpPr>
          <p:cNvPr id="31766" name="Group 72"/>
          <p:cNvGrpSpPr>
            <a:grpSpLocks/>
          </p:cNvGrpSpPr>
          <p:nvPr/>
        </p:nvGrpSpPr>
        <p:grpSpPr bwMode="auto">
          <a:xfrm>
            <a:off x="6934200" y="2590800"/>
            <a:ext cx="914400" cy="307975"/>
            <a:chOff x="2438400" y="2054423"/>
            <a:chExt cx="914400" cy="307777"/>
          </a:xfrm>
        </p:grpSpPr>
        <p:sp>
          <p:nvSpPr>
            <p:cNvPr id="31814" name="Oval 73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1815" name="TextBox 74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9046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start-date</a:t>
              </a:r>
            </a:p>
          </p:txBody>
        </p:sp>
      </p:grpSp>
      <p:grpSp>
        <p:nvGrpSpPr>
          <p:cNvPr id="31767" name="Group 75"/>
          <p:cNvGrpSpPr>
            <a:grpSpLocks/>
          </p:cNvGrpSpPr>
          <p:nvPr/>
        </p:nvGrpSpPr>
        <p:grpSpPr bwMode="auto">
          <a:xfrm>
            <a:off x="7162800" y="3425825"/>
            <a:ext cx="914400" cy="307975"/>
            <a:chOff x="2438400" y="2054423"/>
            <a:chExt cx="914400" cy="307777"/>
          </a:xfrm>
        </p:grpSpPr>
        <p:sp>
          <p:nvSpPr>
            <p:cNvPr id="31812" name="Oval 76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1813" name="TextBox 77"/>
            <p:cNvSpPr txBox="1">
              <a:spLocks noChangeArrowheads="1"/>
            </p:cNvSpPr>
            <p:nvPr/>
          </p:nvSpPr>
          <p:spPr bwMode="auto">
            <a:xfrm>
              <a:off x="2574998" y="2054423"/>
              <a:ext cx="7016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budget</a:t>
              </a:r>
            </a:p>
          </p:txBody>
        </p:sp>
      </p:grpSp>
      <p:grpSp>
        <p:nvGrpSpPr>
          <p:cNvPr id="31768" name="Group 78"/>
          <p:cNvGrpSpPr>
            <a:grpSpLocks/>
          </p:cNvGrpSpPr>
          <p:nvPr/>
        </p:nvGrpSpPr>
        <p:grpSpPr bwMode="auto">
          <a:xfrm>
            <a:off x="7239000" y="4035425"/>
            <a:ext cx="914400" cy="307975"/>
            <a:chOff x="2438400" y="2054423"/>
            <a:chExt cx="914400" cy="307777"/>
          </a:xfrm>
        </p:grpSpPr>
        <p:sp>
          <p:nvSpPr>
            <p:cNvPr id="31810" name="Oval 7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1811" name="TextBox 80"/>
            <p:cNvSpPr txBox="1">
              <a:spLocks noChangeArrowheads="1"/>
            </p:cNvSpPr>
            <p:nvPr/>
          </p:nvSpPr>
          <p:spPr bwMode="auto">
            <a:xfrm>
              <a:off x="2590800" y="2054423"/>
              <a:ext cx="59836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hours</a:t>
              </a:r>
            </a:p>
          </p:txBody>
        </p:sp>
      </p:grpSp>
      <p:grpSp>
        <p:nvGrpSpPr>
          <p:cNvPr id="31769" name="Group 81"/>
          <p:cNvGrpSpPr>
            <a:grpSpLocks/>
          </p:cNvGrpSpPr>
          <p:nvPr/>
        </p:nvGrpSpPr>
        <p:grpSpPr bwMode="auto">
          <a:xfrm>
            <a:off x="6781800" y="5559425"/>
            <a:ext cx="685800" cy="307975"/>
            <a:chOff x="2438400" y="2054423"/>
            <a:chExt cx="914400" cy="307777"/>
          </a:xfrm>
        </p:grpSpPr>
        <p:sp>
          <p:nvSpPr>
            <p:cNvPr id="31808" name="Oval 82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1809" name="TextBox 83"/>
            <p:cNvSpPr txBox="1">
              <a:spLocks noChangeArrowheads="1"/>
            </p:cNvSpPr>
            <p:nvPr/>
          </p:nvSpPr>
          <p:spPr bwMode="auto">
            <a:xfrm>
              <a:off x="2540000" y="2054423"/>
              <a:ext cx="5982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name</a:t>
              </a:r>
            </a:p>
          </p:txBody>
        </p:sp>
      </p:grpSp>
      <p:grpSp>
        <p:nvGrpSpPr>
          <p:cNvPr id="31770" name="Group 84"/>
          <p:cNvGrpSpPr>
            <a:grpSpLocks/>
          </p:cNvGrpSpPr>
          <p:nvPr/>
        </p:nvGrpSpPr>
        <p:grpSpPr bwMode="auto">
          <a:xfrm>
            <a:off x="6477000" y="5940425"/>
            <a:ext cx="914400" cy="311150"/>
            <a:chOff x="2438400" y="2051446"/>
            <a:chExt cx="914400" cy="310754"/>
          </a:xfrm>
        </p:grpSpPr>
        <p:sp>
          <p:nvSpPr>
            <p:cNvPr id="31806" name="Oval 85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1807" name="TextBox 86"/>
            <p:cNvSpPr txBox="1">
              <a:spLocks noChangeArrowheads="1"/>
            </p:cNvSpPr>
            <p:nvPr/>
          </p:nvSpPr>
          <p:spPr bwMode="auto">
            <a:xfrm>
              <a:off x="2438400" y="2051446"/>
              <a:ext cx="87748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deg_prog</a:t>
              </a:r>
            </a:p>
          </p:txBody>
        </p:sp>
      </p:grpSp>
      <p:grpSp>
        <p:nvGrpSpPr>
          <p:cNvPr id="31771" name="Group 87"/>
          <p:cNvGrpSpPr>
            <a:grpSpLocks/>
          </p:cNvGrpSpPr>
          <p:nvPr/>
        </p:nvGrpSpPr>
        <p:grpSpPr bwMode="auto">
          <a:xfrm>
            <a:off x="5943600" y="5940425"/>
            <a:ext cx="457200" cy="311150"/>
            <a:chOff x="2438400" y="2051446"/>
            <a:chExt cx="914400" cy="310754"/>
          </a:xfrm>
        </p:grpSpPr>
        <p:sp>
          <p:nvSpPr>
            <p:cNvPr id="31804" name="Oval 88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1805" name="TextBox 89"/>
            <p:cNvSpPr txBox="1">
              <a:spLocks noChangeArrowheads="1"/>
            </p:cNvSpPr>
            <p:nvPr/>
          </p:nvSpPr>
          <p:spPr bwMode="auto">
            <a:xfrm>
              <a:off x="2438400" y="2051446"/>
              <a:ext cx="6667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age</a:t>
              </a:r>
            </a:p>
          </p:txBody>
        </p:sp>
      </p:grpSp>
      <p:grpSp>
        <p:nvGrpSpPr>
          <p:cNvPr id="31772" name="Group 90"/>
          <p:cNvGrpSpPr>
            <a:grpSpLocks/>
          </p:cNvGrpSpPr>
          <p:nvPr/>
        </p:nvGrpSpPr>
        <p:grpSpPr bwMode="auto">
          <a:xfrm>
            <a:off x="5638800" y="5559425"/>
            <a:ext cx="457200" cy="311150"/>
            <a:chOff x="2438400" y="2051446"/>
            <a:chExt cx="914400" cy="310754"/>
          </a:xfrm>
        </p:grpSpPr>
        <p:sp>
          <p:nvSpPr>
            <p:cNvPr id="31802" name="Oval 91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1803" name="TextBox 92"/>
            <p:cNvSpPr txBox="1">
              <a:spLocks noChangeArrowheads="1"/>
            </p:cNvSpPr>
            <p:nvPr/>
          </p:nvSpPr>
          <p:spPr bwMode="auto">
            <a:xfrm>
              <a:off x="2475292" y="2051446"/>
              <a:ext cx="840616" cy="307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ssn</a:t>
              </a:r>
            </a:p>
          </p:txBody>
        </p:sp>
      </p:grpSp>
      <p:cxnSp>
        <p:nvCxnSpPr>
          <p:cNvPr id="31773" name="Straight Connector 94"/>
          <p:cNvCxnSpPr>
            <a:cxnSpLocks noChangeShapeType="1"/>
          </p:cNvCxnSpPr>
          <p:nvPr/>
        </p:nvCxnSpPr>
        <p:spPr bwMode="auto">
          <a:xfrm rot="16200000" flipH="1">
            <a:off x="1343025" y="2638425"/>
            <a:ext cx="304800" cy="8191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774" name="Straight Connector 96"/>
          <p:cNvCxnSpPr>
            <a:cxnSpLocks noChangeShapeType="1"/>
          </p:cNvCxnSpPr>
          <p:nvPr/>
        </p:nvCxnSpPr>
        <p:spPr bwMode="auto">
          <a:xfrm rot="16200000" flipH="1">
            <a:off x="1450975" y="2593975"/>
            <a:ext cx="685800" cy="5270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775" name="Straight Connector 98"/>
          <p:cNvCxnSpPr>
            <a:cxnSpLocks noChangeShapeType="1"/>
            <a:endCxn id="4" idx="0"/>
          </p:cNvCxnSpPr>
          <p:nvPr/>
        </p:nvCxnSpPr>
        <p:spPr bwMode="auto">
          <a:xfrm rot="5400000">
            <a:off x="1817687" y="2681288"/>
            <a:ext cx="911225" cy="127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776" name="Straight Connector 100"/>
          <p:cNvCxnSpPr>
            <a:cxnSpLocks noChangeShapeType="1"/>
          </p:cNvCxnSpPr>
          <p:nvPr/>
        </p:nvCxnSpPr>
        <p:spPr bwMode="auto">
          <a:xfrm rot="5400000">
            <a:off x="2419350" y="2609850"/>
            <a:ext cx="609600" cy="5715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777" name="Straight Connector 104"/>
          <p:cNvCxnSpPr>
            <a:cxnSpLocks noChangeShapeType="1"/>
          </p:cNvCxnSpPr>
          <p:nvPr/>
        </p:nvCxnSpPr>
        <p:spPr bwMode="auto">
          <a:xfrm rot="5400000" flipH="1" flipV="1">
            <a:off x="1560512" y="5287963"/>
            <a:ext cx="454025" cy="3873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778" name="Straight Connector 106"/>
          <p:cNvCxnSpPr>
            <a:cxnSpLocks noChangeShapeType="1"/>
            <a:endCxn id="5" idx="2"/>
          </p:cNvCxnSpPr>
          <p:nvPr/>
        </p:nvCxnSpPr>
        <p:spPr bwMode="auto">
          <a:xfrm rot="16200000" flipV="1">
            <a:off x="1846263" y="5618162"/>
            <a:ext cx="838200" cy="11112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779" name="Straight Connector 108"/>
          <p:cNvCxnSpPr>
            <a:cxnSpLocks noChangeShapeType="1"/>
          </p:cNvCxnSpPr>
          <p:nvPr/>
        </p:nvCxnSpPr>
        <p:spPr bwMode="auto">
          <a:xfrm rot="16200000" flipV="1">
            <a:off x="2442369" y="5250656"/>
            <a:ext cx="457200" cy="46513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780" name="Straight Connector 110"/>
          <p:cNvCxnSpPr>
            <a:cxnSpLocks noChangeShapeType="1"/>
          </p:cNvCxnSpPr>
          <p:nvPr/>
        </p:nvCxnSpPr>
        <p:spPr bwMode="auto">
          <a:xfrm rot="5400000">
            <a:off x="5765006" y="2772569"/>
            <a:ext cx="835025" cy="2063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781" name="Straight Connector 112"/>
          <p:cNvCxnSpPr>
            <a:cxnSpLocks noChangeShapeType="1"/>
            <a:endCxn id="7" idx="0"/>
          </p:cNvCxnSpPr>
          <p:nvPr/>
        </p:nvCxnSpPr>
        <p:spPr bwMode="auto">
          <a:xfrm rot="5400000">
            <a:off x="6134100" y="2628900"/>
            <a:ext cx="762000" cy="381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782" name="Straight Connector 114"/>
          <p:cNvCxnSpPr>
            <a:cxnSpLocks noChangeShapeType="1"/>
          </p:cNvCxnSpPr>
          <p:nvPr/>
        </p:nvCxnSpPr>
        <p:spPr bwMode="auto">
          <a:xfrm rot="10800000" flipV="1">
            <a:off x="6553200" y="2819400"/>
            <a:ext cx="457200" cy="381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783" name="Straight Connector 122"/>
          <p:cNvCxnSpPr>
            <a:cxnSpLocks noChangeShapeType="1"/>
          </p:cNvCxnSpPr>
          <p:nvPr/>
        </p:nvCxnSpPr>
        <p:spPr bwMode="auto">
          <a:xfrm flipV="1">
            <a:off x="6858000" y="3125788"/>
            <a:ext cx="381000" cy="74612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784" name="Straight Connector 124"/>
          <p:cNvCxnSpPr>
            <a:cxnSpLocks noChangeShapeType="1"/>
            <a:stCxn id="7" idx="3"/>
          </p:cNvCxnSpPr>
          <p:nvPr/>
        </p:nvCxnSpPr>
        <p:spPr bwMode="auto">
          <a:xfrm>
            <a:off x="6858000" y="3352800"/>
            <a:ext cx="438150" cy="1206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785" name="Straight Connector 127"/>
          <p:cNvCxnSpPr>
            <a:cxnSpLocks noChangeShapeType="1"/>
          </p:cNvCxnSpPr>
          <p:nvPr/>
        </p:nvCxnSpPr>
        <p:spPr bwMode="auto">
          <a:xfrm>
            <a:off x="6934200" y="4191000"/>
            <a:ext cx="304800" cy="158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786" name="Straight Connector 131"/>
          <p:cNvCxnSpPr>
            <a:cxnSpLocks noChangeShapeType="1"/>
          </p:cNvCxnSpPr>
          <p:nvPr/>
        </p:nvCxnSpPr>
        <p:spPr bwMode="auto">
          <a:xfrm rot="5400000">
            <a:off x="5789612" y="5335588"/>
            <a:ext cx="307975" cy="1524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787" name="Straight Connector 133"/>
          <p:cNvCxnSpPr>
            <a:cxnSpLocks noChangeShapeType="1"/>
            <a:stCxn id="6" idx="2"/>
          </p:cNvCxnSpPr>
          <p:nvPr/>
        </p:nvCxnSpPr>
        <p:spPr bwMode="auto">
          <a:xfrm rot="5400000">
            <a:off x="5943600" y="5562600"/>
            <a:ext cx="685800" cy="762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788" name="Straight Connector 135"/>
          <p:cNvCxnSpPr>
            <a:cxnSpLocks noChangeShapeType="1"/>
          </p:cNvCxnSpPr>
          <p:nvPr/>
        </p:nvCxnSpPr>
        <p:spPr bwMode="auto">
          <a:xfrm rot="16200000" flipH="1">
            <a:off x="6286500" y="5448300"/>
            <a:ext cx="685800" cy="3048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789" name="Straight Connector 137"/>
          <p:cNvCxnSpPr>
            <a:cxnSpLocks noChangeShapeType="1"/>
          </p:cNvCxnSpPr>
          <p:nvPr/>
        </p:nvCxnSpPr>
        <p:spPr bwMode="auto">
          <a:xfrm rot="16200000" flipH="1">
            <a:off x="6667500" y="5295900"/>
            <a:ext cx="304800" cy="2286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790" name="Straight Arrow Connector 140"/>
          <p:cNvCxnSpPr>
            <a:cxnSpLocks noChangeShapeType="1"/>
            <a:stCxn id="7" idx="1"/>
          </p:cNvCxnSpPr>
          <p:nvPr/>
        </p:nvCxnSpPr>
        <p:spPr bwMode="auto">
          <a:xfrm rot="10800000">
            <a:off x="5181600" y="3352800"/>
            <a:ext cx="609600" cy="1588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791" name="Straight Connector 142"/>
          <p:cNvCxnSpPr>
            <a:cxnSpLocks noChangeShapeType="1"/>
          </p:cNvCxnSpPr>
          <p:nvPr/>
        </p:nvCxnSpPr>
        <p:spPr bwMode="auto">
          <a:xfrm rot="16200000" flipV="1">
            <a:off x="5181600" y="2590800"/>
            <a:ext cx="609600" cy="609600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792" name="Straight Connector 153"/>
          <p:cNvCxnSpPr>
            <a:cxnSpLocks noChangeShapeType="1"/>
            <a:stCxn id="4" idx="3"/>
          </p:cNvCxnSpPr>
          <p:nvPr/>
        </p:nvCxnSpPr>
        <p:spPr bwMode="auto">
          <a:xfrm>
            <a:off x="2743200" y="3352800"/>
            <a:ext cx="1219200" cy="158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793" name="Straight Connector 155"/>
          <p:cNvCxnSpPr>
            <a:cxnSpLocks noChangeShapeType="1"/>
          </p:cNvCxnSpPr>
          <p:nvPr/>
        </p:nvCxnSpPr>
        <p:spPr bwMode="auto">
          <a:xfrm flipV="1">
            <a:off x="2743200" y="2590800"/>
            <a:ext cx="1219200" cy="6096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6" name="Group 125"/>
          <p:cNvGrpSpPr>
            <a:grpSpLocks/>
          </p:cNvGrpSpPr>
          <p:nvPr/>
        </p:nvGrpSpPr>
        <p:grpSpPr bwMode="auto">
          <a:xfrm>
            <a:off x="2743200" y="3505200"/>
            <a:ext cx="2819400" cy="990600"/>
            <a:chOff x="2743200" y="3505200"/>
            <a:chExt cx="2819400" cy="990600"/>
          </a:xfrm>
        </p:grpSpPr>
        <p:grpSp>
          <p:nvGrpSpPr>
            <p:cNvPr id="31797" name="Group 11"/>
            <p:cNvGrpSpPr>
              <a:grpSpLocks/>
            </p:cNvGrpSpPr>
            <p:nvPr/>
          </p:nvGrpSpPr>
          <p:grpSpPr bwMode="auto">
            <a:xfrm>
              <a:off x="3962400" y="3886200"/>
              <a:ext cx="1219200" cy="609600"/>
              <a:chOff x="3505200" y="3657600"/>
              <a:chExt cx="1524000" cy="838200"/>
            </a:xfrm>
          </p:grpSpPr>
          <p:sp>
            <p:nvSpPr>
              <p:cNvPr id="31800" name="Flowchart: Decision 9"/>
              <p:cNvSpPr>
                <a:spLocks noChangeArrowheads="1"/>
              </p:cNvSpPr>
              <p:nvPr/>
            </p:nvSpPr>
            <p:spPr bwMode="auto">
              <a:xfrm>
                <a:off x="3505200" y="3657600"/>
                <a:ext cx="1524000" cy="838200"/>
              </a:xfrm>
              <a:prstGeom prst="flowChartDecision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31801" name="TextBox 10"/>
              <p:cNvSpPr txBox="1">
                <a:spLocks noChangeArrowheads="1"/>
              </p:cNvSpPr>
              <p:nvPr/>
            </p:nvSpPr>
            <p:spPr bwMode="auto">
              <a:xfrm>
                <a:off x="3684409" y="3867150"/>
                <a:ext cx="96379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Calibri" pitchFamily="34" charset="0"/>
                  </a:rPr>
                  <a:t>Supervises</a:t>
                </a:r>
              </a:p>
            </p:txBody>
          </p:sp>
        </p:grpSp>
        <p:cxnSp>
          <p:nvCxnSpPr>
            <p:cNvPr id="31798" name="Straight Arrow Connector 146"/>
            <p:cNvCxnSpPr>
              <a:cxnSpLocks noChangeShapeType="1"/>
              <a:stCxn id="139" idx="1"/>
            </p:cNvCxnSpPr>
            <p:nvPr/>
          </p:nvCxnSpPr>
          <p:spPr bwMode="auto">
            <a:xfrm rot="10800000">
              <a:off x="5181600" y="4191000"/>
              <a:ext cx="381000" cy="1588"/>
            </a:xfrm>
            <a:prstGeom prst="straightConnector1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799" name="Straight Connector 161"/>
            <p:cNvCxnSpPr>
              <a:cxnSpLocks noChangeShapeType="1"/>
            </p:cNvCxnSpPr>
            <p:nvPr/>
          </p:nvCxnSpPr>
          <p:spPr bwMode="auto">
            <a:xfrm rot="10800000">
              <a:off x="2743200" y="3505200"/>
              <a:ext cx="1219200" cy="685800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31795" name="Straight Connector 174"/>
          <p:cNvCxnSpPr>
            <a:cxnSpLocks noChangeShapeType="1"/>
            <a:endCxn id="7" idx="2"/>
          </p:cNvCxnSpPr>
          <p:nvPr/>
        </p:nvCxnSpPr>
        <p:spPr bwMode="auto">
          <a:xfrm rot="5400000" flipH="1" flipV="1">
            <a:off x="6134101" y="3695700"/>
            <a:ext cx="381000" cy="3175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796" name="Straight Connector 178"/>
          <p:cNvCxnSpPr>
            <a:cxnSpLocks noChangeShapeType="1"/>
            <a:endCxn id="6" idx="0"/>
          </p:cNvCxnSpPr>
          <p:nvPr/>
        </p:nvCxnSpPr>
        <p:spPr bwMode="auto">
          <a:xfrm rot="5400000">
            <a:off x="6096001" y="4724400"/>
            <a:ext cx="457200" cy="317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9298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 bwMode="auto">
          <a:xfrm>
            <a:off x="5562600" y="1905000"/>
            <a:ext cx="3276600" cy="4572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2700" cap="flat" cmpd="sng" algn="ctr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772400" cy="723900"/>
          </a:xfrm>
        </p:spPr>
        <p:txBody>
          <a:bodyPr/>
          <a:lstStyle/>
          <a:p>
            <a:r>
              <a:rPr lang="en-US"/>
              <a:t>Example:  University Database</a:t>
            </a:r>
          </a:p>
        </p:txBody>
      </p:sp>
      <p:sp>
        <p:nvSpPr>
          <p:cNvPr id="32772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7772400" cy="76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Departments have a professor who runs the department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76400" y="32004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Professo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r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676400" y="4949825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Dept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791200" y="49530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Graduate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791200" y="32004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Project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32777" name="Group 11"/>
          <p:cNvGrpSpPr>
            <a:grpSpLocks/>
          </p:cNvGrpSpPr>
          <p:nvPr/>
        </p:nvGrpSpPr>
        <p:grpSpPr bwMode="auto">
          <a:xfrm>
            <a:off x="3962400" y="3886200"/>
            <a:ext cx="1219200" cy="609600"/>
            <a:chOff x="3505200" y="3657600"/>
            <a:chExt cx="1524000" cy="838200"/>
          </a:xfrm>
        </p:grpSpPr>
        <p:sp>
          <p:nvSpPr>
            <p:cNvPr id="32869" name="Flowchart: Decision 9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2870" name="TextBox 10"/>
            <p:cNvSpPr txBox="1">
              <a:spLocks noChangeArrowheads="1"/>
            </p:cNvSpPr>
            <p:nvPr/>
          </p:nvSpPr>
          <p:spPr bwMode="auto">
            <a:xfrm>
              <a:off x="3684409" y="3867150"/>
              <a:ext cx="9637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Supervises</a:t>
              </a:r>
            </a:p>
          </p:txBody>
        </p:sp>
      </p:grpSp>
      <p:grpSp>
        <p:nvGrpSpPr>
          <p:cNvPr id="32778" name="Group 18"/>
          <p:cNvGrpSpPr>
            <a:grpSpLocks/>
          </p:cNvGrpSpPr>
          <p:nvPr/>
        </p:nvGrpSpPr>
        <p:grpSpPr bwMode="auto">
          <a:xfrm>
            <a:off x="3962400" y="3048000"/>
            <a:ext cx="1219200" cy="609600"/>
            <a:chOff x="3505200" y="3657600"/>
            <a:chExt cx="1524000" cy="838200"/>
          </a:xfrm>
        </p:grpSpPr>
        <p:sp>
          <p:nvSpPr>
            <p:cNvPr id="32867" name="Flowchart: Decision 19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2868" name="TextBox 20"/>
            <p:cNvSpPr txBox="1">
              <a:spLocks noChangeArrowheads="1"/>
            </p:cNvSpPr>
            <p:nvPr/>
          </p:nvSpPr>
          <p:spPr bwMode="auto">
            <a:xfrm>
              <a:off x="3776149" y="3863057"/>
              <a:ext cx="1062551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Manages</a:t>
              </a:r>
            </a:p>
          </p:txBody>
        </p:sp>
      </p:grpSp>
      <p:grpSp>
        <p:nvGrpSpPr>
          <p:cNvPr id="32779" name="Group 24"/>
          <p:cNvGrpSpPr>
            <a:grpSpLocks/>
          </p:cNvGrpSpPr>
          <p:nvPr/>
        </p:nvGrpSpPr>
        <p:grpSpPr bwMode="auto">
          <a:xfrm>
            <a:off x="3962400" y="2286000"/>
            <a:ext cx="1219200" cy="609600"/>
            <a:chOff x="3505200" y="3657600"/>
            <a:chExt cx="1524000" cy="838200"/>
          </a:xfrm>
        </p:grpSpPr>
        <p:sp>
          <p:nvSpPr>
            <p:cNvPr id="32865" name="Flowchart: Decision 25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2866" name="TextBox 26"/>
            <p:cNvSpPr txBox="1">
              <a:spLocks noChangeArrowheads="1"/>
            </p:cNvSpPr>
            <p:nvPr/>
          </p:nvSpPr>
          <p:spPr bwMode="auto">
            <a:xfrm>
              <a:off x="3790950" y="3867150"/>
              <a:ext cx="1002839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Work_in</a:t>
              </a:r>
            </a:p>
          </p:txBody>
        </p:sp>
      </p:grpSp>
      <p:grpSp>
        <p:nvGrpSpPr>
          <p:cNvPr id="32780" name="Group 27"/>
          <p:cNvGrpSpPr>
            <a:grpSpLocks/>
          </p:cNvGrpSpPr>
          <p:nvPr/>
        </p:nvGrpSpPr>
        <p:grpSpPr bwMode="auto">
          <a:xfrm>
            <a:off x="5715000" y="3886200"/>
            <a:ext cx="1219200" cy="609600"/>
            <a:chOff x="3505200" y="3657600"/>
            <a:chExt cx="1524000" cy="838200"/>
          </a:xfrm>
        </p:grpSpPr>
        <p:sp>
          <p:nvSpPr>
            <p:cNvPr id="32863" name="Flowchart: Decision 28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2864" name="TextBox 29"/>
            <p:cNvSpPr txBox="1">
              <a:spLocks noChangeArrowheads="1"/>
            </p:cNvSpPr>
            <p:nvPr/>
          </p:nvSpPr>
          <p:spPr bwMode="auto">
            <a:xfrm>
              <a:off x="3684409" y="3867150"/>
              <a:ext cx="1197604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Work_proj</a:t>
              </a:r>
            </a:p>
          </p:txBody>
        </p:sp>
      </p:grpSp>
      <p:grpSp>
        <p:nvGrpSpPr>
          <p:cNvPr id="32781" name="Group 41"/>
          <p:cNvGrpSpPr>
            <a:grpSpLocks/>
          </p:cNvGrpSpPr>
          <p:nvPr/>
        </p:nvGrpSpPr>
        <p:grpSpPr bwMode="auto">
          <a:xfrm>
            <a:off x="1828800" y="1981200"/>
            <a:ext cx="914400" cy="311150"/>
            <a:chOff x="2438400" y="2051446"/>
            <a:chExt cx="914400" cy="310754"/>
          </a:xfrm>
        </p:grpSpPr>
        <p:sp>
          <p:nvSpPr>
            <p:cNvPr id="32861" name="Oval 3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2862" name="TextBox 40"/>
            <p:cNvSpPr txBox="1">
              <a:spLocks noChangeArrowheads="1"/>
            </p:cNvSpPr>
            <p:nvPr/>
          </p:nvSpPr>
          <p:spPr bwMode="auto">
            <a:xfrm>
              <a:off x="2693979" y="2051446"/>
              <a:ext cx="5064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rank</a:t>
              </a:r>
            </a:p>
          </p:txBody>
        </p:sp>
      </p:grpSp>
      <p:grpSp>
        <p:nvGrpSpPr>
          <p:cNvPr id="32782" name="Group 42"/>
          <p:cNvGrpSpPr>
            <a:grpSpLocks/>
          </p:cNvGrpSpPr>
          <p:nvPr/>
        </p:nvGrpSpPr>
        <p:grpSpPr bwMode="auto">
          <a:xfrm>
            <a:off x="2590800" y="2282825"/>
            <a:ext cx="914400" cy="307975"/>
            <a:chOff x="2438400" y="2054423"/>
            <a:chExt cx="914400" cy="307777"/>
          </a:xfrm>
        </p:grpSpPr>
        <p:sp>
          <p:nvSpPr>
            <p:cNvPr id="32859" name="Oval 43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2860" name="TextBox 44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8386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Specialty</a:t>
              </a:r>
            </a:p>
          </p:txBody>
        </p:sp>
      </p:grpSp>
      <p:grpSp>
        <p:nvGrpSpPr>
          <p:cNvPr id="32783" name="Group 45"/>
          <p:cNvGrpSpPr>
            <a:grpSpLocks/>
          </p:cNvGrpSpPr>
          <p:nvPr/>
        </p:nvGrpSpPr>
        <p:grpSpPr bwMode="auto">
          <a:xfrm>
            <a:off x="1066800" y="2206625"/>
            <a:ext cx="914400" cy="311150"/>
            <a:chOff x="2438400" y="2051446"/>
            <a:chExt cx="914400" cy="310754"/>
          </a:xfrm>
        </p:grpSpPr>
        <p:sp>
          <p:nvSpPr>
            <p:cNvPr id="32857" name="Oval 46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2858" name="TextBox 47"/>
            <p:cNvSpPr txBox="1">
              <a:spLocks noChangeArrowheads="1"/>
            </p:cNvSpPr>
            <p:nvPr/>
          </p:nvSpPr>
          <p:spPr bwMode="auto">
            <a:xfrm>
              <a:off x="2679719" y="2051446"/>
              <a:ext cx="44448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age</a:t>
              </a:r>
            </a:p>
          </p:txBody>
        </p:sp>
      </p:grpSp>
      <p:grpSp>
        <p:nvGrpSpPr>
          <p:cNvPr id="32784" name="Group 48"/>
          <p:cNvGrpSpPr>
            <a:grpSpLocks/>
          </p:cNvGrpSpPr>
          <p:nvPr/>
        </p:nvGrpSpPr>
        <p:grpSpPr bwMode="auto">
          <a:xfrm>
            <a:off x="609600" y="2587625"/>
            <a:ext cx="914400" cy="311150"/>
            <a:chOff x="2438400" y="2051446"/>
            <a:chExt cx="914400" cy="310754"/>
          </a:xfrm>
        </p:grpSpPr>
        <p:sp>
          <p:nvSpPr>
            <p:cNvPr id="32855" name="Oval 4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2856" name="TextBox 50"/>
            <p:cNvSpPr txBox="1">
              <a:spLocks noChangeArrowheads="1"/>
            </p:cNvSpPr>
            <p:nvPr/>
          </p:nvSpPr>
          <p:spPr bwMode="auto">
            <a:xfrm>
              <a:off x="2703892" y="2051446"/>
              <a:ext cx="4203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ssn</a:t>
              </a:r>
            </a:p>
          </p:txBody>
        </p:sp>
      </p:grpSp>
      <p:grpSp>
        <p:nvGrpSpPr>
          <p:cNvPr id="32785" name="Group 51"/>
          <p:cNvGrpSpPr>
            <a:grpSpLocks/>
          </p:cNvGrpSpPr>
          <p:nvPr/>
        </p:nvGrpSpPr>
        <p:grpSpPr bwMode="auto">
          <a:xfrm>
            <a:off x="1828800" y="6092825"/>
            <a:ext cx="914400" cy="307975"/>
            <a:chOff x="2438400" y="2054423"/>
            <a:chExt cx="914400" cy="307777"/>
          </a:xfrm>
        </p:grpSpPr>
        <p:sp>
          <p:nvSpPr>
            <p:cNvPr id="32853" name="Oval 52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2854" name="TextBox 53"/>
            <p:cNvSpPr txBox="1">
              <a:spLocks noChangeArrowheads="1"/>
            </p:cNvSpPr>
            <p:nvPr/>
          </p:nvSpPr>
          <p:spPr bwMode="auto">
            <a:xfrm>
              <a:off x="2583782" y="2054423"/>
              <a:ext cx="6928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dname</a:t>
              </a:r>
            </a:p>
          </p:txBody>
        </p:sp>
      </p:grpSp>
      <p:grpSp>
        <p:nvGrpSpPr>
          <p:cNvPr id="32786" name="Group 54"/>
          <p:cNvGrpSpPr>
            <a:grpSpLocks/>
          </p:cNvGrpSpPr>
          <p:nvPr/>
        </p:nvGrpSpPr>
        <p:grpSpPr bwMode="auto">
          <a:xfrm>
            <a:off x="5715000" y="2057400"/>
            <a:ext cx="914400" cy="307975"/>
            <a:chOff x="2438400" y="2054423"/>
            <a:chExt cx="914400" cy="307777"/>
          </a:xfrm>
        </p:grpSpPr>
        <p:sp>
          <p:nvSpPr>
            <p:cNvPr id="32851" name="Oval 55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2852" name="TextBox 56"/>
            <p:cNvSpPr txBox="1">
              <a:spLocks noChangeArrowheads="1"/>
            </p:cNvSpPr>
            <p:nvPr/>
          </p:nvSpPr>
          <p:spPr bwMode="auto">
            <a:xfrm>
              <a:off x="2708702" y="2054423"/>
              <a:ext cx="4154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pid</a:t>
              </a:r>
            </a:p>
          </p:txBody>
        </p:sp>
      </p:grpSp>
      <p:grpSp>
        <p:nvGrpSpPr>
          <p:cNvPr id="32787" name="Group 57"/>
          <p:cNvGrpSpPr>
            <a:grpSpLocks/>
          </p:cNvGrpSpPr>
          <p:nvPr/>
        </p:nvGrpSpPr>
        <p:grpSpPr bwMode="auto">
          <a:xfrm>
            <a:off x="1143000" y="5708650"/>
            <a:ext cx="914400" cy="311150"/>
            <a:chOff x="2438400" y="2051446"/>
            <a:chExt cx="914400" cy="310754"/>
          </a:xfrm>
        </p:grpSpPr>
        <p:sp>
          <p:nvSpPr>
            <p:cNvPr id="32849" name="Oval 58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2850" name="TextBox 59"/>
            <p:cNvSpPr txBox="1">
              <a:spLocks noChangeArrowheads="1"/>
            </p:cNvSpPr>
            <p:nvPr/>
          </p:nvSpPr>
          <p:spPr bwMode="auto">
            <a:xfrm>
              <a:off x="2655802" y="2051446"/>
              <a:ext cx="4683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dno</a:t>
              </a:r>
            </a:p>
          </p:txBody>
        </p:sp>
      </p:grpSp>
      <p:grpSp>
        <p:nvGrpSpPr>
          <p:cNvPr id="32788" name="Group 63"/>
          <p:cNvGrpSpPr>
            <a:grpSpLocks/>
          </p:cNvGrpSpPr>
          <p:nvPr/>
        </p:nvGrpSpPr>
        <p:grpSpPr bwMode="auto">
          <a:xfrm>
            <a:off x="2438400" y="5711825"/>
            <a:ext cx="914400" cy="307975"/>
            <a:chOff x="2438400" y="2054423"/>
            <a:chExt cx="914400" cy="307777"/>
          </a:xfrm>
        </p:grpSpPr>
        <p:sp>
          <p:nvSpPr>
            <p:cNvPr id="32847" name="Oval 64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2848" name="TextBox 65"/>
            <p:cNvSpPr txBox="1">
              <a:spLocks noChangeArrowheads="1"/>
            </p:cNvSpPr>
            <p:nvPr/>
          </p:nvSpPr>
          <p:spPr bwMode="auto">
            <a:xfrm>
              <a:off x="2607096" y="2054423"/>
              <a:ext cx="5933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office</a:t>
              </a:r>
            </a:p>
          </p:txBody>
        </p:sp>
      </p:grpSp>
      <p:grpSp>
        <p:nvGrpSpPr>
          <p:cNvPr id="32789" name="Group 66"/>
          <p:cNvGrpSpPr>
            <a:grpSpLocks/>
          </p:cNvGrpSpPr>
          <p:nvPr/>
        </p:nvGrpSpPr>
        <p:grpSpPr bwMode="auto">
          <a:xfrm>
            <a:off x="7239000" y="2971800"/>
            <a:ext cx="914400" cy="307975"/>
            <a:chOff x="2438400" y="2054423"/>
            <a:chExt cx="914400" cy="307777"/>
          </a:xfrm>
        </p:grpSpPr>
        <p:sp>
          <p:nvSpPr>
            <p:cNvPr id="32845" name="Oval 67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2846" name="TextBox 68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8815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end_date</a:t>
              </a:r>
            </a:p>
          </p:txBody>
        </p:sp>
      </p:grpSp>
      <p:grpSp>
        <p:nvGrpSpPr>
          <p:cNvPr id="32790" name="Group 69"/>
          <p:cNvGrpSpPr>
            <a:grpSpLocks/>
          </p:cNvGrpSpPr>
          <p:nvPr/>
        </p:nvGrpSpPr>
        <p:grpSpPr bwMode="auto">
          <a:xfrm>
            <a:off x="6629400" y="2206625"/>
            <a:ext cx="914400" cy="311150"/>
            <a:chOff x="2438400" y="2051446"/>
            <a:chExt cx="914400" cy="310754"/>
          </a:xfrm>
        </p:grpSpPr>
        <p:sp>
          <p:nvSpPr>
            <p:cNvPr id="32843" name="Oval 70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2844" name="TextBox 71"/>
            <p:cNvSpPr txBox="1">
              <a:spLocks noChangeArrowheads="1"/>
            </p:cNvSpPr>
            <p:nvPr/>
          </p:nvSpPr>
          <p:spPr bwMode="auto">
            <a:xfrm>
              <a:off x="2514600" y="2051446"/>
              <a:ext cx="7665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sponsor</a:t>
              </a:r>
            </a:p>
          </p:txBody>
        </p:sp>
      </p:grpSp>
      <p:grpSp>
        <p:nvGrpSpPr>
          <p:cNvPr id="32791" name="Group 72"/>
          <p:cNvGrpSpPr>
            <a:grpSpLocks/>
          </p:cNvGrpSpPr>
          <p:nvPr/>
        </p:nvGrpSpPr>
        <p:grpSpPr bwMode="auto">
          <a:xfrm>
            <a:off x="6934200" y="2590800"/>
            <a:ext cx="914400" cy="307975"/>
            <a:chOff x="2438400" y="2054423"/>
            <a:chExt cx="914400" cy="307777"/>
          </a:xfrm>
        </p:grpSpPr>
        <p:sp>
          <p:nvSpPr>
            <p:cNvPr id="32841" name="Oval 73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2842" name="TextBox 74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9046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start-date</a:t>
              </a:r>
            </a:p>
          </p:txBody>
        </p:sp>
      </p:grpSp>
      <p:grpSp>
        <p:nvGrpSpPr>
          <p:cNvPr id="32792" name="Group 75"/>
          <p:cNvGrpSpPr>
            <a:grpSpLocks/>
          </p:cNvGrpSpPr>
          <p:nvPr/>
        </p:nvGrpSpPr>
        <p:grpSpPr bwMode="auto">
          <a:xfrm>
            <a:off x="7162800" y="3425825"/>
            <a:ext cx="914400" cy="307975"/>
            <a:chOff x="2438400" y="2054423"/>
            <a:chExt cx="914400" cy="307777"/>
          </a:xfrm>
        </p:grpSpPr>
        <p:sp>
          <p:nvSpPr>
            <p:cNvPr id="32839" name="Oval 76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2840" name="TextBox 77"/>
            <p:cNvSpPr txBox="1">
              <a:spLocks noChangeArrowheads="1"/>
            </p:cNvSpPr>
            <p:nvPr/>
          </p:nvSpPr>
          <p:spPr bwMode="auto">
            <a:xfrm>
              <a:off x="2574998" y="2054423"/>
              <a:ext cx="7016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budget</a:t>
              </a:r>
            </a:p>
          </p:txBody>
        </p:sp>
      </p:grpSp>
      <p:grpSp>
        <p:nvGrpSpPr>
          <p:cNvPr id="32793" name="Group 78"/>
          <p:cNvGrpSpPr>
            <a:grpSpLocks/>
          </p:cNvGrpSpPr>
          <p:nvPr/>
        </p:nvGrpSpPr>
        <p:grpSpPr bwMode="auto">
          <a:xfrm>
            <a:off x="7239000" y="4035425"/>
            <a:ext cx="914400" cy="307975"/>
            <a:chOff x="2438400" y="2054423"/>
            <a:chExt cx="914400" cy="307777"/>
          </a:xfrm>
        </p:grpSpPr>
        <p:sp>
          <p:nvSpPr>
            <p:cNvPr id="32837" name="Oval 7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2838" name="TextBox 80"/>
            <p:cNvSpPr txBox="1">
              <a:spLocks noChangeArrowheads="1"/>
            </p:cNvSpPr>
            <p:nvPr/>
          </p:nvSpPr>
          <p:spPr bwMode="auto">
            <a:xfrm>
              <a:off x="2590800" y="2054423"/>
              <a:ext cx="59836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hours</a:t>
              </a:r>
            </a:p>
          </p:txBody>
        </p:sp>
      </p:grpSp>
      <p:grpSp>
        <p:nvGrpSpPr>
          <p:cNvPr id="32794" name="Group 81"/>
          <p:cNvGrpSpPr>
            <a:grpSpLocks/>
          </p:cNvGrpSpPr>
          <p:nvPr/>
        </p:nvGrpSpPr>
        <p:grpSpPr bwMode="auto">
          <a:xfrm>
            <a:off x="6781800" y="5559425"/>
            <a:ext cx="685800" cy="307975"/>
            <a:chOff x="2438400" y="2054423"/>
            <a:chExt cx="914400" cy="307777"/>
          </a:xfrm>
        </p:grpSpPr>
        <p:sp>
          <p:nvSpPr>
            <p:cNvPr id="32835" name="Oval 82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2836" name="TextBox 83"/>
            <p:cNvSpPr txBox="1">
              <a:spLocks noChangeArrowheads="1"/>
            </p:cNvSpPr>
            <p:nvPr/>
          </p:nvSpPr>
          <p:spPr bwMode="auto">
            <a:xfrm>
              <a:off x="2540000" y="2054423"/>
              <a:ext cx="5982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name</a:t>
              </a:r>
            </a:p>
          </p:txBody>
        </p:sp>
      </p:grpSp>
      <p:grpSp>
        <p:nvGrpSpPr>
          <p:cNvPr id="32795" name="Group 84"/>
          <p:cNvGrpSpPr>
            <a:grpSpLocks/>
          </p:cNvGrpSpPr>
          <p:nvPr/>
        </p:nvGrpSpPr>
        <p:grpSpPr bwMode="auto">
          <a:xfrm>
            <a:off x="6477000" y="5940425"/>
            <a:ext cx="914400" cy="311150"/>
            <a:chOff x="2438400" y="2051446"/>
            <a:chExt cx="914400" cy="310754"/>
          </a:xfrm>
        </p:grpSpPr>
        <p:sp>
          <p:nvSpPr>
            <p:cNvPr id="32833" name="Oval 85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2834" name="TextBox 86"/>
            <p:cNvSpPr txBox="1">
              <a:spLocks noChangeArrowheads="1"/>
            </p:cNvSpPr>
            <p:nvPr/>
          </p:nvSpPr>
          <p:spPr bwMode="auto">
            <a:xfrm>
              <a:off x="2438400" y="2051446"/>
              <a:ext cx="87748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deg_prog</a:t>
              </a:r>
            </a:p>
          </p:txBody>
        </p:sp>
      </p:grpSp>
      <p:grpSp>
        <p:nvGrpSpPr>
          <p:cNvPr id="32796" name="Group 87"/>
          <p:cNvGrpSpPr>
            <a:grpSpLocks/>
          </p:cNvGrpSpPr>
          <p:nvPr/>
        </p:nvGrpSpPr>
        <p:grpSpPr bwMode="auto">
          <a:xfrm>
            <a:off x="5943600" y="5940425"/>
            <a:ext cx="457200" cy="311150"/>
            <a:chOff x="2438400" y="2051446"/>
            <a:chExt cx="914400" cy="310754"/>
          </a:xfrm>
        </p:grpSpPr>
        <p:sp>
          <p:nvSpPr>
            <p:cNvPr id="32831" name="Oval 88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2832" name="TextBox 89"/>
            <p:cNvSpPr txBox="1">
              <a:spLocks noChangeArrowheads="1"/>
            </p:cNvSpPr>
            <p:nvPr/>
          </p:nvSpPr>
          <p:spPr bwMode="auto">
            <a:xfrm>
              <a:off x="2438400" y="2051446"/>
              <a:ext cx="6667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age</a:t>
              </a:r>
            </a:p>
          </p:txBody>
        </p:sp>
      </p:grpSp>
      <p:grpSp>
        <p:nvGrpSpPr>
          <p:cNvPr id="32797" name="Group 90"/>
          <p:cNvGrpSpPr>
            <a:grpSpLocks/>
          </p:cNvGrpSpPr>
          <p:nvPr/>
        </p:nvGrpSpPr>
        <p:grpSpPr bwMode="auto">
          <a:xfrm>
            <a:off x="5638800" y="5559425"/>
            <a:ext cx="457200" cy="311150"/>
            <a:chOff x="2438400" y="2051446"/>
            <a:chExt cx="914400" cy="310754"/>
          </a:xfrm>
        </p:grpSpPr>
        <p:sp>
          <p:nvSpPr>
            <p:cNvPr id="32829" name="Oval 91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2830" name="TextBox 92"/>
            <p:cNvSpPr txBox="1">
              <a:spLocks noChangeArrowheads="1"/>
            </p:cNvSpPr>
            <p:nvPr/>
          </p:nvSpPr>
          <p:spPr bwMode="auto">
            <a:xfrm>
              <a:off x="2475292" y="2051446"/>
              <a:ext cx="840616" cy="307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ssn</a:t>
              </a:r>
            </a:p>
          </p:txBody>
        </p:sp>
      </p:grpSp>
      <p:cxnSp>
        <p:nvCxnSpPr>
          <p:cNvPr id="32798" name="Straight Connector 94"/>
          <p:cNvCxnSpPr>
            <a:cxnSpLocks noChangeShapeType="1"/>
          </p:cNvCxnSpPr>
          <p:nvPr/>
        </p:nvCxnSpPr>
        <p:spPr bwMode="auto">
          <a:xfrm rot="16200000" flipH="1">
            <a:off x="1343025" y="2638425"/>
            <a:ext cx="304800" cy="8191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799" name="Straight Connector 96"/>
          <p:cNvCxnSpPr>
            <a:cxnSpLocks noChangeShapeType="1"/>
          </p:cNvCxnSpPr>
          <p:nvPr/>
        </p:nvCxnSpPr>
        <p:spPr bwMode="auto">
          <a:xfrm rot="16200000" flipH="1">
            <a:off x="1450975" y="2593975"/>
            <a:ext cx="685800" cy="5270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800" name="Straight Connector 98"/>
          <p:cNvCxnSpPr>
            <a:cxnSpLocks noChangeShapeType="1"/>
            <a:endCxn id="4" idx="0"/>
          </p:cNvCxnSpPr>
          <p:nvPr/>
        </p:nvCxnSpPr>
        <p:spPr bwMode="auto">
          <a:xfrm rot="5400000">
            <a:off x="1817687" y="2681288"/>
            <a:ext cx="911225" cy="127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801" name="Straight Connector 100"/>
          <p:cNvCxnSpPr>
            <a:cxnSpLocks noChangeShapeType="1"/>
          </p:cNvCxnSpPr>
          <p:nvPr/>
        </p:nvCxnSpPr>
        <p:spPr bwMode="auto">
          <a:xfrm rot="5400000">
            <a:off x="2419350" y="2609850"/>
            <a:ext cx="609600" cy="5715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802" name="Straight Connector 104"/>
          <p:cNvCxnSpPr>
            <a:cxnSpLocks noChangeShapeType="1"/>
          </p:cNvCxnSpPr>
          <p:nvPr/>
        </p:nvCxnSpPr>
        <p:spPr bwMode="auto">
          <a:xfrm rot="5400000" flipH="1" flipV="1">
            <a:off x="1560512" y="5287963"/>
            <a:ext cx="454025" cy="3873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803" name="Straight Connector 106"/>
          <p:cNvCxnSpPr>
            <a:cxnSpLocks noChangeShapeType="1"/>
            <a:endCxn id="5" idx="2"/>
          </p:cNvCxnSpPr>
          <p:nvPr/>
        </p:nvCxnSpPr>
        <p:spPr bwMode="auto">
          <a:xfrm rot="16200000" flipV="1">
            <a:off x="1846263" y="5618162"/>
            <a:ext cx="838200" cy="11112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804" name="Straight Connector 108"/>
          <p:cNvCxnSpPr>
            <a:cxnSpLocks noChangeShapeType="1"/>
          </p:cNvCxnSpPr>
          <p:nvPr/>
        </p:nvCxnSpPr>
        <p:spPr bwMode="auto">
          <a:xfrm rot="16200000" flipV="1">
            <a:off x="2442369" y="5250656"/>
            <a:ext cx="457200" cy="46513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805" name="Straight Connector 110"/>
          <p:cNvCxnSpPr>
            <a:cxnSpLocks noChangeShapeType="1"/>
          </p:cNvCxnSpPr>
          <p:nvPr/>
        </p:nvCxnSpPr>
        <p:spPr bwMode="auto">
          <a:xfrm rot="5400000">
            <a:off x="5765006" y="2772569"/>
            <a:ext cx="835025" cy="2063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806" name="Straight Connector 112"/>
          <p:cNvCxnSpPr>
            <a:cxnSpLocks noChangeShapeType="1"/>
            <a:endCxn id="7" idx="0"/>
          </p:cNvCxnSpPr>
          <p:nvPr/>
        </p:nvCxnSpPr>
        <p:spPr bwMode="auto">
          <a:xfrm rot="5400000">
            <a:off x="6134100" y="2628900"/>
            <a:ext cx="762000" cy="381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807" name="Straight Connector 114"/>
          <p:cNvCxnSpPr>
            <a:cxnSpLocks noChangeShapeType="1"/>
          </p:cNvCxnSpPr>
          <p:nvPr/>
        </p:nvCxnSpPr>
        <p:spPr bwMode="auto">
          <a:xfrm rot="10800000" flipV="1">
            <a:off x="6553200" y="2819400"/>
            <a:ext cx="457200" cy="381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808" name="Straight Connector 122"/>
          <p:cNvCxnSpPr>
            <a:cxnSpLocks noChangeShapeType="1"/>
          </p:cNvCxnSpPr>
          <p:nvPr/>
        </p:nvCxnSpPr>
        <p:spPr bwMode="auto">
          <a:xfrm flipV="1">
            <a:off x="6858000" y="3125788"/>
            <a:ext cx="381000" cy="74612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809" name="Straight Connector 124"/>
          <p:cNvCxnSpPr>
            <a:cxnSpLocks noChangeShapeType="1"/>
            <a:stCxn id="7" idx="3"/>
          </p:cNvCxnSpPr>
          <p:nvPr/>
        </p:nvCxnSpPr>
        <p:spPr bwMode="auto">
          <a:xfrm>
            <a:off x="6858000" y="3352800"/>
            <a:ext cx="438150" cy="1206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810" name="Straight Connector 127"/>
          <p:cNvCxnSpPr>
            <a:cxnSpLocks noChangeShapeType="1"/>
          </p:cNvCxnSpPr>
          <p:nvPr/>
        </p:nvCxnSpPr>
        <p:spPr bwMode="auto">
          <a:xfrm>
            <a:off x="6934200" y="4191000"/>
            <a:ext cx="304800" cy="158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811" name="Straight Connector 131"/>
          <p:cNvCxnSpPr>
            <a:cxnSpLocks noChangeShapeType="1"/>
          </p:cNvCxnSpPr>
          <p:nvPr/>
        </p:nvCxnSpPr>
        <p:spPr bwMode="auto">
          <a:xfrm rot="5400000">
            <a:off x="5789612" y="5335588"/>
            <a:ext cx="307975" cy="1524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812" name="Straight Connector 133"/>
          <p:cNvCxnSpPr>
            <a:cxnSpLocks noChangeShapeType="1"/>
            <a:stCxn id="6" idx="2"/>
          </p:cNvCxnSpPr>
          <p:nvPr/>
        </p:nvCxnSpPr>
        <p:spPr bwMode="auto">
          <a:xfrm rot="5400000">
            <a:off x="5943600" y="5562600"/>
            <a:ext cx="685800" cy="762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813" name="Straight Connector 135"/>
          <p:cNvCxnSpPr>
            <a:cxnSpLocks noChangeShapeType="1"/>
          </p:cNvCxnSpPr>
          <p:nvPr/>
        </p:nvCxnSpPr>
        <p:spPr bwMode="auto">
          <a:xfrm rot="16200000" flipH="1">
            <a:off x="6286500" y="5448300"/>
            <a:ext cx="685800" cy="3048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814" name="Straight Connector 137"/>
          <p:cNvCxnSpPr>
            <a:cxnSpLocks noChangeShapeType="1"/>
          </p:cNvCxnSpPr>
          <p:nvPr/>
        </p:nvCxnSpPr>
        <p:spPr bwMode="auto">
          <a:xfrm rot="16200000" flipH="1">
            <a:off x="6667500" y="5295900"/>
            <a:ext cx="304800" cy="2286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815" name="Straight Arrow Connector 140"/>
          <p:cNvCxnSpPr>
            <a:cxnSpLocks noChangeShapeType="1"/>
            <a:stCxn id="7" idx="1"/>
          </p:cNvCxnSpPr>
          <p:nvPr/>
        </p:nvCxnSpPr>
        <p:spPr bwMode="auto">
          <a:xfrm rot="10800000">
            <a:off x="5181600" y="3352800"/>
            <a:ext cx="609600" cy="1588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816" name="Straight Connector 142"/>
          <p:cNvCxnSpPr>
            <a:cxnSpLocks noChangeShapeType="1"/>
          </p:cNvCxnSpPr>
          <p:nvPr/>
        </p:nvCxnSpPr>
        <p:spPr bwMode="auto">
          <a:xfrm rot="16200000" flipV="1">
            <a:off x="5181600" y="2590800"/>
            <a:ext cx="609600" cy="609600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817" name="Straight Arrow Connector 146"/>
          <p:cNvCxnSpPr>
            <a:cxnSpLocks noChangeShapeType="1"/>
            <a:stCxn id="139" idx="1"/>
          </p:cNvCxnSpPr>
          <p:nvPr/>
        </p:nvCxnSpPr>
        <p:spPr bwMode="auto">
          <a:xfrm rot="10800000">
            <a:off x="5181600" y="4191000"/>
            <a:ext cx="381000" cy="1588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818" name="Straight Connector 153"/>
          <p:cNvCxnSpPr>
            <a:cxnSpLocks noChangeShapeType="1"/>
            <a:stCxn id="4" idx="3"/>
          </p:cNvCxnSpPr>
          <p:nvPr/>
        </p:nvCxnSpPr>
        <p:spPr bwMode="auto">
          <a:xfrm>
            <a:off x="2743200" y="3352800"/>
            <a:ext cx="1219200" cy="158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819" name="Straight Connector 155"/>
          <p:cNvCxnSpPr>
            <a:cxnSpLocks noChangeShapeType="1"/>
          </p:cNvCxnSpPr>
          <p:nvPr/>
        </p:nvCxnSpPr>
        <p:spPr bwMode="auto">
          <a:xfrm flipV="1">
            <a:off x="2743200" y="2590800"/>
            <a:ext cx="1219200" cy="6096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820" name="Straight Connector 161"/>
          <p:cNvCxnSpPr>
            <a:cxnSpLocks noChangeShapeType="1"/>
          </p:cNvCxnSpPr>
          <p:nvPr/>
        </p:nvCxnSpPr>
        <p:spPr bwMode="auto">
          <a:xfrm rot="10800000">
            <a:off x="2743200" y="3505200"/>
            <a:ext cx="1219200" cy="6858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7" name="Group 123"/>
          <p:cNvGrpSpPr>
            <a:grpSpLocks/>
          </p:cNvGrpSpPr>
          <p:nvPr/>
        </p:nvGrpSpPr>
        <p:grpSpPr bwMode="auto">
          <a:xfrm>
            <a:off x="2286000" y="3505200"/>
            <a:ext cx="1219200" cy="1447800"/>
            <a:chOff x="2286000" y="3505200"/>
            <a:chExt cx="1219200" cy="1447800"/>
          </a:xfrm>
        </p:grpSpPr>
        <p:grpSp>
          <p:nvGrpSpPr>
            <p:cNvPr id="32824" name="Group 33"/>
            <p:cNvGrpSpPr>
              <a:grpSpLocks/>
            </p:cNvGrpSpPr>
            <p:nvPr/>
          </p:nvGrpSpPr>
          <p:grpSpPr bwMode="auto">
            <a:xfrm>
              <a:off x="2286000" y="3959423"/>
              <a:ext cx="1219200" cy="609600"/>
              <a:chOff x="3505200" y="3657600"/>
              <a:chExt cx="1524000" cy="838200"/>
            </a:xfrm>
          </p:grpSpPr>
          <p:sp>
            <p:nvSpPr>
              <p:cNvPr id="32827" name="Flowchart: Decision 34"/>
              <p:cNvSpPr>
                <a:spLocks noChangeArrowheads="1"/>
              </p:cNvSpPr>
              <p:nvPr/>
            </p:nvSpPr>
            <p:spPr bwMode="auto">
              <a:xfrm>
                <a:off x="3505200" y="3657600"/>
                <a:ext cx="1524000" cy="838200"/>
              </a:xfrm>
              <a:prstGeom prst="flowChartDecision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32828" name="TextBox 35"/>
              <p:cNvSpPr txBox="1">
                <a:spLocks noChangeArrowheads="1"/>
              </p:cNvSpPr>
              <p:nvPr/>
            </p:nvSpPr>
            <p:spPr bwMode="auto">
              <a:xfrm>
                <a:off x="3970530" y="3863057"/>
                <a:ext cx="677670" cy="423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Calibri" pitchFamily="34" charset="0"/>
                  </a:rPr>
                  <a:t>Runs</a:t>
                </a:r>
              </a:p>
            </p:txBody>
          </p:sp>
        </p:grpSp>
        <p:cxnSp>
          <p:nvCxnSpPr>
            <p:cNvPr id="32825" name="Straight Connector 163"/>
            <p:cNvCxnSpPr>
              <a:cxnSpLocks noChangeShapeType="1"/>
            </p:cNvCxnSpPr>
            <p:nvPr/>
          </p:nvCxnSpPr>
          <p:spPr bwMode="auto">
            <a:xfrm>
              <a:off x="2438400" y="3505200"/>
              <a:ext cx="457200" cy="454223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826" name="Straight Arrow Connector 169"/>
            <p:cNvCxnSpPr>
              <a:cxnSpLocks noChangeShapeType="1"/>
            </p:cNvCxnSpPr>
            <p:nvPr/>
          </p:nvCxnSpPr>
          <p:spPr bwMode="auto">
            <a:xfrm rot="5400000" flipH="1" flipV="1">
              <a:off x="2551212" y="4608612"/>
              <a:ext cx="383977" cy="304800"/>
            </a:xfrm>
            <a:prstGeom prst="straightConnector1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32822" name="Straight Connector 174"/>
          <p:cNvCxnSpPr>
            <a:cxnSpLocks noChangeShapeType="1"/>
            <a:endCxn id="7" idx="2"/>
          </p:cNvCxnSpPr>
          <p:nvPr/>
        </p:nvCxnSpPr>
        <p:spPr bwMode="auto">
          <a:xfrm rot="5400000" flipH="1" flipV="1">
            <a:off x="6134101" y="3695700"/>
            <a:ext cx="381000" cy="3175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823" name="Straight Connector 178"/>
          <p:cNvCxnSpPr>
            <a:cxnSpLocks noChangeShapeType="1"/>
            <a:endCxn id="6" idx="0"/>
          </p:cNvCxnSpPr>
          <p:nvPr/>
        </p:nvCxnSpPr>
        <p:spPr bwMode="auto">
          <a:xfrm rot="5400000">
            <a:off x="6096001" y="4724400"/>
            <a:ext cx="457200" cy="317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1480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 bwMode="auto">
          <a:xfrm>
            <a:off x="5562600" y="1905000"/>
            <a:ext cx="3276600" cy="4572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2700" cap="flat" cmpd="sng" algn="ctr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772400" cy="723900"/>
          </a:xfrm>
        </p:spPr>
        <p:txBody>
          <a:bodyPr/>
          <a:lstStyle/>
          <a:p>
            <a:r>
              <a:rPr lang="en-US"/>
              <a:t>Example:  University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305800" cy="762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200" dirty="0">
                <a:solidFill>
                  <a:srgbClr val="FF0000"/>
                </a:solidFill>
                <a:latin typeface="Calibri" pitchFamily="34" charset="0"/>
              </a:rPr>
              <a:t>Professors work in one or more departments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2200" dirty="0">
                <a:solidFill>
                  <a:srgbClr val="FF0000"/>
                </a:solidFill>
                <a:latin typeface="Calibri" pitchFamily="34" charset="0"/>
              </a:rPr>
              <a:t>For each department a professor works in, a time percentage is associated with their job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76400" y="32004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Professo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r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676400" y="4949825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Dept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791200" y="49530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Graduate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791200" y="32004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Project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33801" name="Group 11"/>
          <p:cNvGrpSpPr>
            <a:grpSpLocks/>
          </p:cNvGrpSpPr>
          <p:nvPr/>
        </p:nvGrpSpPr>
        <p:grpSpPr bwMode="auto">
          <a:xfrm>
            <a:off x="3962400" y="3886200"/>
            <a:ext cx="1219200" cy="609600"/>
            <a:chOff x="3505200" y="3657600"/>
            <a:chExt cx="1524000" cy="838200"/>
          </a:xfrm>
        </p:grpSpPr>
        <p:sp>
          <p:nvSpPr>
            <p:cNvPr id="33902" name="Flowchart: Decision 9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3903" name="TextBox 10"/>
            <p:cNvSpPr txBox="1">
              <a:spLocks noChangeArrowheads="1"/>
            </p:cNvSpPr>
            <p:nvPr/>
          </p:nvSpPr>
          <p:spPr bwMode="auto">
            <a:xfrm>
              <a:off x="3684409" y="3867150"/>
              <a:ext cx="9637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Supervises</a:t>
              </a:r>
            </a:p>
          </p:txBody>
        </p:sp>
      </p:grpSp>
      <p:grpSp>
        <p:nvGrpSpPr>
          <p:cNvPr id="33802" name="Group 18"/>
          <p:cNvGrpSpPr>
            <a:grpSpLocks/>
          </p:cNvGrpSpPr>
          <p:nvPr/>
        </p:nvGrpSpPr>
        <p:grpSpPr bwMode="auto">
          <a:xfrm>
            <a:off x="3962400" y="3048000"/>
            <a:ext cx="1219200" cy="609600"/>
            <a:chOff x="3505200" y="3657600"/>
            <a:chExt cx="1524000" cy="838200"/>
          </a:xfrm>
        </p:grpSpPr>
        <p:sp>
          <p:nvSpPr>
            <p:cNvPr id="33900" name="Flowchart: Decision 19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3901" name="TextBox 20"/>
            <p:cNvSpPr txBox="1">
              <a:spLocks noChangeArrowheads="1"/>
            </p:cNvSpPr>
            <p:nvPr/>
          </p:nvSpPr>
          <p:spPr bwMode="auto">
            <a:xfrm>
              <a:off x="3776149" y="3863057"/>
              <a:ext cx="1062551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Manages</a:t>
              </a:r>
            </a:p>
          </p:txBody>
        </p:sp>
      </p:grpSp>
      <p:grpSp>
        <p:nvGrpSpPr>
          <p:cNvPr id="33803" name="Group 24"/>
          <p:cNvGrpSpPr>
            <a:grpSpLocks/>
          </p:cNvGrpSpPr>
          <p:nvPr/>
        </p:nvGrpSpPr>
        <p:grpSpPr bwMode="auto">
          <a:xfrm>
            <a:off x="3962400" y="2286000"/>
            <a:ext cx="1219200" cy="609600"/>
            <a:chOff x="3505200" y="3657600"/>
            <a:chExt cx="1524000" cy="838200"/>
          </a:xfrm>
        </p:grpSpPr>
        <p:sp>
          <p:nvSpPr>
            <p:cNvPr id="33898" name="Flowchart: Decision 25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3899" name="TextBox 26"/>
            <p:cNvSpPr txBox="1">
              <a:spLocks noChangeArrowheads="1"/>
            </p:cNvSpPr>
            <p:nvPr/>
          </p:nvSpPr>
          <p:spPr bwMode="auto">
            <a:xfrm>
              <a:off x="3790950" y="3867150"/>
              <a:ext cx="1002839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Work_in</a:t>
              </a:r>
            </a:p>
          </p:txBody>
        </p:sp>
      </p:grpSp>
      <p:grpSp>
        <p:nvGrpSpPr>
          <p:cNvPr id="33804" name="Group 27"/>
          <p:cNvGrpSpPr>
            <a:grpSpLocks/>
          </p:cNvGrpSpPr>
          <p:nvPr/>
        </p:nvGrpSpPr>
        <p:grpSpPr bwMode="auto">
          <a:xfrm>
            <a:off x="5715000" y="3886200"/>
            <a:ext cx="1219200" cy="609600"/>
            <a:chOff x="3505200" y="3657600"/>
            <a:chExt cx="1524000" cy="838200"/>
          </a:xfrm>
        </p:grpSpPr>
        <p:sp>
          <p:nvSpPr>
            <p:cNvPr id="33896" name="Flowchart: Decision 28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3897" name="TextBox 29"/>
            <p:cNvSpPr txBox="1">
              <a:spLocks noChangeArrowheads="1"/>
            </p:cNvSpPr>
            <p:nvPr/>
          </p:nvSpPr>
          <p:spPr bwMode="auto">
            <a:xfrm>
              <a:off x="3684409" y="3867150"/>
              <a:ext cx="1197604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Work_proj</a:t>
              </a:r>
            </a:p>
          </p:txBody>
        </p:sp>
      </p:grpSp>
      <p:grpSp>
        <p:nvGrpSpPr>
          <p:cNvPr id="33805" name="Group 33"/>
          <p:cNvGrpSpPr>
            <a:grpSpLocks/>
          </p:cNvGrpSpPr>
          <p:nvPr/>
        </p:nvGrpSpPr>
        <p:grpSpPr bwMode="auto">
          <a:xfrm>
            <a:off x="2286000" y="3959225"/>
            <a:ext cx="1219200" cy="609600"/>
            <a:chOff x="3505200" y="3657600"/>
            <a:chExt cx="1524000" cy="838200"/>
          </a:xfrm>
        </p:grpSpPr>
        <p:sp>
          <p:nvSpPr>
            <p:cNvPr id="33894" name="Flowchart: Decision 34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3895" name="TextBox 35"/>
            <p:cNvSpPr txBox="1">
              <a:spLocks noChangeArrowheads="1"/>
            </p:cNvSpPr>
            <p:nvPr/>
          </p:nvSpPr>
          <p:spPr bwMode="auto">
            <a:xfrm>
              <a:off x="3970530" y="3863057"/>
              <a:ext cx="677670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Runs</a:t>
              </a:r>
            </a:p>
          </p:txBody>
        </p:sp>
      </p:grpSp>
      <p:grpSp>
        <p:nvGrpSpPr>
          <p:cNvPr id="33806" name="Group 41"/>
          <p:cNvGrpSpPr>
            <a:grpSpLocks/>
          </p:cNvGrpSpPr>
          <p:nvPr/>
        </p:nvGrpSpPr>
        <p:grpSpPr bwMode="auto">
          <a:xfrm>
            <a:off x="1828800" y="1981200"/>
            <a:ext cx="914400" cy="311150"/>
            <a:chOff x="2438400" y="2051446"/>
            <a:chExt cx="914400" cy="310754"/>
          </a:xfrm>
        </p:grpSpPr>
        <p:sp>
          <p:nvSpPr>
            <p:cNvPr id="33892" name="Oval 3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3893" name="TextBox 40"/>
            <p:cNvSpPr txBox="1">
              <a:spLocks noChangeArrowheads="1"/>
            </p:cNvSpPr>
            <p:nvPr/>
          </p:nvSpPr>
          <p:spPr bwMode="auto">
            <a:xfrm>
              <a:off x="2693979" y="2051446"/>
              <a:ext cx="5064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rank</a:t>
              </a:r>
            </a:p>
          </p:txBody>
        </p:sp>
      </p:grpSp>
      <p:grpSp>
        <p:nvGrpSpPr>
          <p:cNvPr id="33807" name="Group 42"/>
          <p:cNvGrpSpPr>
            <a:grpSpLocks/>
          </p:cNvGrpSpPr>
          <p:nvPr/>
        </p:nvGrpSpPr>
        <p:grpSpPr bwMode="auto">
          <a:xfrm>
            <a:off x="2590800" y="2282825"/>
            <a:ext cx="914400" cy="307975"/>
            <a:chOff x="2438400" y="2054423"/>
            <a:chExt cx="914400" cy="307777"/>
          </a:xfrm>
        </p:grpSpPr>
        <p:sp>
          <p:nvSpPr>
            <p:cNvPr id="33890" name="Oval 43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3891" name="TextBox 44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8386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Specialty</a:t>
              </a:r>
            </a:p>
          </p:txBody>
        </p:sp>
      </p:grpSp>
      <p:grpSp>
        <p:nvGrpSpPr>
          <p:cNvPr id="33808" name="Group 45"/>
          <p:cNvGrpSpPr>
            <a:grpSpLocks/>
          </p:cNvGrpSpPr>
          <p:nvPr/>
        </p:nvGrpSpPr>
        <p:grpSpPr bwMode="auto">
          <a:xfrm>
            <a:off x="1066800" y="2206625"/>
            <a:ext cx="914400" cy="311150"/>
            <a:chOff x="2438400" y="2051446"/>
            <a:chExt cx="914400" cy="310754"/>
          </a:xfrm>
        </p:grpSpPr>
        <p:sp>
          <p:nvSpPr>
            <p:cNvPr id="33888" name="Oval 46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3889" name="TextBox 47"/>
            <p:cNvSpPr txBox="1">
              <a:spLocks noChangeArrowheads="1"/>
            </p:cNvSpPr>
            <p:nvPr/>
          </p:nvSpPr>
          <p:spPr bwMode="auto">
            <a:xfrm>
              <a:off x="2679719" y="2051446"/>
              <a:ext cx="44448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age</a:t>
              </a:r>
            </a:p>
          </p:txBody>
        </p:sp>
      </p:grpSp>
      <p:grpSp>
        <p:nvGrpSpPr>
          <p:cNvPr id="33809" name="Group 48"/>
          <p:cNvGrpSpPr>
            <a:grpSpLocks/>
          </p:cNvGrpSpPr>
          <p:nvPr/>
        </p:nvGrpSpPr>
        <p:grpSpPr bwMode="auto">
          <a:xfrm>
            <a:off x="609600" y="2587625"/>
            <a:ext cx="914400" cy="311150"/>
            <a:chOff x="2438400" y="2051446"/>
            <a:chExt cx="914400" cy="310754"/>
          </a:xfrm>
        </p:grpSpPr>
        <p:sp>
          <p:nvSpPr>
            <p:cNvPr id="33886" name="Oval 4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3887" name="TextBox 50"/>
            <p:cNvSpPr txBox="1">
              <a:spLocks noChangeArrowheads="1"/>
            </p:cNvSpPr>
            <p:nvPr/>
          </p:nvSpPr>
          <p:spPr bwMode="auto">
            <a:xfrm>
              <a:off x="2703892" y="2051446"/>
              <a:ext cx="4203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ssn</a:t>
              </a:r>
            </a:p>
          </p:txBody>
        </p:sp>
      </p:grpSp>
      <p:grpSp>
        <p:nvGrpSpPr>
          <p:cNvPr id="33810" name="Group 51"/>
          <p:cNvGrpSpPr>
            <a:grpSpLocks/>
          </p:cNvGrpSpPr>
          <p:nvPr/>
        </p:nvGrpSpPr>
        <p:grpSpPr bwMode="auto">
          <a:xfrm>
            <a:off x="1828800" y="6092825"/>
            <a:ext cx="914400" cy="307975"/>
            <a:chOff x="2438400" y="2054423"/>
            <a:chExt cx="914400" cy="307777"/>
          </a:xfrm>
        </p:grpSpPr>
        <p:sp>
          <p:nvSpPr>
            <p:cNvPr id="33884" name="Oval 52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3885" name="TextBox 53"/>
            <p:cNvSpPr txBox="1">
              <a:spLocks noChangeArrowheads="1"/>
            </p:cNvSpPr>
            <p:nvPr/>
          </p:nvSpPr>
          <p:spPr bwMode="auto">
            <a:xfrm>
              <a:off x="2583782" y="2054423"/>
              <a:ext cx="6928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dname</a:t>
              </a:r>
            </a:p>
          </p:txBody>
        </p:sp>
      </p:grpSp>
      <p:grpSp>
        <p:nvGrpSpPr>
          <p:cNvPr id="33811" name="Group 54"/>
          <p:cNvGrpSpPr>
            <a:grpSpLocks/>
          </p:cNvGrpSpPr>
          <p:nvPr/>
        </p:nvGrpSpPr>
        <p:grpSpPr bwMode="auto">
          <a:xfrm>
            <a:off x="5715000" y="2057400"/>
            <a:ext cx="914400" cy="307975"/>
            <a:chOff x="2438400" y="2054423"/>
            <a:chExt cx="914400" cy="307777"/>
          </a:xfrm>
        </p:grpSpPr>
        <p:sp>
          <p:nvSpPr>
            <p:cNvPr id="33882" name="Oval 55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3883" name="TextBox 56"/>
            <p:cNvSpPr txBox="1">
              <a:spLocks noChangeArrowheads="1"/>
            </p:cNvSpPr>
            <p:nvPr/>
          </p:nvSpPr>
          <p:spPr bwMode="auto">
            <a:xfrm>
              <a:off x="2708702" y="2054423"/>
              <a:ext cx="4154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pid</a:t>
              </a:r>
            </a:p>
          </p:txBody>
        </p:sp>
      </p:grpSp>
      <p:grpSp>
        <p:nvGrpSpPr>
          <p:cNvPr id="33812" name="Group 57"/>
          <p:cNvGrpSpPr>
            <a:grpSpLocks/>
          </p:cNvGrpSpPr>
          <p:nvPr/>
        </p:nvGrpSpPr>
        <p:grpSpPr bwMode="auto">
          <a:xfrm>
            <a:off x="1143000" y="5708650"/>
            <a:ext cx="914400" cy="311150"/>
            <a:chOff x="2438400" y="2051446"/>
            <a:chExt cx="914400" cy="310754"/>
          </a:xfrm>
        </p:grpSpPr>
        <p:sp>
          <p:nvSpPr>
            <p:cNvPr id="33880" name="Oval 58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3881" name="TextBox 59"/>
            <p:cNvSpPr txBox="1">
              <a:spLocks noChangeArrowheads="1"/>
            </p:cNvSpPr>
            <p:nvPr/>
          </p:nvSpPr>
          <p:spPr bwMode="auto">
            <a:xfrm>
              <a:off x="2655802" y="2051446"/>
              <a:ext cx="4683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dno</a:t>
              </a:r>
            </a:p>
          </p:txBody>
        </p:sp>
      </p:grpSp>
      <p:grpSp>
        <p:nvGrpSpPr>
          <p:cNvPr id="33813" name="Group 63"/>
          <p:cNvGrpSpPr>
            <a:grpSpLocks/>
          </p:cNvGrpSpPr>
          <p:nvPr/>
        </p:nvGrpSpPr>
        <p:grpSpPr bwMode="auto">
          <a:xfrm>
            <a:off x="2438400" y="5711825"/>
            <a:ext cx="914400" cy="307975"/>
            <a:chOff x="2438400" y="2054423"/>
            <a:chExt cx="914400" cy="307777"/>
          </a:xfrm>
        </p:grpSpPr>
        <p:sp>
          <p:nvSpPr>
            <p:cNvPr id="33878" name="Oval 64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3879" name="TextBox 65"/>
            <p:cNvSpPr txBox="1">
              <a:spLocks noChangeArrowheads="1"/>
            </p:cNvSpPr>
            <p:nvPr/>
          </p:nvSpPr>
          <p:spPr bwMode="auto">
            <a:xfrm>
              <a:off x="2607096" y="2054423"/>
              <a:ext cx="5933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office</a:t>
              </a:r>
            </a:p>
          </p:txBody>
        </p:sp>
      </p:grpSp>
      <p:grpSp>
        <p:nvGrpSpPr>
          <p:cNvPr id="33814" name="Group 66"/>
          <p:cNvGrpSpPr>
            <a:grpSpLocks/>
          </p:cNvGrpSpPr>
          <p:nvPr/>
        </p:nvGrpSpPr>
        <p:grpSpPr bwMode="auto">
          <a:xfrm>
            <a:off x="7239000" y="2971800"/>
            <a:ext cx="914400" cy="307975"/>
            <a:chOff x="2438400" y="2054423"/>
            <a:chExt cx="914400" cy="307777"/>
          </a:xfrm>
        </p:grpSpPr>
        <p:sp>
          <p:nvSpPr>
            <p:cNvPr id="33876" name="Oval 67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3877" name="TextBox 68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8815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end_date</a:t>
              </a:r>
            </a:p>
          </p:txBody>
        </p:sp>
      </p:grpSp>
      <p:grpSp>
        <p:nvGrpSpPr>
          <p:cNvPr id="33815" name="Group 69"/>
          <p:cNvGrpSpPr>
            <a:grpSpLocks/>
          </p:cNvGrpSpPr>
          <p:nvPr/>
        </p:nvGrpSpPr>
        <p:grpSpPr bwMode="auto">
          <a:xfrm>
            <a:off x="6629400" y="2206625"/>
            <a:ext cx="914400" cy="311150"/>
            <a:chOff x="2438400" y="2051446"/>
            <a:chExt cx="914400" cy="310754"/>
          </a:xfrm>
        </p:grpSpPr>
        <p:sp>
          <p:nvSpPr>
            <p:cNvPr id="33874" name="Oval 70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3875" name="TextBox 71"/>
            <p:cNvSpPr txBox="1">
              <a:spLocks noChangeArrowheads="1"/>
            </p:cNvSpPr>
            <p:nvPr/>
          </p:nvSpPr>
          <p:spPr bwMode="auto">
            <a:xfrm>
              <a:off x="2514600" y="2051446"/>
              <a:ext cx="7665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sponsor</a:t>
              </a:r>
            </a:p>
          </p:txBody>
        </p:sp>
      </p:grpSp>
      <p:grpSp>
        <p:nvGrpSpPr>
          <p:cNvPr id="33816" name="Group 72"/>
          <p:cNvGrpSpPr>
            <a:grpSpLocks/>
          </p:cNvGrpSpPr>
          <p:nvPr/>
        </p:nvGrpSpPr>
        <p:grpSpPr bwMode="auto">
          <a:xfrm>
            <a:off x="6934200" y="2590800"/>
            <a:ext cx="914400" cy="307975"/>
            <a:chOff x="2438400" y="2054423"/>
            <a:chExt cx="914400" cy="307777"/>
          </a:xfrm>
        </p:grpSpPr>
        <p:sp>
          <p:nvSpPr>
            <p:cNvPr id="33872" name="Oval 73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3873" name="TextBox 74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9046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start-date</a:t>
              </a:r>
            </a:p>
          </p:txBody>
        </p:sp>
      </p:grpSp>
      <p:grpSp>
        <p:nvGrpSpPr>
          <p:cNvPr id="33817" name="Group 75"/>
          <p:cNvGrpSpPr>
            <a:grpSpLocks/>
          </p:cNvGrpSpPr>
          <p:nvPr/>
        </p:nvGrpSpPr>
        <p:grpSpPr bwMode="auto">
          <a:xfrm>
            <a:off x="7162800" y="3425825"/>
            <a:ext cx="914400" cy="307975"/>
            <a:chOff x="2438400" y="2054423"/>
            <a:chExt cx="914400" cy="307777"/>
          </a:xfrm>
        </p:grpSpPr>
        <p:sp>
          <p:nvSpPr>
            <p:cNvPr id="33870" name="Oval 76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3871" name="TextBox 77"/>
            <p:cNvSpPr txBox="1">
              <a:spLocks noChangeArrowheads="1"/>
            </p:cNvSpPr>
            <p:nvPr/>
          </p:nvSpPr>
          <p:spPr bwMode="auto">
            <a:xfrm>
              <a:off x="2574998" y="2054423"/>
              <a:ext cx="7016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budget</a:t>
              </a:r>
            </a:p>
          </p:txBody>
        </p:sp>
      </p:grpSp>
      <p:grpSp>
        <p:nvGrpSpPr>
          <p:cNvPr id="33818" name="Group 78"/>
          <p:cNvGrpSpPr>
            <a:grpSpLocks/>
          </p:cNvGrpSpPr>
          <p:nvPr/>
        </p:nvGrpSpPr>
        <p:grpSpPr bwMode="auto">
          <a:xfrm>
            <a:off x="7239000" y="4035425"/>
            <a:ext cx="914400" cy="307975"/>
            <a:chOff x="2438400" y="2054423"/>
            <a:chExt cx="914400" cy="307777"/>
          </a:xfrm>
        </p:grpSpPr>
        <p:sp>
          <p:nvSpPr>
            <p:cNvPr id="33868" name="Oval 7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3869" name="TextBox 80"/>
            <p:cNvSpPr txBox="1">
              <a:spLocks noChangeArrowheads="1"/>
            </p:cNvSpPr>
            <p:nvPr/>
          </p:nvSpPr>
          <p:spPr bwMode="auto">
            <a:xfrm>
              <a:off x="2590800" y="2054423"/>
              <a:ext cx="59836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hours</a:t>
              </a:r>
            </a:p>
          </p:txBody>
        </p:sp>
      </p:grpSp>
      <p:grpSp>
        <p:nvGrpSpPr>
          <p:cNvPr id="33819" name="Group 81"/>
          <p:cNvGrpSpPr>
            <a:grpSpLocks/>
          </p:cNvGrpSpPr>
          <p:nvPr/>
        </p:nvGrpSpPr>
        <p:grpSpPr bwMode="auto">
          <a:xfrm>
            <a:off x="6781800" y="5559425"/>
            <a:ext cx="685800" cy="307975"/>
            <a:chOff x="2438400" y="2054423"/>
            <a:chExt cx="914400" cy="307777"/>
          </a:xfrm>
        </p:grpSpPr>
        <p:sp>
          <p:nvSpPr>
            <p:cNvPr id="33866" name="Oval 82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3867" name="TextBox 83"/>
            <p:cNvSpPr txBox="1">
              <a:spLocks noChangeArrowheads="1"/>
            </p:cNvSpPr>
            <p:nvPr/>
          </p:nvSpPr>
          <p:spPr bwMode="auto">
            <a:xfrm>
              <a:off x="2540000" y="2054423"/>
              <a:ext cx="5982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name</a:t>
              </a:r>
            </a:p>
          </p:txBody>
        </p:sp>
      </p:grpSp>
      <p:grpSp>
        <p:nvGrpSpPr>
          <p:cNvPr id="33820" name="Group 84"/>
          <p:cNvGrpSpPr>
            <a:grpSpLocks/>
          </p:cNvGrpSpPr>
          <p:nvPr/>
        </p:nvGrpSpPr>
        <p:grpSpPr bwMode="auto">
          <a:xfrm>
            <a:off x="6477000" y="5940425"/>
            <a:ext cx="914400" cy="311150"/>
            <a:chOff x="2438400" y="2051446"/>
            <a:chExt cx="914400" cy="310754"/>
          </a:xfrm>
        </p:grpSpPr>
        <p:sp>
          <p:nvSpPr>
            <p:cNvPr id="33864" name="Oval 85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3865" name="TextBox 86"/>
            <p:cNvSpPr txBox="1">
              <a:spLocks noChangeArrowheads="1"/>
            </p:cNvSpPr>
            <p:nvPr/>
          </p:nvSpPr>
          <p:spPr bwMode="auto">
            <a:xfrm>
              <a:off x="2438400" y="2051446"/>
              <a:ext cx="87748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deg_prog</a:t>
              </a:r>
            </a:p>
          </p:txBody>
        </p:sp>
      </p:grpSp>
      <p:grpSp>
        <p:nvGrpSpPr>
          <p:cNvPr id="33821" name="Group 87"/>
          <p:cNvGrpSpPr>
            <a:grpSpLocks/>
          </p:cNvGrpSpPr>
          <p:nvPr/>
        </p:nvGrpSpPr>
        <p:grpSpPr bwMode="auto">
          <a:xfrm>
            <a:off x="5943600" y="5940425"/>
            <a:ext cx="457200" cy="311150"/>
            <a:chOff x="2438400" y="2051446"/>
            <a:chExt cx="914400" cy="310754"/>
          </a:xfrm>
        </p:grpSpPr>
        <p:sp>
          <p:nvSpPr>
            <p:cNvPr id="33862" name="Oval 88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3863" name="TextBox 89"/>
            <p:cNvSpPr txBox="1">
              <a:spLocks noChangeArrowheads="1"/>
            </p:cNvSpPr>
            <p:nvPr/>
          </p:nvSpPr>
          <p:spPr bwMode="auto">
            <a:xfrm>
              <a:off x="2438400" y="2051446"/>
              <a:ext cx="6667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age</a:t>
              </a:r>
            </a:p>
          </p:txBody>
        </p:sp>
      </p:grpSp>
      <p:grpSp>
        <p:nvGrpSpPr>
          <p:cNvPr id="33822" name="Group 90"/>
          <p:cNvGrpSpPr>
            <a:grpSpLocks/>
          </p:cNvGrpSpPr>
          <p:nvPr/>
        </p:nvGrpSpPr>
        <p:grpSpPr bwMode="auto">
          <a:xfrm>
            <a:off x="5638800" y="5559425"/>
            <a:ext cx="457200" cy="311150"/>
            <a:chOff x="2438400" y="2051446"/>
            <a:chExt cx="914400" cy="310754"/>
          </a:xfrm>
        </p:grpSpPr>
        <p:sp>
          <p:nvSpPr>
            <p:cNvPr id="33860" name="Oval 91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3861" name="TextBox 92"/>
            <p:cNvSpPr txBox="1">
              <a:spLocks noChangeArrowheads="1"/>
            </p:cNvSpPr>
            <p:nvPr/>
          </p:nvSpPr>
          <p:spPr bwMode="auto">
            <a:xfrm>
              <a:off x="2475292" y="2051446"/>
              <a:ext cx="840616" cy="307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ssn</a:t>
              </a:r>
            </a:p>
          </p:txBody>
        </p:sp>
      </p:grpSp>
      <p:cxnSp>
        <p:nvCxnSpPr>
          <p:cNvPr id="33823" name="Straight Connector 94"/>
          <p:cNvCxnSpPr>
            <a:cxnSpLocks noChangeShapeType="1"/>
          </p:cNvCxnSpPr>
          <p:nvPr/>
        </p:nvCxnSpPr>
        <p:spPr bwMode="auto">
          <a:xfrm rot="16200000" flipH="1">
            <a:off x="1343025" y="2638425"/>
            <a:ext cx="304800" cy="8191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24" name="Straight Connector 96"/>
          <p:cNvCxnSpPr>
            <a:cxnSpLocks noChangeShapeType="1"/>
          </p:cNvCxnSpPr>
          <p:nvPr/>
        </p:nvCxnSpPr>
        <p:spPr bwMode="auto">
          <a:xfrm rot="16200000" flipH="1">
            <a:off x="1450975" y="2593975"/>
            <a:ext cx="685800" cy="5270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25" name="Straight Connector 98"/>
          <p:cNvCxnSpPr>
            <a:cxnSpLocks noChangeShapeType="1"/>
            <a:endCxn id="4" idx="0"/>
          </p:cNvCxnSpPr>
          <p:nvPr/>
        </p:nvCxnSpPr>
        <p:spPr bwMode="auto">
          <a:xfrm rot="5400000">
            <a:off x="1817687" y="2681288"/>
            <a:ext cx="911225" cy="127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26" name="Straight Connector 100"/>
          <p:cNvCxnSpPr>
            <a:cxnSpLocks noChangeShapeType="1"/>
          </p:cNvCxnSpPr>
          <p:nvPr/>
        </p:nvCxnSpPr>
        <p:spPr bwMode="auto">
          <a:xfrm rot="5400000">
            <a:off x="2419350" y="2609850"/>
            <a:ext cx="609600" cy="5715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27" name="Straight Connector 104"/>
          <p:cNvCxnSpPr>
            <a:cxnSpLocks noChangeShapeType="1"/>
          </p:cNvCxnSpPr>
          <p:nvPr/>
        </p:nvCxnSpPr>
        <p:spPr bwMode="auto">
          <a:xfrm rot="5400000" flipH="1" flipV="1">
            <a:off x="1560512" y="5287963"/>
            <a:ext cx="454025" cy="3873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28" name="Straight Connector 106"/>
          <p:cNvCxnSpPr>
            <a:cxnSpLocks noChangeShapeType="1"/>
            <a:endCxn id="5" idx="2"/>
          </p:cNvCxnSpPr>
          <p:nvPr/>
        </p:nvCxnSpPr>
        <p:spPr bwMode="auto">
          <a:xfrm rot="16200000" flipV="1">
            <a:off x="1846263" y="5618162"/>
            <a:ext cx="838200" cy="11112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29" name="Straight Connector 108"/>
          <p:cNvCxnSpPr>
            <a:cxnSpLocks noChangeShapeType="1"/>
          </p:cNvCxnSpPr>
          <p:nvPr/>
        </p:nvCxnSpPr>
        <p:spPr bwMode="auto">
          <a:xfrm rot="16200000" flipV="1">
            <a:off x="2442369" y="5250656"/>
            <a:ext cx="457200" cy="46513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30" name="Straight Connector 110"/>
          <p:cNvCxnSpPr>
            <a:cxnSpLocks noChangeShapeType="1"/>
          </p:cNvCxnSpPr>
          <p:nvPr/>
        </p:nvCxnSpPr>
        <p:spPr bwMode="auto">
          <a:xfrm rot="5400000">
            <a:off x="5765006" y="2772569"/>
            <a:ext cx="835025" cy="2063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31" name="Straight Connector 112"/>
          <p:cNvCxnSpPr>
            <a:cxnSpLocks noChangeShapeType="1"/>
            <a:endCxn id="7" idx="0"/>
          </p:cNvCxnSpPr>
          <p:nvPr/>
        </p:nvCxnSpPr>
        <p:spPr bwMode="auto">
          <a:xfrm rot="5400000">
            <a:off x="6134100" y="2628900"/>
            <a:ext cx="762000" cy="381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32" name="Straight Connector 114"/>
          <p:cNvCxnSpPr>
            <a:cxnSpLocks noChangeShapeType="1"/>
          </p:cNvCxnSpPr>
          <p:nvPr/>
        </p:nvCxnSpPr>
        <p:spPr bwMode="auto">
          <a:xfrm rot="10800000" flipV="1">
            <a:off x="6553200" y="2819400"/>
            <a:ext cx="457200" cy="381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33" name="Straight Connector 122"/>
          <p:cNvCxnSpPr>
            <a:cxnSpLocks noChangeShapeType="1"/>
          </p:cNvCxnSpPr>
          <p:nvPr/>
        </p:nvCxnSpPr>
        <p:spPr bwMode="auto">
          <a:xfrm flipV="1">
            <a:off x="6858000" y="3125788"/>
            <a:ext cx="381000" cy="74612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34" name="Straight Connector 124"/>
          <p:cNvCxnSpPr>
            <a:cxnSpLocks noChangeShapeType="1"/>
            <a:stCxn id="7" idx="3"/>
          </p:cNvCxnSpPr>
          <p:nvPr/>
        </p:nvCxnSpPr>
        <p:spPr bwMode="auto">
          <a:xfrm>
            <a:off x="6858000" y="3352800"/>
            <a:ext cx="438150" cy="1206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35" name="Straight Connector 127"/>
          <p:cNvCxnSpPr>
            <a:cxnSpLocks noChangeShapeType="1"/>
          </p:cNvCxnSpPr>
          <p:nvPr/>
        </p:nvCxnSpPr>
        <p:spPr bwMode="auto">
          <a:xfrm>
            <a:off x="6934200" y="4191000"/>
            <a:ext cx="304800" cy="158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36" name="Straight Connector 131"/>
          <p:cNvCxnSpPr>
            <a:cxnSpLocks noChangeShapeType="1"/>
          </p:cNvCxnSpPr>
          <p:nvPr/>
        </p:nvCxnSpPr>
        <p:spPr bwMode="auto">
          <a:xfrm rot="5400000">
            <a:off x="5789612" y="5335588"/>
            <a:ext cx="307975" cy="1524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37" name="Straight Connector 133"/>
          <p:cNvCxnSpPr>
            <a:cxnSpLocks noChangeShapeType="1"/>
            <a:stCxn id="6" idx="2"/>
          </p:cNvCxnSpPr>
          <p:nvPr/>
        </p:nvCxnSpPr>
        <p:spPr bwMode="auto">
          <a:xfrm rot="5400000">
            <a:off x="5943600" y="5562600"/>
            <a:ext cx="685800" cy="762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38" name="Straight Connector 135"/>
          <p:cNvCxnSpPr>
            <a:cxnSpLocks noChangeShapeType="1"/>
          </p:cNvCxnSpPr>
          <p:nvPr/>
        </p:nvCxnSpPr>
        <p:spPr bwMode="auto">
          <a:xfrm rot="16200000" flipH="1">
            <a:off x="6286500" y="5448300"/>
            <a:ext cx="685800" cy="3048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39" name="Straight Arrow Connector 140"/>
          <p:cNvCxnSpPr>
            <a:cxnSpLocks noChangeShapeType="1"/>
            <a:stCxn id="7" idx="1"/>
          </p:cNvCxnSpPr>
          <p:nvPr/>
        </p:nvCxnSpPr>
        <p:spPr bwMode="auto">
          <a:xfrm rot="10800000">
            <a:off x="5181600" y="3352800"/>
            <a:ext cx="609600" cy="1588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40" name="Straight Connector 142"/>
          <p:cNvCxnSpPr>
            <a:cxnSpLocks noChangeShapeType="1"/>
          </p:cNvCxnSpPr>
          <p:nvPr/>
        </p:nvCxnSpPr>
        <p:spPr bwMode="auto">
          <a:xfrm rot="16200000" flipV="1">
            <a:off x="5181600" y="2590800"/>
            <a:ext cx="609600" cy="609600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41" name="Straight Arrow Connector 146"/>
          <p:cNvCxnSpPr>
            <a:cxnSpLocks noChangeShapeType="1"/>
            <a:stCxn id="139" idx="1"/>
          </p:cNvCxnSpPr>
          <p:nvPr/>
        </p:nvCxnSpPr>
        <p:spPr bwMode="auto">
          <a:xfrm rot="10800000">
            <a:off x="5181600" y="4191000"/>
            <a:ext cx="381000" cy="1588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42" name="Straight Connector 153"/>
          <p:cNvCxnSpPr>
            <a:cxnSpLocks noChangeShapeType="1"/>
            <a:stCxn id="4" idx="3"/>
          </p:cNvCxnSpPr>
          <p:nvPr/>
        </p:nvCxnSpPr>
        <p:spPr bwMode="auto">
          <a:xfrm>
            <a:off x="2743200" y="3352800"/>
            <a:ext cx="1219200" cy="158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43" name="Straight Connector 155"/>
          <p:cNvCxnSpPr>
            <a:cxnSpLocks noChangeShapeType="1"/>
          </p:cNvCxnSpPr>
          <p:nvPr/>
        </p:nvCxnSpPr>
        <p:spPr bwMode="auto">
          <a:xfrm flipV="1">
            <a:off x="2743200" y="2590800"/>
            <a:ext cx="1219200" cy="6096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44" name="Straight Connector 161"/>
          <p:cNvCxnSpPr>
            <a:cxnSpLocks noChangeShapeType="1"/>
          </p:cNvCxnSpPr>
          <p:nvPr/>
        </p:nvCxnSpPr>
        <p:spPr bwMode="auto">
          <a:xfrm rot="10800000">
            <a:off x="2743200" y="3505200"/>
            <a:ext cx="1219200" cy="6858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45" name="Straight Connector 163"/>
          <p:cNvCxnSpPr>
            <a:cxnSpLocks noChangeShapeType="1"/>
          </p:cNvCxnSpPr>
          <p:nvPr/>
        </p:nvCxnSpPr>
        <p:spPr bwMode="auto">
          <a:xfrm>
            <a:off x="2438400" y="3505200"/>
            <a:ext cx="457200" cy="45402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9" name="Group 126"/>
          <p:cNvGrpSpPr>
            <a:grpSpLocks/>
          </p:cNvGrpSpPr>
          <p:nvPr/>
        </p:nvGrpSpPr>
        <p:grpSpPr bwMode="auto">
          <a:xfrm>
            <a:off x="304800" y="4264025"/>
            <a:ext cx="914400" cy="841375"/>
            <a:chOff x="304800" y="4264222"/>
            <a:chExt cx="914400" cy="841178"/>
          </a:xfrm>
        </p:grpSpPr>
        <p:grpSp>
          <p:nvGrpSpPr>
            <p:cNvPr id="33856" name="Group 60"/>
            <p:cNvGrpSpPr>
              <a:grpSpLocks/>
            </p:cNvGrpSpPr>
            <p:nvPr/>
          </p:nvGrpSpPr>
          <p:grpSpPr bwMode="auto">
            <a:xfrm>
              <a:off x="304800" y="4794646"/>
              <a:ext cx="914400" cy="310754"/>
              <a:chOff x="2438400" y="2051446"/>
              <a:chExt cx="914400" cy="310754"/>
            </a:xfrm>
          </p:grpSpPr>
          <p:sp>
            <p:nvSpPr>
              <p:cNvPr id="33858" name="Oval 61"/>
              <p:cNvSpPr>
                <a:spLocks noChangeArrowheads="1"/>
              </p:cNvSpPr>
              <p:nvPr/>
            </p:nvSpPr>
            <p:spPr bwMode="auto">
              <a:xfrm>
                <a:off x="2438400" y="2057400"/>
                <a:ext cx="914400" cy="304800"/>
              </a:xfrm>
              <a:prstGeom prst="ellipse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33859" name="TextBox 62"/>
              <p:cNvSpPr txBox="1">
                <a:spLocks noChangeArrowheads="1"/>
              </p:cNvSpPr>
              <p:nvPr/>
            </p:nvSpPr>
            <p:spPr bwMode="auto">
              <a:xfrm>
                <a:off x="2514600" y="2051446"/>
                <a:ext cx="77938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Calibri" pitchFamily="34" charset="0"/>
                  </a:rPr>
                  <a:t>pc_time</a:t>
                </a:r>
              </a:p>
            </p:txBody>
          </p:sp>
        </p:grpSp>
        <p:cxnSp>
          <p:nvCxnSpPr>
            <p:cNvPr id="33857" name="Straight Connector 102"/>
            <p:cNvCxnSpPr>
              <a:cxnSpLocks noChangeShapeType="1"/>
            </p:cNvCxnSpPr>
            <p:nvPr/>
          </p:nvCxnSpPr>
          <p:spPr bwMode="auto">
            <a:xfrm rot="10800000" flipV="1">
              <a:off x="770692" y="4264222"/>
              <a:ext cx="67509" cy="530423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1" name="Group 125"/>
          <p:cNvGrpSpPr>
            <a:grpSpLocks/>
          </p:cNvGrpSpPr>
          <p:nvPr/>
        </p:nvGrpSpPr>
        <p:grpSpPr bwMode="auto">
          <a:xfrm>
            <a:off x="838200" y="3505200"/>
            <a:ext cx="1219200" cy="1447800"/>
            <a:chOff x="838200" y="3505199"/>
            <a:chExt cx="1219200" cy="1447800"/>
          </a:xfrm>
        </p:grpSpPr>
        <p:grpSp>
          <p:nvGrpSpPr>
            <p:cNvPr id="33851" name="Group 36"/>
            <p:cNvGrpSpPr>
              <a:grpSpLocks/>
            </p:cNvGrpSpPr>
            <p:nvPr/>
          </p:nvGrpSpPr>
          <p:grpSpPr bwMode="auto">
            <a:xfrm>
              <a:off x="838200" y="3959423"/>
              <a:ext cx="1219200" cy="609600"/>
              <a:chOff x="3505200" y="3657600"/>
              <a:chExt cx="1524000" cy="838200"/>
            </a:xfrm>
          </p:grpSpPr>
          <p:sp>
            <p:nvSpPr>
              <p:cNvPr id="33854" name="Flowchart: Decision 37"/>
              <p:cNvSpPr>
                <a:spLocks noChangeArrowheads="1"/>
              </p:cNvSpPr>
              <p:nvPr/>
            </p:nvSpPr>
            <p:spPr bwMode="auto">
              <a:xfrm>
                <a:off x="3505200" y="3657600"/>
                <a:ext cx="1524000" cy="838200"/>
              </a:xfrm>
              <a:prstGeom prst="flowChartDecision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33855" name="TextBox 38"/>
              <p:cNvSpPr txBox="1">
                <a:spLocks noChangeArrowheads="1"/>
              </p:cNvSpPr>
              <p:nvPr/>
            </p:nvSpPr>
            <p:spPr bwMode="auto">
              <a:xfrm>
                <a:off x="3600450" y="3867150"/>
                <a:ext cx="1256354" cy="423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 dirty="0" err="1">
                    <a:latin typeface="Calibri" pitchFamily="34" charset="0"/>
                  </a:rPr>
                  <a:t>Work_dept</a:t>
                </a:r>
                <a:endParaRPr lang="en-US" sz="1400" dirty="0">
                  <a:latin typeface="Calibri" pitchFamily="34" charset="0"/>
                </a:endParaRPr>
              </a:p>
            </p:txBody>
          </p:sp>
        </p:grpSp>
        <p:cxnSp>
          <p:nvCxnSpPr>
            <p:cNvPr id="33852" name="Straight Connector 165"/>
            <p:cNvCxnSpPr>
              <a:cxnSpLocks noChangeShapeType="1"/>
            </p:cNvCxnSpPr>
            <p:nvPr/>
          </p:nvCxnSpPr>
          <p:spPr bwMode="auto">
            <a:xfrm rot="10800000" flipV="1">
              <a:off x="1447800" y="3505199"/>
              <a:ext cx="457200" cy="454223"/>
            </a:xfrm>
            <a:prstGeom prst="line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853" name="Straight Connector 167"/>
            <p:cNvCxnSpPr>
              <a:cxnSpLocks noChangeShapeType="1"/>
            </p:cNvCxnSpPr>
            <p:nvPr/>
          </p:nvCxnSpPr>
          <p:spPr bwMode="auto">
            <a:xfrm rot="16200000" flipH="1">
              <a:off x="1446312" y="4570511"/>
              <a:ext cx="383977" cy="381000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33848" name="Straight Arrow Connector 169"/>
          <p:cNvCxnSpPr>
            <a:cxnSpLocks noChangeShapeType="1"/>
          </p:cNvCxnSpPr>
          <p:nvPr/>
        </p:nvCxnSpPr>
        <p:spPr bwMode="auto">
          <a:xfrm rot="5400000" flipH="1" flipV="1">
            <a:off x="2551112" y="4608513"/>
            <a:ext cx="384175" cy="304800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49" name="Straight Connector 174"/>
          <p:cNvCxnSpPr>
            <a:cxnSpLocks noChangeShapeType="1"/>
            <a:endCxn id="7" idx="2"/>
          </p:cNvCxnSpPr>
          <p:nvPr/>
        </p:nvCxnSpPr>
        <p:spPr bwMode="auto">
          <a:xfrm rot="5400000" flipH="1" flipV="1">
            <a:off x="6134101" y="3695700"/>
            <a:ext cx="381000" cy="3175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50" name="Straight Connector 178"/>
          <p:cNvCxnSpPr>
            <a:cxnSpLocks noChangeShapeType="1"/>
            <a:endCxn id="6" idx="0"/>
          </p:cNvCxnSpPr>
          <p:nvPr/>
        </p:nvCxnSpPr>
        <p:spPr bwMode="auto">
          <a:xfrm rot="5400000">
            <a:off x="6096001" y="4724400"/>
            <a:ext cx="457200" cy="317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1875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 bwMode="auto">
          <a:xfrm>
            <a:off x="5562600" y="1905000"/>
            <a:ext cx="3276600" cy="4572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2700" cap="flat" cmpd="sng" algn="ctr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772400" cy="723900"/>
          </a:xfrm>
        </p:spPr>
        <p:txBody>
          <a:bodyPr/>
          <a:lstStyle/>
          <a:p>
            <a:r>
              <a:rPr lang="en-US"/>
              <a:t>Example:  University Database</a:t>
            </a:r>
          </a:p>
        </p:txBody>
      </p:sp>
      <p:sp>
        <p:nvSpPr>
          <p:cNvPr id="34820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7772400" cy="76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Graduate students have one major department in which they are working on their degree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76400" y="32004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Professo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r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676400" y="4949825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Dept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791200" y="49530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Graduate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791200" y="32004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Project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34825" name="Group 11"/>
          <p:cNvGrpSpPr>
            <a:grpSpLocks/>
          </p:cNvGrpSpPr>
          <p:nvPr/>
        </p:nvGrpSpPr>
        <p:grpSpPr bwMode="auto">
          <a:xfrm>
            <a:off x="3962400" y="3886200"/>
            <a:ext cx="1219200" cy="609600"/>
            <a:chOff x="3505200" y="3657600"/>
            <a:chExt cx="1524000" cy="838200"/>
          </a:xfrm>
        </p:grpSpPr>
        <p:sp>
          <p:nvSpPr>
            <p:cNvPr id="34931" name="Flowchart: Decision 9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4932" name="TextBox 10"/>
            <p:cNvSpPr txBox="1">
              <a:spLocks noChangeArrowheads="1"/>
            </p:cNvSpPr>
            <p:nvPr/>
          </p:nvSpPr>
          <p:spPr bwMode="auto">
            <a:xfrm>
              <a:off x="3684409" y="3867150"/>
              <a:ext cx="9637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Supervises</a:t>
              </a:r>
            </a:p>
          </p:txBody>
        </p:sp>
      </p:grpSp>
      <p:grpSp>
        <p:nvGrpSpPr>
          <p:cNvPr id="34826" name="Group 18"/>
          <p:cNvGrpSpPr>
            <a:grpSpLocks/>
          </p:cNvGrpSpPr>
          <p:nvPr/>
        </p:nvGrpSpPr>
        <p:grpSpPr bwMode="auto">
          <a:xfrm>
            <a:off x="3962400" y="3048000"/>
            <a:ext cx="1219200" cy="609600"/>
            <a:chOff x="3505200" y="3657600"/>
            <a:chExt cx="1524000" cy="838200"/>
          </a:xfrm>
        </p:grpSpPr>
        <p:sp>
          <p:nvSpPr>
            <p:cNvPr id="34929" name="Flowchart: Decision 19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4930" name="TextBox 20"/>
            <p:cNvSpPr txBox="1">
              <a:spLocks noChangeArrowheads="1"/>
            </p:cNvSpPr>
            <p:nvPr/>
          </p:nvSpPr>
          <p:spPr bwMode="auto">
            <a:xfrm>
              <a:off x="3776149" y="3863057"/>
              <a:ext cx="1062551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Manages</a:t>
              </a:r>
            </a:p>
          </p:txBody>
        </p:sp>
      </p:grpSp>
      <p:grpSp>
        <p:nvGrpSpPr>
          <p:cNvPr id="34827" name="Group 24"/>
          <p:cNvGrpSpPr>
            <a:grpSpLocks/>
          </p:cNvGrpSpPr>
          <p:nvPr/>
        </p:nvGrpSpPr>
        <p:grpSpPr bwMode="auto">
          <a:xfrm>
            <a:off x="3962400" y="2286000"/>
            <a:ext cx="1219200" cy="609600"/>
            <a:chOff x="3505200" y="3657600"/>
            <a:chExt cx="1524000" cy="838200"/>
          </a:xfrm>
        </p:grpSpPr>
        <p:sp>
          <p:nvSpPr>
            <p:cNvPr id="34927" name="Flowchart: Decision 25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4928" name="TextBox 26"/>
            <p:cNvSpPr txBox="1">
              <a:spLocks noChangeArrowheads="1"/>
            </p:cNvSpPr>
            <p:nvPr/>
          </p:nvSpPr>
          <p:spPr bwMode="auto">
            <a:xfrm>
              <a:off x="3790950" y="3867150"/>
              <a:ext cx="1002839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Work_in</a:t>
              </a:r>
            </a:p>
          </p:txBody>
        </p:sp>
      </p:grpSp>
      <p:grpSp>
        <p:nvGrpSpPr>
          <p:cNvPr id="34828" name="Group 27"/>
          <p:cNvGrpSpPr>
            <a:grpSpLocks/>
          </p:cNvGrpSpPr>
          <p:nvPr/>
        </p:nvGrpSpPr>
        <p:grpSpPr bwMode="auto">
          <a:xfrm>
            <a:off x="5715000" y="3886200"/>
            <a:ext cx="1219200" cy="609600"/>
            <a:chOff x="3505200" y="3657600"/>
            <a:chExt cx="1524000" cy="838200"/>
          </a:xfrm>
        </p:grpSpPr>
        <p:sp>
          <p:nvSpPr>
            <p:cNvPr id="34925" name="Flowchart: Decision 28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4926" name="TextBox 29"/>
            <p:cNvSpPr txBox="1">
              <a:spLocks noChangeArrowheads="1"/>
            </p:cNvSpPr>
            <p:nvPr/>
          </p:nvSpPr>
          <p:spPr bwMode="auto">
            <a:xfrm>
              <a:off x="3684409" y="3867150"/>
              <a:ext cx="1197604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Work_proj</a:t>
              </a:r>
            </a:p>
          </p:txBody>
        </p:sp>
      </p:grpSp>
      <p:grpSp>
        <p:nvGrpSpPr>
          <p:cNvPr id="34829" name="Group 33"/>
          <p:cNvGrpSpPr>
            <a:grpSpLocks/>
          </p:cNvGrpSpPr>
          <p:nvPr/>
        </p:nvGrpSpPr>
        <p:grpSpPr bwMode="auto">
          <a:xfrm>
            <a:off x="2286000" y="3959225"/>
            <a:ext cx="1219200" cy="609600"/>
            <a:chOff x="3505200" y="3657600"/>
            <a:chExt cx="1524000" cy="838200"/>
          </a:xfrm>
        </p:grpSpPr>
        <p:sp>
          <p:nvSpPr>
            <p:cNvPr id="34923" name="Flowchart: Decision 34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4924" name="TextBox 35"/>
            <p:cNvSpPr txBox="1">
              <a:spLocks noChangeArrowheads="1"/>
            </p:cNvSpPr>
            <p:nvPr/>
          </p:nvSpPr>
          <p:spPr bwMode="auto">
            <a:xfrm>
              <a:off x="3970530" y="3863057"/>
              <a:ext cx="677670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Runs</a:t>
              </a:r>
            </a:p>
          </p:txBody>
        </p:sp>
      </p:grpSp>
      <p:grpSp>
        <p:nvGrpSpPr>
          <p:cNvPr id="34830" name="Group 36"/>
          <p:cNvGrpSpPr>
            <a:grpSpLocks/>
          </p:cNvGrpSpPr>
          <p:nvPr/>
        </p:nvGrpSpPr>
        <p:grpSpPr bwMode="auto">
          <a:xfrm>
            <a:off x="838200" y="3959225"/>
            <a:ext cx="1219200" cy="609600"/>
            <a:chOff x="3505200" y="3657600"/>
            <a:chExt cx="1524000" cy="838200"/>
          </a:xfrm>
        </p:grpSpPr>
        <p:sp>
          <p:nvSpPr>
            <p:cNvPr id="34921" name="Flowchart: Decision 37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4922" name="TextBox 38"/>
            <p:cNvSpPr txBox="1">
              <a:spLocks noChangeArrowheads="1"/>
            </p:cNvSpPr>
            <p:nvPr/>
          </p:nvSpPr>
          <p:spPr bwMode="auto">
            <a:xfrm>
              <a:off x="3600450" y="3867150"/>
              <a:ext cx="1256354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Work_dept</a:t>
              </a:r>
            </a:p>
          </p:txBody>
        </p:sp>
      </p:grpSp>
      <p:grpSp>
        <p:nvGrpSpPr>
          <p:cNvPr id="34831" name="Group 41"/>
          <p:cNvGrpSpPr>
            <a:grpSpLocks/>
          </p:cNvGrpSpPr>
          <p:nvPr/>
        </p:nvGrpSpPr>
        <p:grpSpPr bwMode="auto">
          <a:xfrm>
            <a:off x="1828800" y="1981200"/>
            <a:ext cx="914400" cy="311150"/>
            <a:chOff x="2438400" y="2051446"/>
            <a:chExt cx="914400" cy="310754"/>
          </a:xfrm>
        </p:grpSpPr>
        <p:sp>
          <p:nvSpPr>
            <p:cNvPr id="34919" name="Oval 3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4920" name="TextBox 40"/>
            <p:cNvSpPr txBox="1">
              <a:spLocks noChangeArrowheads="1"/>
            </p:cNvSpPr>
            <p:nvPr/>
          </p:nvSpPr>
          <p:spPr bwMode="auto">
            <a:xfrm>
              <a:off x="2693979" y="2051446"/>
              <a:ext cx="5064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rank</a:t>
              </a:r>
            </a:p>
          </p:txBody>
        </p:sp>
      </p:grpSp>
      <p:grpSp>
        <p:nvGrpSpPr>
          <p:cNvPr id="34832" name="Group 42"/>
          <p:cNvGrpSpPr>
            <a:grpSpLocks/>
          </p:cNvGrpSpPr>
          <p:nvPr/>
        </p:nvGrpSpPr>
        <p:grpSpPr bwMode="auto">
          <a:xfrm>
            <a:off x="2590800" y="2282825"/>
            <a:ext cx="914400" cy="307975"/>
            <a:chOff x="2438400" y="2054423"/>
            <a:chExt cx="914400" cy="307777"/>
          </a:xfrm>
        </p:grpSpPr>
        <p:sp>
          <p:nvSpPr>
            <p:cNvPr id="34917" name="Oval 43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4918" name="TextBox 44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8386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Specialty</a:t>
              </a:r>
            </a:p>
          </p:txBody>
        </p:sp>
      </p:grpSp>
      <p:grpSp>
        <p:nvGrpSpPr>
          <p:cNvPr id="34833" name="Group 45"/>
          <p:cNvGrpSpPr>
            <a:grpSpLocks/>
          </p:cNvGrpSpPr>
          <p:nvPr/>
        </p:nvGrpSpPr>
        <p:grpSpPr bwMode="auto">
          <a:xfrm>
            <a:off x="1066800" y="2206625"/>
            <a:ext cx="914400" cy="311150"/>
            <a:chOff x="2438400" y="2051446"/>
            <a:chExt cx="914400" cy="310754"/>
          </a:xfrm>
        </p:grpSpPr>
        <p:sp>
          <p:nvSpPr>
            <p:cNvPr id="34915" name="Oval 46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4916" name="TextBox 47"/>
            <p:cNvSpPr txBox="1">
              <a:spLocks noChangeArrowheads="1"/>
            </p:cNvSpPr>
            <p:nvPr/>
          </p:nvSpPr>
          <p:spPr bwMode="auto">
            <a:xfrm>
              <a:off x="2679719" y="2051446"/>
              <a:ext cx="44448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age</a:t>
              </a:r>
            </a:p>
          </p:txBody>
        </p:sp>
      </p:grpSp>
      <p:grpSp>
        <p:nvGrpSpPr>
          <p:cNvPr id="34834" name="Group 48"/>
          <p:cNvGrpSpPr>
            <a:grpSpLocks/>
          </p:cNvGrpSpPr>
          <p:nvPr/>
        </p:nvGrpSpPr>
        <p:grpSpPr bwMode="auto">
          <a:xfrm>
            <a:off x="609600" y="2587625"/>
            <a:ext cx="914400" cy="311150"/>
            <a:chOff x="2438400" y="2051446"/>
            <a:chExt cx="914400" cy="310754"/>
          </a:xfrm>
        </p:grpSpPr>
        <p:sp>
          <p:nvSpPr>
            <p:cNvPr id="34913" name="Oval 4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4914" name="TextBox 50"/>
            <p:cNvSpPr txBox="1">
              <a:spLocks noChangeArrowheads="1"/>
            </p:cNvSpPr>
            <p:nvPr/>
          </p:nvSpPr>
          <p:spPr bwMode="auto">
            <a:xfrm>
              <a:off x="2703892" y="2051446"/>
              <a:ext cx="4203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ssn</a:t>
              </a:r>
            </a:p>
          </p:txBody>
        </p:sp>
      </p:grpSp>
      <p:grpSp>
        <p:nvGrpSpPr>
          <p:cNvPr id="34835" name="Group 51"/>
          <p:cNvGrpSpPr>
            <a:grpSpLocks/>
          </p:cNvGrpSpPr>
          <p:nvPr/>
        </p:nvGrpSpPr>
        <p:grpSpPr bwMode="auto">
          <a:xfrm>
            <a:off x="1828800" y="6092825"/>
            <a:ext cx="914400" cy="307975"/>
            <a:chOff x="2438400" y="2054423"/>
            <a:chExt cx="914400" cy="307777"/>
          </a:xfrm>
        </p:grpSpPr>
        <p:sp>
          <p:nvSpPr>
            <p:cNvPr id="34911" name="Oval 52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4912" name="TextBox 53"/>
            <p:cNvSpPr txBox="1">
              <a:spLocks noChangeArrowheads="1"/>
            </p:cNvSpPr>
            <p:nvPr/>
          </p:nvSpPr>
          <p:spPr bwMode="auto">
            <a:xfrm>
              <a:off x="2583782" y="2054423"/>
              <a:ext cx="6928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dname</a:t>
              </a:r>
            </a:p>
          </p:txBody>
        </p:sp>
      </p:grpSp>
      <p:grpSp>
        <p:nvGrpSpPr>
          <p:cNvPr id="34836" name="Group 54"/>
          <p:cNvGrpSpPr>
            <a:grpSpLocks/>
          </p:cNvGrpSpPr>
          <p:nvPr/>
        </p:nvGrpSpPr>
        <p:grpSpPr bwMode="auto">
          <a:xfrm>
            <a:off x="5715000" y="2057400"/>
            <a:ext cx="914400" cy="307975"/>
            <a:chOff x="2438400" y="2054423"/>
            <a:chExt cx="914400" cy="307777"/>
          </a:xfrm>
        </p:grpSpPr>
        <p:sp>
          <p:nvSpPr>
            <p:cNvPr id="34909" name="Oval 55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4910" name="TextBox 56"/>
            <p:cNvSpPr txBox="1">
              <a:spLocks noChangeArrowheads="1"/>
            </p:cNvSpPr>
            <p:nvPr/>
          </p:nvSpPr>
          <p:spPr bwMode="auto">
            <a:xfrm>
              <a:off x="2708702" y="2054423"/>
              <a:ext cx="4154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pid</a:t>
              </a:r>
            </a:p>
          </p:txBody>
        </p:sp>
      </p:grpSp>
      <p:grpSp>
        <p:nvGrpSpPr>
          <p:cNvPr id="34837" name="Group 57"/>
          <p:cNvGrpSpPr>
            <a:grpSpLocks/>
          </p:cNvGrpSpPr>
          <p:nvPr/>
        </p:nvGrpSpPr>
        <p:grpSpPr bwMode="auto">
          <a:xfrm>
            <a:off x="1143000" y="5708650"/>
            <a:ext cx="914400" cy="311150"/>
            <a:chOff x="2438400" y="2051446"/>
            <a:chExt cx="914400" cy="310754"/>
          </a:xfrm>
        </p:grpSpPr>
        <p:sp>
          <p:nvSpPr>
            <p:cNvPr id="34907" name="Oval 58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4908" name="TextBox 59"/>
            <p:cNvSpPr txBox="1">
              <a:spLocks noChangeArrowheads="1"/>
            </p:cNvSpPr>
            <p:nvPr/>
          </p:nvSpPr>
          <p:spPr bwMode="auto">
            <a:xfrm>
              <a:off x="2655802" y="2051446"/>
              <a:ext cx="4683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dno</a:t>
              </a:r>
            </a:p>
          </p:txBody>
        </p:sp>
      </p:grpSp>
      <p:grpSp>
        <p:nvGrpSpPr>
          <p:cNvPr id="34838" name="Group 60"/>
          <p:cNvGrpSpPr>
            <a:grpSpLocks/>
          </p:cNvGrpSpPr>
          <p:nvPr/>
        </p:nvGrpSpPr>
        <p:grpSpPr bwMode="auto">
          <a:xfrm>
            <a:off x="304800" y="4794250"/>
            <a:ext cx="914400" cy="311150"/>
            <a:chOff x="2438400" y="2051446"/>
            <a:chExt cx="914400" cy="310754"/>
          </a:xfrm>
        </p:grpSpPr>
        <p:sp>
          <p:nvSpPr>
            <p:cNvPr id="34905" name="Oval 61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4906" name="TextBox 62"/>
            <p:cNvSpPr txBox="1">
              <a:spLocks noChangeArrowheads="1"/>
            </p:cNvSpPr>
            <p:nvPr/>
          </p:nvSpPr>
          <p:spPr bwMode="auto">
            <a:xfrm>
              <a:off x="2514600" y="2051446"/>
              <a:ext cx="77938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pc_time</a:t>
              </a:r>
            </a:p>
          </p:txBody>
        </p:sp>
      </p:grpSp>
      <p:grpSp>
        <p:nvGrpSpPr>
          <p:cNvPr id="34839" name="Group 63"/>
          <p:cNvGrpSpPr>
            <a:grpSpLocks/>
          </p:cNvGrpSpPr>
          <p:nvPr/>
        </p:nvGrpSpPr>
        <p:grpSpPr bwMode="auto">
          <a:xfrm>
            <a:off x="2438400" y="5711825"/>
            <a:ext cx="914400" cy="307975"/>
            <a:chOff x="2438400" y="2054423"/>
            <a:chExt cx="914400" cy="307777"/>
          </a:xfrm>
        </p:grpSpPr>
        <p:sp>
          <p:nvSpPr>
            <p:cNvPr id="34903" name="Oval 64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4904" name="TextBox 65"/>
            <p:cNvSpPr txBox="1">
              <a:spLocks noChangeArrowheads="1"/>
            </p:cNvSpPr>
            <p:nvPr/>
          </p:nvSpPr>
          <p:spPr bwMode="auto">
            <a:xfrm>
              <a:off x="2607096" y="2054423"/>
              <a:ext cx="5933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office</a:t>
              </a:r>
            </a:p>
          </p:txBody>
        </p:sp>
      </p:grpSp>
      <p:grpSp>
        <p:nvGrpSpPr>
          <p:cNvPr id="34840" name="Group 66"/>
          <p:cNvGrpSpPr>
            <a:grpSpLocks/>
          </p:cNvGrpSpPr>
          <p:nvPr/>
        </p:nvGrpSpPr>
        <p:grpSpPr bwMode="auto">
          <a:xfrm>
            <a:off x="7239000" y="2971800"/>
            <a:ext cx="914400" cy="307975"/>
            <a:chOff x="2438400" y="2054423"/>
            <a:chExt cx="914400" cy="307777"/>
          </a:xfrm>
        </p:grpSpPr>
        <p:sp>
          <p:nvSpPr>
            <p:cNvPr id="34901" name="Oval 67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4902" name="TextBox 68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8815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end_date</a:t>
              </a:r>
            </a:p>
          </p:txBody>
        </p:sp>
      </p:grpSp>
      <p:grpSp>
        <p:nvGrpSpPr>
          <p:cNvPr id="34841" name="Group 69"/>
          <p:cNvGrpSpPr>
            <a:grpSpLocks/>
          </p:cNvGrpSpPr>
          <p:nvPr/>
        </p:nvGrpSpPr>
        <p:grpSpPr bwMode="auto">
          <a:xfrm>
            <a:off x="6629400" y="2206625"/>
            <a:ext cx="914400" cy="311150"/>
            <a:chOff x="2438400" y="2051446"/>
            <a:chExt cx="914400" cy="310754"/>
          </a:xfrm>
        </p:grpSpPr>
        <p:sp>
          <p:nvSpPr>
            <p:cNvPr id="34899" name="Oval 70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4900" name="TextBox 71"/>
            <p:cNvSpPr txBox="1">
              <a:spLocks noChangeArrowheads="1"/>
            </p:cNvSpPr>
            <p:nvPr/>
          </p:nvSpPr>
          <p:spPr bwMode="auto">
            <a:xfrm>
              <a:off x="2514600" y="2051446"/>
              <a:ext cx="7665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sponsor</a:t>
              </a:r>
            </a:p>
          </p:txBody>
        </p:sp>
      </p:grpSp>
      <p:grpSp>
        <p:nvGrpSpPr>
          <p:cNvPr id="34842" name="Group 72"/>
          <p:cNvGrpSpPr>
            <a:grpSpLocks/>
          </p:cNvGrpSpPr>
          <p:nvPr/>
        </p:nvGrpSpPr>
        <p:grpSpPr bwMode="auto">
          <a:xfrm>
            <a:off x="6934200" y="2590800"/>
            <a:ext cx="914400" cy="307975"/>
            <a:chOff x="2438400" y="2054423"/>
            <a:chExt cx="914400" cy="307777"/>
          </a:xfrm>
        </p:grpSpPr>
        <p:sp>
          <p:nvSpPr>
            <p:cNvPr id="34897" name="Oval 73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4898" name="TextBox 74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9046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start-date</a:t>
              </a:r>
            </a:p>
          </p:txBody>
        </p:sp>
      </p:grpSp>
      <p:grpSp>
        <p:nvGrpSpPr>
          <p:cNvPr id="34843" name="Group 75"/>
          <p:cNvGrpSpPr>
            <a:grpSpLocks/>
          </p:cNvGrpSpPr>
          <p:nvPr/>
        </p:nvGrpSpPr>
        <p:grpSpPr bwMode="auto">
          <a:xfrm>
            <a:off x="7162800" y="3425825"/>
            <a:ext cx="914400" cy="307975"/>
            <a:chOff x="2438400" y="2054423"/>
            <a:chExt cx="914400" cy="307777"/>
          </a:xfrm>
        </p:grpSpPr>
        <p:sp>
          <p:nvSpPr>
            <p:cNvPr id="34895" name="Oval 76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4896" name="TextBox 77"/>
            <p:cNvSpPr txBox="1">
              <a:spLocks noChangeArrowheads="1"/>
            </p:cNvSpPr>
            <p:nvPr/>
          </p:nvSpPr>
          <p:spPr bwMode="auto">
            <a:xfrm>
              <a:off x="2574998" y="2054423"/>
              <a:ext cx="7016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budget</a:t>
              </a:r>
            </a:p>
          </p:txBody>
        </p:sp>
      </p:grpSp>
      <p:grpSp>
        <p:nvGrpSpPr>
          <p:cNvPr id="34844" name="Group 78"/>
          <p:cNvGrpSpPr>
            <a:grpSpLocks/>
          </p:cNvGrpSpPr>
          <p:nvPr/>
        </p:nvGrpSpPr>
        <p:grpSpPr bwMode="auto">
          <a:xfrm>
            <a:off x="7239000" y="4035425"/>
            <a:ext cx="914400" cy="307975"/>
            <a:chOff x="2438400" y="2054423"/>
            <a:chExt cx="914400" cy="307777"/>
          </a:xfrm>
        </p:grpSpPr>
        <p:sp>
          <p:nvSpPr>
            <p:cNvPr id="34893" name="Oval 7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4894" name="TextBox 80"/>
            <p:cNvSpPr txBox="1">
              <a:spLocks noChangeArrowheads="1"/>
            </p:cNvSpPr>
            <p:nvPr/>
          </p:nvSpPr>
          <p:spPr bwMode="auto">
            <a:xfrm>
              <a:off x="2590800" y="2054423"/>
              <a:ext cx="59836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hours</a:t>
              </a:r>
            </a:p>
          </p:txBody>
        </p:sp>
      </p:grpSp>
      <p:grpSp>
        <p:nvGrpSpPr>
          <p:cNvPr id="34845" name="Group 81"/>
          <p:cNvGrpSpPr>
            <a:grpSpLocks/>
          </p:cNvGrpSpPr>
          <p:nvPr/>
        </p:nvGrpSpPr>
        <p:grpSpPr bwMode="auto">
          <a:xfrm>
            <a:off x="6781800" y="5559425"/>
            <a:ext cx="685800" cy="307975"/>
            <a:chOff x="2438400" y="2054423"/>
            <a:chExt cx="914400" cy="307777"/>
          </a:xfrm>
        </p:grpSpPr>
        <p:sp>
          <p:nvSpPr>
            <p:cNvPr id="34891" name="Oval 82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4892" name="TextBox 83"/>
            <p:cNvSpPr txBox="1">
              <a:spLocks noChangeArrowheads="1"/>
            </p:cNvSpPr>
            <p:nvPr/>
          </p:nvSpPr>
          <p:spPr bwMode="auto">
            <a:xfrm>
              <a:off x="2540000" y="2054423"/>
              <a:ext cx="5982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name</a:t>
              </a:r>
            </a:p>
          </p:txBody>
        </p:sp>
      </p:grpSp>
      <p:grpSp>
        <p:nvGrpSpPr>
          <p:cNvPr id="34846" name="Group 84"/>
          <p:cNvGrpSpPr>
            <a:grpSpLocks/>
          </p:cNvGrpSpPr>
          <p:nvPr/>
        </p:nvGrpSpPr>
        <p:grpSpPr bwMode="auto">
          <a:xfrm>
            <a:off x="6477000" y="5940425"/>
            <a:ext cx="914400" cy="311150"/>
            <a:chOff x="2438400" y="2051446"/>
            <a:chExt cx="914400" cy="310754"/>
          </a:xfrm>
        </p:grpSpPr>
        <p:sp>
          <p:nvSpPr>
            <p:cNvPr id="34889" name="Oval 85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4890" name="TextBox 86"/>
            <p:cNvSpPr txBox="1">
              <a:spLocks noChangeArrowheads="1"/>
            </p:cNvSpPr>
            <p:nvPr/>
          </p:nvSpPr>
          <p:spPr bwMode="auto">
            <a:xfrm>
              <a:off x="2438400" y="2051446"/>
              <a:ext cx="87748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deg_prog</a:t>
              </a:r>
            </a:p>
          </p:txBody>
        </p:sp>
      </p:grpSp>
      <p:grpSp>
        <p:nvGrpSpPr>
          <p:cNvPr id="34847" name="Group 87"/>
          <p:cNvGrpSpPr>
            <a:grpSpLocks/>
          </p:cNvGrpSpPr>
          <p:nvPr/>
        </p:nvGrpSpPr>
        <p:grpSpPr bwMode="auto">
          <a:xfrm>
            <a:off x="5943600" y="5940425"/>
            <a:ext cx="457200" cy="311150"/>
            <a:chOff x="2438400" y="2051446"/>
            <a:chExt cx="914400" cy="310754"/>
          </a:xfrm>
        </p:grpSpPr>
        <p:sp>
          <p:nvSpPr>
            <p:cNvPr id="34887" name="Oval 88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4888" name="TextBox 89"/>
            <p:cNvSpPr txBox="1">
              <a:spLocks noChangeArrowheads="1"/>
            </p:cNvSpPr>
            <p:nvPr/>
          </p:nvSpPr>
          <p:spPr bwMode="auto">
            <a:xfrm>
              <a:off x="2438400" y="2051446"/>
              <a:ext cx="6667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age</a:t>
              </a:r>
            </a:p>
          </p:txBody>
        </p:sp>
      </p:grpSp>
      <p:grpSp>
        <p:nvGrpSpPr>
          <p:cNvPr id="34848" name="Group 90"/>
          <p:cNvGrpSpPr>
            <a:grpSpLocks/>
          </p:cNvGrpSpPr>
          <p:nvPr/>
        </p:nvGrpSpPr>
        <p:grpSpPr bwMode="auto">
          <a:xfrm>
            <a:off x="5638800" y="5559425"/>
            <a:ext cx="457200" cy="311150"/>
            <a:chOff x="2438400" y="2051446"/>
            <a:chExt cx="914400" cy="310754"/>
          </a:xfrm>
        </p:grpSpPr>
        <p:sp>
          <p:nvSpPr>
            <p:cNvPr id="34885" name="Oval 91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4886" name="TextBox 92"/>
            <p:cNvSpPr txBox="1">
              <a:spLocks noChangeArrowheads="1"/>
            </p:cNvSpPr>
            <p:nvPr/>
          </p:nvSpPr>
          <p:spPr bwMode="auto">
            <a:xfrm>
              <a:off x="2475292" y="2051446"/>
              <a:ext cx="840616" cy="307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ssn</a:t>
              </a:r>
            </a:p>
          </p:txBody>
        </p:sp>
      </p:grpSp>
      <p:cxnSp>
        <p:nvCxnSpPr>
          <p:cNvPr id="34849" name="Straight Connector 94"/>
          <p:cNvCxnSpPr>
            <a:cxnSpLocks noChangeShapeType="1"/>
          </p:cNvCxnSpPr>
          <p:nvPr/>
        </p:nvCxnSpPr>
        <p:spPr bwMode="auto">
          <a:xfrm rot="16200000" flipH="1">
            <a:off x="1343025" y="2638425"/>
            <a:ext cx="304800" cy="8191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50" name="Straight Connector 96"/>
          <p:cNvCxnSpPr>
            <a:cxnSpLocks noChangeShapeType="1"/>
          </p:cNvCxnSpPr>
          <p:nvPr/>
        </p:nvCxnSpPr>
        <p:spPr bwMode="auto">
          <a:xfrm rot="16200000" flipH="1">
            <a:off x="1450975" y="2593975"/>
            <a:ext cx="685800" cy="5270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51" name="Straight Connector 98"/>
          <p:cNvCxnSpPr>
            <a:cxnSpLocks noChangeShapeType="1"/>
            <a:endCxn id="4" idx="0"/>
          </p:cNvCxnSpPr>
          <p:nvPr/>
        </p:nvCxnSpPr>
        <p:spPr bwMode="auto">
          <a:xfrm rot="5400000">
            <a:off x="1817687" y="2681288"/>
            <a:ext cx="911225" cy="127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52" name="Straight Connector 100"/>
          <p:cNvCxnSpPr>
            <a:cxnSpLocks noChangeShapeType="1"/>
          </p:cNvCxnSpPr>
          <p:nvPr/>
        </p:nvCxnSpPr>
        <p:spPr bwMode="auto">
          <a:xfrm rot="5400000">
            <a:off x="2419350" y="2609850"/>
            <a:ext cx="609600" cy="5715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53" name="Straight Connector 102"/>
          <p:cNvCxnSpPr>
            <a:cxnSpLocks noChangeShapeType="1"/>
          </p:cNvCxnSpPr>
          <p:nvPr/>
        </p:nvCxnSpPr>
        <p:spPr bwMode="auto">
          <a:xfrm rot="10800000" flipV="1">
            <a:off x="769938" y="4264025"/>
            <a:ext cx="68262" cy="53022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54" name="Straight Connector 104"/>
          <p:cNvCxnSpPr>
            <a:cxnSpLocks noChangeShapeType="1"/>
          </p:cNvCxnSpPr>
          <p:nvPr/>
        </p:nvCxnSpPr>
        <p:spPr bwMode="auto">
          <a:xfrm rot="5400000" flipH="1" flipV="1">
            <a:off x="1560512" y="5287963"/>
            <a:ext cx="454025" cy="3873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55" name="Straight Connector 106"/>
          <p:cNvCxnSpPr>
            <a:cxnSpLocks noChangeShapeType="1"/>
            <a:endCxn id="5" idx="2"/>
          </p:cNvCxnSpPr>
          <p:nvPr/>
        </p:nvCxnSpPr>
        <p:spPr bwMode="auto">
          <a:xfrm rot="16200000" flipV="1">
            <a:off x="1846263" y="5618162"/>
            <a:ext cx="838200" cy="11112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56" name="Straight Connector 108"/>
          <p:cNvCxnSpPr>
            <a:cxnSpLocks noChangeShapeType="1"/>
          </p:cNvCxnSpPr>
          <p:nvPr/>
        </p:nvCxnSpPr>
        <p:spPr bwMode="auto">
          <a:xfrm rot="16200000" flipV="1">
            <a:off x="2442369" y="5250656"/>
            <a:ext cx="457200" cy="46513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57" name="Straight Connector 110"/>
          <p:cNvCxnSpPr>
            <a:cxnSpLocks noChangeShapeType="1"/>
          </p:cNvCxnSpPr>
          <p:nvPr/>
        </p:nvCxnSpPr>
        <p:spPr bwMode="auto">
          <a:xfrm rot="5400000">
            <a:off x="5765006" y="2772569"/>
            <a:ext cx="835025" cy="2063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58" name="Straight Connector 112"/>
          <p:cNvCxnSpPr>
            <a:cxnSpLocks noChangeShapeType="1"/>
            <a:endCxn id="7" idx="0"/>
          </p:cNvCxnSpPr>
          <p:nvPr/>
        </p:nvCxnSpPr>
        <p:spPr bwMode="auto">
          <a:xfrm rot="5400000">
            <a:off x="6134100" y="2628900"/>
            <a:ext cx="762000" cy="381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59" name="Straight Connector 114"/>
          <p:cNvCxnSpPr>
            <a:cxnSpLocks noChangeShapeType="1"/>
          </p:cNvCxnSpPr>
          <p:nvPr/>
        </p:nvCxnSpPr>
        <p:spPr bwMode="auto">
          <a:xfrm rot="10800000" flipV="1">
            <a:off x="6553200" y="2819400"/>
            <a:ext cx="457200" cy="381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60" name="Straight Connector 122"/>
          <p:cNvCxnSpPr>
            <a:cxnSpLocks noChangeShapeType="1"/>
          </p:cNvCxnSpPr>
          <p:nvPr/>
        </p:nvCxnSpPr>
        <p:spPr bwMode="auto">
          <a:xfrm flipV="1">
            <a:off x="6858000" y="3125788"/>
            <a:ext cx="381000" cy="74612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61" name="Straight Connector 124"/>
          <p:cNvCxnSpPr>
            <a:cxnSpLocks noChangeShapeType="1"/>
            <a:stCxn id="7" idx="3"/>
          </p:cNvCxnSpPr>
          <p:nvPr/>
        </p:nvCxnSpPr>
        <p:spPr bwMode="auto">
          <a:xfrm>
            <a:off x="6858000" y="3352800"/>
            <a:ext cx="438150" cy="1206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62" name="Straight Connector 127"/>
          <p:cNvCxnSpPr>
            <a:cxnSpLocks noChangeShapeType="1"/>
          </p:cNvCxnSpPr>
          <p:nvPr/>
        </p:nvCxnSpPr>
        <p:spPr bwMode="auto">
          <a:xfrm>
            <a:off x="6934200" y="4191000"/>
            <a:ext cx="304800" cy="158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63" name="Straight Connector 131"/>
          <p:cNvCxnSpPr>
            <a:cxnSpLocks noChangeShapeType="1"/>
          </p:cNvCxnSpPr>
          <p:nvPr/>
        </p:nvCxnSpPr>
        <p:spPr bwMode="auto">
          <a:xfrm rot="5400000">
            <a:off x="5789612" y="5335588"/>
            <a:ext cx="307975" cy="1524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64" name="Straight Connector 133"/>
          <p:cNvCxnSpPr>
            <a:cxnSpLocks noChangeShapeType="1"/>
            <a:stCxn id="6" idx="2"/>
          </p:cNvCxnSpPr>
          <p:nvPr/>
        </p:nvCxnSpPr>
        <p:spPr bwMode="auto">
          <a:xfrm rot="5400000">
            <a:off x="5943600" y="5562600"/>
            <a:ext cx="685800" cy="762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65" name="Straight Connector 135"/>
          <p:cNvCxnSpPr>
            <a:cxnSpLocks noChangeShapeType="1"/>
          </p:cNvCxnSpPr>
          <p:nvPr/>
        </p:nvCxnSpPr>
        <p:spPr bwMode="auto">
          <a:xfrm rot="16200000" flipH="1">
            <a:off x="6286500" y="5448300"/>
            <a:ext cx="685800" cy="3048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66" name="Straight Connector 137"/>
          <p:cNvCxnSpPr>
            <a:cxnSpLocks noChangeShapeType="1"/>
          </p:cNvCxnSpPr>
          <p:nvPr/>
        </p:nvCxnSpPr>
        <p:spPr bwMode="auto">
          <a:xfrm rot="16200000" flipH="1">
            <a:off x="6667500" y="5295900"/>
            <a:ext cx="304800" cy="2286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67" name="Straight Arrow Connector 140"/>
          <p:cNvCxnSpPr>
            <a:cxnSpLocks noChangeShapeType="1"/>
            <a:stCxn id="7" idx="1"/>
          </p:cNvCxnSpPr>
          <p:nvPr/>
        </p:nvCxnSpPr>
        <p:spPr bwMode="auto">
          <a:xfrm rot="10800000">
            <a:off x="5181600" y="3352800"/>
            <a:ext cx="609600" cy="1588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68" name="Straight Connector 142"/>
          <p:cNvCxnSpPr>
            <a:cxnSpLocks noChangeShapeType="1"/>
          </p:cNvCxnSpPr>
          <p:nvPr/>
        </p:nvCxnSpPr>
        <p:spPr bwMode="auto">
          <a:xfrm rot="16200000" flipV="1">
            <a:off x="5181600" y="2590800"/>
            <a:ext cx="609600" cy="609600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69" name="Straight Arrow Connector 146"/>
          <p:cNvCxnSpPr>
            <a:cxnSpLocks noChangeShapeType="1"/>
            <a:stCxn id="139" idx="1"/>
          </p:cNvCxnSpPr>
          <p:nvPr/>
        </p:nvCxnSpPr>
        <p:spPr bwMode="auto">
          <a:xfrm rot="10800000">
            <a:off x="5181600" y="4191000"/>
            <a:ext cx="381000" cy="1588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70" name="Straight Connector 153"/>
          <p:cNvCxnSpPr>
            <a:cxnSpLocks noChangeShapeType="1"/>
            <a:stCxn id="4" idx="3"/>
          </p:cNvCxnSpPr>
          <p:nvPr/>
        </p:nvCxnSpPr>
        <p:spPr bwMode="auto">
          <a:xfrm>
            <a:off x="2743200" y="3352800"/>
            <a:ext cx="1219200" cy="158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71" name="Straight Connector 155"/>
          <p:cNvCxnSpPr>
            <a:cxnSpLocks noChangeShapeType="1"/>
          </p:cNvCxnSpPr>
          <p:nvPr/>
        </p:nvCxnSpPr>
        <p:spPr bwMode="auto">
          <a:xfrm flipV="1">
            <a:off x="2743200" y="2590800"/>
            <a:ext cx="1219200" cy="6096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72" name="Straight Connector 161"/>
          <p:cNvCxnSpPr>
            <a:cxnSpLocks noChangeShapeType="1"/>
          </p:cNvCxnSpPr>
          <p:nvPr/>
        </p:nvCxnSpPr>
        <p:spPr bwMode="auto">
          <a:xfrm rot="10800000">
            <a:off x="2743200" y="3505200"/>
            <a:ext cx="1219200" cy="6858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73" name="Straight Connector 163"/>
          <p:cNvCxnSpPr>
            <a:cxnSpLocks noChangeShapeType="1"/>
          </p:cNvCxnSpPr>
          <p:nvPr/>
        </p:nvCxnSpPr>
        <p:spPr bwMode="auto">
          <a:xfrm>
            <a:off x="2438400" y="3505200"/>
            <a:ext cx="457200" cy="45402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74" name="Straight Connector 165"/>
          <p:cNvCxnSpPr>
            <a:cxnSpLocks noChangeShapeType="1"/>
          </p:cNvCxnSpPr>
          <p:nvPr/>
        </p:nvCxnSpPr>
        <p:spPr bwMode="auto">
          <a:xfrm rot="10800000" flipV="1">
            <a:off x="1447800" y="3505200"/>
            <a:ext cx="457200" cy="454025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75" name="Straight Connector 167"/>
          <p:cNvCxnSpPr>
            <a:cxnSpLocks noChangeShapeType="1"/>
          </p:cNvCxnSpPr>
          <p:nvPr/>
        </p:nvCxnSpPr>
        <p:spPr bwMode="auto">
          <a:xfrm rot="16200000" flipH="1">
            <a:off x="1446212" y="4570413"/>
            <a:ext cx="384175" cy="381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76" name="Straight Arrow Connector 169"/>
          <p:cNvCxnSpPr>
            <a:cxnSpLocks noChangeShapeType="1"/>
          </p:cNvCxnSpPr>
          <p:nvPr/>
        </p:nvCxnSpPr>
        <p:spPr bwMode="auto">
          <a:xfrm rot="5400000" flipH="1" flipV="1">
            <a:off x="2551112" y="4608513"/>
            <a:ext cx="384175" cy="304800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30" name="Group 123"/>
          <p:cNvGrpSpPr>
            <a:grpSpLocks/>
          </p:cNvGrpSpPr>
          <p:nvPr/>
        </p:nvGrpSpPr>
        <p:grpSpPr bwMode="auto">
          <a:xfrm>
            <a:off x="2743200" y="4800600"/>
            <a:ext cx="3048000" cy="609600"/>
            <a:chOff x="2743200" y="4800600"/>
            <a:chExt cx="3048000" cy="609600"/>
          </a:xfrm>
        </p:grpSpPr>
        <p:grpSp>
          <p:nvGrpSpPr>
            <p:cNvPr id="34880" name="Group 21"/>
            <p:cNvGrpSpPr>
              <a:grpSpLocks/>
            </p:cNvGrpSpPr>
            <p:nvPr/>
          </p:nvGrpSpPr>
          <p:grpSpPr bwMode="auto">
            <a:xfrm>
              <a:off x="3962400" y="4800600"/>
              <a:ext cx="1219200" cy="609600"/>
              <a:chOff x="3505200" y="3657600"/>
              <a:chExt cx="1524000" cy="838200"/>
            </a:xfrm>
          </p:grpSpPr>
          <p:sp>
            <p:nvSpPr>
              <p:cNvPr id="34883" name="Flowchart: Decision 22"/>
              <p:cNvSpPr>
                <a:spLocks noChangeArrowheads="1"/>
              </p:cNvSpPr>
              <p:nvPr/>
            </p:nvSpPr>
            <p:spPr bwMode="auto">
              <a:xfrm>
                <a:off x="3505200" y="3657600"/>
                <a:ext cx="1524000" cy="838200"/>
              </a:xfrm>
              <a:prstGeom prst="flowChartDecision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34884" name="TextBox 23"/>
              <p:cNvSpPr txBox="1">
                <a:spLocks noChangeArrowheads="1"/>
              </p:cNvSpPr>
              <p:nvPr/>
            </p:nvSpPr>
            <p:spPr bwMode="auto">
              <a:xfrm>
                <a:off x="3866335" y="3867150"/>
                <a:ext cx="781865" cy="423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Calibri" pitchFamily="34" charset="0"/>
                  </a:rPr>
                  <a:t>Major</a:t>
                </a:r>
              </a:p>
            </p:txBody>
          </p:sp>
        </p:grpSp>
        <p:cxnSp>
          <p:nvCxnSpPr>
            <p:cNvPr id="34881" name="Straight Arrow Connector 149"/>
            <p:cNvCxnSpPr>
              <a:cxnSpLocks noChangeShapeType="1"/>
              <a:stCxn id="6" idx="1"/>
            </p:cNvCxnSpPr>
            <p:nvPr/>
          </p:nvCxnSpPr>
          <p:spPr bwMode="auto">
            <a:xfrm rot="10800000">
              <a:off x="5181600" y="5105400"/>
              <a:ext cx="609600" cy="1588"/>
            </a:xfrm>
            <a:prstGeom prst="straightConnector1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4882" name="Straight Connector 172"/>
            <p:cNvCxnSpPr>
              <a:cxnSpLocks noChangeShapeType="1"/>
              <a:stCxn id="5" idx="3"/>
            </p:cNvCxnSpPr>
            <p:nvPr/>
          </p:nvCxnSpPr>
          <p:spPr bwMode="auto">
            <a:xfrm>
              <a:off x="2743200" y="5102423"/>
              <a:ext cx="1219200" cy="2977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34878" name="Straight Connector 174"/>
          <p:cNvCxnSpPr>
            <a:cxnSpLocks noChangeShapeType="1"/>
            <a:endCxn id="7" idx="2"/>
          </p:cNvCxnSpPr>
          <p:nvPr/>
        </p:nvCxnSpPr>
        <p:spPr bwMode="auto">
          <a:xfrm rot="5400000" flipH="1" flipV="1">
            <a:off x="6134101" y="3695700"/>
            <a:ext cx="381000" cy="3175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79" name="Straight Connector 178"/>
          <p:cNvCxnSpPr>
            <a:cxnSpLocks noChangeShapeType="1"/>
            <a:endCxn id="6" idx="0"/>
          </p:cNvCxnSpPr>
          <p:nvPr/>
        </p:nvCxnSpPr>
        <p:spPr bwMode="auto">
          <a:xfrm rot="5400000">
            <a:off x="6096001" y="4724400"/>
            <a:ext cx="457200" cy="317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0645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 bwMode="auto">
          <a:xfrm>
            <a:off x="5562600" y="1905000"/>
            <a:ext cx="3276600" cy="4572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2700" cap="flat" cmpd="sng" algn="ctr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772400" cy="723900"/>
          </a:xfrm>
        </p:spPr>
        <p:txBody>
          <a:bodyPr/>
          <a:lstStyle/>
          <a:p>
            <a:r>
              <a:rPr lang="en-US"/>
              <a:t>Example:  University Database</a:t>
            </a:r>
          </a:p>
        </p:txBody>
      </p:sp>
      <p:sp>
        <p:nvSpPr>
          <p:cNvPr id="35844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7772400" cy="76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Each graduate student has another, more senior graduate student who advises him or her on what courses to take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76400" y="32004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Professo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r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676400" y="4949825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Dept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791200" y="49530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Graduate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791200" y="32004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Project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35849" name="Group 11"/>
          <p:cNvGrpSpPr>
            <a:grpSpLocks/>
          </p:cNvGrpSpPr>
          <p:nvPr/>
        </p:nvGrpSpPr>
        <p:grpSpPr bwMode="auto">
          <a:xfrm>
            <a:off x="3962400" y="3886200"/>
            <a:ext cx="1219200" cy="609600"/>
            <a:chOff x="3505200" y="3657600"/>
            <a:chExt cx="1524000" cy="838200"/>
          </a:xfrm>
        </p:grpSpPr>
        <p:sp>
          <p:nvSpPr>
            <p:cNvPr id="35962" name="Flowchart: Decision 9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5963" name="TextBox 10"/>
            <p:cNvSpPr txBox="1">
              <a:spLocks noChangeArrowheads="1"/>
            </p:cNvSpPr>
            <p:nvPr/>
          </p:nvSpPr>
          <p:spPr bwMode="auto">
            <a:xfrm>
              <a:off x="3684409" y="3867150"/>
              <a:ext cx="9637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Supervises</a:t>
              </a:r>
            </a:p>
          </p:txBody>
        </p:sp>
      </p:grpSp>
      <p:grpSp>
        <p:nvGrpSpPr>
          <p:cNvPr id="35850" name="Group 18"/>
          <p:cNvGrpSpPr>
            <a:grpSpLocks/>
          </p:cNvGrpSpPr>
          <p:nvPr/>
        </p:nvGrpSpPr>
        <p:grpSpPr bwMode="auto">
          <a:xfrm>
            <a:off x="3962400" y="3048000"/>
            <a:ext cx="1219200" cy="609600"/>
            <a:chOff x="3505200" y="3657600"/>
            <a:chExt cx="1524000" cy="838200"/>
          </a:xfrm>
        </p:grpSpPr>
        <p:sp>
          <p:nvSpPr>
            <p:cNvPr id="35960" name="Flowchart: Decision 19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5961" name="TextBox 20"/>
            <p:cNvSpPr txBox="1">
              <a:spLocks noChangeArrowheads="1"/>
            </p:cNvSpPr>
            <p:nvPr/>
          </p:nvSpPr>
          <p:spPr bwMode="auto">
            <a:xfrm>
              <a:off x="3776149" y="3863057"/>
              <a:ext cx="1062551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Manages</a:t>
              </a:r>
            </a:p>
          </p:txBody>
        </p:sp>
      </p:grpSp>
      <p:grpSp>
        <p:nvGrpSpPr>
          <p:cNvPr id="35851" name="Group 21"/>
          <p:cNvGrpSpPr>
            <a:grpSpLocks/>
          </p:cNvGrpSpPr>
          <p:nvPr/>
        </p:nvGrpSpPr>
        <p:grpSpPr bwMode="auto">
          <a:xfrm>
            <a:off x="3962400" y="4800600"/>
            <a:ext cx="1219200" cy="609600"/>
            <a:chOff x="3505200" y="3657600"/>
            <a:chExt cx="1524000" cy="838200"/>
          </a:xfrm>
        </p:grpSpPr>
        <p:sp>
          <p:nvSpPr>
            <p:cNvPr id="35958" name="Flowchart: Decision 22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5959" name="TextBox 23"/>
            <p:cNvSpPr txBox="1">
              <a:spLocks noChangeArrowheads="1"/>
            </p:cNvSpPr>
            <p:nvPr/>
          </p:nvSpPr>
          <p:spPr bwMode="auto">
            <a:xfrm>
              <a:off x="3866335" y="3867150"/>
              <a:ext cx="781865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Major</a:t>
              </a:r>
            </a:p>
          </p:txBody>
        </p:sp>
      </p:grpSp>
      <p:grpSp>
        <p:nvGrpSpPr>
          <p:cNvPr id="35852" name="Group 24"/>
          <p:cNvGrpSpPr>
            <a:grpSpLocks/>
          </p:cNvGrpSpPr>
          <p:nvPr/>
        </p:nvGrpSpPr>
        <p:grpSpPr bwMode="auto">
          <a:xfrm>
            <a:off x="3962400" y="2286000"/>
            <a:ext cx="1219200" cy="609600"/>
            <a:chOff x="3505200" y="3657600"/>
            <a:chExt cx="1524000" cy="838200"/>
          </a:xfrm>
        </p:grpSpPr>
        <p:sp>
          <p:nvSpPr>
            <p:cNvPr id="35956" name="Flowchart: Decision 25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5957" name="TextBox 26"/>
            <p:cNvSpPr txBox="1">
              <a:spLocks noChangeArrowheads="1"/>
            </p:cNvSpPr>
            <p:nvPr/>
          </p:nvSpPr>
          <p:spPr bwMode="auto">
            <a:xfrm>
              <a:off x="3790950" y="3867150"/>
              <a:ext cx="1002839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Work_in</a:t>
              </a:r>
            </a:p>
          </p:txBody>
        </p:sp>
      </p:grpSp>
      <p:grpSp>
        <p:nvGrpSpPr>
          <p:cNvPr id="35853" name="Group 27"/>
          <p:cNvGrpSpPr>
            <a:grpSpLocks/>
          </p:cNvGrpSpPr>
          <p:nvPr/>
        </p:nvGrpSpPr>
        <p:grpSpPr bwMode="auto">
          <a:xfrm>
            <a:off x="5715000" y="3886200"/>
            <a:ext cx="1219200" cy="609600"/>
            <a:chOff x="3505200" y="3657600"/>
            <a:chExt cx="1524000" cy="838200"/>
          </a:xfrm>
        </p:grpSpPr>
        <p:sp>
          <p:nvSpPr>
            <p:cNvPr id="35954" name="Flowchart: Decision 28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5955" name="TextBox 29"/>
            <p:cNvSpPr txBox="1">
              <a:spLocks noChangeArrowheads="1"/>
            </p:cNvSpPr>
            <p:nvPr/>
          </p:nvSpPr>
          <p:spPr bwMode="auto">
            <a:xfrm>
              <a:off x="3684409" y="3867150"/>
              <a:ext cx="1197604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Work_proj</a:t>
              </a:r>
            </a:p>
          </p:txBody>
        </p:sp>
      </p:grpSp>
      <p:grpSp>
        <p:nvGrpSpPr>
          <p:cNvPr id="35854" name="Group 33"/>
          <p:cNvGrpSpPr>
            <a:grpSpLocks/>
          </p:cNvGrpSpPr>
          <p:nvPr/>
        </p:nvGrpSpPr>
        <p:grpSpPr bwMode="auto">
          <a:xfrm>
            <a:off x="2286000" y="3959225"/>
            <a:ext cx="1219200" cy="609600"/>
            <a:chOff x="3505200" y="3657600"/>
            <a:chExt cx="1524000" cy="838200"/>
          </a:xfrm>
        </p:grpSpPr>
        <p:sp>
          <p:nvSpPr>
            <p:cNvPr id="35952" name="Flowchart: Decision 34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5953" name="TextBox 35"/>
            <p:cNvSpPr txBox="1">
              <a:spLocks noChangeArrowheads="1"/>
            </p:cNvSpPr>
            <p:nvPr/>
          </p:nvSpPr>
          <p:spPr bwMode="auto">
            <a:xfrm>
              <a:off x="3970530" y="3863057"/>
              <a:ext cx="677670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Runs</a:t>
              </a:r>
            </a:p>
          </p:txBody>
        </p:sp>
      </p:grpSp>
      <p:grpSp>
        <p:nvGrpSpPr>
          <p:cNvPr id="35855" name="Group 36"/>
          <p:cNvGrpSpPr>
            <a:grpSpLocks/>
          </p:cNvGrpSpPr>
          <p:nvPr/>
        </p:nvGrpSpPr>
        <p:grpSpPr bwMode="auto">
          <a:xfrm>
            <a:off x="838200" y="3959225"/>
            <a:ext cx="1219200" cy="609600"/>
            <a:chOff x="3505200" y="3657600"/>
            <a:chExt cx="1524000" cy="838200"/>
          </a:xfrm>
        </p:grpSpPr>
        <p:sp>
          <p:nvSpPr>
            <p:cNvPr id="35950" name="Flowchart: Decision 37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5951" name="TextBox 38"/>
            <p:cNvSpPr txBox="1">
              <a:spLocks noChangeArrowheads="1"/>
            </p:cNvSpPr>
            <p:nvPr/>
          </p:nvSpPr>
          <p:spPr bwMode="auto">
            <a:xfrm>
              <a:off x="3600450" y="3867150"/>
              <a:ext cx="1256354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Work_dept</a:t>
              </a:r>
            </a:p>
          </p:txBody>
        </p:sp>
      </p:grpSp>
      <p:grpSp>
        <p:nvGrpSpPr>
          <p:cNvPr id="35856" name="Group 41"/>
          <p:cNvGrpSpPr>
            <a:grpSpLocks/>
          </p:cNvGrpSpPr>
          <p:nvPr/>
        </p:nvGrpSpPr>
        <p:grpSpPr bwMode="auto">
          <a:xfrm>
            <a:off x="1828800" y="1981200"/>
            <a:ext cx="914400" cy="311150"/>
            <a:chOff x="2438400" y="2051446"/>
            <a:chExt cx="914400" cy="310754"/>
          </a:xfrm>
        </p:grpSpPr>
        <p:sp>
          <p:nvSpPr>
            <p:cNvPr id="35948" name="Oval 3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5949" name="TextBox 40"/>
            <p:cNvSpPr txBox="1">
              <a:spLocks noChangeArrowheads="1"/>
            </p:cNvSpPr>
            <p:nvPr/>
          </p:nvSpPr>
          <p:spPr bwMode="auto">
            <a:xfrm>
              <a:off x="2693979" y="2051446"/>
              <a:ext cx="5064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rank</a:t>
              </a:r>
            </a:p>
          </p:txBody>
        </p:sp>
      </p:grpSp>
      <p:grpSp>
        <p:nvGrpSpPr>
          <p:cNvPr id="35857" name="Group 42"/>
          <p:cNvGrpSpPr>
            <a:grpSpLocks/>
          </p:cNvGrpSpPr>
          <p:nvPr/>
        </p:nvGrpSpPr>
        <p:grpSpPr bwMode="auto">
          <a:xfrm>
            <a:off x="2590800" y="2282825"/>
            <a:ext cx="914400" cy="307975"/>
            <a:chOff x="2438400" y="2054423"/>
            <a:chExt cx="914400" cy="307777"/>
          </a:xfrm>
        </p:grpSpPr>
        <p:sp>
          <p:nvSpPr>
            <p:cNvPr id="35946" name="Oval 43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5947" name="TextBox 44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8386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Specialty</a:t>
              </a:r>
            </a:p>
          </p:txBody>
        </p:sp>
      </p:grpSp>
      <p:grpSp>
        <p:nvGrpSpPr>
          <p:cNvPr id="35858" name="Group 45"/>
          <p:cNvGrpSpPr>
            <a:grpSpLocks/>
          </p:cNvGrpSpPr>
          <p:nvPr/>
        </p:nvGrpSpPr>
        <p:grpSpPr bwMode="auto">
          <a:xfrm>
            <a:off x="1066800" y="2206625"/>
            <a:ext cx="914400" cy="311150"/>
            <a:chOff x="2438400" y="2051446"/>
            <a:chExt cx="914400" cy="310754"/>
          </a:xfrm>
        </p:grpSpPr>
        <p:sp>
          <p:nvSpPr>
            <p:cNvPr id="35944" name="Oval 46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5945" name="TextBox 47"/>
            <p:cNvSpPr txBox="1">
              <a:spLocks noChangeArrowheads="1"/>
            </p:cNvSpPr>
            <p:nvPr/>
          </p:nvSpPr>
          <p:spPr bwMode="auto">
            <a:xfrm>
              <a:off x="2679719" y="2051446"/>
              <a:ext cx="44448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age</a:t>
              </a:r>
            </a:p>
          </p:txBody>
        </p:sp>
      </p:grpSp>
      <p:grpSp>
        <p:nvGrpSpPr>
          <p:cNvPr id="35859" name="Group 48"/>
          <p:cNvGrpSpPr>
            <a:grpSpLocks/>
          </p:cNvGrpSpPr>
          <p:nvPr/>
        </p:nvGrpSpPr>
        <p:grpSpPr bwMode="auto">
          <a:xfrm>
            <a:off x="609600" y="2587625"/>
            <a:ext cx="914400" cy="311150"/>
            <a:chOff x="2438400" y="2051446"/>
            <a:chExt cx="914400" cy="310754"/>
          </a:xfrm>
        </p:grpSpPr>
        <p:sp>
          <p:nvSpPr>
            <p:cNvPr id="35942" name="Oval 4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5943" name="TextBox 50"/>
            <p:cNvSpPr txBox="1">
              <a:spLocks noChangeArrowheads="1"/>
            </p:cNvSpPr>
            <p:nvPr/>
          </p:nvSpPr>
          <p:spPr bwMode="auto">
            <a:xfrm>
              <a:off x="2703892" y="2051446"/>
              <a:ext cx="4203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ssn</a:t>
              </a:r>
            </a:p>
          </p:txBody>
        </p:sp>
      </p:grpSp>
      <p:grpSp>
        <p:nvGrpSpPr>
          <p:cNvPr id="35860" name="Group 51"/>
          <p:cNvGrpSpPr>
            <a:grpSpLocks/>
          </p:cNvGrpSpPr>
          <p:nvPr/>
        </p:nvGrpSpPr>
        <p:grpSpPr bwMode="auto">
          <a:xfrm>
            <a:off x="1828800" y="6092825"/>
            <a:ext cx="914400" cy="307975"/>
            <a:chOff x="2438400" y="2054423"/>
            <a:chExt cx="914400" cy="307777"/>
          </a:xfrm>
        </p:grpSpPr>
        <p:sp>
          <p:nvSpPr>
            <p:cNvPr id="35940" name="Oval 52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5941" name="TextBox 53"/>
            <p:cNvSpPr txBox="1">
              <a:spLocks noChangeArrowheads="1"/>
            </p:cNvSpPr>
            <p:nvPr/>
          </p:nvSpPr>
          <p:spPr bwMode="auto">
            <a:xfrm>
              <a:off x="2583782" y="2054423"/>
              <a:ext cx="6928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dname</a:t>
              </a:r>
            </a:p>
          </p:txBody>
        </p:sp>
      </p:grpSp>
      <p:grpSp>
        <p:nvGrpSpPr>
          <p:cNvPr id="35861" name="Group 54"/>
          <p:cNvGrpSpPr>
            <a:grpSpLocks/>
          </p:cNvGrpSpPr>
          <p:nvPr/>
        </p:nvGrpSpPr>
        <p:grpSpPr bwMode="auto">
          <a:xfrm>
            <a:off x="5715000" y="2057400"/>
            <a:ext cx="914400" cy="307975"/>
            <a:chOff x="2438400" y="2054423"/>
            <a:chExt cx="914400" cy="307777"/>
          </a:xfrm>
        </p:grpSpPr>
        <p:sp>
          <p:nvSpPr>
            <p:cNvPr id="35938" name="Oval 55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5939" name="TextBox 56"/>
            <p:cNvSpPr txBox="1">
              <a:spLocks noChangeArrowheads="1"/>
            </p:cNvSpPr>
            <p:nvPr/>
          </p:nvSpPr>
          <p:spPr bwMode="auto">
            <a:xfrm>
              <a:off x="2708702" y="2054423"/>
              <a:ext cx="4154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pid</a:t>
              </a:r>
            </a:p>
          </p:txBody>
        </p:sp>
      </p:grpSp>
      <p:grpSp>
        <p:nvGrpSpPr>
          <p:cNvPr id="35862" name="Group 57"/>
          <p:cNvGrpSpPr>
            <a:grpSpLocks/>
          </p:cNvGrpSpPr>
          <p:nvPr/>
        </p:nvGrpSpPr>
        <p:grpSpPr bwMode="auto">
          <a:xfrm>
            <a:off x="1143000" y="5708650"/>
            <a:ext cx="914400" cy="311150"/>
            <a:chOff x="2438400" y="2051446"/>
            <a:chExt cx="914400" cy="310754"/>
          </a:xfrm>
        </p:grpSpPr>
        <p:sp>
          <p:nvSpPr>
            <p:cNvPr id="35936" name="Oval 58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5937" name="TextBox 59"/>
            <p:cNvSpPr txBox="1">
              <a:spLocks noChangeArrowheads="1"/>
            </p:cNvSpPr>
            <p:nvPr/>
          </p:nvSpPr>
          <p:spPr bwMode="auto">
            <a:xfrm>
              <a:off x="2655802" y="2051446"/>
              <a:ext cx="4683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dno</a:t>
              </a:r>
            </a:p>
          </p:txBody>
        </p:sp>
      </p:grpSp>
      <p:grpSp>
        <p:nvGrpSpPr>
          <p:cNvPr id="35863" name="Group 60"/>
          <p:cNvGrpSpPr>
            <a:grpSpLocks/>
          </p:cNvGrpSpPr>
          <p:nvPr/>
        </p:nvGrpSpPr>
        <p:grpSpPr bwMode="auto">
          <a:xfrm>
            <a:off x="304800" y="4794250"/>
            <a:ext cx="914400" cy="311150"/>
            <a:chOff x="2438400" y="2051446"/>
            <a:chExt cx="914400" cy="310754"/>
          </a:xfrm>
        </p:grpSpPr>
        <p:sp>
          <p:nvSpPr>
            <p:cNvPr id="35934" name="Oval 61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5935" name="TextBox 62"/>
            <p:cNvSpPr txBox="1">
              <a:spLocks noChangeArrowheads="1"/>
            </p:cNvSpPr>
            <p:nvPr/>
          </p:nvSpPr>
          <p:spPr bwMode="auto">
            <a:xfrm>
              <a:off x="2514600" y="2051446"/>
              <a:ext cx="77938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pc_time</a:t>
              </a:r>
            </a:p>
          </p:txBody>
        </p:sp>
      </p:grpSp>
      <p:grpSp>
        <p:nvGrpSpPr>
          <p:cNvPr id="35864" name="Group 63"/>
          <p:cNvGrpSpPr>
            <a:grpSpLocks/>
          </p:cNvGrpSpPr>
          <p:nvPr/>
        </p:nvGrpSpPr>
        <p:grpSpPr bwMode="auto">
          <a:xfrm>
            <a:off x="2438400" y="5711825"/>
            <a:ext cx="914400" cy="307975"/>
            <a:chOff x="2438400" y="2054423"/>
            <a:chExt cx="914400" cy="307777"/>
          </a:xfrm>
        </p:grpSpPr>
        <p:sp>
          <p:nvSpPr>
            <p:cNvPr id="35932" name="Oval 64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5933" name="TextBox 65"/>
            <p:cNvSpPr txBox="1">
              <a:spLocks noChangeArrowheads="1"/>
            </p:cNvSpPr>
            <p:nvPr/>
          </p:nvSpPr>
          <p:spPr bwMode="auto">
            <a:xfrm>
              <a:off x="2607096" y="2054423"/>
              <a:ext cx="5933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office</a:t>
              </a:r>
            </a:p>
          </p:txBody>
        </p:sp>
      </p:grpSp>
      <p:grpSp>
        <p:nvGrpSpPr>
          <p:cNvPr id="35865" name="Group 66"/>
          <p:cNvGrpSpPr>
            <a:grpSpLocks/>
          </p:cNvGrpSpPr>
          <p:nvPr/>
        </p:nvGrpSpPr>
        <p:grpSpPr bwMode="auto">
          <a:xfrm>
            <a:off x="7239000" y="2971800"/>
            <a:ext cx="914400" cy="307975"/>
            <a:chOff x="2438400" y="2054423"/>
            <a:chExt cx="914400" cy="307777"/>
          </a:xfrm>
        </p:grpSpPr>
        <p:sp>
          <p:nvSpPr>
            <p:cNvPr id="35930" name="Oval 67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5931" name="TextBox 68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8815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end_date</a:t>
              </a:r>
            </a:p>
          </p:txBody>
        </p:sp>
      </p:grpSp>
      <p:grpSp>
        <p:nvGrpSpPr>
          <p:cNvPr id="35866" name="Group 69"/>
          <p:cNvGrpSpPr>
            <a:grpSpLocks/>
          </p:cNvGrpSpPr>
          <p:nvPr/>
        </p:nvGrpSpPr>
        <p:grpSpPr bwMode="auto">
          <a:xfrm>
            <a:off x="6629400" y="2206625"/>
            <a:ext cx="914400" cy="311150"/>
            <a:chOff x="2438400" y="2051446"/>
            <a:chExt cx="914400" cy="310754"/>
          </a:xfrm>
        </p:grpSpPr>
        <p:sp>
          <p:nvSpPr>
            <p:cNvPr id="35928" name="Oval 70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5929" name="TextBox 71"/>
            <p:cNvSpPr txBox="1">
              <a:spLocks noChangeArrowheads="1"/>
            </p:cNvSpPr>
            <p:nvPr/>
          </p:nvSpPr>
          <p:spPr bwMode="auto">
            <a:xfrm>
              <a:off x="2514600" y="2051446"/>
              <a:ext cx="7665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sponsor</a:t>
              </a:r>
            </a:p>
          </p:txBody>
        </p:sp>
      </p:grpSp>
      <p:grpSp>
        <p:nvGrpSpPr>
          <p:cNvPr id="35867" name="Group 72"/>
          <p:cNvGrpSpPr>
            <a:grpSpLocks/>
          </p:cNvGrpSpPr>
          <p:nvPr/>
        </p:nvGrpSpPr>
        <p:grpSpPr bwMode="auto">
          <a:xfrm>
            <a:off x="6934200" y="2590800"/>
            <a:ext cx="914400" cy="307975"/>
            <a:chOff x="2438400" y="2054423"/>
            <a:chExt cx="914400" cy="307777"/>
          </a:xfrm>
        </p:grpSpPr>
        <p:sp>
          <p:nvSpPr>
            <p:cNvPr id="35926" name="Oval 73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5927" name="TextBox 74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9046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start-date</a:t>
              </a:r>
            </a:p>
          </p:txBody>
        </p:sp>
      </p:grpSp>
      <p:grpSp>
        <p:nvGrpSpPr>
          <p:cNvPr id="35868" name="Group 75"/>
          <p:cNvGrpSpPr>
            <a:grpSpLocks/>
          </p:cNvGrpSpPr>
          <p:nvPr/>
        </p:nvGrpSpPr>
        <p:grpSpPr bwMode="auto">
          <a:xfrm>
            <a:off x="7162800" y="3425825"/>
            <a:ext cx="914400" cy="307975"/>
            <a:chOff x="2438400" y="2054423"/>
            <a:chExt cx="914400" cy="307777"/>
          </a:xfrm>
        </p:grpSpPr>
        <p:sp>
          <p:nvSpPr>
            <p:cNvPr id="35924" name="Oval 76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5925" name="TextBox 77"/>
            <p:cNvSpPr txBox="1">
              <a:spLocks noChangeArrowheads="1"/>
            </p:cNvSpPr>
            <p:nvPr/>
          </p:nvSpPr>
          <p:spPr bwMode="auto">
            <a:xfrm>
              <a:off x="2574998" y="2054423"/>
              <a:ext cx="7016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budget</a:t>
              </a:r>
            </a:p>
          </p:txBody>
        </p:sp>
      </p:grpSp>
      <p:grpSp>
        <p:nvGrpSpPr>
          <p:cNvPr id="35869" name="Group 78"/>
          <p:cNvGrpSpPr>
            <a:grpSpLocks/>
          </p:cNvGrpSpPr>
          <p:nvPr/>
        </p:nvGrpSpPr>
        <p:grpSpPr bwMode="auto">
          <a:xfrm>
            <a:off x="7239000" y="4035425"/>
            <a:ext cx="914400" cy="307975"/>
            <a:chOff x="2438400" y="2054423"/>
            <a:chExt cx="914400" cy="307777"/>
          </a:xfrm>
        </p:grpSpPr>
        <p:sp>
          <p:nvSpPr>
            <p:cNvPr id="35922" name="Oval 7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5923" name="TextBox 80"/>
            <p:cNvSpPr txBox="1">
              <a:spLocks noChangeArrowheads="1"/>
            </p:cNvSpPr>
            <p:nvPr/>
          </p:nvSpPr>
          <p:spPr bwMode="auto">
            <a:xfrm>
              <a:off x="2590800" y="2054423"/>
              <a:ext cx="59836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hours</a:t>
              </a:r>
            </a:p>
          </p:txBody>
        </p:sp>
      </p:grpSp>
      <p:grpSp>
        <p:nvGrpSpPr>
          <p:cNvPr id="35870" name="Group 81"/>
          <p:cNvGrpSpPr>
            <a:grpSpLocks/>
          </p:cNvGrpSpPr>
          <p:nvPr/>
        </p:nvGrpSpPr>
        <p:grpSpPr bwMode="auto">
          <a:xfrm>
            <a:off x="6781800" y="5559425"/>
            <a:ext cx="685800" cy="307975"/>
            <a:chOff x="2438400" y="2054423"/>
            <a:chExt cx="914400" cy="307777"/>
          </a:xfrm>
        </p:grpSpPr>
        <p:sp>
          <p:nvSpPr>
            <p:cNvPr id="35920" name="Oval 82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5921" name="TextBox 83"/>
            <p:cNvSpPr txBox="1">
              <a:spLocks noChangeArrowheads="1"/>
            </p:cNvSpPr>
            <p:nvPr/>
          </p:nvSpPr>
          <p:spPr bwMode="auto">
            <a:xfrm>
              <a:off x="2540000" y="2054423"/>
              <a:ext cx="5982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name</a:t>
              </a:r>
            </a:p>
          </p:txBody>
        </p:sp>
      </p:grpSp>
      <p:grpSp>
        <p:nvGrpSpPr>
          <p:cNvPr id="35871" name="Group 84"/>
          <p:cNvGrpSpPr>
            <a:grpSpLocks/>
          </p:cNvGrpSpPr>
          <p:nvPr/>
        </p:nvGrpSpPr>
        <p:grpSpPr bwMode="auto">
          <a:xfrm>
            <a:off x="6477000" y="5940425"/>
            <a:ext cx="914400" cy="311150"/>
            <a:chOff x="2438400" y="2051446"/>
            <a:chExt cx="914400" cy="310754"/>
          </a:xfrm>
        </p:grpSpPr>
        <p:sp>
          <p:nvSpPr>
            <p:cNvPr id="35918" name="Oval 85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5919" name="TextBox 86"/>
            <p:cNvSpPr txBox="1">
              <a:spLocks noChangeArrowheads="1"/>
            </p:cNvSpPr>
            <p:nvPr/>
          </p:nvSpPr>
          <p:spPr bwMode="auto">
            <a:xfrm>
              <a:off x="2438400" y="2051446"/>
              <a:ext cx="87748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deg_prog</a:t>
              </a:r>
            </a:p>
          </p:txBody>
        </p:sp>
      </p:grpSp>
      <p:grpSp>
        <p:nvGrpSpPr>
          <p:cNvPr id="35872" name="Group 87"/>
          <p:cNvGrpSpPr>
            <a:grpSpLocks/>
          </p:cNvGrpSpPr>
          <p:nvPr/>
        </p:nvGrpSpPr>
        <p:grpSpPr bwMode="auto">
          <a:xfrm>
            <a:off x="5943600" y="5940425"/>
            <a:ext cx="457200" cy="311150"/>
            <a:chOff x="2438400" y="2051446"/>
            <a:chExt cx="914400" cy="310754"/>
          </a:xfrm>
        </p:grpSpPr>
        <p:sp>
          <p:nvSpPr>
            <p:cNvPr id="35916" name="Oval 88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5917" name="TextBox 89"/>
            <p:cNvSpPr txBox="1">
              <a:spLocks noChangeArrowheads="1"/>
            </p:cNvSpPr>
            <p:nvPr/>
          </p:nvSpPr>
          <p:spPr bwMode="auto">
            <a:xfrm>
              <a:off x="2438400" y="2051446"/>
              <a:ext cx="6667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age</a:t>
              </a:r>
            </a:p>
          </p:txBody>
        </p:sp>
      </p:grpSp>
      <p:grpSp>
        <p:nvGrpSpPr>
          <p:cNvPr id="35873" name="Group 90"/>
          <p:cNvGrpSpPr>
            <a:grpSpLocks/>
          </p:cNvGrpSpPr>
          <p:nvPr/>
        </p:nvGrpSpPr>
        <p:grpSpPr bwMode="auto">
          <a:xfrm>
            <a:off x="5638800" y="5559425"/>
            <a:ext cx="457200" cy="311150"/>
            <a:chOff x="2438400" y="2051446"/>
            <a:chExt cx="914400" cy="310754"/>
          </a:xfrm>
        </p:grpSpPr>
        <p:sp>
          <p:nvSpPr>
            <p:cNvPr id="35914" name="Oval 91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5915" name="TextBox 92"/>
            <p:cNvSpPr txBox="1">
              <a:spLocks noChangeArrowheads="1"/>
            </p:cNvSpPr>
            <p:nvPr/>
          </p:nvSpPr>
          <p:spPr bwMode="auto">
            <a:xfrm>
              <a:off x="2475292" y="2051446"/>
              <a:ext cx="840616" cy="307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ssn</a:t>
              </a:r>
            </a:p>
          </p:txBody>
        </p:sp>
      </p:grpSp>
      <p:cxnSp>
        <p:nvCxnSpPr>
          <p:cNvPr id="35874" name="Straight Connector 94"/>
          <p:cNvCxnSpPr>
            <a:cxnSpLocks noChangeShapeType="1"/>
          </p:cNvCxnSpPr>
          <p:nvPr/>
        </p:nvCxnSpPr>
        <p:spPr bwMode="auto">
          <a:xfrm rot="16200000" flipH="1">
            <a:off x="1343025" y="2638425"/>
            <a:ext cx="304800" cy="8191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75" name="Straight Connector 96"/>
          <p:cNvCxnSpPr>
            <a:cxnSpLocks noChangeShapeType="1"/>
          </p:cNvCxnSpPr>
          <p:nvPr/>
        </p:nvCxnSpPr>
        <p:spPr bwMode="auto">
          <a:xfrm rot="16200000" flipH="1">
            <a:off x="1450975" y="2593975"/>
            <a:ext cx="685800" cy="5270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76" name="Straight Connector 98"/>
          <p:cNvCxnSpPr>
            <a:cxnSpLocks noChangeShapeType="1"/>
            <a:endCxn id="4" idx="0"/>
          </p:cNvCxnSpPr>
          <p:nvPr/>
        </p:nvCxnSpPr>
        <p:spPr bwMode="auto">
          <a:xfrm rot="5400000">
            <a:off x="1817687" y="2681288"/>
            <a:ext cx="911225" cy="127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77" name="Straight Connector 100"/>
          <p:cNvCxnSpPr>
            <a:cxnSpLocks noChangeShapeType="1"/>
          </p:cNvCxnSpPr>
          <p:nvPr/>
        </p:nvCxnSpPr>
        <p:spPr bwMode="auto">
          <a:xfrm rot="5400000">
            <a:off x="2419350" y="2609850"/>
            <a:ext cx="609600" cy="5715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78" name="Straight Connector 102"/>
          <p:cNvCxnSpPr>
            <a:cxnSpLocks noChangeShapeType="1"/>
          </p:cNvCxnSpPr>
          <p:nvPr/>
        </p:nvCxnSpPr>
        <p:spPr bwMode="auto">
          <a:xfrm rot="10800000" flipV="1">
            <a:off x="769938" y="4264025"/>
            <a:ext cx="68262" cy="53022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79" name="Straight Connector 104"/>
          <p:cNvCxnSpPr>
            <a:cxnSpLocks noChangeShapeType="1"/>
          </p:cNvCxnSpPr>
          <p:nvPr/>
        </p:nvCxnSpPr>
        <p:spPr bwMode="auto">
          <a:xfrm rot="5400000" flipH="1" flipV="1">
            <a:off x="1560512" y="5287963"/>
            <a:ext cx="454025" cy="3873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80" name="Straight Connector 106"/>
          <p:cNvCxnSpPr>
            <a:cxnSpLocks noChangeShapeType="1"/>
            <a:endCxn id="5" idx="2"/>
          </p:cNvCxnSpPr>
          <p:nvPr/>
        </p:nvCxnSpPr>
        <p:spPr bwMode="auto">
          <a:xfrm rot="16200000" flipV="1">
            <a:off x="1846263" y="5618162"/>
            <a:ext cx="838200" cy="11112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81" name="Straight Connector 108"/>
          <p:cNvCxnSpPr>
            <a:cxnSpLocks noChangeShapeType="1"/>
          </p:cNvCxnSpPr>
          <p:nvPr/>
        </p:nvCxnSpPr>
        <p:spPr bwMode="auto">
          <a:xfrm rot="16200000" flipV="1">
            <a:off x="2442369" y="5250656"/>
            <a:ext cx="457200" cy="46513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82" name="Straight Connector 110"/>
          <p:cNvCxnSpPr>
            <a:cxnSpLocks noChangeShapeType="1"/>
          </p:cNvCxnSpPr>
          <p:nvPr/>
        </p:nvCxnSpPr>
        <p:spPr bwMode="auto">
          <a:xfrm rot="5400000">
            <a:off x="5765006" y="2772569"/>
            <a:ext cx="835025" cy="2063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83" name="Straight Connector 112"/>
          <p:cNvCxnSpPr>
            <a:cxnSpLocks noChangeShapeType="1"/>
            <a:endCxn id="7" idx="0"/>
          </p:cNvCxnSpPr>
          <p:nvPr/>
        </p:nvCxnSpPr>
        <p:spPr bwMode="auto">
          <a:xfrm rot="5400000">
            <a:off x="6134100" y="2628900"/>
            <a:ext cx="762000" cy="381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84" name="Straight Connector 114"/>
          <p:cNvCxnSpPr>
            <a:cxnSpLocks noChangeShapeType="1"/>
          </p:cNvCxnSpPr>
          <p:nvPr/>
        </p:nvCxnSpPr>
        <p:spPr bwMode="auto">
          <a:xfrm rot="10800000" flipV="1">
            <a:off x="6553200" y="2819400"/>
            <a:ext cx="457200" cy="381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85" name="Straight Connector 122"/>
          <p:cNvCxnSpPr>
            <a:cxnSpLocks noChangeShapeType="1"/>
          </p:cNvCxnSpPr>
          <p:nvPr/>
        </p:nvCxnSpPr>
        <p:spPr bwMode="auto">
          <a:xfrm flipV="1">
            <a:off x="6858000" y="3125788"/>
            <a:ext cx="381000" cy="74612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86" name="Straight Connector 124"/>
          <p:cNvCxnSpPr>
            <a:cxnSpLocks noChangeShapeType="1"/>
            <a:stCxn id="7" idx="3"/>
          </p:cNvCxnSpPr>
          <p:nvPr/>
        </p:nvCxnSpPr>
        <p:spPr bwMode="auto">
          <a:xfrm>
            <a:off x="6858000" y="3352800"/>
            <a:ext cx="438150" cy="1206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87" name="Straight Connector 127"/>
          <p:cNvCxnSpPr>
            <a:cxnSpLocks noChangeShapeType="1"/>
          </p:cNvCxnSpPr>
          <p:nvPr/>
        </p:nvCxnSpPr>
        <p:spPr bwMode="auto">
          <a:xfrm>
            <a:off x="6934200" y="4191000"/>
            <a:ext cx="304800" cy="158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88" name="Straight Connector 131"/>
          <p:cNvCxnSpPr>
            <a:cxnSpLocks noChangeShapeType="1"/>
          </p:cNvCxnSpPr>
          <p:nvPr/>
        </p:nvCxnSpPr>
        <p:spPr bwMode="auto">
          <a:xfrm rot="5400000">
            <a:off x="5789612" y="5335588"/>
            <a:ext cx="307975" cy="1524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89" name="Straight Connector 133"/>
          <p:cNvCxnSpPr>
            <a:cxnSpLocks noChangeShapeType="1"/>
            <a:stCxn id="6" idx="2"/>
          </p:cNvCxnSpPr>
          <p:nvPr/>
        </p:nvCxnSpPr>
        <p:spPr bwMode="auto">
          <a:xfrm rot="5400000">
            <a:off x="5943600" y="5562600"/>
            <a:ext cx="685800" cy="762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90" name="Straight Connector 135"/>
          <p:cNvCxnSpPr>
            <a:cxnSpLocks noChangeShapeType="1"/>
          </p:cNvCxnSpPr>
          <p:nvPr/>
        </p:nvCxnSpPr>
        <p:spPr bwMode="auto">
          <a:xfrm rot="16200000" flipH="1">
            <a:off x="6286500" y="5448300"/>
            <a:ext cx="685800" cy="3048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91" name="Straight Connector 137"/>
          <p:cNvCxnSpPr>
            <a:cxnSpLocks noChangeShapeType="1"/>
          </p:cNvCxnSpPr>
          <p:nvPr/>
        </p:nvCxnSpPr>
        <p:spPr bwMode="auto">
          <a:xfrm rot="16200000" flipH="1">
            <a:off x="6667500" y="5295900"/>
            <a:ext cx="304800" cy="2286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92" name="Straight Arrow Connector 140"/>
          <p:cNvCxnSpPr>
            <a:cxnSpLocks noChangeShapeType="1"/>
            <a:stCxn id="7" idx="1"/>
          </p:cNvCxnSpPr>
          <p:nvPr/>
        </p:nvCxnSpPr>
        <p:spPr bwMode="auto">
          <a:xfrm rot="10800000">
            <a:off x="5181600" y="3352800"/>
            <a:ext cx="609600" cy="1588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93" name="Straight Connector 142"/>
          <p:cNvCxnSpPr>
            <a:cxnSpLocks noChangeShapeType="1"/>
          </p:cNvCxnSpPr>
          <p:nvPr/>
        </p:nvCxnSpPr>
        <p:spPr bwMode="auto">
          <a:xfrm rot="16200000" flipV="1">
            <a:off x="5181600" y="2590800"/>
            <a:ext cx="609600" cy="609600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94" name="Straight Arrow Connector 146"/>
          <p:cNvCxnSpPr>
            <a:cxnSpLocks noChangeShapeType="1"/>
            <a:stCxn id="139" idx="1"/>
          </p:cNvCxnSpPr>
          <p:nvPr/>
        </p:nvCxnSpPr>
        <p:spPr bwMode="auto">
          <a:xfrm rot="10800000">
            <a:off x="5181600" y="4191000"/>
            <a:ext cx="381000" cy="1588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95" name="Straight Arrow Connector 149"/>
          <p:cNvCxnSpPr>
            <a:cxnSpLocks noChangeShapeType="1"/>
            <a:stCxn id="6" idx="1"/>
          </p:cNvCxnSpPr>
          <p:nvPr/>
        </p:nvCxnSpPr>
        <p:spPr bwMode="auto">
          <a:xfrm rot="10800000">
            <a:off x="5181600" y="5105400"/>
            <a:ext cx="609600" cy="1588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96" name="Straight Connector 153"/>
          <p:cNvCxnSpPr>
            <a:cxnSpLocks noChangeShapeType="1"/>
            <a:stCxn id="4" idx="3"/>
          </p:cNvCxnSpPr>
          <p:nvPr/>
        </p:nvCxnSpPr>
        <p:spPr bwMode="auto">
          <a:xfrm>
            <a:off x="2743200" y="3352800"/>
            <a:ext cx="1219200" cy="158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97" name="Straight Connector 155"/>
          <p:cNvCxnSpPr>
            <a:cxnSpLocks noChangeShapeType="1"/>
          </p:cNvCxnSpPr>
          <p:nvPr/>
        </p:nvCxnSpPr>
        <p:spPr bwMode="auto">
          <a:xfrm flipV="1">
            <a:off x="2743200" y="2590800"/>
            <a:ext cx="1219200" cy="6096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98" name="Straight Connector 161"/>
          <p:cNvCxnSpPr>
            <a:cxnSpLocks noChangeShapeType="1"/>
          </p:cNvCxnSpPr>
          <p:nvPr/>
        </p:nvCxnSpPr>
        <p:spPr bwMode="auto">
          <a:xfrm rot="10800000">
            <a:off x="2743200" y="3505200"/>
            <a:ext cx="1219200" cy="6858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99" name="Straight Connector 163"/>
          <p:cNvCxnSpPr>
            <a:cxnSpLocks noChangeShapeType="1"/>
          </p:cNvCxnSpPr>
          <p:nvPr/>
        </p:nvCxnSpPr>
        <p:spPr bwMode="auto">
          <a:xfrm>
            <a:off x="2438400" y="3505200"/>
            <a:ext cx="457200" cy="45402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900" name="Straight Connector 165"/>
          <p:cNvCxnSpPr>
            <a:cxnSpLocks noChangeShapeType="1"/>
          </p:cNvCxnSpPr>
          <p:nvPr/>
        </p:nvCxnSpPr>
        <p:spPr bwMode="auto">
          <a:xfrm rot="10800000" flipV="1">
            <a:off x="1447800" y="3505200"/>
            <a:ext cx="457200" cy="454025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901" name="Straight Connector 167"/>
          <p:cNvCxnSpPr>
            <a:cxnSpLocks noChangeShapeType="1"/>
          </p:cNvCxnSpPr>
          <p:nvPr/>
        </p:nvCxnSpPr>
        <p:spPr bwMode="auto">
          <a:xfrm rot="16200000" flipH="1">
            <a:off x="1446212" y="4570413"/>
            <a:ext cx="384175" cy="381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902" name="Straight Arrow Connector 169"/>
          <p:cNvCxnSpPr>
            <a:cxnSpLocks noChangeShapeType="1"/>
          </p:cNvCxnSpPr>
          <p:nvPr/>
        </p:nvCxnSpPr>
        <p:spPr bwMode="auto">
          <a:xfrm rot="5400000" flipH="1" flipV="1">
            <a:off x="2551112" y="4608513"/>
            <a:ext cx="384175" cy="304800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903" name="Straight Connector 172"/>
          <p:cNvCxnSpPr>
            <a:cxnSpLocks noChangeShapeType="1"/>
            <a:stCxn id="5" idx="3"/>
          </p:cNvCxnSpPr>
          <p:nvPr/>
        </p:nvCxnSpPr>
        <p:spPr bwMode="auto">
          <a:xfrm>
            <a:off x="2743200" y="5102225"/>
            <a:ext cx="1219200" cy="317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904" name="Straight Connector 174"/>
          <p:cNvCxnSpPr>
            <a:cxnSpLocks noChangeShapeType="1"/>
            <a:endCxn id="7" idx="2"/>
          </p:cNvCxnSpPr>
          <p:nvPr/>
        </p:nvCxnSpPr>
        <p:spPr bwMode="auto">
          <a:xfrm rot="5400000" flipH="1" flipV="1">
            <a:off x="6134101" y="3695700"/>
            <a:ext cx="381000" cy="3175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905" name="Straight Connector 178"/>
          <p:cNvCxnSpPr>
            <a:cxnSpLocks noChangeShapeType="1"/>
            <a:endCxn id="6" idx="0"/>
          </p:cNvCxnSpPr>
          <p:nvPr/>
        </p:nvCxnSpPr>
        <p:spPr bwMode="auto">
          <a:xfrm rot="5400000">
            <a:off x="6096001" y="4724400"/>
            <a:ext cx="457200" cy="317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31" name="Group 123"/>
          <p:cNvGrpSpPr>
            <a:grpSpLocks/>
          </p:cNvGrpSpPr>
          <p:nvPr/>
        </p:nvGrpSpPr>
        <p:grpSpPr bwMode="auto">
          <a:xfrm>
            <a:off x="6858000" y="4721225"/>
            <a:ext cx="1752600" cy="768350"/>
            <a:chOff x="6858000" y="4721423"/>
            <a:chExt cx="1752600" cy="767954"/>
          </a:xfrm>
        </p:grpSpPr>
        <p:grpSp>
          <p:nvGrpSpPr>
            <p:cNvPr id="35907" name="Group 30"/>
            <p:cNvGrpSpPr>
              <a:grpSpLocks/>
            </p:cNvGrpSpPr>
            <p:nvPr/>
          </p:nvGrpSpPr>
          <p:grpSpPr bwMode="auto">
            <a:xfrm>
              <a:off x="7543800" y="4724400"/>
              <a:ext cx="1066800" cy="762000"/>
              <a:chOff x="3505200" y="3657600"/>
              <a:chExt cx="1524000" cy="838200"/>
            </a:xfrm>
          </p:grpSpPr>
          <p:sp>
            <p:nvSpPr>
              <p:cNvPr id="35912" name="Flowchart: Decision 31"/>
              <p:cNvSpPr>
                <a:spLocks noChangeArrowheads="1"/>
              </p:cNvSpPr>
              <p:nvPr/>
            </p:nvSpPr>
            <p:spPr bwMode="auto">
              <a:xfrm>
                <a:off x="3505200" y="3657600"/>
                <a:ext cx="1524000" cy="838200"/>
              </a:xfrm>
              <a:prstGeom prst="flowChartDecision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35913" name="TextBox 32"/>
              <p:cNvSpPr txBox="1">
                <a:spLocks noChangeArrowheads="1"/>
              </p:cNvSpPr>
              <p:nvPr/>
            </p:nvSpPr>
            <p:spPr bwMode="auto">
              <a:xfrm>
                <a:off x="3784509" y="3904967"/>
                <a:ext cx="918120" cy="423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Calibri" pitchFamily="34" charset="0"/>
                  </a:rPr>
                  <a:t>Advisor</a:t>
                </a:r>
              </a:p>
            </p:txBody>
          </p:sp>
        </p:grpSp>
        <p:cxnSp>
          <p:nvCxnSpPr>
            <p:cNvPr id="35908" name="Straight Connector 180"/>
            <p:cNvCxnSpPr>
              <a:cxnSpLocks noChangeShapeType="1"/>
            </p:cNvCxnSpPr>
            <p:nvPr/>
          </p:nvCxnSpPr>
          <p:spPr bwMode="auto">
            <a:xfrm>
              <a:off x="6858000" y="4953000"/>
              <a:ext cx="898414" cy="2742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909" name="Straight Arrow Connector 182"/>
            <p:cNvCxnSpPr>
              <a:cxnSpLocks noChangeShapeType="1"/>
            </p:cNvCxnSpPr>
            <p:nvPr/>
          </p:nvCxnSpPr>
          <p:spPr bwMode="auto">
            <a:xfrm>
              <a:off x="6858000" y="5257800"/>
              <a:ext cx="914400" cy="1588"/>
            </a:xfrm>
            <a:prstGeom prst="straightConnector1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5910" name="TextBox 183"/>
            <p:cNvSpPr txBox="1">
              <a:spLocks noChangeArrowheads="1"/>
            </p:cNvSpPr>
            <p:nvPr/>
          </p:nvSpPr>
          <p:spPr bwMode="auto">
            <a:xfrm>
              <a:off x="6981684" y="4721423"/>
              <a:ext cx="63831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senior</a:t>
              </a:r>
            </a:p>
          </p:txBody>
        </p:sp>
        <p:sp>
          <p:nvSpPr>
            <p:cNvPr id="35911" name="TextBox 184"/>
            <p:cNvSpPr txBox="1">
              <a:spLocks noChangeArrowheads="1"/>
            </p:cNvSpPr>
            <p:nvPr/>
          </p:nvSpPr>
          <p:spPr bwMode="auto">
            <a:xfrm>
              <a:off x="7010400" y="5181600"/>
              <a:ext cx="5096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b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grad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520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 bwMode="auto">
          <a:xfrm>
            <a:off x="5562600" y="1905000"/>
            <a:ext cx="3276600" cy="4572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2700" cap="flat" cmpd="sng" algn="ctr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36867" name="Title 1"/>
          <p:cNvSpPr>
            <a:spLocks noGrp="1"/>
          </p:cNvSpPr>
          <p:nvPr>
            <p:ph type="title"/>
          </p:nvPr>
        </p:nvSpPr>
        <p:spPr>
          <a:xfrm>
            <a:off x="838200" y="495300"/>
            <a:ext cx="7772400" cy="723900"/>
          </a:xfrm>
        </p:spPr>
        <p:txBody>
          <a:bodyPr>
            <a:noAutofit/>
          </a:bodyPr>
          <a:lstStyle/>
          <a:p>
            <a:r>
              <a:rPr lang="en-US" sz="4800" b="1" dirty="0"/>
              <a:t>Example:  University Database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76400" y="32004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Professo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r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676400" y="4949825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Dept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791200" y="49530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Graduate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791200" y="32004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Project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36872" name="Group 11"/>
          <p:cNvGrpSpPr>
            <a:grpSpLocks/>
          </p:cNvGrpSpPr>
          <p:nvPr/>
        </p:nvGrpSpPr>
        <p:grpSpPr bwMode="auto">
          <a:xfrm>
            <a:off x="3962400" y="3886200"/>
            <a:ext cx="1219200" cy="609600"/>
            <a:chOff x="3505200" y="3657600"/>
            <a:chExt cx="1524000" cy="838200"/>
          </a:xfrm>
        </p:grpSpPr>
        <p:sp>
          <p:nvSpPr>
            <p:cNvPr id="36984" name="Flowchart: Decision 9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85" name="TextBox 10"/>
            <p:cNvSpPr txBox="1">
              <a:spLocks noChangeArrowheads="1"/>
            </p:cNvSpPr>
            <p:nvPr/>
          </p:nvSpPr>
          <p:spPr bwMode="auto">
            <a:xfrm>
              <a:off x="3684409" y="3867150"/>
              <a:ext cx="9637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Supervises</a:t>
              </a:r>
            </a:p>
          </p:txBody>
        </p:sp>
      </p:grpSp>
      <p:grpSp>
        <p:nvGrpSpPr>
          <p:cNvPr id="36873" name="Group 18"/>
          <p:cNvGrpSpPr>
            <a:grpSpLocks/>
          </p:cNvGrpSpPr>
          <p:nvPr/>
        </p:nvGrpSpPr>
        <p:grpSpPr bwMode="auto">
          <a:xfrm>
            <a:off x="3962400" y="3048000"/>
            <a:ext cx="1219200" cy="609600"/>
            <a:chOff x="3505200" y="3657600"/>
            <a:chExt cx="1524000" cy="838200"/>
          </a:xfrm>
        </p:grpSpPr>
        <p:sp>
          <p:nvSpPr>
            <p:cNvPr id="36982" name="Flowchart: Decision 19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83" name="TextBox 20"/>
            <p:cNvSpPr txBox="1">
              <a:spLocks noChangeArrowheads="1"/>
            </p:cNvSpPr>
            <p:nvPr/>
          </p:nvSpPr>
          <p:spPr bwMode="auto">
            <a:xfrm>
              <a:off x="3776149" y="3863057"/>
              <a:ext cx="1062551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Manages</a:t>
              </a:r>
            </a:p>
          </p:txBody>
        </p:sp>
      </p:grpSp>
      <p:grpSp>
        <p:nvGrpSpPr>
          <p:cNvPr id="36874" name="Group 21"/>
          <p:cNvGrpSpPr>
            <a:grpSpLocks/>
          </p:cNvGrpSpPr>
          <p:nvPr/>
        </p:nvGrpSpPr>
        <p:grpSpPr bwMode="auto">
          <a:xfrm>
            <a:off x="3962400" y="4800600"/>
            <a:ext cx="1219200" cy="609600"/>
            <a:chOff x="3505200" y="3657600"/>
            <a:chExt cx="1524000" cy="838200"/>
          </a:xfrm>
        </p:grpSpPr>
        <p:sp>
          <p:nvSpPr>
            <p:cNvPr id="36980" name="Flowchart: Decision 22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81" name="TextBox 23"/>
            <p:cNvSpPr txBox="1">
              <a:spLocks noChangeArrowheads="1"/>
            </p:cNvSpPr>
            <p:nvPr/>
          </p:nvSpPr>
          <p:spPr bwMode="auto">
            <a:xfrm>
              <a:off x="3866335" y="3867150"/>
              <a:ext cx="781865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Major</a:t>
              </a:r>
            </a:p>
          </p:txBody>
        </p:sp>
      </p:grpSp>
      <p:grpSp>
        <p:nvGrpSpPr>
          <p:cNvPr id="36875" name="Group 24"/>
          <p:cNvGrpSpPr>
            <a:grpSpLocks/>
          </p:cNvGrpSpPr>
          <p:nvPr/>
        </p:nvGrpSpPr>
        <p:grpSpPr bwMode="auto">
          <a:xfrm>
            <a:off x="3962400" y="2286000"/>
            <a:ext cx="1219200" cy="609600"/>
            <a:chOff x="3505200" y="3657600"/>
            <a:chExt cx="1524000" cy="838200"/>
          </a:xfrm>
        </p:grpSpPr>
        <p:sp>
          <p:nvSpPr>
            <p:cNvPr id="36978" name="Flowchart: Decision 25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79" name="TextBox 26"/>
            <p:cNvSpPr txBox="1">
              <a:spLocks noChangeArrowheads="1"/>
            </p:cNvSpPr>
            <p:nvPr/>
          </p:nvSpPr>
          <p:spPr bwMode="auto">
            <a:xfrm>
              <a:off x="3790950" y="3867150"/>
              <a:ext cx="1002839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Work_in</a:t>
              </a:r>
            </a:p>
          </p:txBody>
        </p:sp>
      </p:grpSp>
      <p:grpSp>
        <p:nvGrpSpPr>
          <p:cNvPr id="36876" name="Group 27"/>
          <p:cNvGrpSpPr>
            <a:grpSpLocks/>
          </p:cNvGrpSpPr>
          <p:nvPr/>
        </p:nvGrpSpPr>
        <p:grpSpPr bwMode="auto">
          <a:xfrm>
            <a:off x="5715000" y="3886200"/>
            <a:ext cx="1219200" cy="609600"/>
            <a:chOff x="3505200" y="3657600"/>
            <a:chExt cx="1524000" cy="838200"/>
          </a:xfrm>
        </p:grpSpPr>
        <p:sp>
          <p:nvSpPr>
            <p:cNvPr id="36976" name="Flowchart: Decision 28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77" name="TextBox 29"/>
            <p:cNvSpPr txBox="1">
              <a:spLocks noChangeArrowheads="1"/>
            </p:cNvSpPr>
            <p:nvPr/>
          </p:nvSpPr>
          <p:spPr bwMode="auto">
            <a:xfrm>
              <a:off x="3684409" y="3867150"/>
              <a:ext cx="1197604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Work_proj</a:t>
              </a:r>
            </a:p>
          </p:txBody>
        </p:sp>
      </p:grpSp>
      <p:grpSp>
        <p:nvGrpSpPr>
          <p:cNvPr id="36877" name="Group 30"/>
          <p:cNvGrpSpPr>
            <a:grpSpLocks/>
          </p:cNvGrpSpPr>
          <p:nvPr/>
        </p:nvGrpSpPr>
        <p:grpSpPr bwMode="auto">
          <a:xfrm>
            <a:off x="7543800" y="4724400"/>
            <a:ext cx="1066800" cy="762000"/>
            <a:chOff x="3505200" y="3657600"/>
            <a:chExt cx="1524000" cy="838200"/>
          </a:xfrm>
        </p:grpSpPr>
        <p:sp>
          <p:nvSpPr>
            <p:cNvPr id="36974" name="Flowchart: Decision 31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75" name="TextBox 32"/>
            <p:cNvSpPr txBox="1">
              <a:spLocks noChangeArrowheads="1"/>
            </p:cNvSpPr>
            <p:nvPr/>
          </p:nvSpPr>
          <p:spPr bwMode="auto">
            <a:xfrm>
              <a:off x="3784509" y="3904967"/>
              <a:ext cx="918120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Advisor</a:t>
              </a:r>
            </a:p>
          </p:txBody>
        </p:sp>
      </p:grpSp>
      <p:grpSp>
        <p:nvGrpSpPr>
          <p:cNvPr id="36878" name="Group 33"/>
          <p:cNvGrpSpPr>
            <a:grpSpLocks/>
          </p:cNvGrpSpPr>
          <p:nvPr/>
        </p:nvGrpSpPr>
        <p:grpSpPr bwMode="auto">
          <a:xfrm>
            <a:off x="2286000" y="3959225"/>
            <a:ext cx="1219200" cy="609600"/>
            <a:chOff x="3505200" y="3657600"/>
            <a:chExt cx="1524000" cy="838200"/>
          </a:xfrm>
        </p:grpSpPr>
        <p:sp>
          <p:nvSpPr>
            <p:cNvPr id="36972" name="Flowchart: Decision 34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73" name="TextBox 35"/>
            <p:cNvSpPr txBox="1">
              <a:spLocks noChangeArrowheads="1"/>
            </p:cNvSpPr>
            <p:nvPr/>
          </p:nvSpPr>
          <p:spPr bwMode="auto">
            <a:xfrm>
              <a:off x="3970530" y="3863057"/>
              <a:ext cx="677670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Runs</a:t>
              </a:r>
            </a:p>
          </p:txBody>
        </p:sp>
      </p:grpSp>
      <p:grpSp>
        <p:nvGrpSpPr>
          <p:cNvPr id="36879" name="Group 36"/>
          <p:cNvGrpSpPr>
            <a:grpSpLocks/>
          </p:cNvGrpSpPr>
          <p:nvPr/>
        </p:nvGrpSpPr>
        <p:grpSpPr bwMode="auto">
          <a:xfrm>
            <a:off x="838200" y="3959225"/>
            <a:ext cx="1219200" cy="609600"/>
            <a:chOff x="3505200" y="3657600"/>
            <a:chExt cx="1524000" cy="838200"/>
          </a:xfrm>
        </p:grpSpPr>
        <p:sp>
          <p:nvSpPr>
            <p:cNvPr id="36970" name="Flowchart: Decision 37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71" name="TextBox 38"/>
            <p:cNvSpPr txBox="1">
              <a:spLocks noChangeArrowheads="1"/>
            </p:cNvSpPr>
            <p:nvPr/>
          </p:nvSpPr>
          <p:spPr bwMode="auto">
            <a:xfrm>
              <a:off x="3600450" y="3867150"/>
              <a:ext cx="1256354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Work_dept</a:t>
              </a:r>
            </a:p>
          </p:txBody>
        </p:sp>
      </p:grpSp>
      <p:grpSp>
        <p:nvGrpSpPr>
          <p:cNvPr id="36880" name="Group 41"/>
          <p:cNvGrpSpPr>
            <a:grpSpLocks/>
          </p:cNvGrpSpPr>
          <p:nvPr/>
        </p:nvGrpSpPr>
        <p:grpSpPr bwMode="auto">
          <a:xfrm>
            <a:off x="1828800" y="1981200"/>
            <a:ext cx="914400" cy="311150"/>
            <a:chOff x="2438400" y="2051446"/>
            <a:chExt cx="914400" cy="310754"/>
          </a:xfrm>
        </p:grpSpPr>
        <p:sp>
          <p:nvSpPr>
            <p:cNvPr id="36968" name="Oval 3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69" name="TextBox 40"/>
            <p:cNvSpPr txBox="1">
              <a:spLocks noChangeArrowheads="1"/>
            </p:cNvSpPr>
            <p:nvPr/>
          </p:nvSpPr>
          <p:spPr bwMode="auto">
            <a:xfrm>
              <a:off x="2693979" y="2051446"/>
              <a:ext cx="5064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rank</a:t>
              </a:r>
            </a:p>
          </p:txBody>
        </p:sp>
      </p:grpSp>
      <p:grpSp>
        <p:nvGrpSpPr>
          <p:cNvPr id="36881" name="Group 42"/>
          <p:cNvGrpSpPr>
            <a:grpSpLocks/>
          </p:cNvGrpSpPr>
          <p:nvPr/>
        </p:nvGrpSpPr>
        <p:grpSpPr bwMode="auto">
          <a:xfrm>
            <a:off x="2590800" y="2282825"/>
            <a:ext cx="914400" cy="307975"/>
            <a:chOff x="2438400" y="2054423"/>
            <a:chExt cx="914400" cy="307777"/>
          </a:xfrm>
        </p:grpSpPr>
        <p:sp>
          <p:nvSpPr>
            <p:cNvPr id="36966" name="Oval 43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67" name="TextBox 44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8386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Specialty</a:t>
              </a:r>
            </a:p>
          </p:txBody>
        </p:sp>
      </p:grpSp>
      <p:grpSp>
        <p:nvGrpSpPr>
          <p:cNvPr id="36882" name="Group 45"/>
          <p:cNvGrpSpPr>
            <a:grpSpLocks/>
          </p:cNvGrpSpPr>
          <p:nvPr/>
        </p:nvGrpSpPr>
        <p:grpSpPr bwMode="auto">
          <a:xfrm>
            <a:off x="1066800" y="2206625"/>
            <a:ext cx="914400" cy="311150"/>
            <a:chOff x="2438400" y="2051446"/>
            <a:chExt cx="914400" cy="310754"/>
          </a:xfrm>
        </p:grpSpPr>
        <p:sp>
          <p:nvSpPr>
            <p:cNvPr id="36964" name="Oval 46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65" name="TextBox 47"/>
            <p:cNvSpPr txBox="1">
              <a:spLocks noChangeArrowheads="1"/>
            </p:cNvSpPr>
            <p:nvPr/>
          </p:nvSpPr>
          <p:spPr bwMode="auto">
            <a:xfrm>
              <a:off x="2679719" y="2051446"/>
              <a:ext cx="44448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age</a:t>
              </a:r>
            </a:p>
          </p:txBody>
        </p:sp>
      </p:grpSp>
      <p:grpSp>
        <p:nvGrpSpPr>
          <p:cNvPr id="36883" name="Group 48"/>
          <p:cNvGrpSpPr>
            <a:grpSpLocks/>
          </p:cNvGrpSpPr>
          <p:nvPr/>
        </p:nvGrpSpPr>
        <p:grpSpPr bwMode="auto">
          <a:xfrm>
            <a:off x="609600" y="2587625"/>
            <a:ext cx="914400" cy="311150"/>
            <a:chOff x="2438400" y="2051446"/>
            <a:chExt cx="914400" cy="310754"/>
          </a:xfrm>
        </p:grpSpPr>
        <p:sp>
          <p:nvSpPr>
            <p:cNvPr id="36962" name="Oval 4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63" name="TextBox 50"/>
            <p:cNvSpPr txBox="1">
              <a:spLocks noChangeArrowheads="1"/>
            </p:cNvSpPr>
            <p:nvPr/>
          </p:nvSpPr>
          <p:spPr bwMode="auto">
            <a:xfrm>
              <a:off x="2703892" y="2051446"/>
              <a:ext cx="4203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ssn</a:t>
              </a:r>
            </a:p>
          </p:txBody>
        </p:sp>
      </p:grpSp>
      <p:grpSp>
        <p:nvGrpSpPr>
          <p:cNvPr id="36884" name="Group 51"/>
          <p:cNvGrpSpPr>
            <a:grpSpLocks/>
          </p:cNvGrpSpPr>
          <p:nvPr/>
        </p:nvGrpSpPr>
        <p:grpSpPr bwMode="auto">
          <a:xfrm>
            <a:off x="1828800" y="6092825"/>
            <a:ext cx="914400" cy="307975"/>
            <a:chOff x="2438400" y="2054423"/>
            <a:chExt cx="914400" cy="307777"/>
          </a:xfrm>
        </p:grpSpPr>
        <p:sp>
          <p:nvSpPr>
            <p:cNvPr id="36960" name="Oval 52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61" name="TextBox 53"/>
            <p:cNvSpPr txBox="1">
              <a:spLocks noChangeArrowheads="1"/>
            </p:cNvSpPr>
            <p:nvPr/>
          </p:nvSpPr>
          <p:spPr bwMode="auto">
            <a:xfrm>
              <a:off x="2583782" y="2054423"/>
              <a:ext cx="6928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dname</a:t>
              </a:r>
            </a:p>
          </p:txBody>
        </p:sp>
      </p:grpSp>
      <p:grpSp>
        <p:nvGrpSpPr>
          <p:cNvPr id="36885" name="Group 54"/>
          <p:cNvGrpSpPr>
            <a:grpSpLocks/>
          </p:cNvGrpSpPr>
          <p:nvPr/>
        </p:nvGrpSpPr>
        <p:grpSpPr bwMode="auto">
          <a:xfrm>
            <a:off x="5715000" y="2057400"/>
            <a:ext cx="914400" cy="307975"/>
            <a:chOff x="2438400" y="2054423"/>
            <a:chExt cx="914400" cy="307777"/>
          </a:xfrm>
        </p:grpSpPr>
        <p:sp>
          <p:nvSpPr>
            <p:cNvPr id="36958" name="Oval 55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59" name="TextBox 56"/>
            <p:cNvSpPr txBox="1">
              <a:spLocks noChangeArrowheads="1"/>
            </p:cNvSpPr>
            <p:nvPr/>
          </p:nvSpPr>
          <p:spPr bwMode="auto">
            <a:xfrm>
              <a:off x="2708702" y="2054423"/>
              <a:ext cx="4154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pid</a:t>
              </a:r>
            </a:p>
          </p:txBody>
        </p:sp>
      </p:grpSp>
      <p:grpSp>
        <p:nvGrpSpPr>
          <p:cNvPr id="36886" name="Group 57"/>
          <p:cNvGrpSpPr>
            <a:grpSpLocks/>
          </p:cNvGrpSpPr>
          <p:nvPr/>
        </p:nvGrpSpPr>
        <p:grpSpPr bwMode="auto">
          <a:xfrm>
            <a:off x="1143000" y="5708650"/>
            <a:ext cx="914400" cy="311150"/>
            <a:chOff x="2438400" y="2051446"/>
            <a:chExt cx="914400" cy="310754"/>
          </a:xfrm>
        </p:grpSpPr>
        <p:sp>
          <p:nvSpPr>
            <p:cNvPr id="36956" name="Oval 58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57" name="TextBox 59"/>
            <p:cNvSpPr txBox="1">
              <a:spLocks noChangeArrowheads="1"/>
            </p:cNvSpPr>
            <p:nvPr/>
          </p:nvSpPr>
          <p:spPr bwMode="auto">
            <a:xfrm>
              <a:off x="2655802" y="2051446"/>
              <a:ext cx="4683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dno</a:t>
              </a:r>
            </a:p>
          </p:txBody>
        </p:sp>
      </p:grpSp>
      <p:grpSp>
        <p:nvGrpSpPr>
          <p:cNvPr id="36887" name="Group 60"/>
          <p:cNvGrpSpPr>
            <a:grpSpLocks/>
          </p:cNvGrpSpPr>
          <p:nvPr/>
        </p:nvGrpSpPr>
        <p:grpSpPr bwMode="auto">
          <a:xfrm>
            <a:off x="304800" y="4794250"/>
            <a:ext cx="914400" cy="311150"/>
            <a:chOff x="2438400" y="2051446"/>
            <a:chExt cx="914400" cy="310754"/>
          </a:xfrm>
        </p:grpSpPr>
        <p:sp>
          <p:nvSpPr>
            <p:cNvPr id="36954" name="Oval 61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55" name="TextBox 62"/>
            <p:cNvSpPr txBox="1">
              <a:spLocks noChangeArrowheads="1"/>
            </p:cNvSpPr>
            <p:nvPr/>
          </p:nvSpPr>
          <p:spPr bwMode="auto">
            <a:xfrm>
              <a:off x="2514600" y="2051446"/>
              <a:ext cx="77938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pc_time</a:t>
              </a:r>
            </a:p>
          </p:txBody>
        </p:sp>
      </p:grpSp>
      <p:grpSp>
        <p:nvGrpSpPr>
          <p:cNvPr id="36888" name="Group 63"/>
          <p:cNvGrpSpPr>
            <a:grpSpLocks/>
          </p:cNvGrpSpPr>
          <p:nvPr/>
        </p:nvGrpSpPr>
        <p:grpSpPr bwMode="auto">
          <a:xfrm>
            <a:off x="2438400" y="5711825"/>
            <a:ext cx="914400" cy="307975"/>
            <a:chOff x="2438400" y="2054423"/>
            <a:chExt cx="914400" cy="307777"/>
          </a:xfrm>
        </p:grpSpPr>
        <p:sp>
          <p:nvSpPr>
            <p:cNvPr id="36952" name="Oval 64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53" name="TextBox 65"/>
            <p:cNvSpPr txBox="1">
              <a:spLocks noChangeArrowheads="1"/>
            </p:cNvSpPr>
            <p:nvPr/>
          </p:nvSpPr>
          <p:spPr bwMode="auto">
            <a:xfrm>
              <a:off x="2607096" y="2054423"/>
              <a:ext cx="5933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office</a:t>
              </a:r>
            </a:p>
          </p:txBody>
        </p:sp>
      </p:grpSp>
      <p:grpSp>
        <p:nvGrpSpPr>
          <p:cNvPr id="36889" name="Group 66"/>
          <p:cNvGrpSpPr>
            <a:grpSpLocks/>
          </p:cNvGrpSpPr>
          <p:nvPr/>
        </p:nvGrpSpPr>
        <p:grpSpPr bwMode="auto">
          <a:xfrm>
            <a:off x="7239000" y="2971800"/>
            <a:ext cx="914400" cy="307975"/>
            <a:chOff x="2438400" y="2054423"/>
            <a:chExt cx="914400" cy="307777"/>
          </a:xfrm>
        </p:grpSpPr>
        <p:sp>
          <p:nvSpPr>
            <p:cNvPr id="36950" name="Oval 67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51" name="TextBox 68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8815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end_date</a:t>
              </a:r>
            </a:p>
          </p:txBody>
        </p:sp>
      </p:grpSp>
      <p:grpSp>
        <p:nvGrpSpPr>
          <p:cNvPr id="36890" name="Group 69"/>
          <p:cNvGrpSpPr>
            <a:grpSpLocks/>
          </p:cNvGrpSpPr>
          <p:nvPr/>
        </p:nvGrpSpPr>
        <p:grpSpPr bwMode="auto">
          <a:xfrm>
            <a:off x="6629400" y="2206625"/>
            <a:ext cx="914400" cy="311150"/>
            <a:chOff x="2438400" y="2051446"/>
            <a:chExt cx="914400" cy="310754"/>
          </a:xfrm>
        </p:grpSpPr>
        <p:sp>
          <p:nvSpPr>
            <p:cNvPr id="36948" name="Oval 70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49" name="TextBox 71"/>
            <p:cNvSpPr txBox="1">
              <a:spLocks noChangeArrowheads="1"/>
            </p:cNvSpPr>
            <p:nvPr/>
          </p:nvSpPr>
          <p:spPr bwMode="auto">
            <a:xfrm>
              <a:off x="2514600" y="2051446"/>
              <a:ext cx="7665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sponsor</a:t>
              </a:r>
            </a:p>
          </p:txBody>
        </p:sp>
      </p:grpSp>
      <p:grpSp>
        <p:nvGrpSpPr>
          <p:cNvPr id="36891" name="Group 72"/>
          <p:cNvGrpSpPr>
            <a:grpSpLocks/>
          </p:cNvGrpSpPr>
          <p:nvPr/>
        </p:nvGrpSpPr>
        <p:grpSpPr bwMode="auto">
          <a:xfrm>
            <a:off x="6934200" y="2590800"/>
            <a:ext cx="914400" cy="307975"/>
            <a:chOff x="2438400" y="2054423"/>
            <a:chExt cx="914400" cy="307777"/>
          </a:xfrm>
        </p:grpSpPr>
        <p:sp>
          <p:nvSpPr>
            <p:cNvPr id="36946" name="Oval 73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47" name="TextBox 74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9046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start-date</a:t>
              </a:r>
            </a:p>
          </p:txBody>
        </p:sp>
      </p:grpSp>
      <p:grpSp>
        <p:nvGrpSpPr>
          <p:cNvPr id="36892" name="Group 75"/>
          <p:cNvGrpSpPr>
            <a:grpSpLocks/>
          </p:cNvGrpSpPr>
          <p:nvPr/>
        </p:nvGrpSpPr>
        <p:grpSpPr bwMode="auto">
          <a:xfrm>
            <a:off x="7162800" y="3425825"/>
            <a:ext cx="914400" cy="307975"/>
            <a:chOff x="2438400" y="2054423"/>
            <a:chExt cx="914400" cy="307777"/>
          </a:xfrm>
        </p:grpSpPr>
        <p:sp>
          <p:nvSpPr>
            <p:cNvPr id="36944" name="Oval 76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45" name="TextBox 77"/>
            <p:cNvSpPr txBox="1">
              <a:spLocks noChangeArrowheads="1"/>
            </p:cNvSpPr>
            <p:nvPr/>
          </p:nvSpPr>
          <p:spPr bwMode="auto">
            <a:xfrm>
              <a:off x="2574998" y="2054423"/>
              <a:ext cx="7016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budget</a:t>
              </a:r>
            </a:p>
          </p:txBody>
        </p:sp>
      </p:grpSp>
      <p:grpSp>
        <p:nvGrpSpPr>
          <p:cNvPr id="36893" name="Group 78"/>
          <p:cNvGrpSpPr>
            <a:grpSpLocks/>
          </p:cNvGrpSpPr>
          <p:nvPr/>
        </p:nvGrpSpPr>
        <p:grpSpPr bwMode="auto">
          <a:xfrm>
            <a:off x="7239000" y="4035425"/>
            <a:ext cx="914400" cy="307975"/>
            <a:chOff x="2438400" y="2054423"/>
            <a:chExt cx="914400" cy="307777"/>
          </a:xfrm>
        </p:grpSpPr>
        <p:sp>
          <p:nvSpPr>
            <p:cNvPr id="36942" name="Oval 7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43" name="TextBox 80"/>
            <p:cNvSpPr txBox="1">
              <a:spLocks noChangeArrowheads="1"/>
            </p:cNvSpPr>
            <p:nvPr/>
          </p:nvSpPr>
          <p:spPr bwMode="auto">
            <a:xfrm>
              <a:off x="2590800" y="2054423"/>
              <a:ext cx="59836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hours</a:t>
              </a:r>
            </a:p>
          </p:txBody>
        </p:sp>
      </p:grpSp>
      <p:grpSp>
        <p:nvGrpSpPr>
          <p:cNvPr id="36894" name="Group 81"/>
          <p:cNvGrpSpPr>
            <a:grpSpLocks/>
          </p:cNvGrpSpPr>
          <p:nvPr/>
        </p:nvGrpSpPr>
        <p:grpSpPr bwMode="auto">
          <a:xfrm>
            <a:off x="6781800" y="5559425"/>
            <a:ext cx="685800" cy="307975"/>
            <a:chOff x="2438400" y="2054423"/>
            <a:chExt cx="914400" cy="307777"/>
          </a:xfrm>
        </p:grpSpPr>
        <p:sp>
          <p:nvSpPr>
            <p:cNvPr id="36940" name="Oval 82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41" name="TextBox 83"/>
            <p:cNvSpPr txBox="1">
              <a:spLocks noChangeArrowheads="1"/>
            </p:cNvSpPr>
            <p:nvPr/>
          </p:nvSpPr>
          <p:spPr bwMode="auto">
            <a:xfrm>
              <a:off x="2540000" y="2054423"/>
              <a:ext cx="5982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name</a:t>
              </a:r>
            </a:p>
          </p:txBody>
        </p:sp>
      </p:grpSp>
      <p:grpSp>
        <p:nvGrpSpPr>
          <p:cNvPr id="36895" name="Group 84"/>
          <p:cNvGrpSpPr>
            <a:grpSpLocks/>
          </p:cNvGrpSpPr>
          <p:nvPr/>
        </p:nvGrpSpPr>
        <p:grpSpPr bwMode="auto">
          <a:xfrm>
            <a:off x="6477000" y="5940425"/>
            <a:ext cx="914400" cy="311150"/>
            <a:chOff x="2438400" y="2051446"/>
            <a:chExt cx="914400" cy="310754"/>
          </a:xfrm>
        </p:grpSpPr>
        <p:sp>
          <p:nvSpPr>
            <p:cNvPr id="36938" name="Oval 85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39" name="TextBox 86"/>
            <p:cNvSpPr txBox="1">
              <a:spLocks noChangeArrowheads="1"/>
            </p:cNvSpPr>
            <p:nvPr/>
          </p:nvSpPr>
          <p:spPr bwMode="auto">
            <a:xfrm>
              <a:off x="2438400" y="2051446"/>
              <a:ext cx="87748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deg_prog</a:t>
              </a:r>
            </a:p>
          </p:txBody>
        </p:sp>
      </p:grpSp>
      <p:grpSp>
        <p:nvGrpSpPr>
          <p:cNvPr id="36896" name="Group 87"/>
          <p:cNvGrpSpPr>
            <a:grpSpLocks/>
          </p:cNvGrpSpPr>
          <p:nvPr/>
        </p:nvGrpSpPr>
        <p:grpSpPr bwMode="auto">
          <a:xfrm>
            <a:off x="5943600" y="5940425"/>
            <a:ext cx="457200" cy="311150"/>
            <a:chOff x="2438400" y="2051446"/>
            <a:chExt cx="914400" cy="310754"/>
          </a:xfrm>
        </p:grpSpPr>
        <p:sp>
          <p:nvSpPr>
            <p:cNvPr id="36936" name="Oval 88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37" name="TextBox 89"/>
            <p:cNvSpPr txBox="1">
              <a:spLocks noChangeArrowheads="1"/>
            </p:cNvSpPr>
            <p:nvPr/>
          </p:nvSpPr>
          <p:spPr bwMode="auto">
            <a:xfrm>
              <a:off x="2438400" y="2051446"/>
              <a:ext cx="6667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age</a:t>
              </a:r>
            </a:p>
          </p:txBody>
        </p:sp>
      </p:grpSp>
      <p:grpSp>
        <p:nvGrpSpPr>
          <p:cNvPr id="36897" name="Group 90"/>
          <p:cNvGrpSpPr>
            <a:grpSpLocks/>
          </p:cNvGrpSpPr>
          <p:nvPr/>
        </p:nvGrpSpPr>
        <p:grpSpPr bwMode="auto">
          <a:xfrm>
            <a:off x="5638800" y="5559425"/>
            <a:ext cx="457200" cy="311150"/>
            <a:chOff x="2438400" y="2051446"/>
            <a:chExt cx="914400" cy="310754"/>
          </a:xfrm>
        </p:grpSpPr>
        <p:sp>
          <p:nvSpPr>
            <p:cNvPr id="36934" name="Oval 91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35" name="TextBox 92"/>
            <p:cNvSpPr txBox="1">
              <a:spLocks noChangeArrowheads="1"/>
            </p:cNvSpPr>
            <p:nvPr/>
          </p:nvSpPr>
          <p:spPr bwMode="auto">
            <a:xfrm>
              <a:off x="2475292" y="2051446"/>
              <a:ext cx="840616" cy="307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ssn</a:t>
              </a:r>
            </a:p>
          </p:txBody>
        </p:sp>
      </p:grpSp>
      <p:cxnSp>
        <p:nvCxnSpPr>
          <p:cNvPr id="36898" name="Straight Connector 94"/>
          <p:cNvCxnSpPr>
            <a:cxnSpLocks noChangeShapeType="1"/>
          </p:cNvCxnSpPr>
          <p:nvPr/>
        </p:nvCxnSpPr>
        <p:spPr bwMode="auto">
          <a:xfrm rot="16200000" flipH="1">
            <a:off x="1343025" y="2638425"/>
            <a:ext cx="304800" cy="8191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899" name="Straight Connector 96"/>
          <p:cNvCxnSpPr>
            <a:cxnSpLocks noChangeShapeType="1"/>
          </p:cNvCxnSpPr>
          <p:nvPr/>
        </p:nvCxnSpPr>
        <p:spPr bwMode="auto">
          <a:xfrm rot="16200000" flipH="1">
            <a:off x="1450975" y="2593975"/>
            <a:ext cx="685800" cy="5270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900" name="Straight Connector 98"/>
          <p:cNvCxnSpPr>
            <a:cxnSpLocks noChangeShapeType="1"/>
            <a:endCxn id="4" idx="0"/>
          </p:cNvCxnSpPr>
          <p:nvPr/>
        </p:nvCxnSpPr>
        <p:spPr bwMode="auto">
          <a:xfrm rot="5400000">
            <a:off x="1817687" y="2681288"/>
            <a:ext cx="911225" cy="127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901" name="Straight Connector 100"/>
          <p:cNvCxnSpPr>
            <a:cxnSpLocks noChangeShapeType="1"/>
          </p:cNvCxnSpPr>
          <p:nvPr/>
        </p:nvCxnSpPr>
        <p:spPr bwMode="auto">
          <a:xfrm rot="5400000">
            <a:off x="2419350" y="2609850"/>
            <a:ext cx="609600" cy="5715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902" name="Straight Connector 102"/>
          <p:cNvCxnSpPr>
            <a:cxnSpLocks noChangeShapeType="1"/>
          </p:cNvCxnSpPr>
          <p:nvPr/>
        </p:nvCxnSpPr>
        <p:spPr bwMode="auto">
          <a:xfrm rot="10800000" flipV="1">
            <a:off x="769938" y="4264025"/>
            <a:ext cx="68262" cy="53022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903" name="Straight Connector 104"/>
          <p:cNvCxnSpPr>
            <a:cxnSpLocks noChangeShapeType="1"/>
          </p:cNvCxnSpPr>
          <p:nvPr/>
        </p:nvCxnSpPr>
        <p:spPr bwMode="auto">
          <a:xfrm rot="5400000" flipH="1" flipV="1">
            <a:off x="1560512" y="5287963"/>
            <a:ext cx="454025" cy="3873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904" name="Straight Connector 106"/>
          <p:cNvCxnSpPr>
            <a:cxnSpLocks noChangeShapeType="1"/>
            <a:endCxn id="5" idx="2"/>
          </p:cNvCxnSpPr>
          <p:nvPr/>
        </p:nvCxnSpPr>
        <p:spPr bwMode="auto">
          <a:xfrm rot="16200000" flipV="1">
            <a:off x="1846263" y="5618162"/>
            <a:ext cx="838200" cy="11112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905" name="Straight Connector 108"/>
          <p:cNvCxnSpPr>
            <a:cxnSpLocks noChangeShapeType="1"/>
          </p:cNvCxnSpPr>
          <p:nvPr/>
        </p:nvCxnSpPr>
        <p:spPr bwMode="auto">
          <a:xfrm rot="16200000" flipV="1">
            <a:off x="2442369" y="5250656"/>
            <a:ext cx="457200" cy="46513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906" name="Straight Connector 110"/>
          <p:cNvCxnSpPr>
            <a:cxnSpLocks noChangeShapeType="1"/>
          </p:cNvCxnSpPr>
          <p:nvPr/>
        </p:nvCxnSpPr>
        <p:spPr bwMode="auto">
          <a:xfrm rot="5400000">
            <a:off x="5765006" y="2772569"/>
            <a:ext cx="835025" cy="2063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907" name="Straight Connector 112"/>
          <p:cNvCxnSpPr>
            <a:cxnSpLocks noChangeShapeType="1"/>
            <a:endCxn id="7" idx="0"/>
          </p:cNvCxnSpPr>
          <p:nvPr/>
        </p:nvCxnSpPr>
        <p:spPr bwMode="auto">
          <a:xfrm rot="5400000">
            <a:off x="6134100" y="2628900"/>
            <a:ext cx="762000" cy="381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908" name="Straight Connector 114"/>
          <p:cNvCxnSpPr>
            <a:cxnSpLocks noChangeShapeType="1"/>
          </p:cNvCxnSpPr>
          <p:nvPr/>
        </p:nvCxnSpPr>
        <p:spPr bwMode="auto">
          <a:xfrm rot="10800000" flipV="1">
            <a:off x="6553200" y="2819400"/>
            <a:ext cx="457200" cy="381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909" name="Straight Connector 122"/>
          <p:cNvCxnSpPr>
            <a:cxnSpLocks noChangeShapeType="1"/>
          </p:cNvCxnSpPr>
          <p:nvPr/>
        </p:nvCxnSpPr>
        <p:spPr bwMode="auto">
          <a:xfrm flipV="1">
            <a:off x="6858000" y="3125788"/>
            <a:ext cx="381000" cy="74612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910" name="Straight Connector 124"/>
          <p:cNvCxnSpPr>
            <a:cxnSpLocks noChangeShapeType="1"/>
            <a:stCxn id="7" idx="3"/>
          </p:cNvCxnSpPr>
          <p:nvPr/>
        </p:nvCxnSpPr>
        <p:spPr bwMode="auto">
          <a:xfrm>
            <a:off x="6858000" y="3352800"/>
            <a:ext cx="438150" cy="1206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911" name="Straight Connector 127"/>
          <p:cNvCxnSpPr>
            <a:cxnSpLocks noChangeShapeType="1"/>
          </p:cNvCxnSpPr>
          <p:nvPr/>
        </p:nvCxnSpPr>
        <p:spPr bwMode="auto">
          <a:xfrm>
            <a:off x="6934200" y="4191000"/>
            <a:ext cx="304800" cy="158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912" name="Straight Connector 131"/>
          <p:cNvCxnSpPr>
            <a:cxnSpLocks noChangeShapeType="1"/>
          </p:cNvCxnSpPr>
          <p:nvPr/>
        </p:nvCxnSpPr>
        <p:spPr bwMode="auto">
          <a:xfrm rot="5400000">
            <a:off x="5789612" y="5335588"/>
            <a:ext cx="307975" cy="1524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913" name="Straight Connector 133"/>
          <p:cNvCxnSpPr>
            <a:cxnSpLocks noChangeShapeType="1"/>
            <a:stCxn id="6" idx="2"/>
          </p:cNvCxnSpPr>
          <p:nvPr/>
        </p:nvCxnSpPr>
        <p:spPr bwMode="auto">
          <a:xfrm rot="5400000">
            <a:off x="5943600" y="5562600"/>
            <a:ext cx="685800" cy="762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914" name="Straight Connector 135"/>
          <p:cNvCxnSpPr>
            <a:cxnSpLocks noChangeShapeType="1"/>
          </p:cNvCxnSpPr>
          <p:nvPr/>
        </p:nvCxnSpPr>
        <p:spPr bwMode="auto">
          <a:xfrm rot="16200000" flipH="1">
            <a:off x="6286500" y="5448300"/>
            <a:ext cx="685800" cy="3048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915" name="Straight Connector 137"/>
          <p:cNvCxnSpPr>
            <a:cxnSpLocks noChangeShapeType="1"/>
          </p:cNvCxnSpPr>
          <p:nvPr/>
        </p:nvCxnSpPr>
        <p:spPr bwMode="auto">
          <a:xfrm rot="16200000" flipH="1">
            <a:off x="6667500" y="5295900"/>
            <a:ext cx="304800" cy="2286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916" name="Straight Arrow Connector 140"/>
          <p:cNvCxnSpPr>
            <a:cxnSpLocks noChangeShapeType="1"/>
            <a:stCxn id="7" idx="1"/>
          </p:cNvCxnSpPr>
          <p:nvPr/>
        </p:nvCxnSpPr>
        <p:spPr bwMode="auto">
          <a:xfrm rot="10800000">
            <a:off x="5181600" y="3352800"/>
            <a:ext cx="609600" cy="1588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917" name="Straight Connector 142"/>
          <p:cNvCxnSpPr>
            <a:cxnSpLocks noChangeShapeType="1"/>
          </p:cNvCxnSpPr>
          <p:nvPr/>
        </p:nvCxnSpPr>
        <p:spPr bwMode="auto">
          <a:xfrm rot="16200000" flipV="1">
            <a:off x="5181600" y="2590800"/>
            <a:ext cx="609600" cy="609600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918" name="Straight Arrow Connector 146"/>
          <p:cNvCxnSpPr>
            <a:cxnSpLocks noChangeShapeType="1"/>
            <a:stCxn id="139" idx="1"/>
          </p:cNvCxnSpPr>
          <p:nvPr/>
        </p:nvCxnSpPr>
        <p:spPr bwMode="auto">
          <a:xfrm rot="10800000">
            <a:off x="5181600" y="4191000"/>
            <a:ext cx="381000" cy="1588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919" name="Straight Arrow Connector 149"/>
          <p:cNvCxnSpPr>
            <a:cxnSpLocks noChangeShapeType="1"/>
            <a:stCxn id="6" idx="1"/>
          </p:cNvCxnSpPr>
          <p:nvPr/>
        </p:nvCxnSpPr>
        <p:spPr bwMode="auto">
          <a:xfrm rot="10800000">
            <a:off x="5181600" y="5105400"/>
            <a:ext cx="609600" cy="1588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920" name="Straight Connector 153"/>
          <p:cNvCxnSpPr>
            <a:cxnSpLocks noChangeShapeType="1"/>
            <a:stCxn id="4" idx="3"/>
          </p:cNvCxnSpPr>
          <p:nvPr/>
        </p:nvCxnSpPr>
        <p:spPr bwMode="auto">
          <a:xfrm>
            <a:off x="2743200" y="3352800"/>
            <a:ext cx="1219200" cy="158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921" name="Straight Connector 155"/>
          <p:cNvCxnSpPr>
            <a:cxnSpLocks noChangeShapeType="1"/>
          </p:cNvCxnSpPr>
          <p:nvPr/>
        </p:nvCxnSpPr>
        <p:spPr bwMode="auto">
          <a:xfrm flipV="1">
            <a:off x="2743200" y="2590800"/>
            <a:ext cx="1219200" cy="6096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922" name="Straight Connector 161"/>
          <p:cNvCxnSpPr>
            <a:cxnSpLocks noChangeShapeType="1"/>
          </p:cNvCxnSpPr>
          <p:nvPr/>
        </p:nvCxnSpPr>
        <p:spPr bwMode="auto">
          <a:xfrm rot="10800000">
            <a:off x="2743200" y="3505200"/>
            <a:ext cx="1219200" cy="6858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923" name="Straight Connector 163"/>
          <p:cNvCxnSpPr>
            <a:cxnSpLocks noChangeShapeType="1"/>
          </p:cNvCxnSpPr>
          <p:nvPr/>
        </p:nvCxnSpPr>
        <p:spPr bwMode="auto">
          <a:xfrm>
            <a:off x="2438400" y="3505200"/>
            <a:ext cx="457200" cy="45402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924" name="Straight Connector 165"/>
          <p:cNvCxnSpPr>
            <a:cxnSpLocks noChangeShapeType="1"/>
          </p:cNvCxnSpPr>
          <p:nvPr/>
        </p:nvCxnSpPr>
        <p:spPr bwMode="auto">
          <a:xfrm rot="10800000" flipV="1">
            <a:off x="1447800" y="3505200"/>
            <a:ext cx="457200" cy="454025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925" name="Straight Connector 167"/>
          <p:cNvCxnSpPr>
            <a:cxnSpLocks noChangeShapeType="1"/>
          </p:cNvCxnSpPr>
          <p:nvPr/>
        </p:nvCxnSpPr>
        <p:spPr bwMode="auto">
          <a:xfrm rot="16200000" flipH="1">
            <a:off x="1446212" y="4570413"/>
            <a:ext cx="384175" cy="381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926" name="Straight Arrow Connector 169"/>
          <p:cNvCxnSpPr>
            <a:cxnSpLocks noChangeShapeType="1"/>
          </p:cNvCxnSpPr>
          <p:nvPr/>
        </p:nvCxnSpPr>
        <p:spPr bwMode="auto">
          <a:xfrm rot="5400000" flipH="1" flipV="1">
            <a:off x="2551112" y="4608513"/>
            <a:ext cx="384175" cy="304800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927" name="Straight Connector 172"/>
          <p:cNvCxnSpPr>
            <a:cxnSpLocks noChangeShapeType="1"/>
            <a:stCxn id="5" idx="3"/>
          </p:cNvCxnSpPr>
          <p:nvPr/>
        </p:nvCxnSpPr>
        <p:spPr bwMode="auto">
          <a:xfrm>
            <a:off x="2743200" y="5102225"/>
            <a:ext cx="1219200" cy="317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928" name="Straight Connector 174"/>
          <p:cNvCxnSpPr>
            <a:cxnSpLocks noChangeShapeType="1"/>
            <a:endCxn id="7" idx="2"/>
          </p:cNvCxnSpPr>
          <p:nvPr/>
        </p:nvCxnSpPr>
        <p:spPr bwMode="auto">
          <a:xfrm rot="5400000" flipH="1" flipV="1">
            <a:off x="6134101" y="3695700"/>
            <a:ext cx="381000" cy="3175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929" name="Straight Connector 178"/>
          <p:cNvCxnSpPr>
            <a:cxnSpLocks noChangeShapeType="1"/>
            <a:endCxn id="6" idx="0"/>
          </p:cNvCxnSpPr>
          <p:nvPr/>
        </p:nvCxnSpPr>
        <p:spPr bwMode="auto">
          <a:xfrm rot="5400000">
            <a:off x="6096001" y="4724400"/>
            <a:ext cx="457200" cy="317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930" name="Straight Connector 180"/>
          <p:cNvCxnSpPr>
            <a:cxnSpLocks noChangeShapeType="1"/>
          </p:cNvCxnSpPr>
          <p:nvPr/>
        </p:nvCxnSpPr>
        <p:spPr bwMode="auto">
          <a:xfrm>
            <a:off x="6858000" y="4953000"/>
            <a:ext cx="914400" cy="158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931" name="Straight Arrow Connector 182"/>
          <p:cNvCxnSpPr>
            <a:cxnSpLocks noChangeShapeType="1"/>
          </p:cNvCxnSpPr>
          <p:nvPr/>
        </p:nvCxnSpPr>
        <p:spPr bwMode="auto">
          <a:xfrm>
            <a:off x="6858000" y="5257800"/>
            <a:ext cx="914400" cy="1588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6932" name="TextBox 183"/>
          <p:cNvSpPr txBox="1">
            <a:spLocks noChangeArrowheads="1"/>
          </p:cNvSpPr>
          <p:nvPr/>
        </p:nvSpPr>
        <p:spPr bwMode="auto">
          <a:xfrm>
            <a:off x="6981825" y="4721225"/>
            <a:ext cx="638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senior</a:t>
            </a:r>
          </a:p>
        </p:txBody>
      </p:sp>
      <p:sp>
        <p:nvSpPr>
          <p:cNvPr id="36933" name="TextBox 184"/>
          <p:cNvSpPr txBox="1">
            <a:spLocks noChangeArrowheads="1"/>
          </p:cNvSpPr>
          <p:nvPr/>
        </p:nvSpPr>
        <p:spPr bwMode="auto">
          <a:xfrm>
            <a:off x="7010400" y="5181600"/>
            <a:ext cx="509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grad</a:t>
            </a:r>
          </a:p>
        </p:txBody>
      </p:sp>
    </p:spTree>
    <p:extLst>
      <p:ext uri="{BB962C8B-B14F-4D97-AF65-F5344CB8AC3E}">
        <p14:creationId xmlns:p14="http://schemas.microsoft.com/office/powerpoint/2010/main" val="4268881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100"/>
            <a:ext cx="7066722" cy="571500"/>
          </a:xfrm>
        </p:spPr>
        <p:txBody>
          <a:bodyPr>
            <a:noAutofit/>
          </a:bodyPr>
          <a:lstStyle/>
          <a:p>
            <a:r>
              <a:rPr lang="en-US" sz="4800" b="1" dirty="0"/>
              <a:t>Other Notations Also Used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524000"/>
            <a:ext cx="3124200" cy="47680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4648200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1746"/>
                </a:solidFill>
                <a:latin typeface="Calibri" panose="020F0502020204030204" pitchFamily="34" charset="0"/>
              </a:rPr>
              <a:t>Various ways of representing 1-to-many relationship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1676400" y="2209800"/>
            <a:ext cx="2895600" cy="1480930"/>
          </a:xfrm>
          <a:prstGeom prst="wedgeRoundRectCallout">
            <a:avLst>
              <a:gd name="adj1" fmla="val 78618"/>
              <a:gd name="adj2" fmla="val -56152"/>
              <a:gd name="adj3" fmla="val 16667"/>
            </a:avLst>
          </a:prstGeom>
          <a:solidFill>
            <a:srgbClr val="00206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chemeClr val="bg1"/>
                </a:solidFill>
                <a:latin typeface="Tekton Pro" panose="020F0403020208020904" pitchFamily="34" charset="0"/>
              </a:rPr>
              <a:t>Use Chen notations for this class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ekton Pro" panose="020F04030202080209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011" y="1269502"/>
            <a:ext cx="3468100" cy="128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5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76300"/>
          </a:xfrm>
        </p:spPr>
        <p:txBody>
          <a:bodyPr/>
          <a:lstStyle/>
          <a:p>
            <a:r>
              <a:rPr lang="en-US" dirty="0"/>
              <a:t>Overview of Database Design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876300"/>
            <a:ext cx="8458200" cy="2112228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i="1" u="sng" dirty="0">
                <a:solidFill>
                  <a:schemeClr val="accent2"/>
                </a:solidFill>
                <a:latin typeface="Calibri" pitchFamily="34" charset="0"/>
              </a:rPr>
              <a:t>Conceptual design</a:t>
            </a:r>
            <a:r>
              <a:rPr lang="en-US" dirty="0">
                <a:latin typeface="Calibri" pitchFamily="34" charset="0"/>
              </a:rPr>
              <a:t>:  </a:t>
            </a:r>
            <a:r>
              <a:rPr lang="en-US" i="1" dirty="0">
                <a:latin typeface="Calibri" pitchFamily="34" charset="0"/>
              </a:rPr>
              <a:t>(</a:t>
            </a:r>
            <a:r>
              <a:rPr lang="en-US" i="1" dirty="0">
                <a:solidFill>
                  <a:schemeClr val="accent2"/>
                </a:solidFill>
                <a:latin typeface="Calibri" pitchFamily="34" charset="0"/>
              </a:rPr>
              <a:t>ER Model </a:t>
            </a:r>
            <a:r>
              <a:rPr lang="en-US" i="1" dirty="0">
                <a:latin typeface="Calibri" pitchFamily="34" charset="0"/>
              </a:rPr>
              <a:t>is used at this stage.) </a:t>
            </a:r>
            <a:endParaRPr lang="en-US" dirty="0">
              <a:latin typeface="Calibri" pitchFamily="34" charset="0"/>
            </a:endParaRPr>
          </a:p>
          <a:p>
            <a:pPr lvl="1">
              <a:buSzPct val="75000"/>
              <a:defRPr/>
            </a:pPr>
            <a:r>
              <a:rPr lang="en-US" dirty="0">
                <a:latin typeface="Calibri" pitchFamily="34" charset="0"/>
              </a:rPr>
              <a:t>What are the </a:t>
            </a:r>
            <a:r>
              <a:rPr lang="en-US" i="1" dirty="0">
                <a:solidFill>
                  <a:srgbClr val="434FD6"/>
                </a:solidFill>
                <a:latin typeface="Calibri" pitchFamily="34" charset="0"/>
              </a:rPr>
              <a:t>entities</a:t>
            </a:r>
            <a:r>
              <a:rPr lang="en-US" dirty="0">
                <a:latin typeface="Calibri" pitchFamily="34" charset="0"/>
              </a:rPr>
              <a:t> and </a:t>
            </a:r>
            <a:r>
              <a:rPr lang="en-US" i="1" dirty="0">
                <a:solidFill>
                  <a:schemeClr val="bg1">
                    <a:lumMod val="25000"/>
                  </a:schemeClr>
                </a:solidFill>
                <a:latin typeface="Calibri" pitchFamily="34" charset="0"/>
              </a:rPr>
              <a:t>relationships</a:t>
            </a:r>
            <a:r>
              <a:rPr lang="en-US" dirty="0">
                <a:latin typeface="Calibri" pitchFamily="34" charset="0"/>
              </a:rPr>
              <a:t> in the enterprise?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SzPct val="75000"/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rgbClr val="434FD6"/>
                </a:solidFill>
                <a:latin typeface="Calibri" pitchFamily="34" charset="0"/>
              </a:rPr>
              <a:t>Students </a:t>
            </a:r>
            <a:r>
              <a:rPr lang="en-US" sz="2000" dirty="0">
                <a:solidFill>
                  <a:schemeClr val="bg1">
                    <a:lumMod val="25000"/>
                  </a:schemeClr>
                </a:solidFill>
                <a:latin typeface="Calibri" pitchFamily="34" charset="0"/>
              </a:rPr>
              <a:t>sign up</a:t>
            </a:r>
            <a:r>
              <a:rPr lang="en-US" sz="2000" dirty="0">
                <a:solidFill>
                  <a:srgbClr val="434FD6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4D4D4D"/>
                </a:solidFill>
                <a:latin typeface="Calibri" pitchFamily="34" charset="0"/>
              </a:rPr>
              <a:t>for </a:t>
            </a:r>
            <a:r>
              <a:rPr lang="en-US" sz="2000" dirty="0">
                <a:solidFill>
                  <a:srgbClr val="434FD6"/>
                </a:solidFill>
                <a:latin typeface="Calibri" pitchFamily="34" charset="0"/>
              </a:rPr>
              <a:t>classes</a:t>
            </a:r>
          </a:p>
          <a:p>
            <a:pPr marL="1371600" lvl="3" indent="0">
              <a:spcBef>
                <a:spcPts val="600"/>
              </a:spcBef>
              <a:spcAft>
                <a:spcPts val="600"/>
              </a:spcAft>
              <a:buSzPct val="75000"/>
              <a:buNone/>
              <a:defRPr/>
            </a:pPr>
            <a:endParaRPr lang="en-US" sz="2000" dirty="0">
              <a:solidFill>
                <a:srgbClr val="434FD6"/>
              </a:solidFill>
              <a:latin typeface="Calibri" pitchFamily="34" charset="0"/>
            </a:endParaRPr>
          </a:p>
          <a:p>
            <a:pPr marL="1371600" lvl="3" indent="0">
              <a:spcBef>
                <a:spcPts val="600"/>
              </a:spcBef>
              <a:spcAft>
                <a:spcPts val="600"/>
              </a:spcAft>
              <a:buSzPct val="75000"/>
              <a:buNone/>
              <a:defRPr/>
            </a:pPr>
            <a:endParaRPr lang="en-US" sz="2000" dirty="0">
              <a:solidFill>
                <a:srgbClr val="434FD6"/>
              </a:solidFill>
              <a:latin typeface="Calibri" pitchFamily="34" charset="0"/>
            </a:endParaRPr>
          </a:p>
        </p:txBody>
      </p:sp>
      <p:sp>
        <p:nvSpPr>
          <p:cNvPr id="2" name="Oval Callout 1"/>
          <p:cNvSpPr/>
          <p:nvPr/>
        </p:nvSpPr>
        <p:spPr bwMode="auto">
          <a:xfrm>
            <a:off x="1447800" y="2286000"/>
            <a:ext cx="1219200" cy="457200"/>
          </a:xfrm>
          <a:prstGeom prst="wedgeEllipseCallout">
            <a:avLst>
              <a:gd name="adj1" fmla="val 11979"/>
              <a:gd name="adj2" fmla="val -77083"/>
            </a:avLst>
          </a:prstGeom>
          <a:solidFill>
            <a:srgbClr val="0070C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8F8F8"/>
                </a:solidFill>
                <a:effectLst/>
                <a:latin typeface="Lucida Handwriting" panose="03010101010101010101" pitchFamily="66" charset="0"/>
              </a:rPr>
              <a:t>Entity</a:t>
            </a:r>
          </a:p>
        </p:txBody>
      </p:sp>
      <p:sp>
        <p:nvSpPr>
          <p:cNvPr id="7" name="Oval Callout 6"/>
          <p:cNvSpPr/>
          <p:nvPr/>
        </p:nvSpPr>
        <p:spPr bwMode="auto">
          <a:xfrm>
            <a:off x="5029200" y="2066925"/>
            <a:ext cx="1219200" cy="457200"/>
          </a:xfrm>
          <a:prstGeom prst="wedgeEllipseCallout">
            <a:avLst>
              <a:gd name="adj1" fmla="val -54427"/>
              <a:gd name="adj2" fmla="val -45833"/>
            </a:avLst>
          </a:prstGeom>
          <a:solidFill>
            <a:srgbClr val="0070C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8F8F8"/>
                </a:solidFill>
                <a:effectLst/>
                <a:latin typeface="Lucida Handwriting" panose="03010101010101010101" pitchFamily="66" charset="0"/>
              </a:rPr>
              <a:t>Entity</a:t>
            </a:r>
          </a:p>
        </p:txBody>
      </p:sp>
      <p:sp>
        <p:nvSpPr>
          <p:cNvPr id="8" name="Oval Callout 7"/>
          <p:cNvSpPr/>
          <p:nvPr/>
        </p:nvSpPr>
        <p:spPr bwMode="auto">
          <a:xfrm>
            <a:off x="2743200" y="2286000"/>
            <a:ext cx="2362200" cy="533400"/>
          </a:xfrm>
          <a:prstGeom prst="wedgeEllipseCallout">
            <a:avLst>
              <a:gd name="adj1" fmla="val -16146"/>
              <a:gd name="adj2" fmla="val -77083"/>
            </a:avLst>
          </a:prstGeom>
          <a:solidFill>
            <a:srgbClr val="660033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rgbClr val="F8F8F8"/>
                </a:solidFill>
                <a:latin typeface="Lucida Handwriting" panose="03010101010101010101" pitchFamily="66" charset="0"/>
              </a:rPr>
              <a:t>Relationship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8F8F8"/>
              </a:solidFill>
              <a:effectLst/>
              <a:latin typeface="Lucida Handwriting" panose="03010101010101010101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7E844B-3C50-4850-B9BC-D66ED27E3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5" y="3200908"/>
            <a:ext cx="4377289" cy="35046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8C174C-0490-4EC8-B5C4-F85731EF2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805" y="2437605"/>
            <a:ext cx="2116789" cy="15266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97C45C-FB76-424D-86BA-265759AEBA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936" y="3794757"/>
            <a:ext cx="2116789" cy="152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12394C-1D2D-4DD5-81B7-B4BDA93080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805" y="5143716"/>
            <a:ext cx="2116789" cy="152095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BE862D4-E6C2-45BE-8575-694CEB5E3AAC}"/>
              </a:ext>
            </a:extLst>
          </p:cNvPr>
          <p:cNvSpPr/>
          <p:nvPr/>
        </p:nvSpPr>
        <p:spPr>
          <a:xfrm>
            <a:off x="7075145" y="6559413"/>
            <a:ext cx="1214580" cy="113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A024625-9B5C-44FF-AECE-4F530A0F9A6B}"/>
              </a:ext>
            </a:extLst>
          </p:cNvPr>
          <p:cNvCxnSpPr/>
          <p:nvPr/>
        </p:nvCxnSpPr>
        <p:spPr>
          <a:xfrm flipV="1">
            <a:off x="4178808" y="2988528"/>
            <a:ext cx="2377440" cy="11354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89CD49D-87BE-4CB5-B5A6-6DABCCB33868}"/>
              </a:ext>
            </a:extLst>
          </p:cNvPr>
          <p:cNvCxnSpPr>
            <a:cxnSpLocks/>
          </p:cNvCxnSpPr>
          <p:nvPr/>
        </p:nvCxnSpPr>
        <p:spPr>
          <a:xfrm flipV="1">
            <a:off x="4178808" y="4453054"/>
            <a:ext cx="1840992" cy="339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04499EF-A209-4B49-9F3C-77E40E92E5DD}"/>
              </a:ext>
            </a:extLst>
          </p:cNvPr>
          <p:cNvCxnSpPr>
            <a:cxnSpLocks/>
          </p:cNvCxnSpPr>
          <p:nvPr/>
        </p:nvCxnSpPr>
        <p:spPr>
          <a:xfrm>
            <a:off x="4152149" y="5533644"/>
            <a:ext cx="2404099" cy="3705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86978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077200" cy="11049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</a:rPr>
              <a:t>ER to Relational Mapping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69460-548E-48A8-8BF8-E45F05B8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D4F9-727C-42CE-8187-A6A5BCD0A322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599393-97E2-41D2-BDA0-59F758B95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34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750514"/>
            <a:ext cx="7772400" cy="164108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The Relational Model</a:t>
            </a:r>
            <a:br>
              <a:rPr lang="en-US" dirty="0"/>
            </a:br>
            <a:endParaRPr lang="en-US" dirty="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774825" y="4708525"/>
            <a:ext cx="56546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3C082C6-E051-42BC-BBE7-C1B785D39793}"/>
              </a:ext>
            </a:extLst>
          </p:cNvPr>
          <p:cNvGraphicFramePr>
            <a:graphicFrameLocks noGrp="1"/>
          </p:cNvGraphicFramePr>
          <p:nvPr/>
        </p:nvGraphicFramePr>
        <p:xfrm>
          <a:off x="2667000" y="4423873"/>
          <a:ext cx="3810000" cy="1219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10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7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9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241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latin typeface="Calibri" pitchFamily="34" charset="0"/>
                          <a:cs typeface="Calibri" pitchFamily="34" charset="0"/>
                        </a:rPr>
                        <a:t>sid</a:t>
                      </a:r>
                      <a:endParaRPr 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9E7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itchFamily="34" charset="0"/>
                          <a:cs typeface="Calibri" pitchFamily="34" charset="0"/>
                        </a:rPr>
                        <a:t>name</a:t>
                      </a:r>
                    </a:p>
                  </a:txBody>
                  <a:tcPr>
                    <a:solidFill>
                      <a:srgbClr val="9E7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itchFamily="34" charset="0"/>
                          <a:cs typeface="Calibri" pitchFamily="34" charset="0"/>
                        </a:rPr>
                        <a:t>login</a:t>
                      </a:r>
                    </a:p>
                  </a:txBody>
                  <a:tcPr>
                    <a:solidFill>
                      <a:srgbClr val="9E7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itchFamily="34" charset="0"/>
                          <a:cs typeface="Calibri" pitchFamily="34" charset="0"/>
                        </a:rPr>
                        <a:t>age</a:t>
                      </a:r>
                    </a:p>
                  </a:txBody>
                  <a:tcPr>
                    <a:solidFill>
                      <a:srgbClr val="9E7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latin typeface="Calibri" pitchFamily="34" charset="0"/>
                          <a:cs typeface="Calibri" pitchFamily="34" charset="0"/>
                        </a:rPr>
                        <a:t>gpa</a:t>
                      </a:r>
                      <a:endParaRPr 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9E7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53831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Zhang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alibri" pitchFamily="34" charset="0"/>
                          <a:cs typeface="Calibri" pitchFamily="34" charset="0"/>
                        </a:rPr>
                        <a:t>zhang@ee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53650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alibri" pitchFamily="34" charset="0"/>
                          <a:cs typeface="Calibri" pitchFamily="34" charset="0"/>
                        </a:rPr>
                        <a:t>smith@cs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3.9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53666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alibri" pitchFamily="34" charset="0"/>
                          <a:cs typeface="Calibri" pitchFamily="34" charset="0"/>
                        </a:rPr>
                        <a:t>jones@cs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981D22B0-D5A3-407A-A6A1-EF8A13D26C03}"/>
              </a:ext>
            </a:extLst>
          </p:cNvPr>
          <p:cNvSpPr/>
          <p:nvPr/>
        </p:nvSpPr>
        <p:spPr>
          <a:xfrm>
            <a:off x="2590800" y="4004225"/>
            <a:ext cx="13837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Students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682FE5-D425-4ADB-ABD9-D3E48BD3F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723655"/>
            <a:ext cx="2398799" cy="165083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FD6906-9876-460B-8CD7-3C629881A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BCF8-0E61-4F2C-8203-7F6A59C82285}" type="datetime1">
              <a:rPr lang="en-US" smtClean="0"/>
              <a:t>11/11/2020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D92C1C-7B4D-4908-8058-A4E92B59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504075"/>
      </p:ext>
    </p:extLst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534400" cy="1104900"/>
          </a:xfrm>
        </p:spPr>
        <p:txBody>
          <a:bodyPr/>
          <a:lstStyle/>
          <a:p>
            <a:r>
              <a:rPr lang="en-US" b="1" dirty="0"/>
              <a:t>Logical DB Design: ER to Relational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5105400" cy="914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dirty="0">
                <a:solidFill>
                  <a:schemeClr val="accent2"/>
                </a:solidFill>
                <a:latin typeface="Calibri" pitchFamily="34" charset="0"/>
              </a:rPr>
              <a:t>Entity sets to tables:</a:t>
            </a:r>
            <a:endParaRPr lang="en-US" sz="3600" dirty="0">
              <a:latin typeface="Calibri" pitchFamily="34" charset="0"/>
            </a:endParaRPr>
          </a:p>
          <a:p>
            <a:endParaRPr lang="en-US" sz="2400" dirty="0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4029075" y="2286000"/>
            <a:ext cx="4733925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000" dirty="0">
                <a:latin typeface="Book Antiqua" pitchFamily="18" charset="0"/>
              </a:rPr>
              <a:t>            </a:t>
            </a:r>
            <a:r>
              <a:rPr lang="en-US" sz="2800" dirty="0">
                <a:latin typeface="Calibri" pitchFamily="34" charset="0"/>
              </a:rPr>
              <a:t>CREATE TABLE Employees </a:t>
            </a:r>
          </a:p>
          <a:p>
            <a:pPr eaLnBrk="0" hangingPunct="0"/>
            <a:r>
              <a:rPr lang="en-US" sz="2800" dirty="0">
                <a:latin typeface="Calibri" pitchFamily="34" charset="0"/>
              </a:rPr>
              <a:t>                  (</a:t>
            </a:r>
            <a:r>
              <a:rPr lang="en-US" sz="2800" dirty="0" err="1">
                <a:latin typeface="Calibri" pitchFamily="34" charset="0"/>
              </a:rPr>
              <a:t>ssn</a:t>
            </a:r>
            <a:r>
              <a:rPr lang="en-US" sz="2800" dirty="0">
                <a:latin typeface="Calibri" pitchFamily="34" charset="0"/>
              </a:rPr>
              <a:t> CHAR(11),</a:t>
            </a:r>
          </a:p>
          <a:p>
            <a:pPr eaLnBrk="0" hangingPunct="0"/>
            <a:r>
              <a:rPr lang="en-US" sz="2800" dirty="0">
                <a:latin typeface="Calibri" pitchFamily="34" charset="0"/>
              </a:rPr>
              <a:t>                  name CHAR(20),</a:t>
            </a:r>
          </a:p>
          <a:p>
            <a:pPr eaLnBrk="0" hangingPunct="0"/>
            <a:r>
              <a:rPr lang="en-US" sz="2800" dirty="0">
                <a:latin typeface="Calibri" pitchFamily="34" charset="0"/>
              </a:rPr>
              <a:t>                  lot  INTEGER,</a:t>
            </a:r>
          </a:p>
          <a:p>
            <a:pPr eaLnBrk="0" hangingPunct="0"/>
            <a:r>
              <a:rPr lang="en-US" sz="2800" dirty="0">
                <a:latin typeface="Calibri" pitchFamily="34" charset="0"/>
              </a:rPr>
              <a:t>                 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PRIMARY KEY  (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ssn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)</a:t>
            </a:r>
            <a:r>
              <a:rPr lang="en-US" sz="2800" dirty="0">
                <a:latin typeface="Calibri" pitchFamily="34" charset="0"/>
              </a:rPr>
              <a:t>)</a:t>
            </a:r>
          </a:p>
        </p:txBody>
      </p:sp>
      <p:grpSp>
        <p:nvGrpSpPr>
          <p:cNvPr id="31751" name="Group 19"/>
          <p:cNvGrpSpPr>
            <a:grpSpLocks/>
          </p:cNvGrpSpPr>
          <p:nvPr/>
        </p:nvGrpSpPr>
        <p:grpSpPr bwMode="auto">
          <a:xfrm>
            <a:off x="609600" y="2590800"/>
            <a:ext cx="3708400" cy="1663700"/>
            <a:chOff x="774700" y="3352800"/>
            <a:chExt cx="3708400" cy="1663700"/>
          </a:xfrm>
        </p:grpSpPr>
        <p:grpSp>
          <p:nvGrpSpPr>
            <p:cNvPr id="31752" name="Group 9"/>
            <p:cNvGrpSpPr>
              <a:grpSpLocks/>
            </p:cNvGrpSpPr>
            <p:nvPr/>
          </p:nvGrpSpPr>
          <p:grpSpPr bwMode="auto">
            <a:xfrm>
              <a:off x="1752600" y="4495800"/>
              <a:ext cx="1816100" cy="520700"/>
              <a:chOff x="1104" y="2832"/>
              <a:chExt cx="1144" cy="328"/>
            </a:xfrm>
          </p:grpSpPr>
          <p:sp>
            <p:nvSpPr>
              <p:cNvPr id="31762" name="Rectangle 7"/>
              <p:cNvSpPr>
                <a:spLocks noChangeArrowheads="1"/>
              </p:cNvSpPr>
              <p:nvPr/>
            </p:nvSpPr>
            <p:spPr bwMode="auto">
              <a:xfrm>
                <a:off x="1104" y="2832"/>
                <a:ext cx="1144" cy="32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1763" name="Rectangle 8"/>
              <p:cNvSpPr>
                <a:spLocks noChangeArrowheads="1"/>
              </p:cNvSpPr>
              <p:nvPr/>
            </p:nvSpPr>
            <p:spPr bwMode="auto">
              <a:xfrm>
                <a:off x="1200" y="2875"/>
                <a:ext cx="96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</a:rPr>
                  <a:t>Employees</a:t>
                </a:r>
              </a:p>
            </p:txBody>
          </p:sp>
        </p:grpSp>
        <p:sp>
          <p:nvSpPr>
            <p:cNvPr id="31753" name="Oval 10"/>
            <p:cNvSpPr>
              <a:spLocks noChangeArrowheads="1"/>
            </p:cNvSpPr>
            <p:nvPr/>
          </p:nvSpPr>
          <p:spPr bwMode="auto">
            <a:xfrm>
              <a:off x="774700" y="3594100"/>
              <a:ext cx="1130300" cy="52070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754" name="Rectangle 11"/>
            <p:cNvSpPr>
              <a:spLocks noChangeArrowheads="1"/>
            </p:cNvSpPr>
            <p:nvPr/>
          </p:nvSpPr>
          <p:spPr bwMode="auto">
            <a:xfrm>
              <a:off x="1030287" y="3594100"/>
              <a:ext cx="619125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 u="sng" dirty="0" err="1">
                  <a:solidFill>
                    <a:schemeClr val="tx2"/>
                  </a:solidFill>
                  <a:latin typeface="Arial" pitchFamily="34" charset="0"/>
                </a:rPr>
                <a:t>ssn</a:t>
              </a:r>
              <a:endParaRPr lang="en-US" sz="2000" b="1" u="sng" dirty="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31755" name="Oval 12"/>
            <p:cNvSpPr>
              <a:spLocks noChangeArrowheads="1"/>
            </p:cNvSpPr>
            <p:nvPr/>
          </p:nvSpPr>
          <p:spPr bwMode="auto">
            <a:xfrm>
              <a:off x="2057400" y="3352800"/>
              <a:ext cx="1130300" cy="52070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756" name="Oval 13"/>
            <p:cNvSpPr>
              <a:spLocks noChangeArrowheads="1"/>
            </p:cNvSpPr>
            <p:nvPr/>
          </p:nvSpPr>
          <p:spPr bwMode="auto">
            <a:xfrm>
              <a:off x="3352800" y="3581400"/>
              <a:ext cx="1130300" cy="52070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757" name="Rectangle 14"/>
            <p:cNvSpPr>
              <a:spLocks noChangeArrowheads="1"/>
            </p:cNvSpPr>
            <p:nvPr/>
          </p:nvSpPr>
          <p:spPr bwMode="auto">
            <a:xfrm>
              <a:off x="2200275" y="3384550"/>
              <a:ext cx="84455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 dirty="0">
                  <a:solidFill>
                    <a:schemeClr val="tx2"/>
                  </a:solidFill>
                  <a:latin typeface="Arial" pitchFamily="34" charset="0"/>
                </a:rPr>
                <a:t>name</a:t>
              </a:r>
            </a:p>
          </p:txBody>
        </p:sp>
        <p:sp>
          <p:nvSpPr>
            <p:cNvPr id="31758" name="Rectangle 15"/>
            <p:cNvSpPr>
              <a:spLocks noChangeArrowheads="1"/>
            </p:cNvSpPr>
            <p:nvPr/>
          </p:nvSpPr>
          <p:spPr bwMode="auto">
            <a:xfrm>
              <a:off x="3672681" y="3613150"/>
              <a:ext cx="490538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 dirty="0">
                  <a:solidFill>
                    <a:schemeClr val="tx2"/>
                  </a:solidFill>
                  <a:latin typeface="Arial" pitchFamily="34" charset="0"/>
                </a:rPr>
                <a:t>lot</a:t>
              </a:r>
            </a:p>
          </p:txBody>
        </p:sp>
        <p:sp>
          <p:nvSpPr>
            <p:cNvPr id="31759" name="Line 16"/>
            <p:cNvSpPr>
              <a:spLocks noChangeShapeType="1"/>
            </p:cNvSpPr>
            <p:nvPr/>
          </p:nvSpPr>
          <p:spPr bwMode="auto">
            <a:xfrm>
              <a:off x="1384300" y="4127500"/>
              <a:ext cx="749300" cy="3683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0" name="Line 17"/>
            <p:cNvSpPr>
              <a:spLocks noChangeShapeType="1"/>
            </p:cNvSpPr>
            <p:nvPr/>
          </p:nvSpPr>
          <p:spPr bwMode="auto">
            <a:xfrm>
              <a:off x="2660650" y="3886200"/>
              <a:ext cx="0" cy="5969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1" name="Line 18"/>
            <p:cNvSpPr>
              <a:spLocks noChangeShapeType="1"/>
            </p:cNvSpPr>
            <p:nvPr/>
          </p:nvSpPr>
          <p:spPr bwMode="auto">
            <a:xfrm flipV="1">
              <a:off x="3276600" y="4102100"/>
              <a:ext cx="469900" cy="3937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Right Arrow 1"/>
          <p:cNvSpPr/>
          <p:nvPr/>
        </p:nvSpPr>
        <p:spPr bwMode="auto">
          <a:xfrm>
            <a:off x="4029075" y="3491484"/>
            <a:ext cx="1241748" cy="484632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344126" y="4873182"/>
          <a:ext cx="4000824" cy="1554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33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8729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sng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ssn</a:t>
                      </a:r>
                      <a:endParaRPr lang="en-US" sz="2400" b="0" u="sng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E7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</a:p>
                  </a:txBody>
                  <a:tcPr>
                    <a:solidFill>
                      <a:srgbClr val="9E7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 pitchFamily="34" charset="0"/>
                          <a:cs typeface="Arial" pitchFamily="34" charset="0"/>
                        </a:rPr>
                        <a:t>lot</a:t>
                      </a:r>
                    </a:p>
                  </a:txBody>
                  <a:tcPr>
                    <a:solidFill>
                      <a:srgbClr val="9E7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72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729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29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16927" y="4752708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itchFamily="34" charset="0"/>
              </a:rPr>
              <a:t>Employees</a:t>
            </a:r>
          </a:p>
        </p:txBody>
      </p:sp>
    </p:spTree>
    <p:extLst>
      <p:ext uri="{BB962C8B-B14F-4D97-AF65-F5344CB8AC3E}">
        <p14:creationId xmlns:p14="http://schemas.microsoft.com/office/powerpoint/2010/main" val="50008233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2" grpId="0" animBg="1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66700"/>
            <a:ext cx="7772400" cy="11049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Relationship Sets to Tables</a:t>
            </a:r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685800" y="3649663"/>
            <a:ext cx="6172200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400" dirty="0">
                <a:latin typeface="Calibri" pitchFamily="34" charset="0"/>
              </a:rPr>
              <a:t>CREATE TABLE </a:t>
            </a:r>
            <a:r>
              <a:rPr lang="en-US" sz="2400" dirty="0" err="1">
                <a:latin typeface="Calibri" pitchFamily="34" charset="0"/>
              </a:rPr>
              <a:t>Works_In</a:t>
            </a:r>
            <a:r>
              <a:rPr lang="en-US" sz="2400" dirty="0">
                <a:latin typeface="Calibri" pitchFamily="34" charset="0"/>
              </a:rPr>
              <a:t>(</a:t>
            </a:r>
          </a:p>
          <a:p>
            <a:pPr eaLnBrk="0" hangingPunct="0"/>
            <a:r>
              <a:rPr lang="en-US" sz="2400" dirty="0">
                <a:latin typeface="Calibri" pitchFamily="34" charset="0"/>
              </a:rPr>
              <a:t>  </a:t>
            </a:r>
            <a:r>
              <a:rPr lang="en-US" sz="2400" dirty="0" err="1">
                <a:latin typeface="Calibri" pitchFamily="34" charset="0"/>
              </a:rPr>
              <a:t>ssn</a:t>
            </a:r>
            <a:r>
              <a:rPr lang="en-US" sz="2400" dirty="0">
                <a:latin typeface="Calibri" pitchFamily="34" charset="0"/>
              </a:rPr>
              <a:t>  CHAR</a:t>
            </a:r>
            <a:r>
              <a:rPr lang="en-US" sz="2400">
                <a:latin typeface="Calibri" pitchFamily="34" charset="0"/>
              </a:rPr>
              <a:t>(11),</a:t>
            </a:r>
            <a:endParaRPr lang="en-US" sz="2400" dirty="0">
              <a:latin typeface="Calibri" pitchFamily="34" charset="0"/>
            </a:endParaRPr>
          </a:p>
          <a:p>
            <a:pPr eaLnBrk="0" hangingPunct="0"/>
            <a:r>
              <a:rPr lang="en-US" sz="2400" dirty="0">
                <a:latin typeface="Calibri" pitchFamily="34" charset="0"/>
              </a:rPr>
              <a:t>  did  INTEGER,</a:t>
            </a:r>
          </a:p>
          <a:p>
            <a:pPr eaLnBrk="0" hangingPunct="0"/>
            <a:r>
              <a:rPr lang="en-US" sz="2400" dirty="0">
                <a:latin typeface="Calibri" pitchFamily="34" charset="0"/>
              </a:rPr>
              <a:t>  since  DATE,</a:t>
            </a:r>
          </a:p>
          <a:p>
            <a:pPr eaLnBrk="0" hangingPunct="0"/>
            <a:r>
              <a:rPr lang="en-US" sz="2400" dirty="0">
                <a:latin typeface="Calibri" pitchFamily="34" charset="0"/>
              </a:rPr>
              <a:t> 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PRIMARY KEY (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ssn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, did),</a:t>
            </a:r>
          </a:p>
          <a:p>
            <a:pPr eaLnBrk="0" hangingPunct="0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 FOREIGN KEY (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ssn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) REFERENCES Employees,</a:t>
            </a:r>
          </a:p>
          <a:p>
            <a:pPr eaLnBrk="0" hangingPunct="0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 FOREIGN KEY (did) REFERENCES Departments</a:t>
            </a:r>
            <a:r>
              <a:rPr lang="en-US" sz="2400" dirty="0">
                <a:latin typeface="Calibri" pitchFamily="34" charset="0"/>
              </a:rPr>
              <a:t>)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4585053" y="3885289"/>
          <a:ext cx="4038600" cy="5181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0" u="sng" dirty="0" err="1">
                          <a:solidFill>
                            <a:srgbClr val="005EA4"/>
                          </a:solidFill>
                          <a:latin typeface="Calibri" pitchFamily="34" charset="0"/>
                          <a:cs typeface="Calibri" pitchFamily="34" charset="0"/>
                        </a:rPr>
                        <a:t>ssn</a:t>
                      </a:r>
                      <a:endParaRPr lang="en-US" sz="2800" b="0" u="sng" dirty="0">
                        <a:solidFill>
                          <a:srgbClr val="005EA4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u="sng" dirty="0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did</a:t>
                      </a:r>
                    </a:p>
                  </a:txBody>
                  <a:tcPr marT="0" marB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since</a:t>
                      </a:r>
                    </a:p>
                  </a:txBody>
                  <a:tcPr marT="0" marB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807" name="TextBox 37"/>
          <p:cNvSpPr txBox="1">
            <a:spLocks noChangeArrowheads="1"/>
          </p:cNvSpPr>
          <p:nvPr/>
        </p:nvSpPr>
        <p:spPr bwMode="auto">
          <a:xfrm>
            <a:off x="4484688" y="3443255"/>
            <a:ext cx="1390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dirty="0" err="1">
                <a:latin typeface="Calibri" pitchFamily="34" charset="0"/>
                <a:cs typeface="Calibri" pitchFamily="34" charset="0"/>
              </a:rPr>
              <a:t>Works_In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3808" name="Group 38"/>
          <p:cNvGrpSpPr>
            <a:grpSpLocks/>
          </p:cNvGrpSpPr>
          <p:nvPr/>
        </p:nvGrpSpPr>
        <p:grpSpPr bwMode="auto">
          <a:xfrm>
            <a:off x="1905000" y="1524000"/>
            <a:ext cx="5700713" cy="1609725"/>
            <a:chOff x="1008063" y="3641549"/>
            <a:chExt cx="5700712" cy="1609901"/>
          </a:xfrm>
        </p:grpSpPr>
        <p:sp>
          <p:nvSpPr>
            <p:cNvPr id="33809" name="Freeform 6"/>
            <p:cNvSpPr>
              <a:spLocks/>
            </p:cNvSpPr>
            <p:nvPr/>
          </p:nvSpPr>
          <p:spPr bwMode="auto">
            <a:xfrm>
              <a:off x="1757363" y="3711575"/>
              <a:ext cx="838200" cy="428625"/>
            </a:xfrm>
            <a:custGeom>
              <a:avLst/>
              <a:gdLst>
                <a:gd name="T0" fmla="*/ 2147483647 w 528"/>
                <a:gd name="T1" fmla="*/ 2147483647 h 270"/>
                <a:gd name="T2" fmla="*/ 2147483647 w 528"/>
                <a:gd name="T3" fmla="*/ 2147483647 h 270"/>
                <a:gd name="T4" fmla="*/ 2147483647 w 528"/>
                <a:gd name="T5" fmla="*/ 2147483647 h 270"/>
                <a:gd name="T6" fmla="*/ 2147483647 w 528"/>
                <a:gd name="T7" fmla="*/ 2147483647 h 270"/>
                <a:gd name="T8" fmla="*/ 2147483647 w 528"/>
                <a:gd name="T9" fmla="*/ 2147483647 h 270"/>
                <a:gd name="T10" fmla="*/ 2147483647 w 528"/>
                <a:gd name="T11" fmla="*/ 2147483647 h 270"/>
                <a:gd name="T12" fmla="*/ 2147483647 w 528"/>
                <a:gd name="T13" fmla="*/ 2147483647 h 270"/>
                <a:gd name="T14" fmla="*/ 2147483647 w 528"/>
                <a:gd name="T15" fmla="*/ 2147483647 h 270"/>
                <a:gd name="T16" fmla="*/ 2147483647 w 528"/>
                <a:gd name="T17" fmla="*/ 2147483647 h 270"/>
                <a:gd name="T18" fmla="*/ 2147483647 w 528"/>
                <a:gd name="T19" fmla="*/ 2147483647 h 270"/>
                <a:gd name="T20" fmla="*/ 2147483647 w 528"/>
                <a:gd name="T21" fmla="*/ 2147483647 h 270"/>
                <a:gd name="T22" fmla="*/ 2147483647 w 528"/>
                <a:gd name="T23" fmla="*/ 2147483647 h 270"/>
                <a:gd name="T24" fmla="*/ 2147483647 w 528"/>
                <a:gd name="T25" fmla="*/ 2147483647 h 270"/>
                <a:gd name="T26" fmla="*/ 2147483647 w 528"/>
                <a:gd name="T27" fmla="*/ 2147483647 h 270"/>
                <a:gd name="T28" fmla="*/ 2147483647 w 528"/>
                <a:gd name="T29" fmla="*/ 2147483647 h 270"/>
                <a:gd name="T30" fmla="*/ 2147483647 w 528"/>
                <a:gd name="T31" fmla="*/ 2147483647 h 270"/>
                <a:gd name="T32" fmla="*/ 2147483647 w 528"/>
                <a:gd name="T33" fmla="*/ 2147483647 h 270"/>
                <a:gd name="T34" fmla="*/ 2147483647 w 528"/>
                <a:gd name="T35" fmla="*/ 2147483647 h 270"/>
                <a:gd name="T36" fmla="*/ 2147483647 w 528"/>
                <a:gd name="T37" fmla="*/ 2147483647 h 270"/>
                <a:gd name="T38" fmla="*/ 2147483647 w 528"/>
                <a:gd name="T39" fmla="*/ 2147483647 h 270"/>
                <a:gd name="T40" fmla="*/ 2147483647 w 528"/>
                <a:gd name="T41" fmla="*/ 2147483647 h 270"/>
                <a:gd name="T42" fmla="*/ 2147483647 w 528"/>
                <a:gd name="T43" fmla="*/ 2147483647 h 270"/>
                <a:gd name="T44" fmla="*/ 2147483647 w 528"/>
                <a:gd name="T45" fmla="*/ 2147483647 h 270"/>
                <a:gd name="T46" fmla="*/ 2147483647 w 528"/>
                <a:gd name="T47" fmla="*/ 2147483647 h 270"/>
                <a:gd name="T48" fmla="*/ 2147483647 w 528"/>
                <a:gd name="T49" fmla="*/ 2147483647 h 270"/>
                <a:gd name="T50" fmla="*/ 2147483647 w 528"/>
                <a:gd name="T51" fmla="*/ 2147483647 h 270"/>
                <a:gd name="T52" fmla="*/ 2147483647 w 528"/>
                <a:gd name="T53" fmla="*/ 2147483647 h 270"/>
                <a:gd name="T54" fmla="*/ 2147483647 w 528"/>
                <a:gd name="T55" fmla="*/ 2147483647 h 270"/>
                <a:gd name="T56" fmla="*/ 2147483647 w 528"/>
                <a:gd name="T57" fmla="*/ 2147483647 h 270"/>
                <a:gd name="T58" fmla="*/ 2147483647 w 528"/>
                <a:gd name="T59" fmla="*/ 2147483647 h 270"/>
                <a:gd name="T60" fmla="*/ 2147483647 w 528"/>
                <a:gd name="T61" fmla="*/ 2147483647 h 270"/>
                <a:gd name="T62" fmla="*/ 2147483647 w 528"/>
                <a:gd name="T63" fmla="*/ 2147483647 h 270"/>
                <a:gd name="T64" fmla="*/ 2147483647 w 528"/>
                <a:gd name="T65" fmla="*/ 2147483647 h 270"/>
                <a:gd name="T66" fmla="*/ 2147483647 w 528"/>
                <a:gd name="T67" fmla="*/ 2147483647 h 270"/>
                <a:gd name="T68" fmla="*/ 2147483647 w 528"/>
                <a:gd name="T69" fmla="*/ 2147483647 h 270"/>
                <a:gd name="T70" fmla="*/ 2147483647 w 528"/>
                <a:gd name="T71" fmla="*/ 2147483647 h 2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8"/>
                <a:gd name="T109" fmla="*/ 0 h 270"/>
                <a:gd name="T110" fmla="*/ 528 w 528"/>
                <a:gd name="T111" fmla="*/ 270 h 2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8" h="270">
                  <a:moveTo>
                    <a:pt x="527" y="134"/>
                  </a:moveTo>
                  <a:lnTo>
                    <a:pt x="525" y="123"/>
                  </a:lnTo>
                  <a:lnTo>
                    <a:pt x="522" y="111"/>
                  </a:lnTo>
                  <a:lnTo>
                    <a:pt x="517" y="100"/>
                  </a:lnTo>
                  <a:lnTo>
                    <a:pt x="510" y="88"/>
                  </a:lnTo>
                  <a:lnTo>
                    <a:pt x="501" y="78"/>
                  </a:lnTo>
                  <a:lnTo>
                    <a:pt x="490" y="67"/>
                  </a:lnTo>
                  <a:lnTo>
                    <a:pt x="478" y="57"/>
                  </a:lnTo>
                  <a:lnTo>
                    <a:pt x="465" y="48"/>
                  </a:lnTo>
                  <a:lnTo>
                    <a:pt x="449" y="40"/>
                  </a:lnTo>
                  <a:lnTo>
                    <a:pt x="433" y="32"/>
                  </a:lnTo>
                  <a:lnTo>
                    <a:pt x="414" y="24"/>
                  </a:lnTo>
                  <a:lnTo>
                    <a:pt x="394" y="18"/>
                  </a:lnTo>
                  <a:lnTo>
                    <a:pt x="374" y="14"/>
                  </a:lnTo>
                  <a:lnTo>
                    <a:pt x="353" y="8"/>
                  </a:lnTo>
                  <a:lnTo>
                    <a:pt x="331" y="5"/>
                  </a:lnTo>
                  <a:lnTo>
                    <a:pt x="309" y="2"/>
                  </a:lnTo>
                  <a:lnTo>
                    <a:pt x="286" y="1"/>
                  </a:lnTo>
                  <a:lnTo>
                    <a:pt x="262" y="0"/>
                  </a:lnTo>
                  <a:lnTo>
                    <a:pt x="240" y="1"/>
                  </a:lnTo>
                  <a:lnTo>
                    <a:pt x="218" y="2"/>
                  </a:lnTo>
                  <a:lnTo>
                    <a:pt x="195" y="5"/>
                  </a:lnTo>
                  <a:lnTo>
                    <a:pt x="173" y="8"/>
                  </a:lnTo>
                  <a:lnTo>
                    <a:pt x="152" y="14"/>
                  </a:lnTo>
                  <a:lnTo>
                    <a:pt x="132" y="18"/>
                  </a:lnTo>
                  <a:lnTo>
                    <a:pt x="112" y="24"/>
                  </a:lnTo>
                  <a:lnTo>
                    <a:pt x="94" y="32"/>
                  </a:lnTo>
                  <a:lnTo>
                    <a:pt x="77" y="40"/>
                  </a:lnTo>
                  <a:lnTo>
                    <a:pt x="62" y="48"/>
                  </a:lnTo>
                  <a:lnTo>
                    <a:pt x="48" y="57"/>
                  </a:lnTo>
                  <a:lnTo>
                    <a:pt x="36" y="67"/>
                  </a:lnTo>
                  <a:lnTo>
                    <a:pt x="25" y="78"/>
                  </a:lnTo>
                  <a:lnTo>
                    <a:pt x="16" y="88"/>
                  </a:lnTo>
                  <a:lnTo>
                    <a:pt x="9" y="100"/>
                  </a:lnTo>
                  <a:lnTo>
                    <a:pt x="4" y="111"/>
                  </a:lnTo>
                  <a:lnTo>
                    <a:pt x="1" y="123"/>
                  </a:lnTo>
                  <a:lnTo>
                    <a:pt x="0" y="134"/>
                  </a:lnTo>
                  <a:lnTo>
                    <a:pt x="1" y="145"/>
                  </a:lnTo>
                  <a:lnTo>
                    <a:pt x="4" y="158"/>
                  </a:lnTo>
                  <a:lnTo>
                    <a:pt x="9" y="168"/>
                  </a:lnTo>
                  <a:lnTo>
                    <a:pt x="16" y="180"/>
                  </a:lnTo>
                  <a:lnTo>
                    <a:pt x="25" y="190"/>
                  </a:lnTo>
                  <a:lnTo>
                    <a:pt x="36" y="201"/>
                  </a:lnTo>
                  <a:lnTo>
                    <a:pt x="48" y="211"/>
                  </a:lnTo>
                  <a:lnTo>
                    <a:pt x="62" y="220"/>
                  </a:lnTo>
                  <a:lnTo>
                    <a:pt x="77" y="228"/>
                  </a:lnTo>
                  <a:lnTo>
                    <a:pt x="94" y="237"/>
                  </a:lnTo>
                  <a:lnTo>
                    <a:pt x="112" y="244"/>
                  </a:lnTo>
                  <a:lnTo>
                    <a:pt x="132" y="250"/>
                  </a:lnTo>
                  <a:lnTo>
                    <a:pt x="152" y="256"/>
                  </a:lnTo>
                  <a:lnTo>
                    <a:pt x="173" y="260"/>
                  </a:lnTo>
                  <a:lnTo>
                    <a:pt x="195" y="264"/>
                  </a:lnTo>
                  <a:lnTo>
                    <a:pt x="218" y="266"/>
                  </a:lnTo>
                  <a:lnTo>
                    <a:pt x="240" y="267"/>
                  </a:lnTo>
                  <a:lnTo>
                    <a:pt x="262" y="269"/>
                  </a:lnTo>
                  <a:lnTo>
                    <a:pt x="286" y="267"/>
                  </a:lnTo>
                  <a:lnTo>
                    <a:pt x="309" y="266"/>
                  </a:lnTo>
                  <a:lnTo>
                    <a:pt x="331" y="264"/>
                  </a:lnTo>
                  <a:lnTo>
                    <a:pt x="353" y="260"/>
                  </a:lnTo>
                  <a:lnTo>
                    <a:pt x="374" y="256"/>
                  </a:lnTo>
                  <a:lnTo>
                    <a:pt x="394" y="250"/>
                  </a:lnTo>
                  <a:lnTo>
                    <a:pt x="414" y="244"/>
                  </a:lnTo>
                  <a:lnTo>
                    <a:pt x="433" y="237"/>
                  </a:lnTo>
                  <a:lnTo>
                    <a:pt x="449" y="228"/>
                  </a:lnTo>
                  <a:lnTo>
                    <a:pt x="465" y="220"/>
                  </a:lnTo>
                  <a:lnTo>
                    <a:pt x="478" y="211"/>
                  </a:lnTo>
                  <a:lnTo>
                    <a:pt x="490" y="201"/>
                  </a:lnTo>
                  <a:lnTo>
                    <a:pt x="501" y="190"/>
                  </a:lnTo>
                  <a:lnTo>
                    <a:pt x="510" y="180"/>
                  </a:lnTo>
                  <a:lnTo>
                    <a:pt x="517" y="168"/>
                  </a:lnTo>
                  <a:lnTo>
                    <a:pt x="522" y="158"/>
                  </a:lnTo>
                  <a:lnTo>
                    <a:pt x="525" y="145"/>
                  </a:lnTo>
                  <a:lnTo>
                    <a:pt x="527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0" name="Freeform 7"/>
            <p:cNvSpPr>
              <a:spLocks/>
            </p:cNvSpPr>
            <p:nvPr/>
          </p:nvSpPr>
          <p:spPr bwMode="auto">
            <a:xfrm>
              <a:off x="4343400" y="4038600"/>
              <a:ext cx="833438" cy="427037"/>
            </a:xfrm>
            <a:custGeom>
              <a:avLst/>
              <a:gdLst>
                <a:gd name="T0" fmla="*/ 2147483647 w 525"/>
                <a:gd name="T1" fmla="*/ 2147483647 h 269"/>
                <a:gd name="T2" fmla="*/ 2147483647 w 525"/>
                <a:gd name="T3" fmla="*/ 2147483647 h 269"/>
                <a:gd name="T4" fmla="*/ 2147483647 w 525"/>
                <a:gd name="T5" fmla="*/ 2147483647 h 269"/>
                <a:gd name="T6" fmla="*/ 2147483647 w 525"/>
                <a:gd name="T7" fmla="*/ 2147483647 h 269"/>
                <a:gd name="T8" fmla="*/ 2147483647 w 525"/>
                <a:gd name="T9" fmla="*/ 2147483647 h 269"/>
                <a:gd name="T10" fmla="*/ 2147483647 w 525"/>
                <a:gd name="T11" fmla="*/ 2147483647 h 269"/>
                <a:gd name="T12" fmla="*/ 2147483647 w 525"/>
                <a:gd name="T13" fmla="*/ 2147483647 h 269"/>
                <a:gd name="T14" fmla="*/ 2147483647 w 525"/>
                <a:gd name="T15" fmla="*/ 2147483647 h 269"/>
                <a:gd name="T16" fmla="*/ 2147483647 w 525"/>
                <a:gd name="T17" fmla="*/ 0 h 269"/>
                <a:gd name="T18" fmla="*/ 2147483647 w 525"/>
                <a:gd name="T19" fmla="*/ 0 h 269"/>
                <a:gd name="T20" fmla="*/ 2147483647 w 525"/>
                <a:gd name="T21" fmla="*/ 2147483647 h 269"/>
                <a:gd name="T22" fmla="*/ 2147483647 w 525"/>
                <a:gd name="T23" fmla="*/ 2147483647 h 269"/>
                <a:gd name="T24" fmla="*/ 2147483647 w 525"/>
                <a:gd name="T25" fmla="*/ 2147483647 h 269"/>
                <a:gd name="T26" fmla="*/ 2147483647 w 525"/>
                <a:gd name="T27" fmla="*/ 2147483647 h 269"/>
                <a:gd name="T28" fmla="*/ 2147483647 w 525"/>
                <a:gd name="T29" fmla="*/ 2147483647 h 269"/>
                <a:gd name="T30" fmla="*/ 2147483647 w 525"/>
                <a:gd name="T31" fmla="*/ 2147483647 h 269"/>
                <a:gd name="T32" fmla="*/ 2147483647 w 525"/>
                <a:gd name="T33" fmla="*/ 2147483647 h 269"/>
                <a:gd name="T34" fmla="*/ 2147483647 w 525"/>
                <a:gd name="T35" fmla="*/ 2147483647 h 269"/>
                <a:gd name="T36" fmla="*/ 2147483647 w 525"/>
                <a:gd name="T37" fmla="*/ 2147483647 h 269"/>
                <a:gd name="T38" fmla="*/ 2147483647 w 525"/>
                <a:gd name="T39" fmla="*/ 2147483647 h 269"/>
                <a:gd name="T40" fmla="*/ 2147483647 w 525"/>
                <a:gd name="T41" fmla="*/ 2147483647 h 269"/>
                <a:gd name="T42" fmla="*/ 2147483647 w 525"/>
                <a:gd name="T43" fmla="*/ 2147483647 h 269"/>
                <a:gd name="T44" fmla="*/ 2147483647 w 525"/>
                <a:gd name="T45" fmla="*/ 2147483647 h 269"/>
                <a:gd name="T46" fmla="*/ 2147483647 w 525"/>
                <a:gd name="T47" fmla="*/ 2147483647 h 269"/>
                <a:gd name="T48" fmla="*/ 2147483647 w 525"/>
                <a:gd name="T49" fmla="*/ 2147483647 h 269"/>
                <a:gd name="T50" fmla="*/ 2147483647 w 525"/>
                <a:gd name="T51" fmla="*/ 2147483647 h 269"/>
                <a:gd name="T52" fmla="*/ 2147483647 w 525"/>
                <a:gd name="T53" fmla="*/ 2147483647 h 269"/>
                <a:gd name="T54" fmla="*/ 2147483647 w 525"/>
                <a:gd name="T55" fmla="*/ 2147483647 h 269"/>
                <a:gd name="T56" fmla="*/ 2147483647 w 525"/>
                <a:gd name="T57" fmla="*/ 2147483647 h 269"/>
                <a:gd name="T58" fmla="*/ 2147483647 w 525"/>
                <a:gd name="T59" fmla="*/ 2147483647 h 269"/>
                <a:gd name="T60" fmla="*/ 2147483647 w 525"/>
                <a:gd name="T61" fmla="*/ 2147483647 h 269"/>
                <a:gd name="T62" fmla="*/ 2147483647 w 525"/>
                <a:gd name="T63" fmla="*/ 2147483647 h 269"/>
                <a:gd name="T64" fmla="*/ 2147483647 w 525"/>
                <a:gd name="T65" fmla="*/ 2147483647 h 269"/>
                <a:gd name="T66" fmla="*/ 2147483647 w 525"/>
                <a:gd name="T67" fmla="*/ 2147483647 h 269"/>
                <a:gd name="T68" fmla="*/ 2147483647 w 525"/>
                <a:gd name="T69" fmla="*/ 2147483647 h 269"/>
                <a:gd name="T70" fmla="*/ 2147483647 w 525"/>
                <a:gd name="T71" fmla="*/ 2147483647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69"/>
                <a:gd name="T110" fmla="*/ 525 w 525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69">
                  <a:moveTo>
                    <a:pt x="524" y="133"/>
                  </a:moveTo>
                  <a:lnTo>
                    <a:pt x="522" y="121"/>
                  </a:lnTo>
                  <a:lnTo>
                    <a:pt x="519" y="110"/>
                  </a:lnTo>
                  <a:lnTo>
                    <a:pt x="515" y="98"/>
                  </a:lnTo>
                  <a:lnTo>
                    <a:pt x="507" y="87"/>
                  </a:lnTo>
                  <a:lnTo>
                    <a:pt x="500" y="77"/>
                  </a:lnTo>
                  <a:lnTo>
                    <a:pt x="489" y="65"/>
                  </a:lnTo>
                  <a:lnTo>
                    <a:pt x="476" y="57"/>
                  </a:lnTo>
                  <a:lnTo>
                    <a:pt x="463" y="47"/>
                  </a:lnTo>
                  <a:lnTo>
                    <a:pt x="446" y="38"/>
                  </a:lnTo>
                  <a:lnTo>
                    <a:pt x="430" y="31"/>
                  </a:lnTo>
                  <a:lnTo>
                    <a:pt x="412" y="24"/>
                  </a:lnTo>
                  <a:lnTo>
                    <a:pt x="392" y="17"/>
                  </a:lnTo>
                  <a:lnTo>
                    <a:pt x="372" y="12"/>
                  </a:lnTo>
                  <a:lnTo>
                    <a:pt x="351" y="8"/>
                  </a:lnTo>
                  <a:lnTo>
                    <a:pt x="329" y="4"/>
                  </a:lnTo>
                  <a:lnTo>
                    <a:pt x="307" y="1"/>
                  </a:lnTo>
                  <a:lnTo>
                    <a:pt x="284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1" y="8"/>
                  </a:lnTo>
                  <a:lnTo>
                    <a:pt x="151" y="12"/>
                  </a:lnTo>
                  <a:lnTo>
                    <a:pt x="130" y="17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6" y="38"/>
                  </a:lnTo>
                  <a:lnTo>
                    <a:pt x="60" y="47"/>
                  </a:lnTo>
                  <a:lnTo>
                    <a:pt x="46" y="57"/>
                  </a:lnTo>
                  <a:lnTo>
                    <a:pt x="34" y="65"/>
                  </a:lnTo>
                  <a:lnTo>
                    <a:pt x="23" y="77"/>
                  </a:lnTo>
                  <a:lnTo>
                    <a:pt x="15" y="87"/>
                  </a:lnTo>
                  <a:lnTo>
                    <a:pt x="8" y="98"/>
                  </a:lnTo>
                  <a:lnTo>
                    <a:pt x="3" y="110"/>
                  </a:lnTo>
                  <a:lnTo>
                    <a:pt x="1" y="121"/>
                  </a:lnTo>
                  <a:lnTo>
                    <a:pt x="0" y="133"/>
                  </a:lnTo>
                  <a:lnTo>
                    <a:pt x="1" y="144"/>
                  </a:lnTo>
                  <a:lnTo>
                    <a:pt x="3" y="157"/>
                  </a:lnTo>
                  <a:lnTo>
                    <a:pt x="8" y="167"/>
                  </a:lnTo>
                  <a:lnTo>
                    <a:pt x="15" y="179"/>
                  </a:lnTo>
                  <a:lnTo>
                    <a:pt x="23" y="190"/>
                  </a:lnTo>
                  <a:lnTo>
                    <a:pt x="34" y="200"/>
                  </a:lnTo>
                  <a:lnTo>
                    <a:pt x="46" y="210"/>
                  </a:lnTo>
                  <a:lnTo>
                    <a:pt x="60" y="219"/>
                  </a:lnTo>
                  <a:lnTo>
                    <a:pt x="76" y="227"/>
                  </a:lnTo>
                  <a:lnTo>
                    <a:pt x="93" y="236"/>
                  </a:lnTo>
                  <a:lnTo>
                    <a:pt x="111" y="243"/>
                  </a:lnTo>
                  <a:lnTo>
                    <a:pt x="130" y="249"/>
                  </a:lnTo>
                  <a:lnTo>
                    <a:pt x="151" y="255"/>
                  </a:lnTo>
                  <a:lnTo>
                    <a:pt x="171" y="259"/>
                  </a:lnTo>
                  <a:lnTo>
                    <a:pt x="194" y="263"/>
                  </a:lnTo>
                  <a:lnTo>
                    <a:pt x="216" y="265"/>
                  </a:lnTo>
                  <a:lnTo>
                    <a:pt x="239" y="268"/>
                  </a:lnTo>
                  <a:lnTo>
                    <a:pt x="262" y="268"/>
                  </a:lnTo>
                  <a:lnTo>
                    <a:pt x="284" y="268"/>
                  </a:lnTo>
                  <a:lnTo>
                    <a:pt x="307" y="265"/>
                  </a:lnTo>
                  <a:lnTo>
                    <a:pt x="329" y="263"/>
                  </a:lnTo>
                  <a:lnTo>
                    <a:pt x="351" y="259"/>
                  </a:lnTo>
                  <a:lnTo>
                    <a:pt x="372" y="255"/>
                  </a:lnTo>
                  <a:lnTo>
                    <a:pt x="392" y="249"/>
                  </a:lnTo>
                  <a:lnTo>
                    <a:pt x="412" y="243"/>
                  </a:lnTo>
                  <a:lnTo>
                    <a:pt x="430" y="236"/>
                  </a:lnTo>
                  <a:lnTo>
                    <a:pt x="446" y="227"/>
                  </a:lnTo>
                  <a:lnTo>
                    <a:pt x="463" y="219"/>
                  </a:lnTo>
                  <a:lnTo>
                    <a:pt x="476" y="210"/>
                  </a:lnTo>
                  <a:lnTo>
                    <a:pt x="489" y="200"/>
                  </a:lnTo>
                  <a:lnTo>
                    <a:pt x="500" y="190"/>
                  </a:lnTo>
                  <a:lnTo>
                    <a:pt x="507" y="179"/>
                  </a:lnTo>
                  <a:lnTo>
                    <a:pt x="515" y="167"/>
                  </a:lnTo>
                  <a:lnTo>
                    <a:pt x="519" y="157"/>
                  </a:lnTo>
                  <a:lnTo>
                    <a:pt x="522" y="144"/>
                  </a:lnTo>
                  <a:lnTo>
                    <a:pt x="524" y="13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Freeform 8"/>
            <p:cNvSpPr>
              <a:spLocks/>
            </p:cNvSpPr>
            <p:nvPr/>
          </p:nvSpPr>
          <p:spPr bwMode="auto">
            <a:xfrm>
              <a:off x="5875338" y="4038600"/>
              <a:ext cx="833437" cy="427037"/>
            </a:xfrm>
            <a:custGeom>
              <a:avLst/>
              <a:gdLst>
                <a:gd name="T0" fmla="*/ 2147483647 w 525"/>
                <a:gd name="T1" fmla="*/ 2147483647 h 269"/>
                <a:gd name="T2" fmla="*/ 2147483647 w 525"/>
                <a:gd name="T3" fmla="*/ 2147483647 h 269"/>
                <a:gd name="T4" fmla="*/ 2147483647 w 525"/>
                <a:gd name="T5" fmla="*/ 2147483647 h 269"/>
                <a:gd name="T6" fmla="*/ 2147483647 w 525"/>
                <a:gd name="T7" fmla="*/ 2147483647 h 269"/>
                <a:gd name="T8" fmla="*/ 2147483647 w 525"/>
                <a:gd name="T9" fmla="*/ 2147483647 h 269"/>
                <a:gd name="T10" fmla="*/ 2147483647 w 525"/>
                <a:gd name="T11" fmla="*/ 2147483647 h 269"/>
                <a:gd name="T12" fmla="*/ 2147483647 w 525"/>
                <a:gd name="T13" fmla="*/ 2147483647 h 269"/>
                <a:gd name="T14" fmla="*/ 2147483647 w 525"/>
                <a:gd name="T15" fmla="*/ 2147483647 h 269"/>
                <a:gd name="T16" fmla="*/ 2147483647 w 525"/>
                <a:gd name="T17" fmla="*/ 2147483647 h 269"/>
                <a:gd name="T18" fmla="*/ 2147483647 w 525"/>
                <a:gd name="T19" fmla="*/ 2147483647 h 269"/>
                <a:gd name="T20" fmla="*/ 2147483647 w 525"/>
                <a:gd name="T21" fmla="*/ 2147483647 h 269"/>
                <a:gd name="T22" fmla="*/ 2147483647 w 525"/>
                <a:gd name="T23" fmla="*/ 2147483647 h 269"/>
                <a:gd name="T24" fmla="*/ 2147483647 w 525"/>
                <a:gd name="T25" fmla="*/ 2147483647 h 269"/>
                <a:gd name="T26" fmla="*/ 2147483647 w 525"/>
                <a:gd name="T27" fmla="*/ 2147483647 h 269"/>
                <a:gd name="T28" fmla="*/ 2147483647 w 525"/>
                <a:gd name="T29" fmla="*/ 2147483647 h 269"/>
                <a:gd name="T30" fmla="*/ 2147483647 w 525"/>
                <a:gd name="T31" fmla="*/ 2147483647 h 269"/>
                <a:gd name="T32" fmla="*/ 2147483647 w 525"/>
                <a:gd name="T33" fmla="*/ 2147483647 h 269"/>
                <a:gd name="T34" fmla="*/ 2147483647 w 525"/>
                <a:gd name="T35" fmla="*/ 2147483647 h 269"/>
                <a:gd name="T36" fmla="*/ 2147483647 w 525"/>
                <a:gd name="T37" fmla="*/ 2147483647 h 269"/>
                <a:gd name="T38" fmla="*/ 2147483647 w 525"/>
                <a:gd name="T39" fmla="*/ 2147483647 h 269"/>
                <a:gd name="T40" fmla="*/ 2147483647 w 525"/>
                <a:gd name="T41" fmla="*/ 2147483647 h 269"/>
                <a:gd name="T42" fmla="*/ 2147483647 w 525"/>
                <a:gd name="T43" fmla="*/ 2147483647 h 269"/>
                <a:gd name="T44" fmla="*/ 2147483647 w 525"/>
                <a:gd name="T45" fmla="*/ 2147483647 h 269"/>
                <a:gd name="T46" fmla="*/ 2147483647 w 525"/>
                <a:gd name="T47" fmla="*/ 2147483647 h 269"/>
                <a:gd name="T48" fmla="*/ 2147483647 w 525"/>
                <a:gd name="T49" fmla="*/ 2147483647 h 269"/>
                <a:gd name="T50" fmla="*/ 2147483647 w 525"/>
                <a:gd name="T51" fmla="*/ 2147483647 h 269"/>
                <a:gd name="T52" fmla="*/ 2147483647 w 525"/>
                <a:gd name="T53" fmla="*/ 0 h 269"/>
                <a:gd name="T54" fmla="*/ 2147483647 w 525"/>
                <a:gd name="T55" fmla="*/ 0 h 269"/>
                <a:gd name="T56" fmla="*/ 2147483647 w 525"/>
                <a:gd name="T57" fmla="*/ 2147483647 h 269"/>
                <a:gd name="T58" fmla="*/ 2147483647 w 525"/>
                <a:gd name="T59" fmla="*/ 2147483647 h 269"/>
                <a:gd name="T60" fmla="*/ 2147483647 w 525"/>
                <a:gd name="T61" fmla="*/ 2147483647 h 269"/>
                <a:gd name="T62" fmla="*/ 2147483647 w 525"/>
                <a:gd name="T63" fmla="*/ 2147483647 h 269"/>
                <a:gd name="T64" fmla="*/ 2147483647 w 525"/>
                <a:gd name="T65" fmla="*/ 2147483647 h 269"/>
                <a:gd name="T66" fmla="*/ 2147483647 w 525"/>
                <a:gd name="T67" fmla="*/ 2147483647 h 269"/>
                <a:gd name="T68" fmla="*/ 2147483647 w 525"/>
                <a:gd name="T69" fmla="*/ 2147483647 h 269"/>
                <a:gd name="T70" fmla="*/ 2147483647 w 525"/>
                <a:gd name="T71" fmla="*/ 2147483647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69"/>
                <a:gd name="T110" fmla="*/ 525 w 525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69">
                  <a:moveTo>
                    <a:pt x="0" y="134"/>
                  </a:moveTo>
                  <a:lnTo>
                    <a:pt x="1" y="144"/>
                  </a:lnTo>
                  <a:lnTo>
                    <a:pt x="4" y="157"/>
                  </a:lnTo>
                  <a:lnTo>
                    <a:pt x="8" y="167"/>
                  </a:lnTo>
                  <a:lnTo>
                    <a:pt x="16" y="179"/>
                  </a:lnTo>
                  <a:lnTo>
                    <a:pt x="25" y="190"/>
                  </a:lnTo>
                  <a:lnTo>
                    <a:pt x="34" y="200"/>
                  </a:lnTo>
                  <a:lnTo>
                    <a:pt x="47" y="210"/>
                  </a:lnTo>
                  <a:lnTo>
                    <a:pt x="61" y="219"/>
                  </a:lnTo>
                  <a:lnTo>
                    <a:pt x="77" y="227"/>
                  </a:lnTo>
                  <a:lnTo>
                    <a:pt x="93" y="236"/>
                  </a:lnTo>
                  <a:lnTo>
                    <a:pt x="111" y="243"/>
                  </a:lnTo>
                  <a:lnTo>
                    <a:pt x="131" y="249"/>
                  </a:lnTo>
                  <a:lnTo>
                    <a:pt x="151" y="255"/>
                  </a:lnTo>
                  <a:lnTo>
                    <a:pt x="172" y="259"/>
                  </a:lnTo>
                  <a:lnTo>
                    <a:pt x="194" y="263"/>
                  </a:lnTo>
                  <a:lnTo>
                    <a:pt x="216" y="265"/>
                  </a:lnTo>
                  <a:lnTo>
                    <a:pt x="239" y="268"/>
                  </a:lnTo>
                  <a:lnTo>
                    <a:pt x="262" y="268"/>
                  </a:lnTo>
                  <a:lnTo>
                    <a:pt x="284" y="268"/>
                  </a:lnTo>
                  <a:lnTo>
                    <a:pt x="307" y="265"/>
                  </a:lnTo>
                  <a:lnTo>
                    <a:pt x="330" y="263"/>
                  </a:lnTo>
                  <a:lnTo>
                    <a:pt x="352" y="259"/>
                  </a:lnTo>
                  <a:lnTo>
                    <a:pt x="372" y="255"/>
                  </a:lnTo>
                  <a:lnTo>
                    <a:pt x="393" y="249"/>
                  </a:lnTo>
                  <a:lnTo>
                    <a:pt x="412" y="243"/>
                  </a:lnTo>
                  <a:lnTo>
                    <a:pt x="430" y="236"/>
                  </a:lnTo>
                  <a:lnTo>
                    <a:pt x="447" y="227"/>
                  </a:lnTo>
                  <a:lnTo>
                    <a:pt x="463" y="219"/>
                  </a:lnTo>
                  <a:lnTo>
                    <a:pt x="477" y="210"/>
                  </a:lnTo>
                  <a:lnTo>
                    <a:pt x="489" y="200"/>
                  </a:lnTo>
                  <a:lnTo>
                    <a:pt x="500" y="190"/>
                  </a:lnTo>
                  <a:lnTo>
                    <a:pt x="508" y="179"/>
                  </a:lnTo>
                  <a:lnTo>
                    <a:pt x="515" y="167"/>
                  </a:lnTo>
                  <a:lnTo>
                    <a:pt x="520" y="157"/>
                  </a:lnTo>
                  <a:lnTo>
                    <a:pt x="522" y="144"/>
                  </a:lnTo>
                  <a:lnTo>
                    <a:pt x="524" y="133"/>
                  </a:lnTo>
                  <a:lnTo>
                    <a:pt x="522" y="121"/>
                  </a:lnTo>
                  <a:lnTo>
                    <a:pt x="520" y="110"/>
                  </a:lnTo>
                  <a:lnTo>
                    <a:pt x="515" y="98"/>
                  </a:lnTo>
                  <a:lnTo>
                    <a:pt x="508" y="87"/>
                  </a:lnTo>
                  <a:lnTo>
                    <a:pt x="500" y="77"/>
                  </a:lnTo>
                  <a:lnTo>
                    <a:pt x="489" y="65"/>
                  </a:lnTo>
                  <a:lnTo>
                    <a:pt x="477" y="55"/>
                  </a:lnTo>
                  <a:lnTo>
                    <a:pt x="463" y="47"/>
                  </a:lnTo>
                  <a:lnTo>
                    <a:pt x="447" y="38"/>
                  </a:lnTo>
                  <a:lnTo>
                    <a:pt x="430" y="31"/>
                  </a:lnTo>
                  <a:lnTo>
                    <a:pt x="412" y="22"/>
                  </a:lnTo>
                  <a:lnTo>
                    <a:pt x="393" y="17"/>
                  </a:lnTo>
                  <a:lnTo>
                    <a:pt x="372" y="12"/>
                  </a:lnTo>
                  <a:lnTo>
                    <a:pt x="352" y="7"/>
                  </a:lnTo>
                  <a:lnTo>
                    <a:pt x="329" y="4"/>
                  </a:lnTo>
                  <a:lnTo>
                    <a:pt x="307" y="1"/>
                  </a:lnTo>
                  <a:lnTo>
                    <a:pt x="284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2" y="8"/>
                  </a:lnTo>
                  <a:lnTo>
                    <a:pt x="151" y="12"/>
                  </a:lnTo>
                  <a:lnTo>
                    <a:pt x="131" y="17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7" y="38"/>
                  </a:lnTo>
                  <a:lnTo>
                    <a:pt x="61" y="47"/>
                  </a:lnTo>
                  <a:lnTo>
                    <a:pt x="47" y="57"/>
                  </a:lnTo>
                  <a:lnTo>
                    <a:pt x="34" y="67"/>
                  </a:lnTo>
                  <a:lnTo>
                    <a:pt x="25" y="77"/>
                  </a:lnTo>
                  <a:lnTo>
                    <a:pt x="16" y="87"/>
                  </a:lnTo>
                  <a:lnTo>
                    <a:pt x="8" y="98"/>
                  </a:lnTo>
                  <a:lnTo>
                    <a:pt x="4" y="110"/>
                  </a:lnTo>
                  <a:lnTo>
                    <a:pt x="1" y="121"/>
                  </a:lnTo>
                  <a:lnTo>
                    <a:pt x="0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Freeform 9"/>
            <p:cNvSpPr>
              <a:spLocks/>
            </p:cNvSpPr>
            <p:nvPr/>
          </p:nvSpPr>
          <p:spPr bwMode="auto">
            <a:xfrm>
              <a:off x="3425825" y="3657600"/>
              <a:ext cx="833438" cy="427037"/>
            </a:xfrm>
            <a:custGeom>
              <a:avLst/>
              <a:gdLst>
                <a:gd name="T0" fmla="*/ 2147483647 w 525"/>
                <a:gd name="T1" fmla="*/ 2147483647 h 269"/>
                <a:gd name="T2" fmla="*/ 2147483647 w 525"/>
                <a:gd name="T3" fmla="*/ 2147483647 h 269"/>
                <a:gd name="T4" fmla="*/ 2147483647 w 525"/>
                <a:gd name="T5" fmla="*/ 2147483647 h 269"/>
                <a:gd name="T6" fmla="*/ 2147483647 w 525"/>
                <a:gd name="T7" fmla="*/ 2147483647 h 269"/>
                <a:gd name="T8" fmla="*/ 2147483647 w 525"/>
                <a:gd name="T9" fmla="*/ 2147483647 h 269"/>
                <a:gd name="T10" fmla="*/ 2147483647 w 525"/>
                <a:gd name="T11" fmla="*/ 2147483647 h 269"/>
                <a:gd name="T12" fmla="*/ 2147483647 w 525"/>
                <a:gd name="T13" fmla="*/ 2147483647 h 269"/>
                <a:gd name="T14" fmla="*/ 2147483647 w 525"/>
                <a:gd name="T15" fmla="*/ 2147483647 h 269"/>
                <a:gd name="T16" fmla="*/ 2147483647 w 525"/>
                <a:gd name="T17" fmla="*/ 2147483647 h 269"/>
                <a:gd name="T18" fmla="*/ 2147483647 w 525"/>
                <a:gd name="T19" fmla="*/ 2147483647 h 269"/>
                <a:gd name="T20" fmla="*/ 2147483647 w 525"/>
                <a:gd name="T21" fmla="*/ 2147483647 h 269"/>
                <a:gd name="T22" fmla="*/ 2147483647 w 525"/>
                <a:gd name="T23" fmla="*/ 2147483647 h 269"/>
                <a:gd name="T24" fmla="*/ 2147483647 w 525"/>
                <a:gd name="T25" fmla="*/ 2147483647 h 269"/>
                <a:gd name="T26" fmla="*/ 2147483647 w 525"/>
                <a:gd name="T27" fmla="*/ 2147483647 h 269"/>
                <a:gd name="T28" fmla="*/ 2147483647 w 525"/>
                <a:gd name="T29" fmla="*/ 2147483647 h 269"/>
                <a:gd name="T30" fmla="*/ 2147483647 w 525"/>
                <a:gd name="T31" fmla="*/ 2147483647 h 269"/>
                <a:gd name="T32" fmla="*/ 2147483647 w 525"/>
                <a:gd name="T33" fmla="*/ 2147483647 h 269"/>
                <a:gd name="T34" fmla="*/ 2147483647 w 525"/>
                <a:gd name="T35" fmla="*/ 2147483647 h 269"/>
                <a:gd name="T36" fmla="*/ 2147483647 w 525"/>
                <a:gd name="T37" fmla="*/ 2147483647 h 269"/>
                <a:gd name="T38" fmla="*/ 2147483647 w 525"/>
                <a:gd name="T39" fmla="*/ 2147483647 h 269"/>
                <a:gd name="T40" fmla="*/ 2147483647 w 525"/>
                <a:gd name="T41" fmla="*/ 2147483647 h 269"/>
                <a:gd name="T42" fmla="*/ 2147483647 w 525"/>
                <a:gd name="T43" fmla="*/ 2147483647 h 269"/>
                <a:gd name="T44" fmla="*/ 2147483647 w 525"/>
                <a:gd name="T45" fmla="*/ 2147483647 h 269"/>
                <a:gd name="T46" fmla="*/ 2147483647 w 525"/>
                <a:gd name="T47" fmla="*/ 2147483647 h 269"/>
                <a:gd name="T48" fmla="*/ 2147483647 w 525"/>
                <a:gd name="T49" fmla="*/ 2147483647 h 269"/>
                <a:gd name="T50" fmla="*/ 2147483647 w 525"/>
                <a:gd name="T51" fmla="*/ 2147483647 h 269"/>
                <a:gd name="T52" fmla="*/ 2147483647 w 525"/>
                <a:gd name="T53" fmla="*/ 0 h 269"/>
                <a:gd name="T54" fmla="*/ 2147483647 w 525"/>
                <a:gd name="T55" fmla="*/ 0 h 269"/>
                <a:gd name="T56" fmla="*/ 2147483647 w 525"/>
                <a:gd name="T57" fmla="*/ 2147483647 h 269"/>
                <a:gd name="T58" fmla="*/ 2147483647 w 525"/>
                <a:gd name="T59" fmla="*/ 2147483647 h 269"/>
                <a:gd name="T60" fmla="*/ 2147483647 w 525"/>
                <a:gd name="T61" fmla="*/ 2147483647 h 269"/>
                <a:gd name="T62" fmla="*/ 2147483647 w 525"/>
                <a:gd name="T63" fmla="*/ 2147483647 h 269"/>
                <a:gd name="T64" fmla="*/ 2147483647 w 525"/>
                <a:gd name="T65" fmla="*/ 2147483647 h 269"/>
                <a:gd name="T66" fmla="*/ 2147483647 w 525"/>
                <a:gd name="T67" fmla="*/ 2147483647 h 269"/>
                <a:gd name="T68" fmla="*/ 2147483647 w 525"/>
                <a:gd name="T69" fmla="*/ 2147483647 h 269"/>
                <a:gd name="T70" fmla="*/ 2147483647 w 525"/>
                <a:gd name="T71" fmla="*/ 2147483647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69"/>
                <a:gd name="T110" fmla="*/ 525 w 525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69">
                  <a:moveTo>
                    <a:pt x="0" y="134"/>
                  </a:moveTo>
                  <a:lnTo>
                    <a:pt x="1" y="146"/>
                  </a:lnTo>
                  <a:lnTo>
                    <a:pt x="4" y="157"/>
                  </a:lnTo>
                  <a:lnTo>
                    <a:pt x="8" y="169"/>
                  </a:lnTo>
                  <a:lnTo>
                    <a:pt x="16" y="180"/>
                  </a:lnTo>
                  <a:lnTo>
                    <a:pt x="25" y="190"/>
                  </a:lnTo>
                  <a:lnTo>
                    <a:pt x="35" y="200"/>
                  </a:lnTo>
                  <a:lnTo>
                    <a:pt x="47" y="210"/>
                  </a:lnTo>
                  <a:lnTo>
                    <a:pt x="60" y="220"/>
                  </a:lnTo>
                  <a:lnTo>
                    <a:pt x="77" y="229"/>
                  </a:lnTo>
                  <a:lnTo>
                    <a:pt x="93" y="236"/>
                  </a:lnTo>
                  <a:lnTo>
                    <a:pt x="111" y="243"/>
                  </a:lnTo>
                  <a:lnTo>
                    <a:pt x="131" y="250"/>
                  </a:lnTo>
                  <a:lnTo>
                    <a:pt x="151" y="256"/>
                  </a:lnTo>
                  <a:lnTo>
                    <a:pt x="172" y="260"/>
                  </a:lnTo>
                  <a:lnTo>
                    <a:pt x="194" y="263"/>
                  </a:lnTo>
                  <a:lnTo>
                    <a:pt x="216" y="266"/>
                  </a:lnTo>
                  <a:lnTo>
                    <a:pt x="239" y="268"/>
                  </a:lnTo>
                  <a:lnTo>
                    <a:pt x="263" y="268"/>
                  </a:lnTo>
                  <a:lnTo>
                    <a:pt x="284" y="268"/>
                  </a:lnTo>
                  <a:lnTo>
                    <a:pt x="307" y="265"/>
                  </a:lnTo>
                  <a:lnTo>
                    <a:pt x="330" y="263"/>
                  </a:lnTo>
                  <a:lnTo>
                    <a:pt x="352" y="260"/>
                  </a:lnTo>
                  <a:lnTo>
                    <a:pt x="372" y="255"/>
                  </a:lnTo>
                  <a:lnTo>
                    <a:pt x="393" y="250"/>
                  </a:lnTo>
                  <a:lnTo>
                    <a:pt x="413" y="243"/>
                  </a:lnTo>
                  <a:lnTo>
                    <a:pt x="430" y="236"/>
                  </a:lnTo>
                  <a:lnTo>
                    <a:pt x="447" y="227"/>
                  </a:lnTo>
                  <a:lnTo>
                    <a:pt x="463" y="219"/>
                  </a:lnTo>
                  <a:lnTo>
                    <a:pt x="477" y="210"/>
                  </a:lnTo>
                  <a:lnTo>
                    <a:pt x="489" y="200"/>
                  </a:lnTo>
                  <a:lnTo>
                    <a:pt x="500" y="190"/>
                  </a:lnTo>
                  <a:lnTo>
                    <a:pt x="508" y="180"/>
                  </a:lnTo>
                  <a:lnTo>
                    <a:pt x="515" y="169"/>
                  </a:lnTo>
                  <a:lnTo>
                    <a:pt x="520" y="157"/>
                  </a:lnTo>
                  <a:lnTo>
                    <a:pt x="524" y="146"/>
                  </a:lnTo>
                  <a:lnTo>
                    <a:pt x="524" y="134"/>
                  </a:lnTo>
                  <a:lnTo>
                    <a:pt x="524" y="121"/>
                  </a:lnTo>
                  <a:lnTo>
                    <a:pt x="520" y="110"/>
                  </a:lnTo>
                  <a:lnTo>
                    <a:pt x="515" y="98"/>
                  </a:lnTo>
                  <a:lnTo>
                    <a:pt x="508" y="87"/>
                  </a:lnTo>
                  <a:lnTo>
                    <a:pt x="500" y="77"/>
                  </a:lnTo>
                  <a:lnTo>
                    <a:pt x="489" y="67"/>
                  </a:lnTo>
                  <a:lnTo>
                    <a:pt x="477" y="57"/>
                  </a:lnTo>
                  <a:lnTo>
                    <a:pt x="463" y="47"/>
                  </a:lnTo>
                  <a:lnTo>
                    <a:pt x="447" y="38"/>
                  </a:lnTo>
                  <a:lnTo>
                    <a:pt x="430" y="31"/>
                  </a:lnTo>
                  <a:lnTo>
                    <a:pt x="413" y="24"/>
                  </a:lnTo>
                  <a:lnTo>
                    <a:pt x="393" y="18"/>
                  </a:lnTo>
                  <a:lnTo>
                    <a:pt x="372" y="12"/>
                  </a:lnTo>
                  <a:lnTo>
                    <a:pt x="352" y="8"/>
                  </a:lnTo>
                  <a:lnTo>
                    <a:pt x="330" y="4"/>
                  </a:lnTo>
                  <a:lnTo>
                    <a:pt x="307" y="1"/>
                  </a:lnTo>
                  <a:lnTo>
                    <a:pt x="284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2" y="8"/>
                  </a:lnTo>
                  <a:lnTo>
                    <a:pt x="151" y="12"/>
                  </a:lnTo>
                  <a:lnTo>
                    <a:pt x="130" y="18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7" y="38"/>
                  </a:lnTo>
                  <a:lnTo>
                    <a:pt x="60" y="47"/>
                  </a:lnTo>
                  <a:lnTo>
                    <a:pt x="47" y="57"/>
                  </a:lnTo>
                  <a:lnTo>
                    <a:pt x="34" y="67"/>
                  </a:lnTo>
                  <a:lnTo>
                    <a:pt x="25" y="77"/>
                  </a:lnTo>
                  <a:lnTo>
                    <a:pt x="16" y="87"/>
                  </a:lnTo>
                  <a:lnTo>
                    <a:pt x="8" y="98"/>
                  </a:lnTo>
                  <a:lnTo>
                    <a:pt x="4" y="111"/>
                  </a:lnTo>
                  <a:lnTo>
                    <a:pt x="1" y="121"/>
                  </a:lnTo>
                  <a:lnTo>
                    <a:pt x="0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3" name="Freeform 10"/>
            <p:cNvSpPr>
              <a:spLocks/>
            </p:cNvSpPr>
            <p:nvPr/>
          </p:nvSpPr>
          <p:spPr bwMode="auto">
            <a:xfrm>
              <a:off x="1008063" y="4025900"/>
              <a:ext cx="835025" cy="428625"/>
            </a:xfrm>
            <a:custGeom>
              <a:avLst/>
              <a:gdLst>
                <a:gd name="T0" fmla="*/ 2147483647 w 526"/>
                <a:gd name="T1" fmla="*/ 2147483647 h 270"/>
                <a:gd name="T2" fmla="*/ 2147483647 w 526"/>
                <a:gd name="T3" fmla="*/ 2147483647 h 270"/>
                <a:gd name="T4" fmla="*/ 2147483647 w 526"/>
                <a:gd name="T5" fmla="*/ 2147483647 h 270"/>
                <a:gd name="T6" fmla="*/ 2147483647 w 526"/>
                <a:gd name="T7" fmla="*/ 2147483647 h 270"/>
                <a:gd name="T8" fmla="*/ 2147483647 w 526"/>
                <a:gd name="T9" fmla="*/ 2147483647 h 270"/>
                <a:gd name="T10" fmla="*/ 2147483647 w 526"/>
                <a:gd name="T11" fmla="*/ 2147483647 h 270"/>
                <a:gd name="T12" fmla="*/ 2147483647 w 526"/>
                <a:gd name="T13" fmla="*/ 2147483647 h 270"/>
                <a:gd name="T14" fmla="*/ 2147483647 w 526"/>
                <a:gd name="T15" fmla="*/ 2147483647 h 270"/>
                <a:gd name="T16" fmla="*/ 2147483647 w 526"/>
                <a:gd name="T17" fmla="*/ 2147483647 h 270"/>
                <a:gd name="T18" fmla="*/ 2147483647 w 526"/>
                <a:gd name="T19" fmla="*/ 2147483647 h 270"/>
                <a:gd name="T20" fmla="*/ 2147483647 w 526"/>
                <a:gd name="T21" fmla="*/ 2147483647 h 270"/>
                <a:gd name="T22" fmla="*/ 2147483647 w 526"/>
                <a:gd name="T23" fmla="*/ 2147483647 h 270"/>
                <a:gd name="T24" fmla="*/ 2147483647 w 526"/>
                <a:gd name="T25" fmla="*/ 2147483647 h 270"/>
                <a:gd name="T26" fmla="*/ 2147483647 w 526"/>
                <a:gd name="T27" fmla="*/ 2147483647 h 270"/>
                <a:gd name="T28" fmla="*/ 2147483647 w 526"/>
                <a:gd name="T29" fmla="*/ 2147483647 h 270"/>
                <a:gd name="T30" fmla="*/ 2147483647 w 526"/>
                <a:gd name="T31" fmla="*/ 2147483647 h 270"/>
                <a:gd name="T32" fmla="*/ 2147483647 w 526"/>
                <a:gd name="T33" fmla="*/ 2147483647 h 270"/>
                <a:gd name="T34" fmla="*/ 2147483647 w 526"/>
                <a:gd name="T35" fmla="*/ 2147483647 h 270"/>
                <a:gd name="T36" fmla="*/ 2147483647 w 526"/>
                <a:gd name="T37" fmla="*/ 2147483647 h 270"/>
                <a:gd name="T38" fmla="*/ 2147483647 w 526"/>
                <a:gd name="T39" fmla="*/ 2147483647 h 270"/>
                <a:gd name="T40" fmla="*/ 2147483647 w 526"/>
                <a:gd name="T41" fmla="*/ 2147483647 h 270"/>
                <a:gd name="T42" fmla="*/ 2147483647 w 526"/>
                <a:gd name="T43" fmla="*/ 2147483647 h 270"/>
                <a:gd name="T44" fmla="*/ 2147483647 w 526"/>
                <a:gd name="T45" fmla="*/ 2147483647 h 270"/>
                <a:gd name="T46" fmla="*/ 2147483647 w 526"/>
                <a:gd name="T47" fmla="*/ 2147483647 h 270"/>
                <a:gd name="T48" fmla="*/ 2147483647 w 526"/>
                <a:gd name="T49" fmla="*/ 2147483647 h 270"/>
                <a:gd name="T50" fmla="*/ 2147483647 w 526"/>
                <a:gd name="T51" fmla="*/ 2147483647 h 270"/>
                <a:gd name="T52" fmla="*/ 2147483647 w 526"/>
                <a:gd name="T53" fmla="*/ 2147483647 h 270"/>
                <a:gd name="T54" fmla="*/ 2147483647 w 526"/>
                <a:gd name="T55" fmla="*/ 2147483647 h 270"/>
                <a:gd name="T56" fmla="*/ 2147483647 w 526"/>
                <a:gd name="T57" fmla="*/ 2147483647 h 270"/>
                <a:gd name="T58" fmla="*/ 2147483647 w 526"/>
                <a:gd name="T59" fmla="*/ 2147483647 h 270"/>
                <a:gd name="T60" fmla="*/ 2147483647 w 526"/>
                <a:gd name="T61" fmla="*/ 2147483647 h 270"/>
                <a:gd name="T62" fmla="*/ 2147483647 w 526"/>
                <a:gd name="T63" fmla="*/ 2147483647 h 270"/>
                <a:gd name="T64" fmla="*/ 2147483647 w 526"/>
                <a:gd name="T65" fmla="*/ 2147483647 h 270"/>
                <a:gd name="T66" fmla="*/ 2147483647 w 526"/>
                <a:gd name="T67" fmla="*/ 2147483647 h 270"/>
                <a:gd name="T68" fmla="*/ 2147483647 w 526"/>
                <a:gd name="T69" fmla="*/ 2147483647 h 270"/>
                <a:gd name="T70" fmla="*/ 2147483647 w 526"/>
                <a:gd name="T71" fmla="*/ 2147483647 h 2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6"/>
                <a:gd name="T109" fmla="*/ 0 h 270"/>
                <a:gd name="T110" fmla="*/ 526 w 526"/>
                <a:gd name="T111" fmla="*/ 270 h 2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6" h="270">
                  <a:moveTo>
                    <a:pt x="525" y="134"/>
                  </a:moveTo>
                  <a:lnTo>
                    <a:pt x="523" y="123"/>
                  </a:lnTo>
                  <a:lnTo>
                    <a:pt x="520" y="110"/>
                  </a:lnTo>
                  <a:lnTo>
                    <a:pt x="516" y="100"/>
                  </a:lnTo>
                  <a:lnTo>
                    <a:pt x="508" y="88"/>
                  </a:lnTo>
                  <a:lnTo>
                    <a:pt x="500" y="77"/>
                  </a:lnTo>
                  <a:lnTo>
                    <a:pt x="489" y="67"/>
                  </a:lnTo>
                  <a:lnTo>
                    <a:pt x="477" y="57"/>
                  </a:lnTo>
                  <a:lnTo>
                    <a:pt x="463" y="48"/>
                  </a:lnTo>
                  <a:lnTo>
                    <a:pt x="447" y="40"/>
                  </a:lnTo>
                  <a:lnTo>
                    <a:pt x="431" y="31"/>
                  </a:lnTo>
                  <a:lnTo>
                    <a:pt x="413" y="24"/>
                  </a:lnTo>
                  <a:lnTo>
                    <a:pt x="393" y="18"/>
                  </a:lnTo>
                  <a:lnTo>
                    <a:pt x="373" y="12"/>
                  </a:lnTo>
                  <a:lnTo>
                    <a:pt x="352" y="8"/>
                  </a:lnTo>
                  <a:lnTo>
                    <a:pt x="330" y="4"/>
                  </a:lnTo>
                  <a:lnTo>
                    <a:pt x="307" y="2"/>
                  </a:lnTo>
                  <a:lnTo>
                    <a:pt x="284" y="1"/>
                  </a:lnTo>
                  <a:lnTo>
                    <a:pt x="261" y="0"/>
                  </a:lnTo>
                  <a:lnTo>
                    <a:pt x="240" y="1"/>
                  </a:lnTo>
                  <a:lnTo>
                    <a:pt x="217" y="2"/>
                  </a:lnTo>
                  <a:lnTo>
                    <a:pt x="194" y="4"/>
                  </a:lnTo>
                  <a:lnTo>
                    <a:pt x="172" y="8"/>
                  </a:lnTo>
                  <a:lnTo>
                    <a:pt x="151" y="12"/>
                  </a:lnTo>
                  <a:lnTo>
                    <a:pt x="131" y="18"/>
                  </a:lnTo>
                  <a:lnTo>
                    <a:pt x="111" y="24"/>
                  </a:lnTo>
                  <a:lnTo>
                    <a:pt x="94" y="31"/>
                  </a:lnTo>
                  <a:lnTo>
                    <a:pt x="77" y="40"/>
                  </a:lnTo>
                  <a:lnTo>
                    <a:pt x="61" y="48"/>
                  </a:lnTo>
                  <a:lnTo>
                    <a:pt x="47" y="57"/>
                  </a:lnTo>
                  <a:lnTo>
                    <a:pt x="35" y="67"/>
                  </a:lnTo>
                  <a:lnTo>
                    <a:pt x="25" y="77"/>
                  </a:lnTo>
                  <a:lnTo>
                    <a:pt x="16" y="88"/>
                  </a:lnTo>
                  <a:lnTo>
                    <a:pt x="8" y="100"/>
                  </a:lnTo>
                  <a:lnTo>
                    <a:pt x="4" y="110"/>
                  </a:lnTo>
                  <a:lnTo>
                    <a:pt x="1" y="123"/>
                  </a:lnTo>
                  <a:lnTo>
                    <a:pt x="0" y="134"/>
                  </a:lnTo>
                  <a:lnTo>
                    <a:pt x="1" y="145"/>
                  </a:lnTo>
                  <a:lnTo>
                    <a:pt x="4" y="157"/>
                  </a:lnTo>
                  <a:lnTo>
                    <a:pt x="8" y="168"/>
                  </a:lnTo>
                  <a:lnTo>
                    <a:pt x="16" y="180"/>
                  </a:lnTo>
                  <a:lnTo>
                    <a:pt x="25" y="190"/>
                  </a:lnTo>
                  <a:lnTo>
                    <a:pt x="35" y="201"/>
                  </a:lnTo>
                  <a:lnTo>
                    <a:pt x="47" y="211"/>
                  </a:lnTo>
                  <a:lnTo>
                    <a:pt x="61" y="220"/>
                  </a:lnTo>
                  <a:lnTo>
                    <a:pt x="77" y="228"/>
                  </a:lnTo>
                  <a:lnTo>
                    <a:pt x="94" y="236"/>
                  </a:lnTo>
                  <a:lnTo>
                    <a:pt x="111" y="244"/>
                  </a:lnTo>
                  <a:lnTo>
                    <a:pt x="131" y="250"/>
                  </a:lnTo>
                  <a:lnTo>
                    <a:pt x="151" y="254"/>
                  </a:lnTo>
                  <a:lnTo>
                    <a:pt x="172" y="260"/>
                  </a:lnTo>
                  <a:lnTo>
                    <a:pt x="194" y="263"/>
                  </a:lnTo>
                  <a:lnTo>
                    <a:pt x="217" y="266"/>
                  </a:lnTo>
                  <a:lnTo>
                    <a:pt x="240" y="267"/>
                  </a:lnTo>
                  <a:lnTo>
                    <a:pt x="261" y="269"/>
                  </a:lnTo>
                  <a:lnTo>
                    <a:pt x="284" y="267"/>
                  </a:lnTo>
                  <a:lnTo>
                    <a:pt x="307" y="266"/>
                  </a:lnTo>
                  <a:lnTo>
                    <a:pt x="330" y="263"/>
                  </a:lnTo>
                  <a:lnTo>
                    <a:pt x="352" y="260"/>
                  </a:lnTo>
                  <a:lnTo>
                    <a:pt x="373" y="254"/>
                  </a:lnTo>
                  <a:lnTo>
                    <a:pt x="393" y="250"/>
                  </a:lnTo>
                  <a:lnTo>
                    <a:pt x="413" y="244"/>
                  </a:lnTo>
                  <a:lnTo>
                    <a:pt x="431" y="236"/>
                  </a:lnTo>
                  <a:lnTo>
                    <a:pt x="447" y="228"/>
                  </a:lnTo>
                  <a:lnTo>
                    <a:pt x="463" y="220"/>
                  </a:lnTo>
                  <a:lnTo>
                    <a:pt x="477" y="211"/>
                  </a:lnTo>
                  <a:lnTo>
                    <a:pt x="489" y="201"/>
                  </a:lnTo>
                  <a:lnTo>
                    <a:pt x="500" y="190"/>
                  </a:lnTo>
                  <a:lnTo>
                    <a:pt x="508" y="180"/>
                  </a:lnTo>
                  <a:lnTo>
                    <a:pt x="516" y="168"/>
                  </a:lnTo>
                  <a:lnTo>
                    <a:pt x="520" y="157"/>
                  </a:lnTo>
                  <a:lnTo>
                    <a:pt x="523" y="145"/>
                  </a:lnTo>
                  <a:lnTo>
                    <a:pt x="525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4" name="Freeform 11"/>
            <p:cNvSpPr>
              <a:spLocks/>
            </p:cNvSpPr>
            <p:nvPr/>
          </p:nvSpPr>
          <p:spPr bwMode="auto">
            <a:xfrm>
              <a:off x="2541588" y="4025900"/>
              <a:ext cx="833437" cy="428625"/>
            </a:xfrm>
            <a:custGeom>
              <a:avLst/>
              <a:gdLst>
                <a:gd name="T0" fmla="*/ 2147483647 w 525"/>
                <a:gd name="T1" fmla="*/ 2147483647 h 270"/>
                <a:gd name="T2" fmla="*/ 2147483647 w 525"/>
                <a:gd name="T3" fmla="*/ 2147483647 h 270"/>
                <a:gd name="T4" fmla="*/ 2147483647 w 525"/>
                <a:gd name="T5" fmla="*/ 2147483647 h 270"/>
                <a:gd name="T6" fmla="*/ 2147483647 w 525"/>
                <a:gd name="T7" fmla="*/ 2147483647 h 270"/>
                <a:gd name="T8" fmla="*/ 2147483647 w 525"/>
                <a:gd name="T9" fmla="*/ 2147483647 h 270"/>
                <a:gd name="T10" fmla="*/ 2147483647 w 525"/>
                <a:gd name="T11" fmla="*/ 2147483647 h 270"/>
                <a:gd name="T12" fmla="*/ 2147483647 w 525"/>
                <a:gd name="T13" fmla="*/ 2147483647 h 270"/>
                <a:gd name="T14" fmla="*/ 2147483647 w 525"/>
                <a:gd name="T15" fmla="*/ 2147483647 h 270"/>
                <a:gd name="T16" fmla="*/ 2147483647 w 525"/>
                <a:gd name="T17" fmla="*/ 2147483647 h 270"/>
                <a:gd name="T18" fmla="*/ 2147483647 w 525"/>
                <a:gd name="T19" fmla="*/ 2147483647 h 270"/>
                <a:gd name="T20" fmla="*/ 2147483647 w 525"/>
                <a:gd name="T21" fmla="*/ 2147483647 h 270"/>
                <a:gd name="T22" fmla="*/ 2147483647 w 525"/>
                <a:gd name="T23" fmla="*/ 2147483647 h 270"/>
                <a:gd name="T24" fmla="*/ 2147483647 w 525"/>
                <a:gd name="T25" fmla="*/ 2147483647 h 270"/>
                <a:gd name="T26" fmla="*/ 2147483647 w 525"/>
                <a:gd name="T27" fmla="*/ 2147483647 h 270"/>
                <a:gd name="T28" fmla="*/ 2147483647 w 525"/>
                <a:gd name="T29" fmla="*/ 2147483647 h 270"/>
                <a:gd name="T30" fmla="*/ 2147483647 w 525"/>
                <a:gd name="T31" fmla="*/ 2147483647 h 270"/>
                <a:gd name="T32" fmla="*/ 2147483647 w 525"/>
                <a:gd name="T33" fmla="*/ 2147483647 h 270"/>
                <a:gd name="T34" fmla="*/ 2147483647 w 525"/>
                <a:gd name="T35" fmla="*/ 2147483647 h 270"/>
                <a:gd name="T36" fmla="*/ 2147483647 w 525"/>
                <a:gd name="T37" fmla="*/ 2147483647 h 270"/>
                <a:gd name="T38" fmla="*/ 2147483647 w 525"/>
                <a:gd name="T39" fmla="*/ 2147483647 h 270"/>
                <a:gd name="T40" fmla="*/ 2147483647 w 525"/>
                <a:gd name="T41" fmla="*/ 2147483647 h 270"/>
                <a:gd name="T42" fmla="*/ 2147483647 w 525"/>
                <a:gd name="T43" fmla="*/ 2147483647 h 270"/>
                <a:gd name="T44" fmla="*/ 2147483647 w 525"/>
                <a:gd name="T45" fmla="*/ 2147483647 h 270"/>
                <a:gd name="T46" fmla="*/ 2147483647 w 525"/>
                <a:gd name="T47" fmla="*/ 2147483647 h 270"/>
                <a:gd name="T48" fmla="*/ 2147483647 w 525"/>
                <a:gd name="T49" fmla="*/ 2147483647 h 270"/>
                <a:gd name="T50" fmla="*/ 2147483647 w 525"/>
                <a:gd name="T51" fmla="*/ 2147483647 h 270"/>
                <a:gd name="T52" fmla="*/ 2147483647 w 525"/>
                <a:gd name="T53" fmla="*/ 2147483647 h 270"/>
                <a:gd name="T54" fmla="*/ 2147483647 w 525"/>
                <a:gd name="T55" fmla="*/ 2147483647 h 270"/>
                <a:gd name="T56" fmla="*/ 2147483647 w 525"/>
                <a:gd name="T57" fmla="*/ 2147483647 h 270"/>
                <a:gd name="T58" fmla="*/ 2147483647 w 525"/>
                <a:gd name="T59" fmla="*/ 2147483647 h 270"/>
                <a:gd name="T60" fmla="*/ 2147483647 w 525"/>
                <a:gd name="T61" fmla="*/ 2147483647 h 270"/>
                <a:gd name="T62" fmla="*/ 2147483647 w 525"/>
                <a:gd name="T63" fmla="*/ 2147483647 h 270"/>
                <a:gd name="T64" fmla="*/ 2147483647 w 525"/>
                <a:gd name="T65" fmla="*/ 2147483647 h 270"/>
                <a:gd name="T66" fmla="*/ 2147483647 w 525"/>
                <a:gd name="T67" fmla="*/ 2147483647 h 270"/>
                <a:gd name="T68" fmla="*/ 2147483647 w 525"/>
                <a:gd name="T69" fmla="*/ 2147483647 h 270"/>
                <a:gd name="T70" fmla="*/ 2147483647 w 525"/>
                <a:gd name="T71" fmla="*/ 2147483647 h 2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70"/>
                <a:gd name="T110" fmla="*/ 525 w 525"/>
                <a:gd name="T111" fmla="*/ 270 h 2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70">
                  <a:moveTo>
                    <a:pt x="0" y="134"/>
                  </a:moveTo>
                  <a:lnTo>
                    <a:pt x="1" y="145"/>
                  </a:lnTo>
                  <a:lnTo>
                    <a:pt x="3" y="157"/>
                  </a:lnTo>
                  <a:lnTo>
                    <a:pt x="8" y="168"/>
                  </a:lnTo>
                  <a:lnTo>
                    <a:pt x="15" y="180"/>
                  </a:lnTo>
                  <a:lnTo>
                    <a:pt x="23" y="190"/>
                  </a:lnTo>
                  <a:lnTo>
                    <a:pt x="34" y="201"/>
                  </a:lnTo>
                  <a:lnTo>
                    <a:pt x="46" y="211"/>
                  </a:lnTo>
                  <a:lnTo>
                    <a:pt x="60" y="220"/>
                  </a:lnTo>
                  <a:lnTo>
                    <a:pt x="76" y="228"/>
                  </a:lnTo>
                  <a:lnTo>
                    <a:pt x="93" y="236"/>
                  </a:lnTo>
                  <a:lnTo>
                    <a:pt x="111" y="244"/>
                  </a:lnTo>
                  <a:lnTo>
                    <a:pt x="130" y="250"/>
                  </a:lnTo>
                  <a:lnTo>
                    <a:pt x="151" y="254"/>
                  </a:lnTo>
                  <a:lnTo>
                    <a:pt x="171" y="260"/>
                  </a:lnTo>
                  <a:lnTo>
                    <a:pt x="194" y="263"/>
                  </a:lnTo>
                  <a:lnTo>
                    <a:pt x="216" y="266"/>
                  </a:lnTo>
                  <a:lnTo>
                    <a:pt x="239" y="267"/>
                  </a:lnTo>
                  <a:lnTo>
                    <a:pt x="262" y="269"/>
                  </a:lnTo>
                  <a:lnTo>
                    <a:pt x="284" y="267"/>
                  </a:lnTo>
                  <a:lnTo>
                    <a:pt x="307" y="266"/>
                  </a:lnTo>
                  <a:lnTo>
                    <a:pt x="329" y="263"/>
                  </a:lnTo>
                  <a:lnTo>
                    <a:pt x="351" y="260"/>
                  </a:lnTo>
                  <a:lnTo>
                    <a:pt x="372" y="254"/>
                  </a:lnTo>
                  <a:lnTo>
                    <a:pt x="392" y="250"/>
                  </a:lnTo>
                  <a:lnTo>
                    <a:pt x="412" y="243"/>
                  </a:lnTo>
                  <a:lnTo>
                    <a:pt x="430" y="236"/>
                  </a:lnTo>
                  <a:lnTo>
                    <a:pt x="446" y="228"/>
                  </a:lnTo>
                  <a:lnTo>
                    <a:pt x="462" y="220"/>
                  </a:lnTo>
                  <a:lnTo>
                    <a:pt x="476" y="210"/>
                  </a:lnTo>
                  <a:lnTo>
                    <a:pt x="489" y="201"/>
                  </a:lnTo>
                  <a:lnTo>
                    <a:pt x="498" y="190"/>
                  </a:lnTo>
                  <a:lnTo>
                    <a:pt x="507" y="180"/>
                  </a:lnTo>
                  <a:lnTo>
                    <a:pt x="515" y="168"/>
                  </a:lnTo>
                  <a:lnTo>
                    <a:pt x="519" y="157"/>
                  </a:lnTo>
                  <a:lnTo>
                    <a:pt x="522" y="145"/>
                  </a:lnTo>
                  <a:lnTo>
                    <a:pt x="524" y="134"/>
                  </a:lnTo>
                  <a:lnTo>
                    <a:pt x="522" y="123"/>
                  </a:lnTo>
                  <a:lnTo>
                    <a:pt x="519" y="110"/>
                  </a:lnTo>
                  <a:lnTo>
                    <a:pt x="515" y="100"/>
                  </a:lnTo>
                  <a:lnTo>
                    <a:pt x="507" y="88"/>
                  </a:lnTo>
                  <a:lnTo>
                    <a:pt x="498" y="77"/>
                  </a:lnTo>
                  <a:lnTo>
                    <a:pt x="489" y="67"/>
                  </a:lnTo>
                  <a:lnTo>
                    <a:pt x="476" y="57"/>
                  </a:lnTo>
                  <a:lnTo>
                    <a:pt x="462" y="48"/>
                  </a:lnTo>
                  <a:lnTo>
                    <a:pt x="446" y="40"/>
                  </a:lnTo>
                  <a:lnTo>
                    <a:pt x="430" y="31"/>
                  </a:lnTo>
                  <a:lnTo>
                    <a:pt x="412" y="24"/>
                  </a:lnTo>
                  <a:lnTo>
                    <a:pt x="392" y="18"/>
                  </a:lnTo>
                  <a:lnTo>
                    <a:pt x="372" y="12"/>
                  </a:lnTo>
                  <a:lnTo>
                    <a:pt x="351" y="8"/>
                  </a:lnTo>
                  <a:lnTo>
                    <a:pt x="329" y="4"/>
                  </a:lnTo>
                  <a:lnTo>
                    <a:pt x="307" y="2"/>
                  </a:lnTo>
                  <a:lnTo>
                    <a:pt x="284" y="1"/>
                  </a:lnTo>
                  <a:lnTo>
                    <a:pt x="262" y="0"/>
                  </a:lnTo>
                  <a:lnTo>
                    <a:pt x="239" y="1"/>
                  </a:lnTo>
                  <a:lnTo>
                    <a:pt x="216" y="2"/>
                  </a:lnTo>
                  <a:lnTo>
                    <a:pt x="193" y="4"/>
                  </a:lnTo>
                  <a:lnTo>
                    <a:pt x="171" y="8"/>
                  </a:lnTo>
                  <a:lnTo>
                    <a:pt x="151" y="12"/>
                  </a:lnTo>
                  <a:lnTo>
                    <a:pt x="130" y="18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6" y="40"/>
                  </a:lnTo>
                  <a:lnTo>
                    <a:pt x="60" y="48"/>
                  </a:lnTo>
                  <a:lnTo>
                    <a:pt x="46" y="57"/>
                  </a:lnTo>
                  <a:lnTo>
                    <a:pt x="34" y="67"/>
                  </a:lnTo>
                  <a:lnTo>
                    <a:pt x="23" y="77"/>
                  </a:lnTo>
                  <a:lnTo>
                    <a:pt x="15" y="88"/>
                  </a:lnTo>
                  <a:lnTo>
                    <a:pt x="8" y="100"/>
                  </a:lnTo>
                  <a:lnTo>
                    <a:pt x="3" y="110"/>
                  </a:lnTo>
                  <a:lnTo>
                    <a:pt x="1" y="123"/>
                  </a:lnTo>
                  <a:lnTo>
                    <a:pt x="0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5" name="Freeform 13"/>
            <p:cNvSpPr>
              <a:spLocks/>
            </p:cNvSpPr>
            <p:nvPr/>
          </p:nvSpPr>
          <p:spPr bwMode="auto">
            <a:xfrm>
              <a:off x="5092700" y="4724400"/>
              <a:ext cx="1350963" cy="441325"/>
            </a:xfrm>
            <a:custGeom>
              <a:avLst/>
              <a:gdLst>
                <a:gd name="T0" fmla="*/ 2147483647 w 851"/>
                <a:gd name="T1" fmla="*/ 2147483647 h 278"/>
                <a:gd name="T2" fmla="*/ 2147483647 w 851"/>
                <a:gd name="T3" fmla="*/ 0 h 278"/>
                <a:gd name="T4" fmla="*/ 0 w 851"/>
                <a:gd name="T5" fmla="*/ 0 h 278"/>
                <a:gd name="T6" fmla="*/ 0 w 851"/>
                <a:gd name="T7" fmla="*/ 2147483647 h 278"/>
                <a:gd name="T8" fmla="*/ 2147483647 w 851"/>
                <a:gd name="T9" fmla="*/ 2147483647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1"/>
                <a:gd name="T16" fmla="*/ 0 h 278"/>
                <a:gd name="T17" fmla="*/ 851 w 851"/>
                <a:gd name="T18" fmla="*/ 278 h 2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1" h="278">
                  <a:moveTo>
                    <a:pt x="850" y="277"/>
                  </a:moveTo>
                  <a:lnTo>
                    <a:pt x="850" y="0"/>
                  </a:lnTo>
                  <a:lnTo>
                    <a:pt x="0" y="0"/>
                  </a:lnTo>
                  <a:lnTo>
                    <a:pt x="0" y="277"/>
                  </a:lnTo>
                  <a:lnTo>
                    <a:pt x="850" y="277"/>
                  </a:lnTo>
                </a:path>
              </a:pathLst>
            </a:custGeom>
            <a:solidFill>
              <a:srgbClr val="D1B2E8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6" name="Freeform 14"/>
            <p:cNvSpPr>
              <a:spLocks/>
            </p:cNvSpPr>
            <p:nvPr/>
          </p:nvSpPr>
          <p:spPr bwMode="auto">
            <a:xfrm>
              <a:off x="1592263" y="4713287"/>
              <a:ext cx="1216025" cy="439738"/>
            </a:xfrm>
            <a:custGeom>
              <a:avLst/>
              <a:gdLst>
                <a:gd name="T0" fmla="*/ 2147483647 w 727"/>
                <a:gd name="T1" fmla="*/ 2147483647 h 277"/>
                <a:gd name="T2" fmla="*/ 2147483647 w 727"/>
                <a:gd name="T3" fmla="*/ 0 h 277"/>
                <a:gd name="T4" fmla="*/ 0 w 727"/>
                <a:gd name="T5" fmla="*/ 0 h 277"/>
                <a:gd name="T6" fmla="*/ 0 w 727"/>
                <a:gd name="T7" fmla="*/ 2147483647 h 277"/>
                <a:gd name="T8" fmla="*/ 2147483647 w 727"/>
                <a:gd name="T9" fmla="*/ 2147483647 h 2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7"/>
                <a:gd name="T16" fmla="*/ 0 h 277"/>
                <a:gd name="T17" fmla="*/ 727 w 727"/>
                <a:gd name="T18" fmla="*/ 277 h 2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7" h="277">
                  <a:moveTo>
                    <a:pt x="726" y="276"/>
                  </a:moveTo>
                  <a:lnTo>
                    <a:pt x="726" y="0"/>
                  </a:lnTo>
                  <a:lnTo>
                    <a:pt x="0" y="0"/>
                  </a:lnTo>
                  <a:lnTo>
                    <a:pt x="0" y="276"/>
                  </a:lnTo>
                  <a:lnTo>
                    <a:pt x="726" y="276"/>
                  </a:lnTo>
                </a:path>
              </a:pathLst>
            </a:custGeom>
            <a:solidFill>
              <a:srgbClr val="66CCFF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7" name="Freeform 15"/>
            <p:cNvSpPr>
              <a:spLocks/>
            </p:cNvSpPr>
            <p:nvPr/>
          </p:nvSpPr>
          <p:spPr bwMode="auto">
            <a:xfrm>
              <a:off x="5092700" y="3725862"/>
              <a:ext cx="835025" cy="427038"/>
            </a:xfrm>
            <a:custGeom>
              <a:avLst/>
              <a:gdLst>
                <a:gd name="T0" fmla="*/ 2147483647 w 526"/>
                <a:gd name="T1" fmla="*/ 2147483647 h 269"/>
                <a:gd name="T2" fmla="*/ 2147483647 w 526"/>
                <a:gd name="T3" fmla="*/ 2147483647 h 269"/>
                <a:gd name="T4" fmla="*/ 2147483647 w 526"/>
                <a:gd name="T5" fmla="*/ 2147483647 h 269"/>
                <a:gd name="T6" fmla="*/ 2147483647 w 526"/>
                <a:gd name="T7" fmla="*/ 2147483647 h 269"/>
                <a:gd name="T8" fmla="*/ 2147483647 w 526"/>
                <a:gd name="T9" fmla="*/ 2147483647 h 269"/>
                <a:gd name="T10" fmla="*/ 2147483647 w 526"/>
                <a:gd name="T11" fmla="*/ 2147483647 h 269"/>
                <a:gd name="T12" fmla="*/ 2147483647 w 526"/>
                <a:gd name="T13" fmla="*/ 2147483647 h 269"/>
                <a:gd name="T14" fmla="*/ 2147483647 w 526"/>
                <a:gd name="T15" fmla="*/ 2147483647 h 269"/>
                <a:gd name="T16" fmla="*/ 2147483647 w 526"/>
                <a:gd name="T17" fmla="*/ 0 h 269"/>
                <a:gd name="T18" fmla="*/ 2147483647 w 526"/>
                <a:gd name="T19" fmla="*/ 0 h 269"/>
                <a:gd name="T20" fmla="*/ 2147483647 w 526"/>
                <a:gd name="T21" fmla="*/ 2147483647 h 269"/>
                <a:gd name="T22" fmla="*/ 2147483647 w 526"/>
                <a:gd name="T23" fmla="*/ 2147483647 h 269"/>
                <a:gd name="T24" fmla="*/ 2147483647 w 526"/>
                <a:gd name="T25" fmla="*/ 2147483647 h 269"/>
                <a:gd name="T26" fmla="*/ 2147483647 w 526"/>
                <a:gd name="T27" fmla="*/ 2147483647 h 269"/>
                <a:gd name="T28" fmla="*/ 2147483647 w 526"/>
                <a:gd name="T29" fmla="*/ 2147483647 h 269"/>
                <a:gd name="T30" fmla="*/ 2147483647 w 526"/>
                <a:gd name="T31" fmla="*/ 2147483647 h 269"/>
                <a:gd name="T32" fmla="*/ 2147483647 w 526"/>
                <a:gd name="T33" fmla="*/ 2147483647 h 269"/>
                <a:gd name="T34" fmla="*/ 2147483647 w 526"/>
                <a:gd name="T35" fmla="*/ 2147483647 h 269"/>
                <a:gd name="T36" fmla="*/ 2147483647 w 526"/>
                <a:gd name="T37" fmla="*/ 2147483647 h 269"/>
                <a:gd name="T38" fmla="*/ 2147483647 w 526"/>
                <a:gd name="T39" fmla="*/ 2147483647 h 269"/>
                <a:gd name="T40" fmla="*/ 2147483647 w 526"/>
                <a:gd name="T41" fmla="*/ 2147483647 h 269"/>
                <a:gd name="T42" fmla="*/ 2147483647 w 526"/>
                <a:gd name="T43" fmla="*/ 2147483647 h 269"/>
                <a:gd name="T44" fmla="*/ 2147483647 w 526"/>
                <a:gd name="T45" fmla="*/ 2147483647 h 269"/>
                <a:gd name="T46" fmla="*/ 2147483647 w 526"/>
                <a:gd name="T47" fmla="*/ 2147483647 h 269"/>
                <a:gd name="T48" fmla="*/ 2147483647 w 526"/>
                <a:gd name="T49" fmla="*/ 2147483647 h 269"/>
                <a:gd name="T50" fmla="*/ 2147483647 w 526"/>
                <a:gd name="T51" fmla="*/ 2147483647 h 269"/>
                <a:gd name="T52" fmla="*/ 2147483647 w 526"/>
                <a:gd name="T53" fmla="*/ 2147483647 h 269"/>
                <a:gd name="T54" fmla="*/ 2147483647 w 526"/>
                <a:gd name="T55" fmla="*/ 2147483647 h 269"/>
                <a:gd name="T56" fmla="*/ 2147483647 w 526"/>
                <a:gd name="T57" fmla="*/ 2147483647 h 269"/>
                <a:gd name="T58" fmla="*/ 2147483647 w 526"/>
                <a:gd name="T59" fmla="*/ 2147483647 h 269"/>
                <a:gd name="T60" fmla="*/ 2147483647 w 526"/>
                <a:gd name="T61" fmla="*/ 2147483647 h 269"/>
                <a:gd name="T62" fmla="*/ 2147483647 w 526"/>
                <a:gd name="T63" fmla="*/ 2147483647 h 269"/>
                <a:gd name="T64" fmla="*/ 2147483647 w 526"/>
                <a:gd name="T65" fmla="*/ 2147483647 h 269"/>
                <a:gd name="T66" fmla="*/ 2147483647 w 526"/>
                <a:gd name="T67" fmla="*/ 2147483647 h 269"/>
                <a:gd name="T68" fmla="*/ 2147483647 w 526"/>
                <a:gd name="T69" fmla="*/ 2147483647 h 269"/>
                <a:gd name="T70" fmla="*/ 2147483647 w 526"/>
                <a:gd name="T71" fmla="*/ 2147483647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6"/>
                <a:gd name="T109" fmla="*/ 0 h 269"/>
                <a:gd name="T110" fmla="*/ 526 w 526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6" h="269">
                  <a:moveTo>
                    <a:pt x="525" y="134"/>
                  </a:moveTo>
                  <a:lnTo>
                    <a:pt x="523" y="121"/>
                  </a:lnTo>
                  <a:lnTo>
                    <a:pt x="521" y="110"/>
                  </a:lnTo>
                  <a:lnTo>
                    <a:pt x="516" y="98"/>
                  </a:lnTo>
                  <a:lnTo>
                    <a:pt x="509" y="88"/>
                  </a:lnTo>
                  <a:lnTo>
                    <a:pt x="501" y="77"/>
                  </a:lnTo>
                  <a:lnTo>
                    <a:pt x="490" y="67"/>
                  </a:lnTo>
                  <a:lnTo>
                    <a:pt x="478" y="57"/>
                  </a:lnTo>
                  <a:lnTo>
                    <a:pt x="464" y="47"/>
                  </a:lnTo>
                  <a:lnTo>
                    <a:pt x="448" y="38"/>
                  </a:lnTo>
                  <a:lnTo>
                    <a:pt x="431" y="31"/>
                  </a:lnTo>
                  <a:lnTo>
                    <a:pt x="412" y="24"/>
                  </a:lnTo>
                  <a:lnTo>
                    <a:pt x="393" y="18"/>
                  </a:lnTo>
                  <a:lnTo>
                    <a:pt x="373" y="12"/>
                  </a:lnTo>
                  <a:lnTo>
                    <a:pt x="351" y="8"/>
                  </a:lnTo>
                  <a:lnTo>
                    <a:pt x="330" y="4"/>
                  </a:lnTo>
                  <a:lnTo>
                    <a:pt x="308" y="1"/>
                  </a:lnTo>
                  <a:lnTo>
                    <a:pt x="285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3" y="8"/>
                  </a:lnTo>
                  <a:lnTo>
                    <a:pt x="151" y="12"/>
                  </a:lnTo>
                  <a:lnTo>
                    <a:pt x="130" y="18"/>
                  </a:lnTo>
                  <a:lnTo>
                    <a:pt x="112" y="24"/>
                  </a:lnTo>
                  <a:lnTo>
                    <a:pt x="93" y="31"/>
                  </a:lnTo>
                  <a:lnTo>
                    <a:pt x="76" y="38"/>
                  </a:lnTo>
                  <a:lnTo>
                    <a:pt x="60" y="47"/>
                  </a:lnTo>
                  <a:lnTo>
                    <a:pt x="46" y="57"/>
                  </a:lnTo>
                  <a:lnTo>
                    <a:pt x="34" y="67"/>
                  </a:lnTo>
                  <a:lnTo>
                    <a:pt x="23" y="77"/>
                  </a:lnTo>
                  <a:lnTo>
                    <a:pt x="15" y="88"/>
                  </a:lnTo>
                  <a:lnTo>
                    <a:pt x="8" y="98"/>
                  </a:lnTo>
                  <a:lnTo>
                    <a:pt x="3" y="110"/>
                  </a:lnTo>
                  <a:lnTo>
                    <a:pt x="1" y="121"/>
                  </a:lnTo>
                  <a:lnTo>
                    <a:pt x="0" y="134"/>
                  </a:lnTo>
                  <a:lnTo>
                    <a:pt x="1" y="146"/>
                  </a:lnTo>
                  <a:lnTo>
                    <a:pt x="3" y="157"/>
                  </a:lnTo>
                  <a:lnTo>
                    <a:pt x="8" y="169"/>
                  </a:lnTo>
                  <a:lnTo>
                    <a:pt x="15" y="180"/>
                  </a:lnTo>
                  <a:lnTo>
                    <a:pt x="23" y="190"/>
                  </a:lnTo>
                  <a:lnTo>
                    <a:pt x="34" y="200"/>
                  </a:lnTo>
                  <a:lnTo>
                    <a:pt x="46" y="210"/>
                  </a:lnTo>
                  <a:lnTo>
                    <a:pt x="60" y="220"/>
                  </a:lnTo>
                  <a:lnTo>
                    <a:pt x="76" y="229"/>
                  </a:lnTo>
                  <a:lnTo>
                    <a:pt x="93" y="236"/>
                  </a:lnTo>
                  <a:lnTo>
                    <a:pt x="112" y="243"/>
                  </a:lnTo>
                  <a:lnTo>
                    <a:pt x="130" y="250"/>
                  </a:lnTo>
                  <a:lnTo>
                    <a:pt x="151" y="256"/>
                  </a:lnTo>
                  <a:lnTo>
                    <a:pt x="173" y="260"/>
                  </a:lnTo>
                  <a:lnTo>
                    <a:pt x="194" y="263"/>
                  </a:lnTo>
                  <a:lnTo>
                    <a:pt x="216" y="266"/>
                  </a:lnTo>
                  <a:lnTo>
                    <a:pt x="239" y="268"/>
                  </a:lnTo>
                  <a:lnTo>
                    <a:pt x="262" y="268"/>
                  </a:lnTo>
                  <a:lnTo>
                    <a:pt x="285" y="268"/>
                  </a:lnTo>
                  <a:lnTo>
                    <a:pt x="308" y="266"/>
                  </a:lnTo>
                  <a:lnTo>
                    <a:pt x="330" y="263"/>
                  </a:lnTo>
                  <a:lnTo>
                    <a:pt x="351" y="260"/>
                  </a:lnTo>
                  <a:lnTo>
                    <a:pt x="373" y="256"/>
                  </a:lnTo>
                  <a:lnTo>
                    <a:pt x="393" y="250"/>
                  </a:lnTo>
                  <a:lnTo>
                    <a:pt x="412" y="243"/>
                  </a:lnTo>
                  <a:lnTo>
                    <a:pt x="431" y="236"/>
                  </a:lnTo>
                  <a:lnTo>
                    <a:pt x="448" y="229"/>
                  </a:lnTo>
                  <a:lnTo>
                    <a:pt x="464" y="220"/>
                  </a:lnTo>
                  <a:lnTo>
                    <a:pt x="478" y="210"/>
                  </a:lnTo>
                  <a:lnTo>
                    <a:pt x="490" y="200"/>
                  </a:lnTo>
                  <a:lnTo>
                    <a:pt x="501" y="190"/>
                  </a:lnTo>
                  <a:lnTo>
                    <a:pt x="509" y="180"/>
                  </a:lnTo>
                  <a:lnTo>
                    <a:pt x="516" y="169"/>
                  </a:lnTo>
                  <a:lnTo>
                    <a:pt x="521" y="157"/>
                  </a:lnTo>
                  <a:lnTo>
                    <a:pt x="523" y="146"/>
                  </a:lnTo>
                  <a:lnTo>
                    <a:pt x="525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8" name="Rectangle 16"/>
            <p:cNvSpPr>
              <a:spLocks noChangeArrowheads="1"/>
            </p:cNvSpPr>
            <p:nvPr/>
          </p:nvSpPr>
          <p:spPr bwMode="auto">
            <a:xfrm>
              <a:off x="2774950" y="4079875"/>
              <a:ext cx="4286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lot</a:t>
              </a:r>
            </a:p>
          </p:txBody>
        </p:sp>
        <p:sp>
          <p:nvSpPr>
            <p:cNvPr id="33819" name="Rectangle 17"/>
            <p:cNvSpPr>
              <a:spLocks noChangeArrowheads="1"/>
            </p:cNvSpPr>
            <p:nvPr/>
          </p:nvSpPr>
          <p:spPr bwMode="auto">
            <a:xfrm>
              <a:off x="5110163" y="3765550"/>
              <a:ext cx="8366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dname</a:t>
              </a:r>
            </a:p>
          </p:txBody>
        </p:sp>
        <p:sp>
          <p:nvSpPr>
            <p:cNvPr id="33820" name="Rectangle 18"/>
            <p:cNvSpPr>
              <a:spLocks noChangeArrowheads="1"/>
            </p:cNvSpPr>
            <p:nvPr/>
          </p:nvSpPr>
          <p:spPr bwMode="auto">
            <a:xfrm>
              <a:off x="5845175" y="4089400"/>
              <a:ext cx="858838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budget</a:t>
              </a:r>
            </a:p>
          </p:txBody>
        </p:sp>
        <p:sp>
          <p:nvSpPr>
            <p:cNvPr id="33821" name="Rectangle 19"/>
            <p:cNvSpPr>
              <a:spLocks noChangeArrowheads="1"/>
            </p:cNvSpPr>
            <p:nvPr/>
          </p:nvSpPr>
          <p:spPr bwMode="auto">
            <a:xfrm>
              <a:off x="4476397" y="4017786"/>
              <a:ext cx="567464" cy="39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 u="sng">
                  <a:solidFill>
                    <a:srgbClr val="7030A0"/>
                  </a:solidFill>
                  <a:latin typeface="Arial" pitchFamily="34" charset="0"/>
                </a:rPr>
                <a:t>did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3441701" y="3641549"/>
              <a:ext cx="838200" cy="396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</a:rPr>
                <a:t>since</a:t>
              </a:r>
            </a:p>
          </p:txBody>
        </p:sp>
        <p:sp>
          <p:nvSpPr>
            <p:cNvPr id="33823" name="Rectangle 21"/>
            <p:cNvSpPr>
              <a:spLocks noChangeArrowheads="1"/>
            </p:cNvSpPr>
            <p:nvPr/>
          </p:nvSpPr>
          <p:spPr bwMode="auto">
            <a:xfrm>
              <a:off x="1822450" y="3754437"/>
              <a:ext cx="7112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name</a:t>
              </a:r>
            </a:p>
          </p:txBody>
        </p:sp>
        <p:grpSp>
          <p:nvGrpSpPr>
            <p:cNvPr id="33824" name="Group 34"/>
            <p:cNvGrpSpPr>
              <a:grpSpLocks/>
            </p:cNvGrpSpPr>
            <p:nvPr/>
          </p:nvGrpSpPr>
          <p:grpSpPr bwMode="auto">
            <a:xfrm>
              <a:off x="3382963" y="4549775"/>
              <a:ext cx="1250950" cy="701675"/>
              <a:chOff x="4294188" y="5722938"/>
              <a:chExt cx="1250950" cy="701675"/>
            </a:xfrm>
          </p:grpSpPr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4294188" y="5722861"/>
                <a:ext cx="1250950" cy="701752"/>
              </a:xfrm>
              <a:custGeom>
                <a:avLst/>
                <a:gdLst/>
                <a:ahLst/>
                <a:cxnLst>
                  <a:cxn ang="0">
                    <a:pos x="0" y="221"/>
                  </a:cxn>
                  <a:cxn ang="0">
                    <a:pos x="388" y="0"/>
                  </a:cxn>
                  <a:cxn ang="0">
                    <a:pos x="787" y="229"/>
                  </a:cxn>
                  <a:cxn ang="0">
                    <a:pos x="388" y="441"/>
                  </a:cxn>
                  <a:cxn ang="0">
                    <a:pos x="0" y="221"/>
                  </a:cxn>
                </a:cxnLst>
                <a:rect l="0" t="0" r="r" b="b"/>
                <a:pathLst>
                  <a:path w="788" h="442">
                    <a:moveTo>
                      <a:pt x="0" y="221"/>
                    </a:moveTo>
                    <a:lnTo>
                      <a:pt x="388" y="0"/>
                    </a:lnTo>
                    <a:lnTo>
                      <a:pt x="787" y="229"/>
                    </a:lnTo>
                    <a:lnTo>
                      <a:pt x="388" y="441"/>
                    </a:lnTo>
                    <a:lnTo>
                      <a:pt x="0" y="221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38" name="Rectangle 68"/>
              <p:cNvSpPr>
                <a:spLocks noChangeArrowheads="1"/>
              </p:cNvSpPr>
              <p:nvPr/>
            </p:nvSpPr>
            <p:spPr bwMode="auto">
              <a:xfrm>
                <a:off x="4419600" y="5929313"/>
                <a:ext cx="985838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400" b="1">
                    <a:solidFill>
                      <a:srgbClr val="000000"/>
                    </a:solidFill>
                    <a:latin typeface="Arial" pitchFamily="34" charset="0"/>
                  </a:rPr>
                  <a:t>Works_In</a:t>
                </a:r>
              </a:p>
            </p:txBody>
          </p:sp>
        </p:grpSp>
        <p:sp>
          <p:nvSpPr>
            <p:cNvPr id="33825" name="Rectangle 23"/>
            <p:cNvSpPr>
              <a:spLocks noChangeArrowheads="1"/>
            </p:cNvSpPr>
            <p:nvPr/>
          </p:nvSpPr>
          <p:spPr bwMode="auto">
            <a:xfrm>
              <a:off x="5057775" y="4778375"/>
              <a:ext cx="14224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Departments</a:t>
              </a:r>
            </a:p>
          </p:txBody>
        </p:sp>
        <p:sp>
          <p:nvSpPr>
            <p:cNvPr id="33826" name="Rectangle 24"/>
            <p:cNvSpPr>
              <a:spLocks noChangeArrowheads="1"/>
            </p:cNvSpPr>
            <p:nvPr/>
          </p:nvSpPr>
          <p:spPr bwMode="auto">
            <a:xfrm>
              <a:off x="1592263" y="4778375"/>
              <a:ext cx="12541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Employees</a:t>
              </a:r>
            </a:p>
          </p:txBody>
        </p:sp>
        <p:sp>
          <p:nvSpPr>
            <p:cNvPr id="33827" name="Rectangle 25"/>
            <p:cNvSpPr>
              <a:spLocks noChangeArrowheads="1"/>
            </p:cNvSpPr>
            <p:nvPr/>
          </p:nvSpPr>
          <p:spPr bwMode="auto">
            <a:xfrm>
              <a:off x="1136474" y="3995561"/>
              <a:ext cx="625172" cy="39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 u="sng">
                  <a:solidFill>
                    <a:srgbClr val="005EA4"/>
                  </a:solidFill>
                  <a:latin typeface="Arial" pitchFamily="34" charset="0"/>
                </a:rPr>
                <a:t>ssn</a:t>
              </a:r>
            </a:p>
          </p:txBody>
        </p:sp>
        <p:sp>
          <p:nvSpPr>
            <p:cNvPr id="33828" name="Line 26"/>
            <p:cNvSpPr>
              <a:spLocks noChangeShapeType="1"/>
            </p:cNvSpPr>
            <p:nvPr/>
          </p:nvSpPr>
          <p:spPr bwMode="auto">
            <a:xfrm>
              <a:off x="2143124" y="4124324"/>
              <a:ext cx="66675" cy="60007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9" name="Line 27"/>
            <p:cNvSpPr>
              <a:spLocks noChangeShapeType="1"/>
            </p:cNvSpPr>
            <p:nvPr/>
          </p:nvSpPr>
          <p:spPr bwMode="auto">
            <a:xfrm>
              <a:off x="1596282" y="4433240"/>
              <a:ext cx="416667" cy="28481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0" name="Line 28"/>
            <p:cNvSpPr>
              <a:spLocks noChangeShapeType="1"/>
            </p:cNvSpPr>
            <p:nvPr/>
          </p:nvSpPr>
          <p:spPr bwMode="auto">
            <a:xfrm flipH="1">
              <a:off x="2562225" y="4453468"/>
              <a:ext cx="316442" cy="24235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1" name="Line 29"/>
            <p:cNvSpPr>
              <a:spLocks noChangeShapeType="1"/>
            </p:cNvSpPr>
            <p:nvPr/>
          </p:nvSpPr>
          <p:spPr bwMode="auto">
            <a:xfrm flipH="1">
              <a:off x="2786063" y="4897437"/>
              <a:ext cx="581025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2" name="Line 30"/>
            <p:cNvSpPr>
              <a:spLocks noChangeShapeType="1"/>
            </p:cNvSpPr>
            <p:nvPr/>
          </p:nvSpPr>
          <p:spPr bwMode="auto">
            <a:xfrm>
              <a:off x="4633913" y="4914900"/>
              <a:ext cx="422275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3" name="Line 31"/>
            <p:cNvSpPr>
              <a:spLocks noChangeShapeType="1"/>
            </p:cNvSpPr>
            <p:nvPr/>
          </p:nvSpPr>
          <p:spPr bwMode="auto">
            <a:xfrm>
              <a:off x="3889375" y="4084637"/>
              <a:ext cx="98425" cy="45243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4" name="Line 32"/>
            <p:cNvSpPr>
              <a:spLocks noChangeShapeType="1"/>
            </p:cNvSpPr>
            <p:nvPr/>
          </p:nvSpPr>
          <p:spPr bwMode="auto">
            <a:xfrm>
              <a:off x="4978400" y="4436533"/>
              <a:ext cx="341313" cy="27199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5" name="Line 33"/>
            <p:cNvSpPr>
              <a:spLocks noChangeShapeType="1"/>
            </p:cNvSpPr>
            <p:nvPr/>
          </p:nvSpPr>
          <p:spPr bwMode="auto">
            <a:xfrm>
              <a:off x="5497283" y="4156915"/>
              <a:ext cx="106591" cy="57859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6" name="Line 34"/>
            <p:cNvSpPr>
              <a:spLocks noChangeShapeType="1"/>
            </p:cNvSpPr>
            <p:nvPr/>
          </p:nvSpPr>
          <p:spPr bwMode="auto">
            <a:xfrm flipH="1">
              <a:off x="5953125" y="4462462"/>
              <a:ext cx="317500" cy="24606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3651086"/>
      </p:ext>
    </p:extLst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41E1427A-0DA0-4FFE-89CF-0ED85A2C6761}"/>
              </a:ext>
            </a:extLst>
          </p:cNvPr>
          <p:cNvGraphicFramePr>
            <a:graphicFrameLocks noGrp="1"/>
          </p:cNvGraphicFramePr>
          <p:nvPr/>
        </p:nvGraphicFramePr>
        <p:xfrm>
          <a:off x="3887787" y="5652385"/>
          <a:ext cx="4038600" cy="5181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2800" b="0" u="sng" dirty="0">
                        <a:solidFill>
                          <a:srgbClr val="005EA4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u="sng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66700"/>
            <a:ext cx="7772400" cy="1104900"/>
          </a:xfrm>
        </p:spPr>
        <p:txBody>
          <a:bodyPr/>
          <a:lstStyle/>
          <a:p>
            <a:r>
              <a:rPr lang="en-US" dirty="0"/>
              <a:t>Key Constraint Mapping</a:t>
            </a:r>
          </a:p>
        </p:txBody>
      </p:sp>
      <p:grpSp>
        <p:nvGrpSpPr>
          <p:cNvPr id="32773" name="Group 37"/>
          <p:cNvGrpSpPr>
            <a:grpSpLocks/>
          </p:cNvGrpSpPr>
          <p:nvPr/>
        </p:nvGrpSpPr>
        <p:grpSpPr bwMode="auto">
          <a:xfrm>
            <a:off x="609600" y="3683409"/>
            <a:ext cx="5700712" cy="1609725"/>
            <a:chOff x="1008063" y="3641549"/>
            <a:chExt cx="5700712" cy="1609901"/>
          </a:xfrm>
        </p:grpSpPr>
        <p:sp>
          <p:nvSpPr>
            <p:cNvPr id="32785" name="Freeform 6"/>
            <p:cNvSpPr>
              <a:spLocks/>
            </p:cNvSpPr>
            <p:nvPr/>
          </p:nvSpPr>
          <p:spPr bwMode="auto">
            <a:xfrm>
              <a:off x="1757363" y="3711575"/>
              <a:ext cx="838200" cy="428625"/>
            </a:xfrm>
            <a:custGeom>
              <a:avLst/>
              <a:gdLst>
                <a:gd name="T0" fmla="*/ 2147483647 w 528"/>
                <a:gd name="T1" fmla="*/ 2147483647 h 270"/>
                <a:gd name="T2" fmla="*/ 2147483647 w 528"/>
                <a:gd name="T3" fmla="*/ 2147483647 h 270"/>
                <a:gd name="T4" fmla="*/ 2147483647 w 528"/>
                <a:gd name="T5" fmla="*/ 2147483647 h 270"/>
                <a:gd name="T6" fmla="*/ 2147483647 w 528"/>
                <a:gd name="T7" fmla="*/ 2147483647 h 270"/>
                <a:gd name="T8" fmla="*/ 2147483647 w 528"/>
                <a:gd name="T9" fmla="*/ 2147483647 h 270"/>
                <a:gd name="T10" fmla="*/ 2147483647 w 528"/>
                <a:gd name="T11" fmla="*/ 2147483647 h 270"/>
                <a:gd name="T12" fmla="*/ 2147483647 w 528"/>
                <a:gd name="T13" fmla="*/ 2147483647 h 270"/>
                <a:gd name="T14" fmla="*/ 2147483647 w 528"/>
                <a:gd name="T15" fmla="*/ 2147483647 h 270"/>
                <a:gd name="T16" fmla="*/ 2147483647 w 528"/>
                <a:gd name="T17" fmla="*/ 2147483647 h 270"/>
                <a:gd name="T18" fmla="*/ 2147483647 w 528"/>
                <a:gd name="T19" fmla="*/ 2147483647 h 270"/>
                <a:gd name="T20" fmla="*/ 2147483647 w 528"/>
                <a:gd name="T21" fmla="*/ 2147483647 h 270"/>
                <a:gd name="T22" fmla="*/ 2147483647 w 528"/>
                <a:gd name="T23" fmla="*/ 2147483647 h 270"/>
                <a:gd name="T24" fmla="*/ 2147483647 w 528"/>
                <a:gd name="T25" fmla="*/ 2147483647 h 270"/>
                <a:gd name="T26" fmla="*/ 2147483647 w 528"/>
                <a:gd name="T27" fmla="*/ 2147483647 h 270"/>
                <a:gd name="T28" fmla="*/ 2147483647 w 528"/>
                <a:gd name="T29" fmla="*/ 2147483647 h 270"/>
                <a:gd name="T30" fmla="*/ 2147483647 w 528"/>
                <a:gd name="T31" fmla="*/ 2147483647 h 270"/>
                <a:gd name="T32" fmla="*/ 2147483647 w 528"/>
                <a:gd name="T33" fmla="*/ 2147483647 h 270"/>
                <a:gd name="T34" fmla="*/ 2147483647 w 528"/>
                <a:gd name="T35" fmla="*/ 2147483647 h 270"/>
                <a:gd name="T36" fmla="*/ 2147483647 w 528"/>
                <a:gd name="T37" fmla="*/ 2147483647 h 270"/>
                <a:gd name="T38" fmla="*/ 2147483647 w 528"/>
                <a:gd name="T39" fmla="*/ 2147483647 h 270"/>
                <a:gd name="T40" fmla="*/ 2147483647 w 528"/>
                <a:gd name="T41" fmla="*/ 2147483647 h 270"/>
                <a:gd name="T42" fmla="*/ 2147483647 w 528"/>
                <a:gd name="T43" fmla="*/ 2147483647 h 270"/>
                <a:gd name="T44" fmla="*/ 2147483647 w 528"/>
                <a:gd name="T45" fmla="*/ 2147483647 h 270"/>
                <a:gd name="T46" fmla="*/ 2147483647 w 528"/>
                <a:gd name="T47" fmla="*/ 2147483647 h 270"/>
                <a:gd name="T48" fmla="*/ 2147483647 w 528"/>
                <a:gd name="T49" fmla="*/ 2147483647 h 270"/>
                <a:gd name="T50" fmla="*/ 2147483647 w 528"/>
                <a:gd name="T51" fmla="*/ 2147483647 h 270"/>
                <a:gd name="T52" fmla="*/ 2147483647 w 528"/>
                <a:gd name="T53" fmla="*/ 2147483647 h 270"/>
                <a:gd name="T54" fmla="*/ 2147483647 w 528"/>
                <a:gd name="T55" fmla="*/ 2147483647 h 270"/>
                <a:gd name="T56" fmla="*/ 2147483647 w 528"/>
                <a:gd name="T57" fmla="*/ 2147483647 h 270"/>
                <a:gd name="T58" fmla="*/ 2147483647 w 528"/>
                <a:gd name="T59" fmla="*/ 2147483647 h 270"/>
                <a:gd name="T60" fmla="*/ 2147483647 w 528"/>
                <a:gd name="T61" fmla="*/ 2147483647 h 270"/>
                <a:gd name="T62" fmla="*/ 2147483647 w 528"/>
                <a:gd name="T63" fmla="*/ 2147483647 h 270"/>
                <a:gd name="T64" fmla="*/ 2147483647 w 528"/>
                <a:gd name="T65" fmla="*/ 2147483647 h 270"/>
                <a:gd name="T66" fmla="*/ 2147483647 w 528"/>
                <a:gd name="T67" fmla="*/ 2147483647 h 270"/>
                <a:gd name="T68" fmla="*/ 2147483647 w 528"/>
                <a:gd name="T69" fmla="*/ 2147483647 h 270"/>
                <a:gd name="T70" fmla="*/ 2147483647 w 528"/>
                <a:gd name="T71" fmla="*/ 2147483647 h 2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8"/>
                <a:gd name="T109" fmla="*/ 0 h 270"/>
                <a:gd name="T110" fmla="*/ 528 w 528"/>
                <a:gd name="T111" fmla="*/ 270 h 2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8" h="270">
                  <a:moveTo>
                    <a:pt x="527" y="134"/>
                  </a:moveTo>
                  <a:lnTo>
                    <a:pt x="525" y="123"/>
                  </a:lnTo>
                  <a:lnTo>
                    <a:pt x="522" y="111"/>
                  </a:lnTo>
                  <a:lnTo>
                    <a:pt x="517" y="100"/>
                  </a:lnTo>
                  <a:lnTo>
                    <a:pt x="510" y="88"/>
                  </a:lnTo>
                  <a:lnTo>
                    <a:pt x="501" y="78"/>
                  </a:lnTo>
                  <a:lnTo>
                    <a:pt x="490" y="67"/>
                  </a:lnTo>
                  <a:lnTo>
                    <a:pt x="478" y="57"/>
                  </a:lnTo>
                  <a:lnTo>
                    <a:pt x="465" y="48"/>
                  </a:lnTo>
                  <a:lnTo>
                    <a:pt x="449" y="40"/>
                  </a:lnTo>
                  <a:lnTo>
                    <a:pt x="433" y="32"/>
                  </a:lnTo>
                  <a:lnTo>
                    <a:pt x="414" y="24"/>
                  </a:lnTo>
                  <a:lnTo>
                    <a:pt x="394" y="18"/>
                  </a:lnTo>
                  <a:lnTo>
                    <a:pt x="374" y="14"/>
                  </a:lnTo>
                  <a:lnTo>
                    <a:pt x="353" y="8"/>
                  </a:lnTo>
                  <a:lnTo>
                    <a:pt x="331" y="5"/>
                  </a:lnTo>
                  <a:lnTo>
                    <a:pt x="309" y="2"/>
                  </a:lnTo>
                  <a:lnTo>
                    <a:pt x="286" y="1"/>
                  </a:lnTo>
                  <a:lnTo>
                    <a:pt x="262" y="0"/>
                  </a:lnTo>
                  <a:lnTo>
                    <a:pt x="240" y="1"/>
                  </a:lnTo>
                  <a:lnTo>
                    <a:pt x="218" y="2"/>
                  </a:lnTo>
                  <a:lnTo>
                    <a:pt x="195" y="5"/>
                  </a:lnTo>
                  <a:lnTo>
                    <a:pt x="173" y="8"/>
                  </a:lnTo>
                  <a:lnTo>
                    <a:pt x="152" y="14"/>
                  </a:lnTo>
                  <a:lnTo>
                    <a:pt x="132" y="18"/>
                  </a:lnTo>
                  <a:lnTo>
                    <a:pt x="112" y="24"/>
                  </a:lnTo>
                  <a:lnTo>
                    <a:pt x="94" y="32"/>
                  </a:lnTo>
                  <a:lnTo>
                    <a:pt x="77" y="40"/>
                  </a:lnTo>
                  <a:lnTo>
                    <a:pt x="62" y="48"/>
                  </a:lnTo>
                  <a:lnTo>
                    <a:pt x="48" y="57"/>
                  </a:lnTo>
                  <a:lnTo>
                    <a:pt x="36" y="67"/>
                  </a:lnTo>
                  <a:lnTo>
                    <a:pt x="25" y="78"/>
                  </a:lnTo>
                  <a:lnTo>
                    <a:pt x="16" y="88"/>
                  </a:lnTo>
                  <a:lnTo>
                    <a:pt x="9" y="100"/>
                  </a:lnTo>
                  <a:lnTo>
                    <a:pt x="4" y="111"/>
                  </a:lnTo>
                  <a:lnTo>
                    <a:pt x="1" y="123"/>
                  </a:lnTo>
                  <a:lnTo>
                    <a:pt x="0" y="134"/>
                  </a:lnTo>
                  <a:lnTo>
                    <a:pt x="1" y="145"/>
                  </a:lnTo>
                  <a:lnTo>
                    <a:pt x="4" y="158"/>
                  </a:lnTo>
                  <a:lnTo>
                    <a:pt x="9" y="168"/>
                  </a:lnTo>
                  <a:lnTo>
                    <a:pt x="16" y="180"/>
                  </a:lnTo>
                  <a:lnTo>
                    <a:pt x="25" y="190"/>
                  </a:lnTo>
                  <a:lnTo>
                    <a:pt x="36" y="201"/>
                  </a:lnTo>
                  <a:lnTo>
                    <a:pt x="48" y="211"/>
                  </a:lnTo>
                  <a:lnTo>
                    <a:pt x="62" y="220"/>
                  </a:lnTo>
                  <a:lnTo>
                    <a:pt x="77" y="228"/>
                  </a:lnTo>
                  <a:lnTo>
                    <a:pt x="94" y="237"/>
                  </a:lnTo>
                  <a:lnTo>
                    <a:pt x="112" y="244"/>
                  </a:lnTo>
                  <a:lnTo>
                    <a:pt x="132" y="250"/>
                  </a:lnTo>
                  <a:lnTo>
                    <a:pt x="152" y="256"/>
                  </a:lnTo>
                  <a:lnTo>
                    <a:pt x="173" y="260"/>
                  </a:lnTo>
                  <a:lnTo>
                    <a:pt x="195" y="264"/>
                  </a:lnTo>
                  <a:lnTo>
                    <a:pt x="218" y="266"/>
                  </a:lnTo>
                  <a:lnTo>
                    <a:pt x="240" y="267"/>
                  </a:lnTo>
                  <a:lnTo>
                    <a:pt x="262" y="269"/>
                  </a:lnTo>
                  <a:lnTo>
                    <a:pt x="286" y="267"/>
                  </a:lnTo>
                  <a:lnTo>
                    <a:pt x="309" y="266"/>
                  </a:lnTo>
                  <a:lnTo>
                    <a:pt x="331" y="264"/>
                  </a:lnTo>
                  <a:lnTo>
                    <a:pt x="353" y="260"/>
                  </a:lnTo>
                  <a:lnTo>
                    <a:pt x="374" y="256"/>
                  </a:lnTo>
                  <a:lnTo>
                    <a:pt x="394" y="250"/>
                  </a:lnTo>
                  <a:lnTo>
                    <a:pt x="414" y="244"/>
                  </a:lnTo>
                  <a:lnTo>
                    <a:pt x="433" y="237"/>
                  </a:lnTo>
                  <a:lnTo>
                    <a:pt x="449" y="228"/>
                  </a:lnTo>
                  <a:lnTo>
                    <a:pt x="465" y="220"/>
                  </a:lnTo>
                  <a:lnTo>
                    <a:pt x="478" y="211"/>
                  </a:lnTo>
                  <a:lnTo>
                    <a:pt x="490" y="201"/>
                  </a:lnTo>
                  <a:lnTo>
                    <a:pt x="501" y="190"/>
                  </a:lnTo>
                  <a:lnTo>
                    <a:pt x="510" y="180"/>
                  </a:lnTo>
                  <a:lnTo>
                    <a:pt x="517" y="168"/>
                  </a:lnTo>
                  <a:lnTo>
                    <a:pt x="522" y="158"/>
                  </a:lnTo>
                  <a:lnTo>
                    <a:pt x="525" y="145"/>
                  </a:lnTo>
                  <a:lnTo>
                    <a:pt x="527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6" name="Freeform 7"/>
            <p:cNvSpPr>
              <a:spLocks/>
            </p:cNvSpPr>
            <p:nvPr/>
          </p:nvSpPr>
          <p:spPr bwMode="auto">
            <a:xfrm>
              <a:off x="4343400" y="4038600"/>
              <a:ext cx="833438" cy="427037"/>
            </a:xfrm>
            <a:custGeom>
              <a:avLst/>
              <a:gdLst>
                <a:gd name="T0" fmla="*/ 2147483647 w 525"/>
                <a:gd name="T1" fmla="*/ 2147483647 h 269"/>
                <a:gd name="T2" fmla="*/ 2147483647 w 525"/>
                <a:gd name="T3" fmla="*/ 2147483647 h 269"/>
                <a:gd name="T4" fmla="*/ 2147483647 w 525"/>
                <a:gd name="T5" fmla="*/ 2147483647 h 269"/>
                <a:gd name="T6" fmla="*/ 2147483647 w 525"/>
                <a:gd name="T7" fmla="*/ 2147483647 h 269"/>
                <a:gd name="T8" fmla="*/ 2147483647 w 525"/>
                <a:gd name="T9" fmla="*/ 2147483647 h 269"/>
                <a:gd name="T10" fmla="*/ 2147483647 w 525"/>
                <a:gd name="T11" fmla="*/ 2147483647 h 269"/>
                <a:gd name="T12" fmla="*/ 2147483647 w 525"/>
                <a:gd name="T13" fmla="*/ 2147483647 h 269"/>
                <a:gd name="T14" fmla="*/ 2147483647 w 525"/>
                <a:gd name="T15" fmla="*/ 2147483647 h 269"/>
                <a:gd name="T16" fmla="*/ 2147483647 w 525"/>
                <a:gd name="T17" fmla="*/ 0 h 269"/>
                <a:gd name="T18" fmla="*/ 2147483647 w 525"/>
                <a:gd name="T19" fmla="*/ 0 h 269"/>
                <a:gd name="T20" fmla="*/ 2147483647 w 525"/>
                <a:gd name="T21" fmla="*/ 2147483647 h 269"/>
                <a:gd name="T22" fmla="*/ 2147483647 w 525"/>
                <a:gd name="T23" fmla="*/ 2147483647 h 269"/>
                <a:gd name="T24" fmla="*/ 2147483647 w 525"/>
                <a:gd name="T25" fmla="*/ 2147483647 h 269"/>
                <a:gd name="T26" fmla="*/ 2147483647 w 525"/>
                <a:gd name="T27" fmla="*/ 2147483647 h 269"/>
                <a:gd name="T28" fmla="*/ 2147483647 w 525"/>
                <a:gd name="T29" fmla="*/ 2147483647 h 269"/>
                <a:gd name="T30" fmla="*/ 2147483647 w 525"/>
                <a:gd name="T31" fmla="*/ 2147483647 h 269"/>
                <a:gd name="T32" fmla="*/ 2147483647 w 525"/>
                <a:gd name="T33" fmla="*/ 2147483647 h 269"/>
                <a:gd name="T34" fmla="*/ 2147483647 w 525"/>
                <a:gd name="T35" fmla="*/ 2147483647 h 269"/>
                <a:gd name="T36" fmla="*/ 2147483647 w 525"/>
                <a:gd name="T37" fmla="*/ 2147483647 h 269"/>
                <a:gd name="T38" fmla="*/ 2147483647 w 525"/>
                <a:gd name="T39" fmla="*/ 2147483647 h 269"/>
                <a:gd name="T40" fmla="*/ 2147483647 w 525"/>
                <a:gd name="T41" fmla="*/ 2147483647 h 269"/>
                <a:gd name="T42" fmla="*/ 2147483647 w 525"/>
                <a:gd name="T43" fmla="*/ 2147483647 h 269"/>
                <a:gd name="T44" fmla="*/ 2147483647 w 525"/>
                <a:gd name="T45" fmla="*/ 2147483647 h 269"/>
                <a:gd name="T46" fmla="*/ 2147483647 w 525"/>
                <a:gd name="T47" fmla="*/ 2147483647 h 269"/>
                <a:gd name="T48" fmla="*/ 2147483647 w 525"/>
                <a:gd name="T49" fmla="*/ 2147483647 h 269"/>
                <a:gd name="T50" fmla="*/ 2147483647 w 525"/>
                <a:gd name="T51" fmla="*/ 2147483647 h 269"/>
                <a:gd name="T52" fmla="*/ 2147483647 w 525"/>
                <a:gd name="T53" fmla="*/ 2147483647 h 269"/>
                <a:gd name="T54" fmla="*/ 2147483647 w 525"/>
                <a:gd name="T55" fmla="*/ 2147483647 h 269"/>
                <a:gd name="T56" fmla="*/ 2147483647 w 525"/>
                <a:gd name="T57" fmla="*/ 2147483647 h 269"/>
                <a:gd name="T58" fmla="*/ 2147483647 w 525"/>
                <a:gd name="T59" fmla="*/ 2147483647 h 269"/>
                <a:gd name="T60" fmla="*/ 2147483647 w 525"/>
                <a:gd name="T61" fmla="*/ 2147483647 h 269"/>
                <a:gd name="T62" fmla="*/ 2147483647 w 525"/>
                <a:gd name="T63" fmla="*/ 2147483647 h 269"/>
                <a:gd name="T64" fmla="*/ 2147483647 w 525"/>
                <a:gd name="T65" fmla="*/ 2147483647 h 269"/>
                <a:gd name="T66" fmla="*/ 2147483647 w 525"/>
                <a:gd name="T67" fmla="*/ 2147483647 h 269"/>
                <a:gd name="T68" fmla="*/ 2147483647 w 525"/>
                <a:gd name="T69" fmla="*/ 2147483647 h 269"/>
                <a:gd name="T70" fmla="*/ 2147483647 w 525"/>
                <a:gd name="T71" fmla="*/ 2147483647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69"/>
                <a:gd name="T110" fmla="*/ 525 w 525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69">
                  <a:moveTo>
                    <a:pt x="524" y="133"/>
                  </a:moveTo>
                  <a:lnTo>
                    <a:pt x="522" y="121"/>
                  </a:lnTo>
                  <a:lnTo>
                    <a:pt x="519" y="110"/>
                  </a:lnTo>
                  <a:lnTo>
                    <a:pt x="515" y="98"/>
                  </a:lnTo>
                  <a:lnTo>
                    <a:pt x="507" y="87"/>
                  </a:lnTo>
                  <a:lnTo>
                    <a:pt x="500" y="77"/>
                  </a:lnTo>
                  <a:lnTo>
                    <a:pt x="489" y="65"/>
                  </a:lnTo>
                  <a:lnTo>
                    <a:pt x="476" y="57"/>
                  </a:lnTo>
                  <a:lnTo>
                    <a:pt x="463" y="47"/>
                  </a:lnTo>
                  <a:lnTo>
                    <a:pt x="446" y="38"/>
                  </a:lnTo>
                  <a:lnTo>
                    <a:pt x="430" y="31"/>
                  </a:lnTo>
                  <a:lnTo>
                    <a:pt x="412" y="24"/>
                  </a:lnTo>
                  <a:lnTo>
                    <a:pt x="392" y="17"/>
                  </a:lnTo>
                  <a:lnTo>
                    <a:pt x="372" y="12"/>
                  </a:lnTo>
                  <a:lnTo>
                    <a:pt x="351" y="8"/>
                  </a:lnTo>
                  <a:lnTo>
                    <a:pt x="329" y="4"/>
                  </a:lnTo>
                  <a:lnTo>
                    <a:pt x="307" y="1"/>
                  </a:lnTo>
                  <a:lnTo>
                    <a:pt x="284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1" y="8"/>
                  </a:lnTo>
                  <a:lnTo>
                    <a:pt x="151" y="12"/>
                  </a:lnTo>
                  <a:lnTo>
                    <a:pt x="130" y="17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6" y="38"/>
                  </a:lnTo>
                  <a:lnTo>
                    <a:pt x="60" y="47"/>
                  </a:lnTo>
                  <a:lnTo>
                    <a:pt x="46" y="57"/>
                  </a:lnTo>
                  <a:lnTo>
                    <a:pt x="34" y="65"/>
                  </a:lnTo>
                  <a:lnTo>
                    <a:pt x="23" y="77"/>
                  </a:lnTo>
                  <a:lnTo>
                    <a:pt x="15" y="87"/>
                  </a:lnTo>
                  <a:lnTo>
                    <a:pt x="8" y="98"/>
                  </a:lnTo>
                  <a:lnTo>
                    <a:pt x="3" y="110"/>
                  </a:lnTo>
                  <a:lnTo>
                    <a:pt x="1" y="121"/>
                  </a:lnTo>
                  <a:lnTo>
                    <a:pt x="0" y="133"/>
                  </a:lnTo>
                  <a:lnTo>
                    <a:pt x="1" y="144"/>
                  </a:lnTo>
                  <a:lnTo>
                    <a:pt x="3" y="157"/>
                  </a:lnTo>
                  <a:lnTo>
                    <a:pt x="8" y="167"/>
                  </a:lnTo>
                  <a:lnTo>
                    <a:pt x="15" y="179"/>
                  </a:lnTo>
                  <a:lnTo>
                    <a:pt x="23" y="190"/>
                  </a:lnTo>
                  <a:lnTo>
                    <a:pt x="34" y="200"/>
                  </a:lnTo>
                  <a:lnTo>
                    <a:pt x="46" y="210"/>
                  </a:lnTo>
                  <a:lnTo>
                    <a:pt x="60" y="219"/>
                  </a:lnTo>
                  <a:lnTo>
                    <a:pt x="76" y="227"/>
                  </a:lnTo>
                  <a:lnTo>
                    <a:pt x="93" y="236"/>
                  </a:lnTo>
                  <a:lnTo>
                    <a:pt x="111" y="243"/>
                  </a:lnTo>
                  <a:lnTo>
                    <a:pt x="130" y="249"/>
                  </a:lnTo>
                  <a:lnTo>
                    <a:pt x="151" y="255"/>
                  </a:lnTo>
                  <a:lnTo>
                    <a:pt x="171" y="259"/>
                  </a:lnTo>
                  <a:lnTo>
                    <a:pt x="194" y="263"/>
                  </a:lnTo>
                  <a:lnTo>
                    <a:pt x="216" y="265"/>
                  </a:lnTo>
                  <a:lnTo>
                    <a:pt x="239" y="268"/>
                  </a:lnTo>
                  <a:lnTo>
                    <a:pt x="262" y="268"/>
                  </a:lnTo>
                  <a:lnTo>
                    <a:pt x="284" y="268"/>
                  </a:lnTo>
                  <a:lnTo>
                    <a:pt x="307" y="265"/>
                  </a:lnTo>
                  <a:lnTo>
                    <a:pt x="329" y="263"/>
                  </a:lnTo>
                  <a:lnTo>
                    <a:pt x="351" y="259"/>
                  </a:lnTo>
                  <a:lnTo>
                    <a:pt x="372" y="255"/>
                  </a:lnTo>
                  <a:lnTo>
                    <a:pt x="392" y="249"/>
                  </a:lnTo>
                  <a:lnTo>
                    <a:pt x="412" y="243"/>
                  </a:lnTo>
                  <a:lnTo>
                    <a:pt x="430" y="236"/>
                  </a:lnTo>
                  <a:lnTo>
                    <a:pt x="446" y="227"/>
                  </a:lnTo>
                  <a:lnTo>
                    <a:pt x="463" y="219"/>
                  </a:lnTo>
                  <a:lnTo>
                    <a:pt x="476" y="210"/>
                  </a:lnTo>
                  <a:lnTo>
                    <a:pt x="489" y="200"/>
                  </a:lnTo>
                  <a:lnTo>
                    <a:pt x="500" y="190"/>
                  </a:lnTo>
                  <a:lnTo>
                    <a:pt x="507" y="179"/>
                  </a:lnTo>
                  <a:lnTo>
                    <a:pt x="515" y="167"/>
                  </a:lnTo>
                  <a:lnTo>
                    <a:pt x="519" y="157"/>
                  </a:lnTo>
                  <a:lnTo>
                    <a:pt x="522" y="144"/>
                  </a:lnTo>
                  <a:lnTo>
                    <a:pt x="524" y="13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7" name="Freeform 8"/>
            <p:cNvSpPr>
              <a:spLocks/>
            </p:cNvSpPr>
            <p:nvPr/>
          </p:nvSpPr>
          <p:spPr bwMode="auto">
            <a:xfrm>
              <a:off x="5875338" y="4038600"/>
              <a:ext cx="833437" cy="427037"/>
            </a:xfrm>
            <a:custGeom>
              <a:avLst/>
              <a:gdLst>
                <a:gd name="T0" fmla="*/ 2147483647 w 525"/>
                <a:gd name="T1" fmla="*/ 2147483647 h 269"/>
                <a:gd name="T2" fmla="*/ 2147483647 w 525"/>
                <a:gd name="T3" fmla="*/ 2147483647 h 269"/>
                <a:gd name="T4" fmla="*/ 2147483647 w 525"/>
                <a:gd name="T5" fmla="*/ 2147483647 h 269"/>
                <a:gd name="T6" fmla="*/ 2147483647 w 525"/>
                <a:gd name="T7" fmla="*/ 2147483647 h 269"/>
                <a:gd name="T8" fmla="*/ 2147483647 w 525"/>
                <a:gd name="T9" fmla="*/ 2147483647 h 269"/>
                <a:gd name="T10" fmla="*/ 2147483647 w 525"/>
                <a:gd name="T11" fmla="*/ 2147483647 h 269"/>
                <a:gd name="T12" fmla="*/ 2147483647 w 525"/>
                <a:gd name="T13" fmla="*/ 2147483647 h 269"/>
                <a:gd name="T14" fmla="*/ 2147483647 w 525"/>
                <a:gd name="T15" fmla="*/ 2147483647 h 269"/>
                <a:gd name="T16" fmla="*/ 2147483647 w 525"/>
                <a:gd name="T17" fmla="*/ 2147483647 h 269"/>
                <a:gd name="T18" fmla="*/ 2147483647 w 525"/>
                <a:gd name="T19" fmla="*/ 2147483647 h 269"/>
                <a:gd name="T20" fmla="*/ 2147483647 w 525"/>
                <a:gd name="T21" fmla="*/ 2147483647 h 269"/>
                <a:gd name="T22" fmla="*/ 2147483647 w 525"/>
                <a:gd name="T23" fmla="*/ 2147483647 h 269"/>
                <a:gd name="T24" fmla="*/ 2147483647 w 525"/>
                <a:gd name="T25" fmla="*/ 2147483647 h 269"/>
                <a:gd name="T26" fmla="*/ 2147483647 w 525"/>
                <a:gd name="T27" fmla="*/ 2147483647 h 269"/>
                <a:gd name="T28" fmla="*/ 2147483647 w 525"/>
                <a:gd name="T29" fmla="*/ 2147483647 h 269"/>
                <a:gd name="T30" fmla="*/ 2147483647 w 525"/>
                <a:gd name="T31" fmla="*/ 2147483647 h 269"/>
                <a:gd name="T32" fmla="*/ 2147483647 w 525"/>
                <a:gd name="T33" fmla="*/ 2147483647 h 269"/>
                <a:gd name="T34" fmla="*/ 2147483647 w 525"/>
                <a:gd name="T35" fmla="*/ 2147483647 h 269"/>
                <a:gd name="T36" fmla="*/ 2147483647 w 525"/>
                <a:gd name="T37" fmla="*/ 2147483647 h 269"/>
                <a:gd name="T38" fmla="*/ 2147483647 w 525"/>
                <a:gd name="T39" fmla="*/ 2147483647 h 269"/>
                <a:gd name="T40" fmla="*/ 2147483647 w 525"/>
                <a:gd name="T41" fmla="*/ 2147483647 h 269"/>
                <a:gd name="T42" fmla="*/ 2147483647 w 525"/>
                <a:gd name="T43" fmla="*/ 2147483647 h 269"/>
                <a:gd name="T44" fmla="*/ 2147483647 w 525"/>
                <a:gd name="T45" fmla="*/ 2147483647 h 269"/>
                <a:gd name="T46" fmla="*/ 2147483647 w 525"/>
                <a:gd name="T47" fmla="*/ 2147483647 h 269"/>
                <a:gd name="T48" fmla="*/ 2147483647 w 525"/>
                <a:gd name="T49" fmla="*/ 2147483647 h 269"/>
                <a:gd name="T50" fmla="*/ 2147483647 w 525"/>
                <a:gd name="T51" fmla="*/ 2147483647 h 269"/>
                <a:gd name="T52" fmla="*/ 2147483647 w 525"/>
                <a:gd name="T53" fmla="*/ 0 h 269"/>
                <a:gd name="T54" fmla="*/ 2147483647 w 525"/>
                <a:gd name="T55" fmla="*/ 0 h 269"/>
                <a:gd name="T56" fmla="*/ 2147483647 w 525"/>
                <a:gd name="T57" fmla="*/ 2147483647 h 269"/>
                <a:gd name="T58" fmla="*/ 2147483647 w 525"/>
                <a:gd name="T59" fmla="*/ 2147483647 h 269"/>
                <a:gd name="T60" fmla="*/ 2147483647 w 525"/>
                <a:gd name="T61" fmla="*/ 2147483647 h 269"/>
                <a:gd name="T62" fmla="*/ 2147483647 w 525"/>
                <a:gd name="T63" fmla="*/ 2147483647 h 269"/>
                <a:gd name="T64" fmla="*/ 2147483647 w 525"/>
                <a:gd name="T65" fmla="*/ 2147483647 h 269"/>
                <a:gd name="T66" fmla="*/ 2147483647 w 525"/>
                <a:gd name="T67" fmla="*/ 2147483647 h 269"/>
                <a:gd name="T68" fmla="*/ 2147483647 w 525"/>
                <a:gd name="T69" fmla="*/ 2147483647 h 269"/>
                <a:gd name="T70" fmla="*/ 2147483647 w 525"/>
                <a:gd name="T71" fmla="*/ 2147483647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69"/>
                <a:gd name="T110" fmla="*/ 525 w 525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69">
                  <a:moveTo>
                    <a:pt x="0" y="134"/>
                  </a:moveTo>
                  <a:lnTo>
                    <a:pt x="1" y="144"/>
                  </a:lnTo>
                  <a:lnTo>
                    <a:pt x="4" y="157"/>
                  </a:lnTo>
                  <a:lnTo>
                    <a:pt x="8" y="167"/>
                  </a:lnTo>
                  <a:lnTo>
                    <a:pt x="16" y="179"/>
                  </a:lnTo>
                  <a:lnTo>
                    <a:pt x="25" y="190"/>
                  </a:lnTo>
                  <a:lnTo>
                    <a:pt x="34" y="200"/>
                  </a:lnTo>
                  <a:lnTo>
                    <a:pt x="47" y="210"/>
                  </a:lnTo>
                  <a:lnTo>
                    <a:pt x="61" y="219"/>
                  </a:lnTo>
                  <a:lnTo>
                    <a:pt x="77" y="227"/>
                  </a:lnTo>
                  <a:lnTo>
                    <a:pt x="93" y="236"/>
                  </a:lnTo>
                  <a:lnTo>
                    <a:pt x="111" y="243"/>
                  </a:lnTo>
                  <a:lnTo>
                    <a:pt x="131" y="249"/>
                  </a:lnTo>
                  <a:lnTo>
                    <a:pt x="151" y="255"/>
                  </a:lnTo>
                  <a:lnTo>
                    <a:pt x="172" y="259"/>
                  </a:lnTo>
                  <a:lnTo>
                    <a:pt x="194" y="263"/>
                  </a:lnTo>
                  <a:lnTo>
                    <a:pt x="216" y="265"/>
                  </a:lnTo>
                  <a:lnTo>
                    <a:pt x="239" y="268"/>
                  </a:lnTo>
                  <a:lnTo>
                    <a:pt x="262" y="268"/>
                  </a:lnTo>
                  <a:lnTo>
                    <a:pt x="284" y="268"/>
                  </a:lnTo>
                  <a:lnTo>
                    <a:pt x="307" y="265"/>
                  </a:lnTo>
                  <a:lnTo>
                    <a:pt x="330" y="263"/>
                  </a:lnTo>
                  <a:lnTo>
                    <a:pt x="352" y="259"/>
                  </a:lnTo>
                  <a:lnTo>
                    <a:pt x="372" y="255"/>
                  </a:lnTo>
                  <a:lnTo>
                    <a:pt x="393" y="249"/>
                  </a:lnTo>
                  <a:lnTo>
                    <a:pt x="412" y="243"/>
                  </a:lnTo>
                  <a:lnTo>
                    <a:pt x="430" y="236"/>
                  </a:lnTo>
                  <a:lnTo>
                    <a:pt x="447" y="227"/>
                  </a:lnTo>
                  <a:lnTo>
                    <a:pt x="463" y="219"/>
                  </a:lnTo>
                  <a:lnTo>
                    <a:pt x="477" y="210"/>
                  </a:lnTo>
                  <a:lnTo>
                    <a:pt x="489" y="200"/>
                  </a:lnTo>
                  <a:lnTo>
                    <a:pt x="500" y="190"/>
                  </a:lnTo>
                  <a:lnTo>
                    <a:pt x="508" y="179"/>
                  </a:lnTo>
                  <a:lnTo>
                    <a:pt x="515" y="167"/>
                  </a:lnTo>
                  <a:lnTo>
                    <a:pt x="520" y="157"/>
                  </a:lnTo>
                  <a:lnTo>
                    <a:pt x="522" y="144"/>
                  </a:lnTo>
                  <a:lnTo>
                    <a:pt x="524" y="133"/>
                  </a:lnTo>
                  <a:lnTo>
                    <a:pt x="522" y="121"/>
                  </a:lnTo>
                  <a:lnTo>
                    <a:pt x="520" y="110"/>
                  </a:lnTo>
                  <a:lnTo>
                    <a:pt x="515" y="98"/>
                  </a:lnTo>
                  <a:lnTo>
                    <a:pt x="508" y="87"/>
                  </a:lnTo>
                  <a:lnTo>
                    <a:pt x="500" y="77"/>
                  </a:lnTo>
                  <a:lnTo>
                    <a:pt x="489" y="65"/>
                  </a:lnTo>
                  <a:lnTo>
                    <a:pt x="477" y="55"/>
                  </a:lnTo>
                  <a:lnTo>
                    <a:pt x="463" y="47"/>
                  </a:lnTo>
                  <a:lnTo>
                    <a:pt x="447" y="38"/>
                  </a:lnTo>
                  <a:lnTo>
                    <a:pt x="430" y="31"/>
                  </a:lnTo>
                  <a:lnTo>
                    <a:pt x="412" y="22"/>
                  </a:lnTo>
                  <a:lnTo>
                    <a:pt x="393" y="17"/>
                  </a:lnTo>
                  <a:lnTo>
                    <a:pt x="372" y="12"/>
                  </a:lnTo>
                  <a:lnTo>
                    <a:pt x="352" y="7"/>
                  </a:lnTo>
                  <a:lnTo>
                    <a:pt x="329" y="4"/>
                  </a:lnTo>
                  <a:lnTo>
                    <a:pt x="307" y="1"/>
                  </a:lnTo>
                  <a:lnTo>
                    <a:pt x="284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2" y="8"/>
                  </a:lnTo>
                  <a:lnTo>
                    <a:pt x="151" y="12"/>
                  </a:lnTo>
                  <a:lnTo>
                    <a:pt x="131" y="17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7" y="38"/>
                  </a:lnTo>
                  <a:lnTo>
                    <a:pt x="61" y="47"/>
                  </a:lnTo>
                  <a:lnTo>
                    <a:pt x="47" y="57"/>
                  </a:lnTo>
                  <a:lnTo>
                    <a:pt x="34" y="67"/>
                  </a:lnTo>
                  <a:lnTo>
                    <a:pt x="25" y="77"/>
                  </a:lnTo>
                  <a:lnTo>
                    <a:pt x="16" y="87"/>
                  </a:lnTo>
                  <a:lnTo>
                    <a:pt x="8" y="98"/>
                  </a:lnTo>
                  <a:lnTo>
                    <a:pt x="4" y="110"/>
                  </a:lnTo>
                  <a:lnTo>
                    <a:pt x="1" y="121"/>
                  </a:lnTo>
                  <a:lnTo>
                    <a:pt x="0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8" name="Freeform 9"/>
            <p:cNvSpPr>
              <a:spLocks/>
            </p:cNvSpPr>
            <p:nvPr/>
          </p:nvSpPr>
          <p:spPr bwMode="auto">
            <a:xfrm>
              <a:off x="3425825" y="3657600"/>
              <a:ext cx="833438" cy="427037"/>
            </a:xfrm>
            <a:custGeom>
              <a:avLst/>
              <a:gdLst>
                <a:gd name="T0" fmla="*/ 2147483647 w 525"/>
                <a:gd name="T1" fmla="*/ 2147483647 h 269"/>
                <a:gd name="T2" fmla="*/ 2147483647 w 525"/>
                <a:gd name="T3" fmla="*/ 2147483647 h 269"/>
                <a:gd name="T4" fmla="*/ 2147483647 w 525"/>
                <a:gd name="T5" fmla="*/ 2147483647 h 269"/>
                <a:gd name="T6" fmla="*/ 2147483647 w 525"/>
                <a:gd name="T7" fmla="*/ 2147483647 h 269"/>
                <a:gd name="T8" fmla="*/ 2147483647 w 525"/>
                <a:gd name="T9" fmla="*/ 2147483647 h 269"/>
                <a:gd name="T10" fmla="*/ 2147483647 w 525"/>
                <a:gd name="T11" fmla="*/ 2147483647 h 269"/>
                <a:gd name="T12" fmla="*/ 2147483647 w 525"/>
                <a:gd name="T13" fmla="*/ 2147483647 h 269"/>
                <a:gd name="T14" fmla="*/ 2147483647 w 525"/>
                <a:gd name="T15" fmla="*/ 2147483647 h 269"/>
                <a:gd name="T16" fmla="*/ 2147483647 w 525"/>
                <a:gd name="T17" fmla="*/ 2147483647 h 269"/>
                <a:gd name="T18" fmla="*/ 2147483647 w 525"/>
                <a:gd name="T19" fmla="*/ 2147483647 h 269"/>
                <a:gd name="T20" fmla="*/ 2147483647 w 525"/>
                <a:gd name="T21" fmla="*/ 2147483647 h 269"/>
                <a:gd name="T22" fmla="*/ 2147483647 w 525"/>
                <a:gd name="T23" fmla="*/ 2147483647 h 269"/>
                <a:gd name="T24" fmla="*/ 2147483647 w 525"/>
                <a:gd name="T25" fmla="*/ 2147483647 h 269"/>
                <a:gd name="T26" fmla="*/ 2147483647 w 525"/>
                <a:gd name="T27" fmla="*/ 2147483647 h 269"/>
                <a:gd name="T28" fmla="*/ 2147483647 w 525"/>
                <a:gd name="T29" fmla="*/ 2147483647 h 269"/>
                <a:gd name="T30" fmla="*/ 2147483647 w 525"/>
                <a:gd name="T31" fmla="*/ 2147483647 h 269"/>
                <a:gd name="T32" fmla="*/ 2147483647 w 525"/>
                <a:gd name="T33" fmla="*/ 2147483647 h 269"/>
                <a:gd name="T34" fmla="*/ 2147483647 w 525"/>
                <a:gd name="T35" fmla="*/ 2147483647 h 269"/>
                <a:gd name="T36" fmla="*/ 2147483647 w 525"/>
                <a:gd name="T37" fmla="*/ 2147483647 h 269"/>
                <a:gd name="T38" fmla="*/ 2147483647 w 525"/>
                <a:gd name="T39" fmla="*/ 2147483647 h 269"/>
                <a:gd name="T40" fmla="*/ 2147483647 w 525"/>
                <a:gd name="T41" fmla="*/ 2147483647 h 269"/>
                <a:gd name="T42" fmla="*/ 2147483647 w 525"/>
                <a:gd name="T43" fmla="*/ 2147483647 h 269"/>
                <a:gd name="T44" fmla="*/ 2147483647 w 525"/>
                <a:gd name="T45" fmla="*/ 2147483647 h 269"/>
                <a:gd name="T46" fmla="*/ 2147483647 w 525"/>
                <a:gd name="T47" fmla="*/ 2147483647 h 269"/>
                <a:gd name="T48" fmla="*/ 2147483647 w 525"/>
                <a:gd name="T49" fmla="*/ 2147483647 h 269"/>
                <a:gd name="T50" fmla="*/ 2147483647 w 525"/>
                <a:gd name="T51" fmla="*/ 2147483647 h 269"/>
                <a:gd name="T52" fmla="*/ 2147483647 w 525"/>
                <a:gd name="T53" fmla="*/ 0 h 269"/>
                <a:gd name="T54" fmla="*/ 2147483647 w 525"/>
                <a:gd name="T55" fmla="*/ 0 h 269"/>
                <a:gd name="T56" fmla="*/ 2147483647 w 525"/>
                <a:gd name="T57" fmla="*/ 2147483647 h 269"/>
                <a:gd name="T58" fmla="*/ 2147483647 w 525"/>
                <a:gd name="T59" fmla="*/ 2147483647 h 269"/>
                <a:gd name="T60" fmla="*/ 2147483647 w 525"/>
                <a:gd name="T61" fmla="*/ 2147483647 h 269"/>
                <a:gd name="T62" fmla="*/ 2147483647 w 525"/>
                <a:gd name="T63" fmla="*/ 2147483647 h 269"/>
                <a:gd name="T64" fmla="*/ 2147483647 w 525"/>
                <a:gd name="T65" fmla="*/ 2147483647 h 269"/>
                <a:gd name="T66" fmla="*/ 2147483647 w 525"/>
                <a:gd name="T67" fmla="*/ 2147483647 h 269"/>
                <a:gd name="T68" fmla="*/ 2147483647 w 525"/>
                <a:gd name="T69" fmla="*/ 2147483647 h 269"/>
                <a:gd name="T70" fmla="*/ 2147483647 w 525"/>
                <a:gd name="T71" fmla="*/ 2147483647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69"/>
                <a:gd name="T110" fmla="*/ 525 w 525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69">
                  <a:moveTo>
                    <a:pt x="0" y="134"/>
                  </a:moveTo>
                  <a:lnTo>
                    <a:pt x="1" y="146"/>
                  </a:lnTo>
                  <a:lnTo>
                    <a:pt x="4" y="157"/>
                  </a:lnTo>
                  <a:lnTo>
                    <a:pt x="8" y="169"/>
                  </a:lnTo>
                  <a:lnTo>
                    <a:pt x="16" y="180"/>
                  </a:lnTo>
                  <a:lnTo>
                    <a:pt x="25" y="190"/>
                  </a:lnTo>
                  <a:lnTo>
                    <a:pt x="35" y="200"/>
                  </a:lnTo>
                  <a:lnTo>
                    <a:pt x="47" y="210"/>
                  </a:lnTo>
                  <a:lnTo>
                    <a:pt x="60" y="220"/>
                  </a:lnTo>
                  <a:lnTo>
                    <a:pt x="77" y="229"/>
                  </a:lnTo>
                  <a:lnTo>
                    <a:pt x="93" y="236"/>
                  </a:lnTo>
                  <a:lnTo>
                    <a:pt x="111" y="243"/>
                  </a:lnTo>
                  <a:lnTo>
                    <a:pt x="131" y="250"/>
                  </a:lnTo>
                  <a:lnTo>
                    <a:pt x="151" y="256"/>
                  </a:lnTo>
                  <a:lnTo>
                    <a:pt x="172" y="260"/>
                  </a:lnTo>
                  <a:lnTo>
                    <a:pt x="194" y="263"/>
                  </a:lnTo>
                  <a:lnTo>
                    <a:pt x="216" y="266"/>
                  </a:lnTo>
                  <a:lnTo>
                    <a:pt x="239" y="268"/>
                  </a:lnTo>
                  <a:lnTo>
                    <a:pt x="263" y="268"/>
                  </a:lnTo>
                  <a:lnTo>
                    <a:pt x="284" y="268"/>
                  </a:lnTo>
                  <a:lnTo>
                    <a:pt x="307" y="265"/>
                  </a:lnTo>
                  <a:lnTo>
                    <a:pt x="330" y="263"/>
                  </a:lnTo>
                  <a:lnTo>
                    <a:pt x="352" y="260"/>
                  </a:lnTo>
                  <a:lnTo>
                    <a:pt x="372" y="255"/>
                  </a:lnTo>
                  <a:lnTo>
                    <a:pt x="393" y="250"/>
                  </a:lnTo>
                  <a:lnTo>
                    <a:pt x="413" y="243"/>
                  </a:lnTo>
                  <a:lnTo>
                    <a:pt x="430" y="236"/>
                  </a:lnTo>
                  <a:lnTo>
                    <a:pt x="447" y="227"/>
                  </a:lnTo>
                  <a:lnTo>
                    <a:pt x="463" y="219"/>
                  </a:lnTo>
                  <a:lnTo>
                    <a:pt x="477" y="210"/>
                  </a:lnTo>
                  <a:lnTo>
                    <a:pt x="489" y="200"/>
                  </a:lnTo>
                  <a:lnTo>
                    <a:pt x="500" y="190"/>
                  </a:lnTo>
                  <a:lnTo>
                    <a:pt x="508" y="180"/>
                  </a:lnTo>
                  <a:lnTo>
                    <a:pt x="515" y="169"/>
                  </a:lnTo>
                  <a:lnTo>
                    <a:pt x="520" y="157"/>
                  </a:lnTo>
                  <a:lnTo>
                    <a:pt x="524" y="146"/>
                  </a:lnTo>
                  <a:lnTo>
                    <a:pt x="524" y="134"/>
                  </a:lnTo>
                  <a:lnTo>
                    <a:pt x="524" y="121"/>
                  </a:lnTo>
                  <a:lnTo>
                    <a:pt x="520" y="110"/>
                  </a:lnTo>
                  <a:lnTo>
                    <a:pt x="515" y="98"/>
                  </a:lnTo>
                  <a:lnTo>
                    <a:pt x="508" y="87"/>
                  </a:lnTo>
                  <a:lnTo>
                    <a:pt x="500" y="77"/>
                  </a:lnTo>
                  <a:lnTo>
                    <a:pt x="489" y="67"/>
                  </a:lnTo>
                  <a:lnTo>
                    <a:pt x="477" y="57"/>
                  </a:lnTo>
                  <a:lnTo>
                    <a:pt x="463" y="47"/>
                  </a:lnTo>
                  <a:lnTo>
                    <a:pt x="447" y="38"/>
                  </a:lnTo>
                  <a:lnTo>
                    <a:pt x="430" y="31"/>
                  </a:lnTo>
                  <a:lnTo>
                    <a:pt x="413" y="24"/>
                  </a:lnTo>
                  <a:lnTo>
                    <a:pt x="393" y="18"/>
                  </a:lnTo>
                  <a:lnTo>
                    <a:pt x="372" y="12"/>
                  </a:lnTo>
                  <a:lnTo>
                    <a:pt x="352" y="8"/>
                  </a:lnTo>
                  <a:lnTo>
                    <a:pt x="330" y="4"/>
                  </a:lnTo>
                  <a:lnTo>
                    <a:pt x="307" y="1"/>
                  </a:lnTo>
                  <a:lnTo>
                    <a:pt x="284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2" y="8"/>
                  </a:lnTo>
                  <a:lnTo>
                    <a:pt x="151" y="12"/>
                  </a:lnTo>
                  <a:lnTo>
                    <a:pt x="130" y="18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7" y="38"/>
                  </a:lnTo>
                  <a:lnTo>
                    <a:pt x="60" y="47"/>
                  </a:lnTo>
                  <a:lnTo>
                    <a:pt x="47" y="57"/>
                  </a:lnTo>
                  <a:lnTo>
                    <a:pt x="34" y="67"/>
                  </a:lnTo>
                  <a:lnTo>
                    <a:pt x="25" y="77"/>
                  </a:lnTo>
                  <a:lnTo>
                    <a:pt x="16" y="87"/>
                  </a:lnTo>
                  <a:lnTo>
                    <a:pt x="8" y="98"/>
                  </a:lnTo>
                  <a:lnTo>
                    <a:pt x="4" y="111"/>
                  </a:lnTo>
                  <a:lnTo>
                    <a:pt x="1" y="121"/>
                  </a:lnTo>
                  <a:lnTo>
                    <a:pt x="0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9" name="Freeform 10"/>
            <p:cNvSpPr>
              <a:spLocks/>
            </p:cNvSpPr>
            <p:nvPr/>
          </p:nvSpPr>
          <p:spPr bwMode="auto">
            <a:xfrm>
              <a:off x="1008063" y="4025900"/>
              <a:ext cx="835025" cy="428625"/>
            </a:xfrm>
            <a:custGeom>
              <a:avLst/>
              <a:gdLst>
                <a:gd name="T0" fmla="*/ 2147483647 w 526"/>
                <a:gd name="T1" fmla="*/ 2147483647 h 270"/>
                <a:gd name="T2" fmla="*/ 2147483647 w 526"/>
                <a:gd name="T3" fmla="*/ 2147483647 h 270"/>
                <a:gd name="T4" fmla="*/ 2147483647 w 526"/>
                <a:gd name="T5" fmla="*/ 2147483647 h 270"/>
                <a:gd name="T6" fmla="*/ 2147483647 w 526"/>
                <a:gd name="T7" fmla="*/ 2147483647 h 270"/>
                <a:gd name="T8" fmla="*/ 2147483647 w 526"/>
                <a:gd name="T9" fmla="*/ 2147483647 h 270"/>
                <a:gd name="T10" fmla="*/ 2147483647 w 526"/>
                <a:gd name="T11" fmla="*/ 2147483647 h 270"/>
                <a:gd name="T12" fmla="*/ 2147483647 w 526"/>
                <a:gd name="T13" fmla="*/ 2147483647 h 270"/>
                <a:gd name="T14" fmla="*/ 2147483647 w 526"/>
                <a:gd name="T15" fmla="*/ 2147483647 h 270"/>
                <a:gd name="T16" fmla="*/ 2147483647 w 526"/>
                <a:gd name="T17" fmla="*/ 2147483647 h 270"/>
                <a:gd name="T18" fmla="*/ 2147483647 w 526"/>
                <a:gd name="T19" fmla="*/ 2147483647 h 270"/>
                <a:gd name="T20" fmla="*/ 2147483647 w 526"/>
                <a:gd name="T21" fmla="*/ 2147483647 h 270"/>
                <a:gd name="T22" fmla="*/ 2147483647 w 526"/>
                <a:gd name="T23" fmla="*/ 2147483647 h 270"/>
                <a:gd name="T24" fmla="*/ 2147483647 w 526"/>
                <a:gd name="T25" fmla="*/ 2147483647 h 270"/>
                <a:gd name="T26" fmla="*/ 2147483647 w 526"/>
                <a:gd name="T27" fmla="*/ 2147483647 h 270"/>
                <a:gd name="T28" fmla="*/ 2147483647 w 526"/>
                <a:gd name="T29" fmla="*/ 2147483647 h 270"/>
                <a:gd name="T30" fmla="*/ 2147483647 w 526"/>
                <a:gd name="T31" fmla="*/ 2147483647 h 270"/>
                <a:gd name="T32" fmla="*/ 2147483647 w 526"/>
                <a:gd name="T33" fmla="*/ 2147483647 h 270"/>
                <a:gd name="T34" fmla="*/ 2147483647 w 526"/>
                <a:gd name="T35" fmla="*/ 2147483647 h 270"/>
                <a:gd name="T36" fmla="*/ 2147483647 w 526"/>
                <a:gd name="T37" fmla="*/ 2147483647 h 270"/>
                <a:gd name="T38" fmla="*/ 2147483647 w 526"/>
                <a:gd name="T39" fmla="*/ 2147483647 h 270"/>
                <a:gd name="T40" fmla="*/ 2147483647 w 526"/>
                <a:gd name="T41" fmla="*/ 2147483647 h 270"/>
                <a:gd name="T42" fmla="*/ 2147483647 w 526"/>
                <a:gd name="T43" fmla="*/ 2147483647 h 270"/>
                <a:gd name="T44" fmla="*/ 2147483647 w 526"/>
                <a:gd name="T45" fmla="*/ 2147483647 h 270"/>
                <a:gd name="T46" fmla="*/ 2147483647 w 526"/>
                <a:gd name="T47" fmla="*/ 2147483647 h 270"/>
                <a:gd name="T48" fmla="*/ 2147483647 w 526"/>
                <a:gd name="T49" fmla="*/ 2147483647 h 270"/>
                <a:gd name="T50" fmla="*/ 2147483647 w 526"/>
                <a:gd name="T51" fmla="*/ 2147483647 h 270"/>
                <a:gd name="T52" fmla="*/ 2147483647 w 526"/>
                <a:gd name="T53" fmla="*/ 2147483647 h 270"/>
                <a:gd name="T54" fmla="*/ 2147483647 w 526"/>
                <a:gd name="T55" fmla="*/ 2147483647 h 270"/>
                <a:gd name="T56" fmla="*/ 2147483647 w 526"/>
                <a:gd name="T57" fmla="*/ 2147483647 h 270"/>
                <a:gd name="T58" fmla="*/ 2147483647 w 526"/>
                <a:gd name="T59" fmla="*/ 2147483647 h 270"/>
                <a:gd name="T60" fmla="*/ 2147483647 w 526"/>
                <a:gd name="T61" fmla="*/ 2147483647 h 270"/>
                <a:gd name="T62" fmla="*/ 2147483647 w 526"/>
                <a:gd name="T63" fmla="*/ 2147483647 h 270"/>
                <a:gd name="T64" fmla="*/ 2147483647 w 526"/>
                <a:gd name="T65" fmla="*/ 2147483647 h 270"/>
                <a:gd name="T66" fmla="*/ 2147483647 w 526"/>
                <a:gd name="T67" fmla="*/ 2147483647 h 270"/>
                <a:gd name="T68" fmla="*/ 2147483647 w 526"/>
                <a:gd name="T69" fmla="*/ 2147483647 h 270"/>
                <a:gd name="T70" fmla="*/ 2147483647 w 526"/>
                <a:gd name="T71" fmla="*/ 2147483647 h 2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6"/>
                <a:gd name="T109" fmla="*/ 0 h 270"/>
                <a:gd name="T110" fmla="*/ 526 w 526"/>
                <a:gd name="T111" fmla="*/ 270 h 2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6" h="270">
                  <a:moveTo>
                    <a:pt x="525" y="134"/>
                  </a:moveTo>
                  <a:lnTo>
                    <a:pt x="523" y="123"/>
                  </a:lnTo>
                  <a:lnTo>
                    <a:pt x="520" y="110"/>
                  </a:lnTo>
                  <a:lnTo>
                    <a:pt x="516" y="100"/>
                  </a:lnTo>
                  <a:lnTo>
                    <a:pt x="508" y="88"/>
                  </a:lnTo>
                  <a:lnTo>
                    <a:pt x="500" y="77"/>
                  </a:lnTo>
                  <a:lnTo>
                    <a:pt x="489" y="67"/>
                  </a:lnTo>
                  <a:lnTo>
                    <a:pt x="477" y="57"/>
                  </a:lnTo>
                  <a:lnTo>
                    <a:pt x="463" y="48"/>
                  </a:lnTo>
                  <a:lnTo>
                    <a:pt x="447" y="40"/>
                  </a:lnTo>
                  <a:lnTo>
                    <a:pt x="431" y="31"/>
                  </a:lnTo>
                  <a:lnTo>
                    <a:pt x="413" y="24"/>
                  </a:lnTo>
                  <a:lnTo>
                    <a:pt x="393" y="18"/>
                  </a:lnTo>
                  <a:lnTo>
                    <a:pt x="373" y="12"/>
                  </a:lnTo>
                  <a:lnTo>
                    <a:pt x="352" y="8"/>
                  </a:lnTo>
                  <a:lnTo>
                    <a:pt x="330" y="4"/>
                  </a:lnTo>
                  <a:lnTo>
                    <a:pt x="307" y="2"/>
                  </a:lnTo>
                  <a:lnTo>
                    <a:pt x="284" y="1"/>
                  </a:lnTo>
                  <a:lnTo>
                    <a:pt x="261" y="0"/>
                  </a:lnTo>
                  <a:lnTo>
                    <a:pt x="240" y="1"/>
                  </a:lnTo>
                  <a:lnTo>
                    <a:pt x="217" y="2"/>
                  </a:lnTo>
                  <a:lnTo>
                    <a:pt x="194" y="4"/>
                  </a:lnTo>
                  <a:lnTo>
                    <a:pt x="172" y="8"/>
                  </a:lnTo>
                  <a:lnTo>
                    <a:pt x="151" y="12"/>
                  </a:lnTo>
                  <a:lnTo>
                    <a:pt x="131" y="18"/>
                  </a:lnTo>
                  <a:lnTo>
                    <a:pt x="111" y="24"/>
                  </a:lnTo>
                  <a:lnTo>
                    <a:pt x="94" y="31"/>
                  </a:lnTo>
                  <a:lnTo>
                    <a:pt x="77" y="40"/>
                  </a:lnTo>
                  <a:lnTo>
                    <a:pt x="61" y="48"/>
                  </a:lnTo>
                  <a:lnTo>
                    <a:pt x="47" y="57"/>
                  </a:lnTo>
                  <a:lnTo>
                    <a:pt x="35" y="67"/>
                  </a:lnTo>
                  <a:lnTo>
                    <a:pt x="25" y="77"/>
                  </a:lnTo>
                  <a:lnTo>
                    <a:pt x="16" y="88"/>
                  </a:lnTo>
                  <a:lnTo>
                    <a:pt x="8" y="100"/>
                  </a:lnTo>
                  <a:lnTo>
                    <a:pt x="4" y="110"/>
                  </a:lnTo>
                  <a:lnTo>
                    <a:pt x="1" y="123"/>
                  </a:lnTo>
                  <a:lnTo>
                    <a:pt x="0" y="134"/>
                  </a:lnTo>
                  <a:lnTo>
                    <a:pt x="1" y="145"/>
                  </a:lnTo>
                  <a:lnTo>
                    <a:pt x="4" y="157"/>
                  </a:lnTo>
                  <a:lnTo>
                    <a:pt x="8" y="168"/>
                  </a:lnTo>
                  <a:lnTo>
                    <a:pt x="16" y="180"/>
                  </a:lnTo>
                  <a:lnTo>
                    <a:pt x="25" y="190"/>
                  </a:lnTo>
                  <a:lnTo>
                    <a:pt x="35" y="201"/>
                  </a:lnTo>
                  <a:lnTo>
                    <a:pt x="47" y="211"/>
                  </a:lnTo>
                  <a:lnTo>
                    <a:pt x="61" y="220"/>
                  </a:lnTo>
                  <a:lnTo>
                    <a:pt x="77" y="228"/>
                  </a:lnTo>
                  <a:lnTo>
                    <a:pt x="94" y="236"/>
                  </a:lnTo>
                  <a:lnTo>
                    <a:pt x="111" y="244"/>
                  </a:lnTo>
                  <a:lnTo>
                    <a:pt x="131" y="250"/>
                  </a:lnTo>
                  <a:lnTo>
                    <a:pt x="151" y="254"/>
                  </a:lnTo>
                  <a:lnTo>
                    <a:pt x="172" y="260"/>
                  </a:lnTo>
                  <a:lnTo>
                    <a:pt x="194" y="263"/>
                  </a:lnTo>
                  <a:lnTo>
                    <a:pt x="217" y="266"/>
                  </a:lnTo>
                  <a:lnTo>
                    <a:pt x="240" y="267"/>
                  </a:lnTo>
                  <a:lnTo>
                    <a:pt x="261" y="269"/>
                  </a:lnTo>
                  <a:lnTo>
                    <a:pt x="284" y="267"/>
                  </a:lnTo>
                  <a:lnTo>
                    <a:pt x="307" y="266"/>
                  </a:lnTo>
                  <a:lnTo>
                    <a:pt x="330" y="263"/>
                  </a:lnTo>
                  <a:lnTo>
                    <a:pt x="352" y="260"/>
                  </a:lnTo>
                  <a:lnTo>
                    <a:pt x="373" y="254"/>
                  </a:lnTo>
                  <a:lnTo>
                    <a:pt x="393" y="250"/>
                  </a:lnTo>
                  <a:lnTo>
                    <a:pt x="413" y="244"/>
                  </a:lnTo>
                  <a:lnTo>
                    <a:pt x="431" y="236"/>
                  </a:lnTo>
                  <a:lnTo>
                    <a:pt x="447" y="228"/>
                  </a:lnTo>
                  <a:lnTo>
                    <a:pt x="463" y="220"/>
                  </a:lnTo>
                  <a:lnTo>
                    <a:pt x="477" y="211"/>
                  </a:lnTo>
                  <a:lnTo>
                    <a:pt x="489" y="201"/>
                  </a:lnTo>
                  <a:lnTo>
                    <a:pt x="500" y="190"/>
                  </a:lnTo>
                  <a:lnTo>
                    <a:pt x="508" y="180"/>
                  </a:lnTo>
                  <a:lnTo>
                    <a:pt x="516" y="168"/>
                  </a:lnTo>
                  <a:lnTo>
                    <a:pt x="520" y="157"/>
                  </a:lnTo>
                  <a:lnTo>
                    <a:pt x="523" y="145"/>
                  </a:lnTo>
                  <a:lnTo>
                    <a:pt x="525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90" name="Freeform 11"/>
            <p:cNvSpPr>
              <a:spLocks/>
            </p:cNvSpPr>
            <p:nvPr/>
          </p:nvSpPr>
          <p:spPr bwMode="auto">
            <a:xfrm>
              <a:off x="2541588" y="4025900"/>
              <a:ext cx="833437" cy="428625"/>
            </a:xfrm>
            <a:custGeom>
              <a:avLst/>
              <a:gdLst>
                <a:gd name="T0" fmla="*/ 2147483647 w 525"/>
                <a:gd name="T1" fmla="*/ 2147483647 h 270"/>
                <a:gd name="T2" fmla="*/ 2147483647 w 525"/>
                <a:gd name="T3" fmla="*/ 2147483647 h 270"/>
                <a:gd name="T4" fmla="*/ 2147483647 w 525"/>
                <a:gd name="T5" fmla="*/ 2147483647 h 270"/>
                <a:gd name="T6" fmla="*/ 2147483647 w 525"/>
                <a:gd name="T7" fmla="*/ 2147483647 h 270"/>
                <a:gd name="T8" fmla="*/ 2147483647 w 525"/>
                <a:gd name="T9" fmla="*/ 2147483647 h 270"/>
                <a:gd name="T10" fmla="*/ 2147483647 w 525"/>
                <a:gd name="T11" fmla="*/ 2147483647 h 270"/>
                <a:gd name="T12" fmla="*/ 2147483647 w 525"/>
                <a:gd name="T13" fmla="*/ 2147483647 h 270"/>
                <a:gd name="T14" fmla="*/ 2147483647 w 525"/>
                <a:gd name="T15" fmla="*/ 2147483647 h 270"/>
                <a:gd name="T16" fmla="*/ 2147483647 w 525"/>
                <a:gd name="T17" fmla="*/ 2147483647 h 270"/>
                <a:gd name="T18" fmla="*/ 2147483647 w 525"/>
                <a:gd name="T19" fmla="*/ 2147483647 h 270"/>
                <a:gd name="T20" fmla="*/ 2147483647 w 525"/>
                <a:gd name="T21" fmla="*/ 2147483647 h 270"/>
                <a:gd name="T22" fmla="*/ 2147483647 w 525"/>
                <a:gd name="T23" fmla="*/ 2147483647 h 270"/>
                <a:gd name="T24" fmla="*/ 2147483647 w 525"/>
                <a:gd name="T25" fmla="*/ 2147483647 h 270"/>
                <a:gd name="T26" fmla="*/ 2147483647 w 525"/>
                <a:gd name="T27" fmla="*/ 2147483647 h 270"/>
                <a:gd name="T28" fmla="*/ 2147483647 w 525"/>
                <a:gd name="T29" fmla="*/ 2147483647 h 270"/>
                <a:gd name="T30" fmla="*/ 2147483647 w 525"/>
                <a:gd name="T31" fmla="*/ 2147483647 h 270"/>
                <a:gd name="T32" fmla="*/ 2147483647 w 525"/>
                <a:gd name="T33" fmla="*/ 2147483647 h 270"/>
                <a:gd name="T34" fmla="*/ 2147483647 w 525"/>
                <a:gd name="T35" fmla="*/ 2147483647 h 270"/>
                <a:gd name="T36" fmla="*/ 2147483647 w 525"/>
                <a:gd name="T37" fmla="*/ 2147483647 h 270"/>
                <a:gd name="T38" fmla="*/ 2147483647 w 525"/>
                <a:gd name="T39" fmla="*/ 2147483647 h 270"/>
                <a:gd name="T40" fmla="*/ 2147483647 w 525"/>
                <a:gd name="T41" fmla="*/ 2147483647 h 270"/>
                <a:gd name="T42" fmla="*/ 2147483647 w 525"/>
                <a:gd name="T43" fmla="*/ 2147483647 h 270"/>
                <a:gd name="T44" fmla="*/ 2147483647 w 525"/>
                <a:gd name="T45" fmla="*/ 2147483647 h 270"/>
                <a:gd name="T46" fmla="*/ 2147483647 w 525"/>
                <a:gd name="T47" fmla="*/ 2147483647 h 270"/>
                <a:gd name="T48" fmla="*/ 2147483647 w 525"/>
                <a:gd name="T49" fmla="*/ 2147483647 h 270"/>
                <a:gd name="T50" fmla="*/ 2147483647 w 525"/>
                <a:gd name="T51" fmla="*/ 2147483647 h 270"/>
                <a:gd name="T52" fmla="*/ 2147483647 w 525"/>
                <a:gd name="T53" fmla="*/ 2147483647 h 270"/>
                <a:gd name="T54" fmla="*/ 2147483647 w 525"/>
                <a:gd name="T55" fmla="*/ 2147483647 h 270"/>
                <a:gd name="T56" fmla="*/ 2147483647 w 525"/>
                <a:gd name="T57" fmla="*/ 2147483647 h 270"/>
                <a:gd name="T58" fmla="*/ 2147483647 w 525"/>
                <a:gd name="T59" fmla="*/ 2147483647 h 270"/>
                <a:gd name="T60" fmla="*/ 2147483647 w 525"/>
                <a:gd name="T61" fmla="*/ 2147483647 h 270"/>
                <a:gd name="T62" fmla="*/ 2147483647 w 525"/>
                <a:gd name="T63" fmla="*/ 2147483647 h 270"/>
                <a:gd name="T64" fmla="*/ 2147483647 w 525"/>
                <a:gd name="T65" fmla="*/ 2147483647 h 270"/>
                <a:gd name="T66" fmla="*/ 2147483647 w 525"/>
                <a:gd name="T67" fmla="*/ 2147483647 h 270"/>
                <a:gd name="T68" fmla="*/ 2147483647 w 525"/>
                <a:gd name="T69" fmla="*/ 2147483647 h 270"/>
                <a:gd name="T70" fmla="*/ 2147483647 w 525"/>
                <a:gd name="T71" fmla="*/ 2147483647 h 2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70"/>
                <a:gd name="T110" fmla="*/ 525 w 525"/>
                <a:gd name="T111" fmla="*/ 270 h 2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70">
                  <a:moveTo>
                    <a:pt x="0" y="134"/>
                  </a:moveTo>
                  <a:lnTo>
                    <a:pt x="1" y="145"/>
                  </a:lnTo>
                  <a:lnTo>
                    <a:pt x="3" y="157"/>
                  </a:lnTo>
                  <a:lnTo>
                    <a:pt x="8" y="168"/>
                  </a:lnTo>
                  <a:lnTo>
                    <a:pt x="15" y="180"/>
                  </a:lnTo>
                  <a:lnTo>
                    <a:pt x="23" y="190"/>
                  </a:lnTo>
                  <a:lnTo>
                    <a:pt x="34" y="201"/>
                  </a:lnTo>
                  <a:lnTo>
                    <a:pt x="46" y="211"/>
                  </a:lnTo>
                  <a:lnTo>
                    <a:pt x="60" y="220"/>
                  </a:lnTo>
                  <a:lnTo>
                    <a:pt x="76" y="228"/>
                  </a:lnTo>
                  <a:lnTo>
                    <a:pt x="93" y="236"/>
                  </a:lnTo>
                  <a:lnTo>
                    <a:pt x="111" y="244"/>
                  </a:lnTo>
                  <a:lnTo>
                    <a:pt x="130" y="250"/>
                  </a:lnTo>
                  <a:lnTo>
                    <a:pt x="151" y="254"/>
                  </a:lnTo>
                  <a:lnTo>
                    <a:pt x="171" y="260"/>
                  </a:lnTo>
                  <a:lnTo>
                    <a:pt x="194" y="263"/>
                  </a:lnTo>
                  <a:lnTo>
                    <a:pt x="216" y="266"/>
                  </a:lnTo>
                  <a:lnTo>
                    <a:pt x="239" y="267"/>
                  </a:lnTo>
                  <a:lnTo>
                    <a:pt x="262" y="269"/>
                  </a:lnTo>
                  <a:lnTo>
                    <a:pt x="284" y="267"/>
                  </a:lnTo>
                  <a:lnTo>
                    <a:pt x="307" y="266"/>
                  </a:lnTo>
                  <a:lnTo>
                    <a:pt x="329" y="263"/>
                  </a:lnTo>
                  <a:lnTo>
                    <a:pt x="351" y="260"/>
                  </a:lnTo>
                  <a:lnTo>
                    <a:pt x="372" y="254"/>
                  </a:lnTo>
                  <a:lnTo>
                    <a:pt x="392" y="250"/>
                  </a:lnTo>
                  <a:lnTo>
                    <a:pt x="412" y="243"/>
                  </a:lnTo>
                  <a:lnTo>
                    <a:pt x="430" y="236"/>
                  </a:lnTo>
                  <a:lnTo>
                    <a:pt x="446" y="228"/>
                  </a:lnTo>
                  <a:lnTo>
                    <a:pt x="462" y="220"/>
                  </a:lnTo>
                  <a:lnTo>
                    <a:pt x="476" y="210"/>
                  </a:lnTo>
                  <a:lnTo>
                    <a:pt x="489" y="201"/>
                  </a:lnTo>
                  <a:lnTo>
                    <a:pt x="498" y="190"/>
                  </a:lnTo>
                  <a:lnTo>
                    <a:pt x="507" y="180"/>
                  </a:lnTo>
                  <a:lnTo>
                    <a:pt x="515" y="168"/>
                  </a:lnTo>
                  <a:lnTo>
                    <a:pt x="519" y="157"/>
                  </a:lnTo>
                  <a:lnTo>
                    <a:pt x="522" y="145"/>
                  </a:lnTo>
                  <a:lnTo>
                    <a:pt x="524" y="134"/>
                  </a:lnTo>
                  <a:lnTo>
                    <a:pt x="522" y="123"/>
                  </a:lnTo>
                  <a:lnTo>
                    <a:pt x="519" y="110"/>
                  </a:lnTo>
                  <a:lnTo>
                    <a:pt x="515" y="100"/>
                  </a:lnTo>
                  <a:lnTo>
                    <a:pt x="507" y="88"/>
                  </a:lnTo>
                  <a:lnTo>
                    <a:pt x="498" y="77"/>
                  </a:lnTo>
                  <a:lnTo>
                    <a:pt x="489" y="67"/>
                  </a:lnTo>
                  <a:lnTo>
                    <a:pt x="476" y="57"/>
                  </a:lnTo>
                  <a:lnTo>
                    <a:pt x="462" y="48"/>
                  </a:lnTo>
                  <a:lnTo>
                    <a:pt x="446" y="40"/>
                  </a:lnTo>
                  <a:lnTo>
                    <a:pt x="430" y="31"/>
                  </a:lnTo>
                  <a:lnTo>
                    <a:pt x="412" y="24"/>
                  </a:lnTo>
                  <a:lnTo>
                    <a:pt x="392" y="18"/>
                  </a:lnTo>
                  <a:lnTo>
                    <a:pt x="372" y="12"/>
                  </a:lnTo>
                  <a:lnTo>
                    <a:pt x="351" y="8"/>
                  </a:lnTo>
                  <a:lnTo>
                    <a:pt x="329" y="4"/>
                  </a:lnTo>
                  <a:lnTo>
                    <a:pt x="307" y="2"/>
                  </a:lnTo>
                  <a:lnTo>
                    <a:pt x="284" y="1"/>
                  </a:lnTo>
                  <a:lnTo>
                    <a:pt x="262" y="0"/>
                  </a:lnTo>
                  <a:lnTo>
                    <a:pt x="239" y="1"/>
                  </a:lnTo>
                  <a:lnTo>
                    <a:pt x="216" y="2"/>
                  </a:lnTo>
                  <a:lnTo>
                    <a:pt x="193" y="4"/>
                  </a:lnTo>
                  <a:lnTo>
                    <a:pt x="171" y="8"/>
                  </a:lnTo>
                  <a:lnTo>
                    <a:pt x="151" y="12"/>
                  </a:lnTo>
                  <a:lnTo>
                    <a:pt x="130" y="18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6" y="40"/>
                  </a:lnTo>
                  <a:lnTo>
                    <a:pt x="60" y="48"/>
                  </a:lnTo>
                  <a:lnTo>
                    <a:pt x="46" y="57"/>
                  </a:lnTo>
                  <a:lnTo>
                    <a:pt x="34" y="67"/>
                  </a:lnTo>
                  <a:lnTo>
                    <a:pt x="23" y="77"/>
                  </a:lnTo>
                  <a:lnTo>
                    <a:pt x="15" y="88"/>
                  </a:lnTo>
                  <a:lnTo>
                    <a:pt x="8" y="100"/>
                  </a:lnTo>
                  <a:lnTo>
                    <a:pt x="3" y="110"/>
                  </a:lnTo>
                  <a:lnTo>
                    <a:pt x="1" y="123"/>
                  </a:lnTo>
                  <a:lnTo>
                    <a:pt x="0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91" name="Freeform 13"/>
            <p:cNvSpPr>
              <a:spLocks/>
            </p:cNvSpPr>
            <p:nvPr/>
          </p:nvSpPr>
          <p:spPr bwMode="auto">
            <a:xfrm>
              <a:off x="5092700" y="4724400"/>
              <a:ext cx="1350963" cy="441325"/>
            </a:xfrm>
            <a:custGeom>
              <a:avLst/>
              <a:gdLst>
                <a:gd name="T0" fmla="*/ 2147483647 w 851"/>
                <a:gd name="T1" fmla="*/ 2147483647 h 278"/>
                <a:gd name="T2" fmla="*/ 2147483647 w 851"/>
                <a:gd name="T3" fmla="*/ 0 h 278"/>
                <a:gd name="T4" fmla="*/ 0 w 851"/>
                <a:gd name="T5" fmla="*/ 0 h 278"/>
                <a:gd name="T6" fmla="*/ 0 w 851"/>
                <a:gd name="T7" fmla="*/ 2147483647 h 278"/>
                <a:gd name="T8" fmla="*/ 2147483647 w 851"/>
                <a:gd name="T9" fmla="*/ 2147483647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1"/>
                <a:gd name="T16" fmla="*/ 0 h 278"/>
                <a:gd name="T17" fmla="*/ 851 w 851"/>
                <a:gd name="T18" fmla="*/ 278 h 2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1" h="278">
                  <a:moveTo>
                    <a:pt x="850" y="277"/>
                  </a:moveTo>
                  <a:lnTo>
                    <a:pt x="850" y="0"/>
                  </a:lnTo>
                  <a:lnTo>
                    <a:pt x="0" y="0"/>
                  </a:lnTo>
                  <a:lnTo>
                    <a:pt x="0" y="277"/>
                  </a:lnTo>
                  <a:lnTo>
                    <a:pt x="850" y="27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92" name="Freeform 14"/>
            <p:cNvSpPr>
              <a:spLocks/>
            </p:cNvSpPr>
            <p:nvPr/>
          </p:nvSpPr>
          <p:spPr bwMode="auto">
            <a:xfrm>
              <a:off x="1654175" y="4713287"/>
              <a:ext cx="1154113" cy="439738"/>
            </a:xfrm>
            <a:custGeom>
              <a:avLst/>
              <a:gdLst>
                <a:gd name="T0" fmla="*/ 2147483647 w 727"/>
                <a:gd name="T1" fmla="*/ 2147483647 h 277"/>
                <a:gd name="T2" fmla="*/ 2147483647 w 727"/>
                <a:gd name="T3" fmla="*/ 0 h 277"/>
                <a:gd name="T4" fmla="*/ 0 w 727"/>
                <a:gd name="T5" fmla="*/ 0 h 277"/>
                <a:gd name="T6" fmla="*/ 0 w 727"/>
                <a:gd name="T7" fmla="*/ 2147483647 h 277"/>
                <a:gd name="T8" fmla="*/ 2147483647 w 727"/>
                <a:gd name="T9" fmla="*/ 2147483647 h 2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7"/>
                <a:gd name="T16" fmla="*/ 0 h 277"/>
                <a:gd name="T17" fmla="*/ 727 w 727"/>
                <a:gd name="T18" fmla="*/ 277 h 2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7" h="277">
                  <a:moveTo>
                    <a:pt x="726" y="276"/>
                  </a:moveTo>
                  <a:lnTo>
                    <a:pt x="726" y="0"/>
                  </a:lnTo>
                  <a:lnTo>
                    <a:pt x="0" y="0"/>
                  </a:lnTo>
                  <a:lnTo>
                    <a:pt x="0" y="276"/>
                  </a:lnTo>
                  <a:lnTo>
                    <a:pt x="726" y="27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93" name="Freeform 15"/>
            <p:cNvSpPr>
              <a:spLocks/>
            </p:cNvSpPr>
            <p:nvPr/>
          </p:nvSpPr>
          <p:spPr bwMode="auto">
            <a:xfrm>
              <a:off x="5092700" y="3725862"/>
              <a:ext cx="835025" cy="427038"/>
            </a:xfrm>
            <a:custGeom>
              <a:avLst/>
              <a:gdLst>
                <a:gd name="T0" fmla="*/ 2147483647 w 526"/>
                <a:gd name="T1" fmla="*/ 2147483647 h 269"/>
                <a:gd name="T2" fmla="*/ 2147483647 w 526"/>
                <a:gd name="T3" fmla="*/ 2147483647 h 269"/>
                <a:gd name="T4" fmla="*/ 2147483647 w 526"/>
                <a:gd name="T5" fmla="*/ 2147483647 h 269"/>
                <a:gd name="T6" fmla="*/ 2147483647 w 526"/>
                <a:gd name="T7" fmla="*/ 2147483647 h 269"/>
                <a:gd name="T8" fmla="*/ 2147483647 w 526"/>
                <a:gd name="T9" fmla="*/ 2147483647 h 269"/>
                <a:gd name="T10" fmla="*/ 2147483647 w 526"/>
                <a:gd name="T11" fmla="*/ 2147483647 h 269"/>
                <a:gd name="T12" fmla="*/ 2147483647 w 526"/>
                <a:gd name="T13" fmla="*/ 2147483647 h 269"/>
                <a:gd name="T14" fmla="*/ 2147483647 w 526"/>
                <a:gd name="T15" fmla="*/ 2147483647 h 269"/>
                <a:gd name="T16" fmla="*/ 2147483647 w 526"/>
                <a:gd name="T17" fmla="*/ 0 h 269"/>
                <a:gd name="T18" fmla="*/ 2147483647 w 526"/>
                <a:gd name="T19" fmla="*/ 0 h 269"/>
                <a:gd name="T20" fmla="*/ 2147483647 w 526"/>
                <a:gd name="T21" fmla="*/ 2147483647 h 269"/>
                <a:gd name="T22" fmla="*/ 2147483647 w 526"/>
                <a:gd name="T23" fmla="*/ 2147483647 h 269"/>
                <a:gd name="T24" fmla="*/ 2147483647 w 526"/>
                <a:gd name="T25" fmla="*/ 2147483647 h 269"/>
                <a:gd name="T26" fmla="*/ 2147483647 w 526"/>
                <a:gd name="T27" fmla="*/ 2147483647 h 269"/>
                <a:gd name="T28" fmla="*/ 2147483647 w 526"/>
                <a:gd name="T29" fmla="*/ 2147483647 h 269"/>
                <a:gd name="T30" fmla="*/ 2147483647 w 526"/>
                <a:gd name="T31" fmla="*/ 2147483647 h 269"/>
                <a:gd name="T32" fmla="*/ 2147483647 w 526"/>
                <a:gd name="T33" fmla="*/ 2147483647 h 269"/>
                <a:gd name="T34" fmla="*/ 2147483647 w 526"/>
                <a:gd name="T35" fmla="*/ 2147483647 h 269"/>
                <a:gd name="T36" fmla="*/ 2147483647 w 526"/>
                <a:gd name="T37" fmla="*/ 2147483647 h 269"/>
                <a:gd name="T38" fmla="*/ 2147483647 w 526"/>
                <a:gd name="T39" fmla="*/ 2147483647 h 269"/>
                <a:gd name="T40" fmla="*/ 2147483647 w 526"/>
                <a:gd name="T41" fmla="*/ 2147483647 h 269"/>
                <a:gd name="T42" fmla="*/ 2147483647 w 526"/>
                <a:gd name="T43" fmla="*/ 2147483647 h 269"/>
                <a:gd name="T44" fmla="*/ 2147483647 w 526"/>
                <a:gd name="T45" fmla="*/ 2147483647 h 269"/>
                <a:gd name="T46" fmla="*/ 2147483647 w 526"/>
                <a:gd name="T47" fmla="*/ 2147483647 h 269"/>
                <a:gd name="T48" fmla="*/ 2147483647 w 526"/>
                <a:gd name="T49" fmla="*/ 2147483647 h 269"/>
                <a:gd name="T50" fmla="*/ 2147483647 w 526"/>
                <a:gd name="T51" fmla="*/ 2147483647 h 269"/>
                <a:gd name="T52" fmla="*/ 2147483647 w 526"/>
                <a:gd name="T53" fmla="*/ 2147483647 h 269"/>
                <a:gd name="T54" fmla="*/ 2147483647 w 526"/>
                <a:gd name="T55" fmla="*/ 2147483647 h 269"/>
                <a:gd name="T56" fmla="*/ 2147483647 w 526"/>
                <a:gd name="T57" fmla="*/ 2147483647 h 269"/>
                <a:gd name="T58" fmla="*/ 2147483647 w 526"/>
                <a:gd name="T59" fmla="*/ 2147483647 h 269"/>
                <a:gd name="T60" fmla="*/ 2147483647 w 526"/>
                <a:gd name="T61" fmla="*/ 2147483647 h 269"/>
                <a:gd name="T62" fmla="*/ 2147483647 w 526"/>
                <a:gd name="T63" fmla="*/ 2147483647 h 269"/>
                <a:gd name="T64" fmla="*/ 2147483647 w 526"/>
                <a:gd name="T65" fmla="*/ 2147483647 h 269"/>
                <a:gd name="T66" fmla="*/ 2147483647 w 526"/>
                <a:gd name="T67" fmla="*/ 2147483647 h 269"/>
                <a:gd name="T68" fmla="*/ 2147483647 w 526"/>
                <a:gd name="T69" fmla="*/ 2147483647 h 269"/>
                <a:gd name="T70" fmla="*/ 2147483647 w 526"/>
                <a:gd name="T71" fmla="*/ 2147483647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6"/>
                <a:gd name="T109" fmla="*/ 0 h 269"/>
                <a:gd name="T110" fmla="*/ 526 w 526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6" h="269">
                  <a:moveTo>
                    <a:pt x="525" y="134"/>
                  </a:moveTo>
                  <a:lnTo>
                    <a:pt x="523" y="121"/>
                  </a:lnTo>
                  <a:lnTo>
                    <a:pt x="521" y="110"/>
                  </a:lnTo>
                  <a:lnTo>
                    <a:pt x="516" y="98"/>
                  </a:lnTo>
                  <a:lnTo>
                    <a:pt x="509" y="88"/>
                  </a:lnTo>
                  <a:lnTo>
                    <a:pt x="501" y="77"/>
                  </a:lnTo>
                  <a:lnTo>
                    <a:pt x="490" y="67"/>
                  </a:lnTo>
                  <a:lnTo>
                    <a:pt x="478" y="57"/>
                  </a:lnTo>
                  <a:lnTo>
                    <a:pt x="464" y="47"/>
                  </a:lnTo>
                  <a:lnTo>
                    <a:pt x="448" y="38"/>
                  </a:lnTo>
                  <a:lnTo>
                    <a:pt x="431" y="31"/>
                  </a:lnTo>
                  <a:lnTo>
                    <a:pt x="412" y="24"/>
                  </a:lnTo>
                  <a:lnTo>
                    <a:pt x="393" y="18"/>
                  </a:lnTo>
                  <a:lnTo>
                    <a:pt x="373" y="12"/>
                  </a:lnTo>
                  <a:lnTo>
                    <a:pt x="351" y="8"/>
                  </a:lnTo>
                  <a:lnTo>
                    <a:pt x="330" y="4"/>
                  </a:lnTo>
                  <a:lnTo>
                    <a:pt x="308" y="1"/>
                  </a:lnTo>
                  <a:lnTo>
                    <a:pt x="285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3" y="8"/>
                  </a:lnTo>
                  <a:lnTo>
                    <a:pt x="151" y="12"/>
                  </a:lnTo>
                  <a:lnTo>
                    <a:pt x="130" y="18"/>
                  </a:lnTo>
                  <a:lnTo>
                    <a:pt x="112" y="24"/>
                  </a:lnTo>
                  <a:lnTo>
                    <a:pt x="93" y="31"/>
                  </a:lnTo>
                  <a:lnTo>
                    <a:pt x="76" y="38"/>
                  </a:lnTo>
                  <a:lnTo>
                    <a:pt x="60" y="47"/>
                  </a:lnTo>
                  <a:lnTo>
                    <a:pt x="46" y="57"/>
                  </a:lnTo>
                  <a:lnTo>
                    <a:pt x="34" y="67"/>
                  </a:lnTo>
                  <a:lnTo>
                    <a:pt x="23" y="77"/>
                  </a:lnTo>
                  <a:lnTo>
                    <a:pt x="15" y="88"/>
                  </a:lnTo>
                  <a:lnTo>
                    <a:pt x="8" y="98"/>
                  </a:lnTo>
                  <a:lnTo>
                    <a:pt x="3" y="110"/>
                  </a:lnTo>
                  <a:lnTo>
                    <a:pt x="1" y="121"/>
                  </a:lnTo>
                  <a:lnTo>
                    <a:pt x="0" y="134"/>
                  </a:lnTo>
                  <a:lnTo>
                    <a:pt x="1" y="146"/>
                  </a:lnTo>
                  <a:lnTo>
                    <a:pt x="3" y="157"/>
                  </a:lnTo>
                  <a:lnTo>
                    <a:pt x="8" y="169"/>
                  </a:lnTo>
                  <a:lnTo>
                    <a:pt x="15" y="180"/>
                  </a:lnTo>
                  <a:lnTo>
                    <a:pt x="23" y="190"/>
                  </a:lnTo>
                  <a:lnTo>
                    <a:pt x="34" y="200"/>
                  </a:lnTo>
                  <a:lnTo>
                    <a:pt x="46" y="210"/>
                  </a:lnTo>
                  <a:lnTo>
                    <a:pt x="60" y="220"/>
                  </a:lnTo>
                  <a:lnTo>
                    <a:pt x="76" y="229"/>
                  </a:lnTo>
                  <a:lnTo>
                    <a:pt x="93" y="236"/>
                  </a:lnTo>
                  <a:lnTo>
                    <a:pt x="112" y="243"/>
                  </a:lnTo>
                  <a:lnTo>
                    <a:pt x="130" y="250"/>
                  </a:lnTo>
                  <a:lnTo>
                    <a:pt x="151" y="256"/>
                  </a:lnTo>
                  <a:lnTo>
                    <a:pt x="173" y="260"/>
                  </a:lnTo>
                  <a:lnTo>
                    <a:pt x="194" y="263"/>
                  </a:lnTo>
                  <a:lnTo>
                    <a:pt x="216" y="266"/>
                  </a:lnTo>
                  <a:lnTo>
                    <a:pt x="239" y="268"/>
                  </a:lnTo>
                  <a:lnTo>
                    <a:pt x="262" y="268"/>
                  </a:lnTo>
                  <a:lnTo>
                    <a:pt x="285" y="268"/>
                  </a:lnTo>
                  <a:lnTo>
                    <a:pt x="308" y="266"/>
                  </a:lnTo>
                  <a:lnTo>
                    <a:pt x="330" y="263"/>
                  </a:lnTo>
                  <a:lnTo>
                    <a:pt x="351" y="260"/>
                  </a:lnTo>
                  <a:lnTo>
                    <a:pt x="373" y="256"/>
                  </a:lnTo>
                  <a:lnTo>
                    <a:pt x="393" y="250"/>
                  </a:lnTo>
                  <a:lnTo>
                    <a:pt x="412" y="243"/>
                  </a:lnTo>
                  <a:lnTo>
                    <a:pt x="431" y="236"/>
                  </a:lnTo>
                  <a:lnTo>
                    <a:pt x="448" y="229"/>
                  </a:lnTo>
                  <a:lnTo>
                    <a:pt x="464" y="220"/>
                  </a:lnTo>
                  <a:lnTo>
                    <a:pt x="478" y="210"/>
                  </a:lnTo>
                  <a:lnTo>
                    <a:pt x="490" y="200"/>
                  </a:lnTo>
                  <a:lnTo>
                    <a:pt x="501" y="190"/>
                  </a:lnTo>
                  <a:lnTo>
                    <a:pt x="509" y="180"/>
                  </a:lnTo>
                  <a:lnTo>
                    <a:pt x="516" y="169"/>
                  </a:lnTo>
                  <a:lnTo>
                    <a:pt x="521" y="157"/>
                  </a:lnTo>
                  <a:lnTo>
                    <a:pt x="523" y="146"/>
                  </a:lnTo>
                  <a:lnTo>
                    <a:pt x="525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94" name="Rectangle 16"/>
            <p:cNvSpPr>
              <a:spLocks noChangeArrowheads="1"/>
            </p:cNvSpPr>
            <p:nvPr/>
          </p:nvSpPr>
          <p:spPr bwMode="auto">
            <a:xfrm>
              <a:off x="2774950" y="4079875"/>
              <a:ext cx="4286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lot</a:t>
              </a:r>
            </a:p>
          </p:txBody>
        </p:sp>
        <p:sp>
          <p:nvSpPr>
            <p:cNvPr id="32795" name="Rectangle 17"/>
            <p:cNvSpPr>
              <a:spLocks noChangeArrowheads="1"/>
            </p:cNvSpPr>
            <p:nvPr/>
          </p:nvSpPr>
          <p:spPr bwMode="auto">
            <a:xfrm>
              <a:off x="5110163" y="3765550"/>
              <a:ext cx="8366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dname</a:t>
              </a:r>
            </a:p>
          </p:txBody>
        </p:sp>
        <p:sp>
          <p:nvSpPr>
            <p:cNvPr id="32796" name="Rectangle 18"/>
            <p:cNvSpPr>
              <a:spLocks noChangeArrowheads="1"/>
            </p:cNvSpPr>
            <p:nvPr/>
          </p:nvSpPr>
          <p:spPr bwMode="auto">
            <a:xfrm>
              <a:off x="5845175" y="4089400"/>
              <a:ext cx="858838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budget</a:t>
              </a:r>
            </a:p>
          </p:txBody>
        </p:sp>
        <p:sp>
          <p:nvSpPr>
            <p:cNvPr id="32797" name="Rectangle 19"/>
            <p:cNvSpPr>
              <a:spLocks noChangeArrowheads="1"/>
            </p:cNvSpPr>
            <p:nvPr/>
          </p:nvSpPr>
          <p:spPr bwMode="auto">
            <a:xfrm>
              <a:off x="4476397" y="4017786"/>
              <a:ext cx="567464" cy="39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sng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did</a:t>
              </a:r>
            </a:p>
          </p:txBody>
        </p:sp>
        <p:sp>
          <p:nvSpPr>
            <p:cNvPr id="2" name="Rectangle 20"/>
            <p:cNvSpPr>
              <a:spLocks noChangeArrowheads="1"/>
            </p:cNvSpPr>
            <p:nvPr/>
          </p:nvSpPr>
          <p:spPr bwMode="auto">
            <a:xfrm>
              <a:off x="3429000" y="3641549"/>
              <a:ext cx="838200" cy="396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since</a:t>
              </a:r>
            </a:p>
          </p:txBody>
        </p:sp>
        <p:sp>
          <p:nvSpPr>
            <p:cNvPr id="32799" name="Rectangle 21"/>
            <p:cNvSpPr>
              <a:spLocks noChangeArrowheads="1"/>
            </p:cNvSpPr>
            <p:nvPr/>
          </p:nvSpPr>
          <p:spPr bwMode="auto">
            <a:xfrm>
              <a:off x="1822450" y="3754437"/>
              <a:ext cx="7112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name</a:t>
              </a:r>
            </a:p>
          </p:txBody>
        </p:sp>
        <p:grpSp>
          <p:nvGrpSpPr>
            <p:cNvPr id="32800" name="Group 34"/>
            <p:cNvGrpSpPr>
              <a:grpSpLocks/>
            </p:cNvGrpSpPr>
            <p:nvPr/>
          </p:nvGrpSpPr>
          <p:grpSpPr bwMode="auto">
            <a:xfrm>
              <a:off x="3382963" y="4549698"/>
              <a:ext cx="1250950" cy="701752"/>
              <a:chOff x="4294188" y="5722861"/>
              <a:chExt cx="1250950" cy="701752"/>
            </a:xfrm>
          </p:grpSpPr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4294188" y="5722861"/>
                <a:ext cx="1250950" cy="701752"/>
              </a:xfrm>
              <a:custGeom>
                <a:avLst/>
                <a:gdLst/>
                <a:ahLst/>
                <a:cxnLst>
                  <a:cxn ang="0">
                    <a:pos x="0" y="221"/>
                  </a:cxn>
                  <a:cxn ang="0">
                    <a:pos x="388" y="0"/>
                  </a:cxn>
                  <a:cxn ang="0">
                    <a:pos x="787" y="229"/>
                  </a:cxn>
                  <a:cxn ang="0">
                    <a:pos x="388" y="441"/>
                  </a:cxn>
                  <a:cxn ang="0">
                    <a:pos x="0" y="221"/>
                  </a:cxn>
                </a:cxnLst>
                <a:rect l="0" t="0" r="r" b="b"/>
                <a:pathLst>
                  <a:path w="788" h="442">
                    <a:moveTo>
                      <a:pt x="0" y="221"/>
                    </a:moveTo>
                    <a:lnTo>
                      <a:pt x="388" y="0"/>
                    </a:lnTo>
                    <a:lnTo>
                      <a:pt x="787" y="229"/>
                    </a:lnTo>
                    <a:lnTo>
                      <a:pt x="388" y="441"/>
                    </a:lnTo>
                    <a:lnTo>
                      <a:pt x="0" y="221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814" name="Rectangle 22"/>
              <p:cNvSpPr>
                <a:spLocks noChangeArrowheads="1"/>
              </p:cNvSpPr>
              <p:nvPr/>
            </p:nvSpPr>
            <p:spPr bwMode="auto">
              <a:xfrm>
                <a:off x="4463490" y="5921997"/>
                <a:ext cx="947376" cy="305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b="1" dirty="0">
                    <a:solidFill>
                      <a:srgbClr val="000000"/>
                    </a:solidFill>
                    <a:latin typeface="Arial" pitchFamily="34" charset="0"/>
                  </a:rPr>
                  <a:t>Manages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2801" name="Rectangle 23"/>
            <p:cNvSpPr>
              <a:spLocks noChangeArrowheads="1"/>
            </p:cNvSpPr>
            <p:nvPr/>
          </p:nvSpPr>
          <p:spPr bwMode="auto">
            <a:xfrm>
              <a:off x="5057775" y="4778375"/>
              <a:ext cx="14224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Departments</a:t>
              </a:r>
            </a:p>
          </p:txBody>
        </p:sp>
        <p:sp>
          <p:nvSpPr>
            <p:cNvPr id="32802" name="Rectangle 24"/>
            <p:cNvSpPr>
              <a:spLocks noChangeArrowheads="1"/>
            </p:cNvSpPr>
            <p:nvPr/>
          </p:nvSpPr>
          <p:spPr bwMode="auto">
            <a:xfrm>
              <a:off x="1592263" y="4778375"/>
              <a:ext cx="12541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Employees</a:t>
              </a:r>
            </a:p>
          </p:txBody>
        </p:sp>
        <p:sp>
          <p:nvSpPr>
            <p:cNvPr id="32803" name="Rectangle 25"/>
            <p:cNvSpPr>
              <a:spLocks noChangeArrowheads="1"/>
            </p:cNvSpPr>
            <p:nvPr/>
          </p:nvSpPr>
          <p:spPr bwMode="auto">
            <a:xfrm>
              <a:off x="1136474" y="3995561"/>
              <a:ext cx="625172" cy="39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05EA4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ssn</a:t>
              </a:r>
              <a:endPara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5EA4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2804" name="Line 26"/>
            <p:cNvSpPr>
              <a:spLocks noChangeShapeType="1"/>
            </p:cNvSpPr>
            <p:nvPr/>
          </p:nvSpPr>
          <p:spPr bwMode="auto">
            <a:xfrm>
              <a:off x="2143124" y="4124324"/>
              <a:ext cx="66675" cy="60007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05" name="Line 27"/>
            <p:cNvSpPr>
              <a:spLocks noChangeShapeType="1"/>
            </p:cNvSpPr>
            <p:nvPr/>
          </p:nvSpPr>
          <p:spPr bwMode="auto">
            <a:xfrm>
              <a:off x="1385888" y="4470400"/>
              <a:ext cx="627062" cy="2476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06" name="Line 28"/>
            <p:cNvSpPr>
              <a:spLocks noChangeShapeType="1"/>
            </p:cNvSpPr>
            <p:nvPr/>
          </p:nvSpPr>
          <p:spPr bwMode="auto">
            <a:xfrm flipH="1">
              <a:off x="2562225" y="4453468"/>
              <a:ext cx="316442" cy="24235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07" name="Line 29"/>
            <p:cNvSpPr>
              <a:spLocks noChangeShapeType="1"/>
            </p:cNvSpPr>
            <p:nvPr/>
          </p:nvSpPr>
          <p:spPr bwMode="auto">
            <a:xfrm flipH="1">
              <a:off x="2786063" y="4897437"/>
              <a:ext cx="581025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08" name="Line 30"/>
            <p:cNvSpPr>
              <a:spLocks noChangeShapeType="1"/>
            </p:cNvSpPr>
            <p:nvPr/>
          </p:nvSpPr>
          <p:spPr bwMode="auto">
            <a:xfrm>
              <a:off x="4633913" y="4914899"/>
              <a:ext cx="457376" cy="141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09" name="Line 31"/>
            <p:cNvSpPr>
              <a:spLocks noChangeShapeType="1"/>
            </p:cNvSpPr>
            <p:nvPr/>
          </p:nvSpPr>
          <p:spPr bwMode="auto">
            <a:xfrm>
              <a:off x="3889375" y="4084637"/>
              <a:ext cx="98425" cy="45243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10" name="Line 32"/>
            <p:cNvSpPr>
              <a:spLocks noChangeShapeType="1"/>
            </p:cNvSpPr>
            <p:nvPr/>
          </p:nvSpPr>
          <p:spPr bwMode="auto">
            <a:xfrm>
              <a:off x="4978400" y="4436533"/>
              <a:ext cx="341313" cy="27199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11" name="Line 33"/>
            <p:cNvSpPr>
              <a:spLocks noChangeShapeType="1"/>
            </p:cNvSpPr>
            <p:nvPr/>
          </p:nvSpPr>
          <p:spPr bwMode="auto">
            <a:xfrm>
              <a:off x="5484813" y="4176712"/>
              <a:ext cx="119062" cy="5588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12" name="Line 34"/>
            <p:cNvSpPr>
              <a:spLocks noChangeShapeType="1"/>
            </p:cNvSpPr>
            <p:nvPr/>
          </p:nvSpPr>
          <p:spPr bwMode="auto">
            <a:xfrm flipH="1">
              <a:off x="5953125" y="4462462"/>
              <a:ext cx="317500" cy="24606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2784" name="TextBox 36"/>
          <p:cNvSpPr txBox="1">
            <a:spLocks noChangeArrowheads="1"/>
          </p:cNvSpPr>
          <p:nvPr/>
        </p:nvSpPr>
        <p:spPr bwMode="auto">
          <a:xfrm>
            <a:off x="2567554" y="5680484"/>
            <a:ext cx="1320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Manages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739693" y="4038711"/>
            <a:ext cx="625172" cy="39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strike="noStrike" kern="1200" cap="none" spc="0" normalizeH="0" baseline="0" noProof="0" dirty="0" err="1">
                <a:ln>
                  <a:noFill/>
                </a:ln>
                <a:solidFill>
                  <a:srgbClr val="005EA4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ssn</a:t>
            </a:r>
            <a:endParaRPr kumimoji="0" lang="en-US" sz="2000" b="1" i="0" strike="noStrike" kern="1200" cap="none" spc="0" normalizeH="0" baseline="0" noProof="0" dirty="0">
              <a:ln>
                <a:noFill/>
              </a:ln>
              <a:solidFill>
                <a:srgbClr val="005EA4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9" name="Rectangle 19"/>
          <p:cNvSpPr>
            <a:spLocks noChangeArrowheads="1"/>
          </p:cNvSpPr>
          <p:nvPr/>
        </p:nvSpPr>
        <p:spPr bwMode="auto">
          <a:xfrm>
            <a:off x="4069851" y="4060549"/>
            <a:ext cx="567464" cy="39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did</a:t>
            </a:r>
          </a:p>
        </p:txBody>
      </p:sp>
      <p:sp>
        <p:nvSpPr>
          <p:cNvPr id="40" name="Rectangle 20"/>
          <p:cNvSpPr>
            <a:spLocks noChangeArrowheads="1"/>
          </p:cNvSpPr>
          <p:nvPr/>
        </p:nvSpPr>
        <p:spPr bwMode="auto">
          <a:xfrm>
            <a:off x="3030537" y="3681283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since</a:t>
            </a:r>
          </a:p>
        </p:txBody>
      </p:sp>
      <p:sp>
        <p:nvSpPr>
          <p:cNvPr id="4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10276" y="1394619"/>
            <a:ext cx="5074538" cy="197215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en-US" sz="3200" b="1" dirty="0">
                <a:latin typeface="Calibri" pitchFamily="34" charset="0"/>
              </a:rPr>
              <a:t>Option 1</a:t>
            </a:r>
            <a:r>
              <a:rPr lang="en-US" sz="3200" dirty="0">
                <a:latin typeface="Calibri" pitchFamily="34" charset="0"/>
              </a:rPr>
              <a:t>:  Map relationship to a table:</a:t>
            </a:r>
          </a:p>
          <a:p>
            <a:pPr marL="400050" lvl="1" indent="-230188">
              <a:lnSpc>
                <a:spcPct val="90000"/>
              </a:lnSpc>
              <a:spcAft>
                <a:spcPts val="1200"/>
              </a:spcAft>
              <a:buSzPct val="75000"/>
            </a:pPr>
            <a:r>
              <a:rPr lang="en-US" sz="2800" dirty="0">
                <a:latin typeface="Calibri" pitchFamily="34" charset="0"/>
              </a:rPr>
              <a:t>Separate tables for </a:t>
            </a:r>
            <a:r>
              <a:rPr lang="en-US" sz="2800" i="1" dirty="0">
                <a:latin typeface="Calibri" pitchFamily="34" charset="0"/>
              </a:rPr>
              <a:t>Employees</a:t>
            </a:r>
            <a:r>
              <a:rPr lang="en-US" sz="2800" dirty="0">
                <a:latin typeface="Calibri" pitchFamily="34" charset="0"/>
              </a:rPr>
              <a:t> and </a:t>
            </a:r>
            <a:r>
              <a:rPr lang="en-US" sz="2800" i="1" dirty="0">
                <a:latin typeface="Calibri" pitchFamily="34" charset="0"/>
              </a:rPr>
              <a:t>Departments</a:t>
            </a:r>
            <a:r>
              <a:rPr lang="en-US" sz="2800" dirty="0">
                <a:latin typeface="Calibri" pitchFamily="34" charset="0"/>
              </a:rPr>
              <a:t>.</a:t>
            </a:r>
          </a:p>
        </p:txBody>
      </p:sp>
      <p:sp>
        <p:nvSpPr>
          <p:cNvPr id="44" name="Oval Callout 43"/>
          <p:cNvSpPr/>
          <p:nvPr/>
        </p:nvSpPr>
        <p:spPr bwMode="auto">
          <a:xfrm>
            <a:off x="6503987" y="3407879"/>
            <a:ext cx="2277687" cy="1621267"/>
          </a:xfrm>
          <a:prstGeom prst="wedgeEllipseCallout">
            <a:avLst>
              <a:gd name="adj1" fmla="val -64413"/>
              <a:gd name="adj2" fmla="val 96437"/>
            </a:avLst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9144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Note that </a:t>
            </a:r>
            <a:r>
              <a:rPr kumimoji="0" lang="en-U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did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is the key now – Each department can have only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one manager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5B77565-1193-468D-88CA-C0E5A4C65DC7}"/>
              </a:ext>
            </a:extLst>
          </p:cNvPr>
          <p:cNvGrpSpPr/>
          <p:nvPr/>
        </p:nvGrpSpPr>
        <p:grpSpPr>
          <a:xfrm>
            <a:off x="4521930" y="6159074"/>
            <a:ext cx="1523270" cy="431743"/>
            <a:chOff x="4521930" y="6159074"/>
            <a:chExt cx="1523270" cy="431743"/>
          </a:xfrm>
        </p:grpSpPr>
        <p:sp>
          <p:nvSpPr>
            <p:cNvPr id="3" name="Arrow: Curved Up 2">
              <a:extLst>
                <a:ext uri="{FF2B5EF4-FFF2-40B4-BE49-F238E27FC236}">
                  <a16:creationId xmlns:a16="http://schemas.microsoft.com/office/drawing/2014/main" id="{0558820C-CA3F-43F8-A526-CA4AEAB7C24D}"/>
                </a:ext>
              </a:extLst>
            </p:cNvPr>
            <p:cNvSpPr/>
            <p:nvPr/>
          </p:nvSpPr>
          <p:spPr>
            <a:xfrm>
              <a:off x="4521930" y="6225057"/>
              <a:ext cx="1523270" cy="36576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87E75D9-3E7B-4126-9FFC-D2A8C4E410E8}"/>
                </a:ext>
              </a:extLst>
            </p:cNvPr>
            <p:cNvSpPr txBox="1"/>
            <p:nvPr/>
          </p:nvSpPr>
          <p:spPr>
            <a:xfrm>
              <a:off x="4666932" y="6159074"/>
              <a:ext cx="1155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1-to-many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33777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38247 0.239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16615 0.235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99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4158 0.2932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81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41E1427A-0DA0-4FFE-89CF-0ED85A2C6761}"/>
              </a:ext>
            </a:extLst>
          </p:cNvPr>
          <p:cNvGraphicFramePr>
            <a:graphicFrameLocks noGrp="1"/>
          </p:cNvGraphicFramePr>
          <p:nvPr/>
        </p:nvGraphicFramePr>
        <p:xfrm>
          <a:off x="3887787" y="5652385"/>
          <a:ext cx="4038600" cy="5181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2800" b="0" u="sng" dirty="0">
                        <a:solidFill>
                          <a:srgbClr val="005EA4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u="sng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66700"/>
            <a:ext cx="7772400" cy="1104900"/>
          </a:xfrm>
        </p:spPr>
        <p:txBody>
          <a:bodyPr/>
          <a:lstStyle/>
          <a:p>
            <a:r>
              <a:rPr lang="en-US" dirty="0"/>
              <a:t>Constraint Mapping in SQL</a:t>
            </a:r>
          </a:p>
        </p:txBody>
      </p:sp>
      <p:grpSp>
        <p:nvGrpSpPr>
          <p:cNvPr id="32773" name="Group 37"/>
          <p:cNvGrpSpPr>
            <a:grpSpLocks/>
          </p:cNvGrpSpPr>
          <p:nvPr/>
        </p:nvGrpSpPr>
        <p:grpSpPr bwMode="auto">
          <a:xfrm>
            <a:off x="609600" y="3683409"/>
            <a:ext cx="5700712" cy="1609725"/>
            <a:chOff x="1008063" y="3641549"/>
            <a:chExt cx="5700712" cy="1609901"/>
          </a:xfrm>
        </p:grpSpPr>
        <p:sp>
          <p:nvSpPr>
            <p:cNvPr id="32785" name="Freeform 6"/>
            <p:cNvSpPr>
              <a:spLocks/>
            </p:cNvSpPr>
            <p:nvPr/>
          </p:nvSpPr>
          <p:spPr bwMode="auto">
            <a:xfrm>
              <a:off x="1757363" y="3711575"/>
              <a:ext cx="838200" cy="428625"/>
            </a:xfrm>
            <a:custGeom>
              <a:avLst/>
              <a:gdLst>
                <a:gd name="T0" fmla="*/ 2147483647 w 528"/>
                <a:gd name="T1" fmla="*/ 2147483647 h 270"/>
                <a:gd name="T2" fmla="*/ 2147483647 w 528"/>
                <a:gd name="T3" fmla="*/ 2147483647 h 270"/>
                <a:gd name="T4" fmla="*/ 2147483647 w 528"/>
                <a:gd name="T5" fmla="*/ 2147483647 h 270"/>
                <a:gd name="T6" fmla="*/ 2147483647 w 528"/>
                <a:gd name="T7" fmla="*/ 2147483647 h 270"/>
                <a:gd name="T8" fmla="*/ 2147483647 w 528"/>
                <a:gd name="T9" fmla="*/ 2147483647 h 270"/>
                <a:gd name="T10" fmla="*/ 2147483647 w 528"/>
                <a:gd name="T11" fmla="*/ 2147483647 h 270"/>
                <a:gd name="T12" fmla="*/ 2147483647 w 528"/>
                <a:gd name="T13" fmla="*/ 2147483647 h 270"/>
                <a:gd name="T14" fmla="*/ 2147483647 w 528"/>
                <a:gd name="T15" fmla="*/ 2147483647 h 270"/>
                <a:gd name="T16" fmla="*/ 2147483647 w 528"/>
                <a:gd name="T17" fmla="*/ 2147483647 h 270"/>
                <a:gd name="T18" fmla="*/ 2147483647 w 528"/>
                <a:gd name="T19" fmla="*/ 2147483647 h 270"/>
                <a:gd name="T20" fmla="*/ 2147483647 w 528"/>
                <a:gd name="T21" fmla="*/ 2147483647 h 270"/>
                <a:gd name="T22" fmla="*/ 2147483647 w 528"/>
                <a:gd name="T23" fmla="*/ 2147483647 h 270"/>
                <a:gd name="T24" fmla="*/ 2147483647 w 528"/>
                <a:gd name="T25" fmla="*/ 2147483647 h 270"/>
                <a:gd name="T26" fmla="*/ 2147483647 w 528"/>
                <a:gd name="T27" fmla="*/ 2147483647 h 270"/>
                <a:gd name="T28" fmla="*/ 2147483647 w 528"/>
                <a:gd name="T29" fmla="*/ 2147483647 h 270"/>
                <a:gd name="T30" fmla="*/ 2147483647 w 528"/>
                <a:gd name="T31" fmla="*/ 2147483647 h 270"/>
                <a:gd name="T32" fmla="*/ 2147483647 w 528"/>
                <a:gd name="T33" fmla="*/ 2147483647 h 270"/>
                <a:gd name="T34" fmla="*/ 2147483647 w 528"/>
                <a:gd name="T35" fmla="*/ 2147483647 h 270"/>
                <a:gd name="T36" fmla="*/ 2147483647 w 528"/>
                <a:gd name="T37" fmla="*/ 2147483647 h 270"/>
                <a:gd name="T38" fmla="*/ 2147483647 w 528"/>
                <a:gd name="T39" fmla="*/ 2147483647 h 270"/>
                <a:gd name="T40" fmla="*/ 2147483647 w 528"/>
                <a:gd name="T41" fmla="*/ 2147483647 h 270"/>
                <a:gd name="T42" fmla="*/ 2147483647 w 528"/>
                <a:gd name="T43" fmla="*/ 2147483647 h 270"/>
                <a:gd name="T44" fmla="*/ 2147483647 w 528"/>
                <a:gd name="T45" fmla="*/ 2147483647 h 270"/>
                <a:gd name="T46" fmla="*/ 2147483647 w 528"/>
                <a:gd name="T47" fmla="*/ 2147483647 h 270"/>
                <a:gd name="T48" fmla="*/ 2147483647 w 528"/>
                <a:gd name="T49" fmla="*/ 2147483647 h 270"/>
                <a:gd name="T50" fmla="*/ 2147483647 w 528"/>
                <a:gd name="T51" fmla="*/ 2147483647 h 270"/>
                <a:gd name="T52" fmla="*/ 2147483647 w 528"/>
                <a:gd name="T53" fmla="*/ 2147483647 h 270"/>
                <a:gd name="T54" fmla="*/ 2147483647 w 528"/>
                <a:gd name="T55" fmla="*/ 2147483647 h 270"/>
                <a:gd name="T56" fmla="*/ 2147483647 w 528"/>
                <a:gd name="T57" fmla="*/ 2147483647 h 270"/>
                <a:gd name="T58" fmla="*/ 2147483647 w 528"/>
                <a:gd name="T59" fmla="*/ 2147483647 h 270"/>
                <a:gd name="T60" fmla="*/ 2147483647 w 528"/>
                <a:gd name="T61" fmla="*/ 2147483647 h 270"/>
                <a:gd name="T62" fmla="*/ 2147483647 w 528"/>
                <a:gd name="T63" fmla="*/ 2147483647 h 270"/>
                <a:gd name="T64" fmla="*/ 2147483647 w 528"/>
                <a:gd name="T65" fmla="*/ 2147483647 h 270"/>
                <a:gd name="T66" fmla="*/ 2147483647 w 528"/>
                <a:gd name="T67" fmla="*/ 2147483647 h 270"/>
                <a:gd name="T68" fmla="*/ 2147483647 w 528"/>
                <a:gd name="T69" fmla="*/ 2147483647 h 270"/>
                <a:gd name="T70" fmla="*/ 2147483647 w 528"/>
                <a:gd name="T71" fmla="*/ 2147483647 h 2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8"/>
                <a:gd name="T109" fmla="*/ 0 h 270"/>
                <a:gd name="T110" fmla="*/ 528 w 528"/>
                <a:gd name="T111" fmla="*/ 270 h 2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8" h="270">
                  <a:moveTo>
                    <a:pt x="527" y="134"/>
                  </a:moveTo>
                  <a:lnTo>
                    <a:pt x="525" y="123"/>
                  </a:lnTo>
                  <a:lnTo>
                    <a:pt x="522" y="111"/>
                  </a:lnTo>
                  <a:lnTo>
                    <a:pt x="517" y="100"/>
                  </a:lnTo>
                  <a:lnTo>
                    <a:pt x="510" y="88"/>
                  </a:lnTo>
                  <a:lnTo>
                    <a:pt x="501" y="78"/>
                  </a:lnTo>
                  <a:lnTo>
                    <a:pt x="490" y="67"/>
                  </a:lnTo>
                  <a:lnTo>
                    <a:pt x="478" y="57"/>
                  </a:lnTo>
                  <a:lnTo>
                    <a:pt x="465" y="48"/>
                  </a:lnTo>
                  <a:lnTo>
                    <a:pt x="449" y="40"/>
                  </a:lnTo>
                  <a:lnTo>
                    <a:pt x="433" y="32"/>
                  </a:lnTo>
                  <a:lnTo>
                    <a:pt x="414" y="24"/>
                  </a:lnTo>
                  <a:lnTo>
                    <a:pt x="394" y="18"/>
                  </a:lnTo>
                  <a:lnTo>
                    <a:pt x="374" y="14"/>
                  </a:lnTo>
                  <a:lnTo>
                    <a:pt x="353" y="8"/>
                  </a:lnTo>
                  <a:lnTo>
                    <a:pt x="331" y="5"/>
                  </a:lnTo>
                  <a:lnTo>
                    <a:pt x="309" y="2"/>
                  </a:lnTo>
                  <a:lnTo>
                    <a:pt x="286" y="1"/>
                  </a:lnTo>
                  <a:lnTo>
                    <a:pt x="262" y="0"/>
                  </a:lnTo>
                  <a:lnTo>
                    <a:pt x="240" y="1"/>
                  </a:lnTo>
                  <a:lnTo>
                    <a:pt x="218" y="2"/>
                  </a:lnTo>
                  <a:lnTo>
                    <a:pt x="195" y="5"/>
                  </a:lnTo>
                  <a:lnTo>
                    <a:pt x="173" y="8"/>
                  </a:lnTo>
                  <a:lnTo>
                    <a:pt x="152" y="14"/>
                  </a:lnTo>
                  <a:lnTo>
                    <a:pt x="132" y="18"/>
                  </a:lnTo>
                  <a:lnTo>
                    <a:pt x="112" y="24"/>
                  </a:lnTo>
                  <a:lnTo>
                    <a:pt x="94" y="32"/>
                  </a:lnTo>
                  <a:lnTo>
                    <a:pt x="77" y="40"/>
                  </a:lnTo>
                  <a:lnTo>
                    <a:pt x="62" y="48"/>
                  </a:lnTo>
                  <a:lnTo>
                    <a:pt x="48" y="57"/>
                  </a:lnTo>
                  <a:lnTo>
                    <a:pt x="36" y="67"/>
                  </a:lnTo>
                  <a:lnTo>
                    <a:pt x="25" y="78"/>
                  </a:lnTo>
                  <a:lnTo>
                    <a:pt x="16" y="88"/>
                  </a:lnTo>
                  <a:lnTo>
                    <a:pt x="9" y="100"/>
                  </a:lnTo>
                  <a:lnTo>
                    <a:pt x="4" y="111"/>
                  </a:lnTo>
                  <a:lnTo>
                    <a:pt x="1" y="123"/>
                  </a:lnTo>
                  <a:lnTo>
                    <a:pt x="0" y="134"/>
                  </a:lnTo>
                  <a:lnTo>
                    <a:pt x="1" y="145"/>
                  </a:lnTo>
                  <a:lnTo>
                    <a:pt x="4" y="158"/>
                  </a:lnTo>
                  <a:lnTo>
                    <a:pt x="9" y="168"/>
                  </a:lnTo>
                  <a:lnTo>
                    <a:pt x="16" y="180"/>
                  </a:lnTo>
                  <a:lnTo>
                    <a:pt x="25" y="190"/>
                  </a:lnTo>
                  <a:lnTo>
                    <a:pt x="36" y="201"/>
                  </a:lnTo>
                  <a:lnTo>
                    <a:pt x="48" y="211"/>
                  </a:lnTo>
                  <a:lnTo>
                    <a:pt x="62" y="220"/>
                  </a:lnTo>
                  <a:lnTo>
                    <a:pt x="77" y="228"/>
                  </a:lnTo>
                  <a:lnTo>
                    <a:pt x="94" y="237"/>
                  </a:lnTo>
                  <a:lnTo>
                    <a:pt x="112" y="244"/>
                  </a:lnTo>
                  <a:lnTo>
                    <a:pt x="132" y="250"/>
                  </a:lnTo>
                  <a:lnTo>
                    <a:pt x="152" y="256"/>
                  </a:lnTo>
                  <a:lnTo>
                    <a:pt x="173" y="260"/>
                  </a:lnTo>
                  <a:lnTo>
                    <a:pt x="195" y="264"/>
                  </a:lnTo>
                  <a:lnTo>
                    <a:pt x="218" y="266"/>
                  </a:lnTo>
                  <a:lnTo>
                    <a:pt x="240" y="267"/>
                  </a:lnTo>
                  <a:lnTo>
                    <a:pt x="262" y="269"/>
                  </a:lnTo>
                  <a:lnTo>
                    <a:pt x="286" y="267"/>
                  </a:lnTo>
                  <a:lnTo>
                    <a:pt x="309" y="266"/>
                  </a:lnTo>
                  <a:lnTo>
                    <a:pt x="331" y="264"/>
                  </a:lnTo>
                  <a:lnTo>
                    <a:pt x="353" y="260"/>
                  </a:lnTo>
                  <a:lnTo>
                    <a:pt x="374" y="256"/>
                  </a:lnTo>
                  <a:lnTo>
                    <a:pt x="394" y="250"/>
                  </a:lnTo>
                  <a:lnTo>
                    <a:pt x="414" y="244"/>
                  </a:lnTo>
                  <a:lnTo>
                    <a:pt x="433" y="237"/>
                  </a:lnTo>
                  <a:lnTo>
                    <a:pt x="449" y="228"/>
                  </a:lnTo>
                  <a:lnTo>
                    <a:pt x="465" y="220"/>
                  </a:lnTo>
                  <a:lnTo>
                    <a:pt x="478" y="211"/>
                  </a:lnTo>
                  <a:lnTo>
                    <a:pt x="490" y="201"/>
                  </a:lnTo>
                  <a:lnTo>
                    <a:pt x="501" y="190"/>
                  </a:lnTo>
                  <a:lnTo>
                    <a:pt x="510" y="180"/>
                  </a:lnTo>
                  <a:lnTo>
                    <a:pt x="517" y="168"/>
                  </a:lnTo>
                  <a:lnTo>
                    <a:pt x="522" y="158"/>
                  </a:lnTo>
                  <a:lnTo>
                    <a:pt x="525" y="145"/>
                  </a:lnTo>
                  <a:lnTo>
                    <a:pt x="527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6" name="Freeform 7"/>
            <p:cNvSpPr>
              <a:spLocks/>
            </p:cNvSpPr>
            <p:nvPr/>
          </p:nvSpPr>
          <p:spPr bwMode="auto">
            <a:xfrm>
              <a:off x="4343400" y="4038600"/>
              <a:ext cx="833438" cy="427037"/>
            </a:xfrm>
            <a:custGeom>
              <a:avLst/>
              <a:gdLst>
                <a:gd name="T0" fmla="*/ 2147483647 w 525"/>
                <a:gd name="T1" fmla="*/ 2147483647 h 269"/>
                <a:gd name="T2" fmla="*/ 2147483647 w 525"/>
                <a:gd name="T3" fmla="*/ 2147483647 h 269"/>
                <a:gd name="T4" fmla="*/ 2147483647 w 525"/>
                <a:gd name="T5" fmla="*/ 2147483647 h 269"/>
                <a:gd name="T6" fmla="*/ 2147483647 w 525"/>
                <a:gd name="T7" fmla="*/ 2147483647 h 269"/>
                <a:gd name="T8" fmla="*/ 2147483647 w 525"/>
                <a:gd name="T9" fmla="*/ 2147483647 h 269"/>
                <a:gd name="T10" fmla="*/ 2147483647 w 525"/>
                <a:gd name="T11" fmla="*/ 2147483647 h 269"/>
                <a:gd name="T12" fmla="*/ 2147483647 w 525"/>
                <a:gd name="T13" fmla="*/ 2147483647 h 269"/>
                <a:gd name="T14" fmla="*/ 2147483647 w 525"/>
                <a:gd name="T15" fmla="*/ 2147483647 h 269"/>
                <a:gd name="T16" fmla="*/ 2147483647 w 525"/>
                <a:gd name="T17" fmla="*/ 0 h 269"/>
                <a:gd name="T18" fmla="*/ 2147483647 w 525"/>
                <a:gd name="T19" fmla="*/ 0 h 269"/>
                <a:gd name="T20" fmla="*/ 2147483647 w 525"/>
                <a:gd name="T21" fmla="*/ 2147483647 h 269"/>
                <a:gd name="T22" fmla="*/ 2147483647 w 525"/>
                <a:gd name="T23" fmla="*/ 2147483647 h 269"/>
                <a:gd name="T24" fmla="*/ 2147483647 w 525"/>
                <a:gd name="T25" fmla="*/ 2147483647 h 269"/>
                <a:gd name="T26" fmla="*/ 2147483647 w 525"/>
                <a:gd name="T27" fmla="*/ 2147483647 h 269"/>
                <a:gd name="T28" fmla="*/ 2147483647 w 525"/>
                <a:gd name="T29" fmla="*/ 2147483647 h 269"/>
                <a:gd name="T30" fmla="*/ 2147483647 w 525"/>
                <a:gd name="T31" fmla="*/ 2147483647 h 269"/>
                <a:gd name="T32" fmla="*/ 2147483647 w 525"/>
                <a:gd name="T33" fmla="*/ 2147483647 h 269"/>
                <a:gd name="T34" fmla="*/ 2147483647 w 525"/>
                <a:gd name="T35" fmla="*/ 2147483647 h 269"/>
                <a:gd name="T36" fmla="*/ 2147483647 w 525"/>
                <a:gd name="T37" fmla="*/ 2147483647 h 269"/>
                <a:gd name="T38" fmla="*/ 2147483647 w 525"/>
                <a:gd name="T39" fmla="*/ 2147483647 h 269"/>
                <a:gd name="T40" fmla="*/ 2147483647 w 525"/>
                <a:gd name="T41" fmla="*/ 2147483647 h 269"/>
                <a:gd name="T42" fmla="*/ 2147483647 w 525"/>
                <a:gd name="T43" fmla="*/ 2147483647 h 269"/>
                <a:gd name="T44" fmla="*/ 2147483647 w 525"/>
                <a:gd name="T45" fmla="*/ 2147483647 h 269"/>
                <a:gd name="T46" fmla="*/ 2147483647 w 525"/>
                <a:gd name="T47" fmla="*/ 2147483647 h 269"/>
                <a:gd name="T48" fmla="*/ 2147483647 w 525"/>
                <a:gd name="T49" fmla="*/ 2147483647 h 269"/>
                <a:gd name="T50" fmla="*/ 2147483647 w 525"/>
                <a:gd name="T51" fmla="*/ 2147483647 h 269"/>
                <a:gd name="T52" fmla="*/ 2147483647 w 525"/>
                <a:gd name="T53" fmla="*/ 2147483647 h 269"/>
                <a:gd name="T54" fmla="*/ 2147483647 w 525"/>
                <a:gd name="T55" fmla="*/ 2147483647 h 269"/>
                <a:gd name="T56" fmla="*/ 2147483647 w 525"/>
                <a:gd name="T57" fmla="*/ 2147483647 h 269"/>
                <a:gd name="T58" fmla="*/ 2147483647 w 525"/>
                <a:gd name="T59" fmla="*/ 2147483647 h 269"/>
                <a:gd name="T60" fmla="*/ 2147483647 w 525"/>
                <a:gd name="T61" fmla="*/ 2147483647 h 269"/>
                <a:gd name="T62" fmla="*/ 2147483647 w 525"/>
                <a:gd name="T63" fmla="*/ 2147483647 h 269"/>
                <a:gd name="T64" fmla="*/ 2147483647 w 525"/>
                <a:gd name="T65" fmla="*/ 2147483647 h 269"/>
                <a:gd name="T66" fmla="*/ 2147483647 w 525"/>
                <a:gd name="T67" fmla="*/ 2147483647 h 269"/>
                <a:gd name="T68" fmla="*/ 2147483647 w 525"/>
                <a:gd name="T69" fmla="*/ 2147483647 h 269"/>
                <a:gd name="T70" fmla="*/ 2147483647 w 525"/>
                <a:gd name="T71" fmla="*/ 2147483647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69"/>
                <a:gd name="T110" fmla="*/ 525 w 525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69">
                  <a:moveTo>
                    <a:pt x="524" y="133"/>
                  </a:moveTo>
                  <a:lnTo>
                    <a:pt x="522" y="121"/>
                  </a:lnTo>
                  <a:lnTo>
                    <a:pt x="519" y="110"/>
                  </a:lnTo>
                  <a:lnTo>
                    <a:pt x="515" y="98"/>
                  </a:lnTo>
                  <a:lnTo>
                    <a:pt x="507" y="87"/>
                  </a:lnTo>
                  <a:lnTo>
                    <a:pt x="500" y="77"/>
                  </a:lnTo>
                  <a:lnTo>
                    <a:pt x="489" y="65"/>
                  </a:lnTo>
                  <a:lnTo>
                    <a:pt x="476" y="57"/>
                  </a:lnTo>
                  <a:lnTo>
                    <a:pt x="463" y="47"/>
                  </a:lnTo>
                  <a:lnTo>
                    <a:pt x="446" y="38"/>
                  </a:lnTo>
                  <a:lnTo>
                    <a:pt x="430" y="31"/>
                  </a:lnTo>
                  <a:lnTo>
                    <a:pt x="412" y="24"/>
                  </a:lnTo>
                  <a:lnTo>
                    <a:pt x="392" y="17"/>
                  </a:lnTo>
                  <a:lnTo>
                    <a:pt x="372" y="12"/>
                  </a:lnTo>
                  <a:lnTo>
                    <a:pt x="351" y="8"/>
                  </a:lnTo>
                  <a:lnTo>
                    <a:pt x="329" y="4"/>
                  </a:lnTo>
                  <a:lnTo>
                    <a:pt x="307" y="1"/>
                  </a:lnTo>
                  <a:lnTo>
                    <a:pt x="284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1" y="8"/>
                  </a:lnTo>
                  <a:lnTo>
                    <a:pt x="151" y="12"/>
                  </a:lnTo>
                  <a:lnTo>
                    <a:pt x="130" y="17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6" y="38"/>
                  </a:lnTo>
                  <a:lnTo>
                    <a:pt x="60" y="47"/>
                  </a:lnTo>
                  <a:lnTo>
                    <a:pt x="46" y="57"/>
                  </a:lnTo>
                  <a:lnTo>
                    <a:pt x="34" y="65"/>
                  </a:lnTo>
                  <a:lnTo>
                    <a:pt x="23" y="77"/>
                  </a:lnTo>
                  <a:lnTo>
                    <a:pt x="15" y="87"/>
                  </a:lnTo>
                  <a:lnTo>
                    <a:pt x="8" y="98"/>
                  </a:lnTo>
                  <a:lnTo>
                    <a:pt x="3" y="110"/>
                  </a:lnTo>
                  <a:lnTo>
                    <a:pt x="1" y="121"/>
                  </a:lnTo>
                  <a:lnTo>
                    <a:pt x="0" y="133"/>
                  </a:lnTo>
                  <a:lnTo>
                    <a:pt x="1" y="144"/>
                  </a:lnTo>
                  <a:lnTo>
                    <a:pt x="3" y="157"/>
                  </a:lnTo>
                  <a:lnTo>
                    <a:pt x="8" y="167"/>
                  </a:lnTo>
                  <a:lnTo>
                    <a:pt x="15" y="179"/>
                  </a:lnTo>
                  <a:lnTo>
                    <a:pt x="23" y="190"/>
                  </a:lnTo>
                  <a:lnTo>
                    <a:pt x="34" y="200"/>
                  </a:lnTo>
                  <a:lnTo>
                    <a:pt x="46" y="210"/>
                  </a:lnTo>
                  <a:lnTo>
                    <a:pt x="60" y="219"/>
                  </a:lnTo>
                  <a:lnTo>
                    <a:pt x="76" y="227"/>
                  </a:lnTo>
                  <a:lnTo>
                    <a:pt x="93" y="236"/>
                  </a:lnTo>
                  <a:lnTo>
                    <a:pt x="111" y="243"/>
                  </a:lnTo>
                  <a:lnTo>
                    <a:pt x="130" y="249"/>
                  </a:lnTo>
                  <a:lnTo>
                    <a:pt x="151" y="255"/>
                  </a:lnTo>
                  <a:lnTo>
                    <a:pt x="171" y="259"/>
                  </a:lnTo>
                  <a:lnTo>
                    <a:pt x="194" y="263"/>
                  </a:lnTo>
                  <a:lnTo>
                    <a:pt x="216" y="265"/>
                  </a:lnTo>
                  <a:lnTo>
                    <a:pt x="239" y="268"/>
                  </a:lnTo>
                  <a:lnTo>
                    <a:pt x="262" y="268"/>
                  </a:lnTo>
                  <a:lnTo>
                    <a:pt x="284" y="268"/>
                  </a:lnTo>
                  <a:lnTo>
                    <a:pt x="307" y="265"/>
                  </a:lnTo>
                  <a:lnTo>
                    <a:pt x="329" y="263"/>
                  </a:lnTo>
                  <a:lnTo>
                    <a:pt x="351" y="259"/>
                  </a:lnTo>
                  <a:lnTo>
                    <a:pt x="372" y="255"/>
                  </a:lnTo>
                  <a:lnTo>
                    <a:pt x="392" y="249"/>
                  </a:lnTo>
                  <a:lnTo>
                    <a:pt x="412" y="243"/>
                  </a:lnTo>
                  <a:lnTo>
                    <a:pt x="430" y="236"/>
                  </a:lnTo>
                  <a:lnTo>
                    <a:pt x="446" y="227"/>
                  </a:lnTo>
                  <a:lnTo>
                    <a:pt x="463" y="219"/>
                  </a:lnTo>
                  <a:lnTo>
                    <a:pt x="476" y="210"/>
                  </a:lnTo>
                  <a:lnTo>
                    <a:pt x="489" y="200"/>
                  </a:lnTo>
                  <a:lnTo>
                    <a:pt x="500" y="190"/>
                  </a:lnTo>
                  <a:lnTo>
                    <a:pt x="507" y="179"/>
                  </a:lnTo>
                  <a:lnTo>
                    <a:pt x="515" y="167"/>
                  </a:lnTo>
                  <a:lnTo>
                    <a:pt x="519" y="157"/>
                  </a:lnTo>
                  <a:lnTo>
                    <a:pt x="522" y="144"/>
                  </a:lnTo>
                  <a:lnTo>
                    <a:pt x="524" y="13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7" name="Freeform 8"/>
            <p:cNvSpPr>
              <a:spLocks/>
            </p:cNvSpPr>
            <p:nvPr/>
          </p:nvSpPr>
          <p:spPr bwMode="auto">
            <a:xfrm>
              <a:off x="5875338" y="4038600"/>
              <a:ext cx="833437" cy="427037"/>
            </a:xfrm>
            <a:custGeom>
              <a:avLst/>
              <a:gdLst>
                <a:gd name="T0" fmla="*/ 2147483647 w 525"/>
                <a:gd name="T1" fmla="*/ 2147483647 h 269"/>
                <a:gd name="T2" fmla="*/ 2147483647 w 525"/>
                <a:gd name="T3" fmla="*/ 2147483647 h 269"/>
                <a:gd name="T4" fmla="*/ 2147483647 w 525"/>
                <a:gd name="T5" fmla="*/ 2147483647 h 269"/>
                <a:gd name="T6" fmla="*/ 2147483647 w 525"/>
                <a:gd name="T7" fmla="*/ 2147483647 h 269"/>
                <a:gd name="T8" fmla="*/ 2147483647 w 525"/>
                <a:gd name="T9" fmla="*/ 2147483647 h 269"/>
                <a:gd name="T10" fmla="*/ 2147483647 w 525"/>
                <a:gd name="T11" fmla="*/ 2147483647 h 269"/>
                <a:gd name="T12" fmla="*/ 2147483647 w 525"/>
                <a:gd name="T13" fmla="*/ 2147483647 h 269"/>
                <a:gd name="T14" fmla="*/ 2147483647 w 525"/>
                <a:gd name="T15" fmla="*/ 2147483647 h 269"/>
                <a:gd name="T16" fmla="*/ 2147483647 w 525"/>
                <a:gd name="T17" fmla="*/ 2147483647 h 269"/>
                <a:gd name="T18" fmla="*/ 2147483647 w 525"/>
                <a:gd name="T19" fmla="*/ 2147483647 h 269"/>
                <a:gd name="T20" fmla="*/ 2147483647 w 525"/>
                <a:gd name="T21" fmla="*/ 2147483647 h 269"/>
                <a:gd name="T22" fmla="*/ 2147483647 w 525"/>
                <a:gd name="T23" fmla="*/ 2147483647 h 269"/>
                <a:gd name="T24" fmla="*/ 2147483647 w 525"/>
                <a:gd name="T25" fmla="*/ 2147483647 h 269"/>
                <a:gd name="T26" fmla="*/ 2147483647 w 525"/>
                <a:gd name="T27" fmla="*/ 2147483647 h 269"/>
                <a:gd name="T28" fmla="*/ 2147483647 w 525"/>
                <a:gd name="T29" fmla="*/ 2147483647 h 269"/>
                <a:gd name="T30" fmla="*/ 2147483647 w 525"/>
                <a:gd name="T31" fmla="*/ 2147483647 h 269"/>
                <a:gd name="T32" fmla="*/ 2147483647 w 525"/>
                <a:gd name="T33" fmla="*/ 2147483647 h 269"/>
                <a:gd name="T34" fmla="*/ 2147483647 w 525"/>
                <a:gd name="T35" fmla="*/ 2147483647 h 269"/>
                <a:gd name="T36" fmla="*/ 2147483647 w 525"/>
                <a:gd name="T37" fmla="*/ 2147483647 h 269"/>
                <a:gd name="T38" fmla="*/ 2147483647 w 525"/>
                <a:gd name="T39" fmla="*/ 2147483647 h 269"/>
                <a:gd name="T40" fmla="*/ 2147483647 w 525"/>
                <a:gd name="T41" fmla="*/ 2147483647 h 269"/>
                <a:gd name="T42" fmla="*/ 2147483647 w 525"/>
                <a:gd name="T43" fmla="*/ 2147483647 h 269"/>
                <a:gd name="T44" fmla="*/ 2147483647 w 525"/>
                <a:gd name="T45" fmla="*/ 2147483647 h 269"/>
                <a:gd name="T46" fmla="*/ 2147483647 w 525"/>
                <a:gd name="T47" fmla="*/ 2147483647 h 269"/>
                <a:gd name="T48" fmla="*/ 2147483647 w 525"/>
                <a:gd name="T49" fmla="*/ 2147483647 h 269"/>
                <a:gd name="T50" fmla="*/ 2147483647 w 525"/>
                <a:gd name="T51" fmla="*/ 2147483647 h 269"/>
                <a:gd name="T52" fmla="*/ 2147483647 w 525"/>
                <a:gd name="T53" fmla="*/ 0 h 269"/>
                <a:gd name="T54" fmla="*/ 2147483647 w 525"/>
                <a:gd name="T55" fmla="*/ 0 h 269"/>
                <a:gd name="T56" fmla="*/ 2147483647 w 525"/>
                <a:gd name="T57" fmla="*/ 2147483647 h 269"/>
                <a:gd name="T58" fmla="*/ 2147483647 w 525"/>
                <a:gd name="T59" fmla="*/ 2147483647 h 269"/>
                <a:gd name="T60" fmla="*/ 2147483647 w 525"/>
                <a:gd name="T61" fmla="*/ 2147483647 h 269"/>
                <a:gd name="T62" fmla="*/ 2147483647 w 525"/>
                <a:gd name="T63" fmla="*/ 2147483647 h 269"/>
                <a:gd name="T64" fmla="*/ 2147483647 w 525"/>
                <a:gd name="T65" fmla="*/ 2147483647 h 269"/>
                <a:gd name="T66" fmla="*/ 2147483647 w 525"/>
                <a:gd name="T67" fmla="*/ 2147483647 h 269"/>
                <a:gd name="T68" fmla="*/ 2147483647 w 525"/>
                <a:gd name="T69" fmla="*/ 2147483647 h 269"/>
                <a:gd name="T70" fmla="*/ 2147483647 w 525"/>
                <a:gd name="T71" fmla="*/ 2147483647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69"/>
                <a:gd name="T110" fmla="*/ 525 w 525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69">
                  <a:moveTo>
                    <a:pt x="0" y="134"/>
                  </a:moveTo>
                  <a:lnTo>
                    <a:pt x="1" y="144"/>
                  </a:lnTo>
                  <a:lnTo>
                    <a:pt x="4" y="157"/>
                  </a:lnTo>
                  <a:lnTo>
                    <a:pt x="8" y="167"/>
                  </a:lnTo>
                  <a:lnTo>
                    <a:pt x="16" y="179"/>
                  </a:lnTo>
                  <a:lnTo>
                    <a:pt x="25" y="190"/>
                  </a:lnTo>
                  <a:lnTo>
                    <a:pt x="34" y="200"/>
                  </a:lnTo>
                  <a:lnTo>
                    <a:pt x="47" y="210"/>
                  </a:lnTo>
                  <a:lnTo>
                    <a:pt x="61" y="219"/>
                  </a:lnTo>
                  <a:lnTo>
                    <a:pt x="77" y="227"/>
                  </a:lnTo>
                  <a:lnTo>
                    <a:pt x="93" y="236"/>
                  </a:lnTo>
                  <a:lnTo>
                    <a:pt x="111" y="243"/>
                  </a:lnTo>
                  <a:lnTo>
                    <a:pt x="131" y="249"/>
                  </a:lnTo>
                  <a:lnTo>
                    <a:pt x="151" y="255"/>
                  </a:lnTo>
                  <a:lnTo>
                    <a:pt x="172" y="259"/>
                  </a:lnTo>
                  <a:lnTo>
                    <a:pt x="194" y="263"/>
                  </a:lnTo>
                  <a:lnTo>
                    <a:pt x="216" y="265"/>
                  </a:lnTo>
                  <a:lnTo>
                    <a:pt x="239" y="268"/>
                  </a:lnTo>
                  <a:lnTo>
                    <a:pt x="262" y="268"/>
                  </a:lnTo>
                  <a:lnTo>
                    <a:pt x="284" y="268"/>
                  </a:lnTo>
                  <a:lnTo>
                    <a:pt x="307" y="265"/>
                  </a:lnTo>
                  <a:lnTo>
                    <a:pt x="330" y="263"/>
                  </a:lnTo>
                  <a:lnTo>
                    <a:pt x="352" y="259"/>
                  </a:lnTo>
                  <a:lnTo>
                    <a:pt x="372" y="255"/>
                  </a:lnTo>
                  <a:lnTo>
                    <a:pt x="393" y="249"/>
                  </a:lnTo>
                  <a:lnTo>
                    <a:pt x="412" y="243"/>
                  </a:lnTo>
                  <a:lnTo>
                    <a:pt x="430" y="236"/>
                  </a:lnTo>
                  <a:lnTo>
                    <a:pt x="447" y="227"/>
                  </a:lnTo>
                  <a:lnTo>
                    <a:pt x="463" y="219"/>
                  </a:lnTo>
                  <a:lnTo>
                    <a:pt x="477" y="210"/>
                  </a:lnTo>
                  <a:lnTo>
                    <a:pt x="489" y="200"/>
                  </a:lnTo>
                  <a:lnTo>
                    <a:pt x="500" y="190"/>
                  </a:lnTo>
                  <a:lnTo>
                    <a:pt x="508" y="179"/>
                  </a:lnTo>
                  <a:lnTo>
                    <a:pt x="515" y="167"/>
                  </a:lnTo>
                  <a:lnTo>
                    <a:pt x="520" y="157"/>
                  </a:lnTo>
                  <a:lnTo>
                    <a:pt x="522" y="144"/>
                  </a:lnTo>
                  <a:lnTo>
                    <a:pt x="524" y="133"/>
                  </a:lnTo>
                  <a:lnTo>
                    <a:pt x="522" y="121"/>
                  </a:lnTo>
                  <a:lnTo>
                    <a:pt x="520" y="110"/>
                  </a:lnTo>
                  <a:lnTo>
                    <a:pt x="515" y="98"/>
                  </a:lnTo>
                  <a:lnTo>
                    <a:pt x="508" y="87"/>
                  </a:lnTo>
                  <a:lnTo>
                    <a:pt x="500" y="77"/>
                  </a:lnTo>
                  <a:lnTo>
                    <a:pt x="489" y="65"/>
                  </a:lnTo>
                  <a:lnTo>
                    <a:pt x="477" y="55"/>
                  </a:lnTo>
                  <a:lnTo>
                    <a:pt x="463" y="47"/>
                  </a:lnTo>
                  <a:lnTo>
                    <a:pt x="447" y="38"/>
                  </a:lnTo>
                  <a:lnTo>
                    <a:pt x="430" y="31"/>
                  </a:lnTo>
                  <a:lnTo>
                    <a:pt x="412" y="22"/>
                  </a:lnTo>
                  <a:lnTo>
                    <a:pt x="393" y="17"/>
                  </a:lnTo>
                  <a:lnTo>
                    <a:pt x="372" y="12"/>
                  </a:lnTo>
                  <a:lnTo>
                    <a:pt x="352" y="7"/>
                  </a:lnTo>
                  <a:lnTo>
                    <a:pt x="329" y="4"/>
                  </a:lnTo>
                  <a:lnTo>
                    <a:pt x="307" y="1"/>
                  </a:lnTo>
                  <a:lnTo>
                    <a:pt x="284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2" y="8"/>
                  </a:lnTo>
                  <a:lnTo>
                    <a:pt x="151" y="12"/>
                  </a:lnTo>
                  <a:lnTo>
                    <a:pt x="131" y="17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7" y="38"/>
                  </a:lnTo>
                  <a:lnTo>
                    <a:pt x="61" y="47"/>
                  </a:lnTo>
                  <a:lnTo>
                    <a:pt x="47" y="57"/>
                  </a:lnTo>
                  <a:lnTo>
                    <a:pt x="34" y="67"/>
                  </a:lnTo>
                  <a:lnTo>
                    <a:pt x="25" y="77"/>
                  </a:lnTo>
                  <a:lnTo>
                    <a:pt x="16" y="87"/>
                  </a:lnTo>
                  <a:lnTo>
                    <a:pt x="8" y="98"/>
                  </a:lnTo>
                  <a:lnTo>
                    <a:pt x="4" y="110"/>
                  </a:lnTo>
                  <a:lnTo>
                    <a:pt x="1" y="121"/>
                  </a:lnTo>
                  <a:lnTo>
                    <a:pt x="0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8" name="Freeform 9"/>
            <p:cNvSpPr>
              <a:spLocks/>
            </p:cNvSpPr>
            <p:nvPr/>
          </p:nvSpPr>
          <p:spPr bwMode="auto">
            <a:xfrm>
              <a:off x="3425825" y="3657600"/>
              <a:ext cx="833438" cy="427037"/>
            </a:xfrm>
            <a:custGeom>
              <a:avLst/>
              <a:gdLst>
                <a:gd name="T0" fmla="*/ 2147483647 w 525"/>
                <a:gd name="T1" fmla="*/ 2147483647 h 269"/>
                <a:gd name="T2" fmla="*/ 2147483647 w 525"/>
                <a:gd name="T3" fmla="*/ 2147483647 h 269"/>
                <a:gd name="T4" fmla="*/ 2147483647 w 525"/>
                <a:gd name="T5" fmla="*/ 2147483647 h 269"/>
                <a:gd name="T6" fmla="*/ 2147483647 w 525"/>
                <a:gd name="T7" fmla="*/ 2147483647 h 269"/>
                <a:gd name="T8" fmla="*/ 2147483647 w 525"/>
                <a:gd name="T9" fmla="*/ 2147483647 h 269"/>
                <a:gd name="T10" fmla="*/ 2147483647 w 525"/>
                <a:gd name="T11" fmla="*/ 2147483647 h 269"/>
                <a:gd name="T12" fmla="*/ 2147483647 w 525"/>
                <a:gd name="T13" fmla="*/ 2147483647 h 269"/>
                <a:gd name="T14" fmla="*/ 2147483647 w 525"/>
                <a:gd name="T15" fmla="*/ 2147483647 h 269"/>
                <a:gd name="T16" fmla="*/ 2147483647 w 525"/>
                <a:gd name="T17" fmla="*/ 2147483647 h 269"/>
                <a:gd name="T18" fmla="*/ 2147483647 w 525"/>
                <a:gd name="T19" fmla="*/ 2147483647 h 269"/>
                <a:gd name="T20" fmla="*/ 2147483647 w 525"/>
                <a:gd name="T21" fmla="*/ 2147483647 h 269"/>
                <a:gd name="T22" fmla="*/ 2147483647 w 525"/>
                <a:gd name="T23" fmla="*/ 2147483647 h 269"/>
                <a:gd name="T24" fmla="*/ 2147483647 w 525"/>
                <a:gd name="T25" fmla="*/ 2147483647 h 269"/>
                <a:gd name="T26" fmla="*/ 2147483647 w 525"/>
                <a:gd name="T27" fmla="*/ 2147483647 h 269"/>
                <a:gd name="T28" fmla="*/ 2147483647 w 525"/>
                <a:gd name="T29" fmla="*/ 2147483647 h 269"/>
                <a:gd name="T30" fmla="*/ 2147483647 w 525"/>
                <a:gd name="T31" fmla="*/ 2147483647 h 269"/>
                <a:gd name="T32" fmla="*/ 2147483647 w 525"/>
                <a:gd name="T33" fmla="*/ 2147483647 h 269"/>
                <a:gd name="T34" fmla="*/ 2147483647 w 525"/>
                <a:gd name="T35" fmla="*/ 2147483647 h 269"/>
                <a:gd name="T36" fmla="*/ 2147483647 w 525"/>
                <a:gd name="T37" fmla="*/ 2147483647 h 269"/>
                <a:gd name="T38" fmla="*/ 2147483647 w 525"/>
                <a:gd name="T39" fmla="*/ 2147483647 h 269"/>
                <a:gd name="T40" fmla="*/ 2147483647 w 525"/>
                <a:gd name="T41" fmla="*/ 2147483647 h 269"/>
                <a:gd name="T42" fmla="*/ 2147483647 w 525"/>
                <a:gd name="T43" fmla="*/ 2147483647 h 269"/>
                <a:gd name="T44" fmla="*/ 2147483647 w 525"/>
                <a:gd name="T45" fmla="*/ 2147483647 h 269"/>
                <a:gd name="T46" fmla="*/ 2147483647 w 525"/>
                <a:gd name="T47" fmla="*/ 2147483647 h 269"/>
                <a:gd name="T48" fmla="*/ 2147483647 w 525"/>
                <a:gd name="T49" fmla="*/ 2147483647 h 269"/>
                <a:gd name="T50" fmla="*/ 2147483647 w 525"/>
                <a:gd name="T51" fmla="*/ 2147483647 h 269"/>
                <a:gd name="T52" fmla="*/ 2147483647 w 525"/>
                <a:gd name="T53" fmla="*/ 0 h 269"/>
                <a:gd name="T54" fmla="*/ 2147483647 w 525"/>
                <a:gd name="T55" fmla="*/ 0 h 269"/>
                <a:gd name="T56" fmla="*/ 2147483647 w 525"/>
                <a:gd name="T57" fmla="*/ 2147483647 h 269"/>
                <a:gd name="T58" fmla="*/ 2147483647 w 525"/>
                <a:gd name="T59" fmla="*/ 2147483647 h 269"/>
                <a:gd name="T60" fmla="*/ 2147483647 w 525"/>
                <a:gd name="T61" fmla="*/ 2147483647 h 269"/>
                <a:gd name="T62" fmla="*/ 2147483647 w 525"/>
                <a:gd name="T63" fmla="*/ 2147483647 h 269"/>
                <a:gd name="T64" fmla="*/ 2147483647 w 525"/>
                <a:gd name="T65" fmla="*/ 2147483647 h 269"/>
                <a:gd name="T66" fmla="*/ 2147483647 w 525"/>
                <a:gd name="T67" fmla="*/ 2147483647 h 269"/>
                <a:gd name="T68" fmla="*/ 2147483647 w 525"/>
                <a:gd name="T69" fmla="*/ 2147483647 h 269"/>
                <a:gd name="T70" fmla="*/ 2147483647 w 525"/>
                <a:gd name="T71" fmla="*/ 2147483647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69"/>
                <a:gd name="T110" fmla="*/ 525 w 525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69">
                  <a:moveTo>
                    <a:pt x="0" y="134"/>
                  </a:moveTo>
                  <a:lnTo>
                    <a:pt x="1" y="146"/>
                  </a:lnTo>
                  <a:lnTo>
                    <a:pt x="4" y="157"/>
                  </a:lnTo>
                  <a:lnTo>
                    <a:pt x="8" y="169"/>
                  </a:lnTo>
                  <a:lnTo>
                    <a:pt x="16" y="180"/>
                  </a:lnTo>
                  <a:lnTo>
                    <a:pt x="25" y="190"/>
                  </a:lnTo>
                  <a:lnTo>
                    <a:pt x="35" y="200"/>
                  </a:lnTo>
                  <a:lnTo>
                    <a:pt x="47" y="210"/>
                  </a:lnTo>
                  <a:lnTo>
                    <a:pt x="60" y="220"/>
                  </a:lnTo>
                  <a:lnTo>
                    <a:pt x="77" y="229"/>
                  </a:lnTo>
                  <a:lnTo>
                    <a:pt x="93" y="236"/>
                  </a:lnTo>
                  <a:lnTo>
                    <a:pt x="111" y="243"/>
                  </a:lnTo>
                  <a:lnTo>
                    <a:pt x="131" y="250"/>
                  </a:lnTo>
                  <a:lnTo>
                    <a:pt x="151" y="256"/>
                  </a:lnTo>
                  <a:lnTo>
                    <a:pt x="172" y="260"/>
                  </a:lnTo>
                  <a:lnTo>
                    <a:pt x="194" y="263"/>
                  </a:lnTo>
                  <a:lnTo>
                    <a:pt x="216" y="266"/>
                  </a:lnTo>
                  <a:lnTo>
                    <a:pt x="239" y="268"/>
                  </a:lnTo>
                  <a:lnTo>
                    <a:pt x="263" y="268"/>
                  </a:lnTo>
                  <a:lnTo>
                    <a:pt x="284" y="268"/>
                  </a:lnTo>
                  <a:lnTo>
                    <a:pt x="307" y="265"/>
                  </a:lnTo>
                  <a:lnTo>
                    <a:pt x="330" y="263"/>
                  </a:lnTo>
                  <a:lnTo>
                    <a:pt x="352" y="260"/>
                  </a:lnTo>
                  <a:lnTo>
                    <a:pt x="372" y="255"/>
                  </a:lnTo>
                  <a:lnTo>
                    <a:pt x="393" y="250"/>
                  </a:lnTo>
                  <a:lnTo>
                    <a:pt x="413" y="243"/>
                  </a:lnTo>
                  <a:lnTo>
                    <a:pt x="430" y="236"/>
                  </a:lnTo>
                  <a:lnTo>
                    <a:pt x="447" y="227"/>
                  </a:lnTo>
                  <a:lnTo>
                    <a:pt x="463" y="219"/>
                  </a:lnTo>
                  <a:lnTo>
                    <a:pt x="477" y="210"/>
                  </a:lnTo>
                  <a:lnTo>
                    <a:pt x="489" y="200"/>
                  </a:lnTo>
                  <a:lnTo>
                    <a:pt x="500" y="190"/>
                  </a:lnTo>
                  <a:lnTo>
                    <a:pt x="508" y="180"/>
                  </a:lnTo>
                  <a:lnTo>
                    <a:pt x="515" y="169"/>
                  </a:lnTo>
                  <a:lnTo>
                    <a:pt x="520" y="157"/>
                  </a:lnTo>
                  <a:lnTo>
                    <a:pt x="524" y="146"/>
                  </a:lnTo>
                  <a:lnTo>
                    <a:pt x="524" y="134"/>
                  </a:lnTo>
                  <a:lnTo>
                    <a:pt x="524" y="121"/>
                  </a:lnTo>
                  <a:lnTo>
                    <a:pt x="520" y="110"/>
                  </a:lnTo>
                  <a:lnTo>
                    <a:pt x="515" y="98"/>
                  </a:lnTo>
                  <a:lnTo>
                    <a:pt x="508" y="87"/>
                  </a:lnTo>
                  <a:lnTo>
                    <a:pt x="500" y="77"/>
                  </a:lnTo>
                  <a:lnTo>
                    <a:pt x="489" y="67"/>
                  </a:lnTo>
                  <a:lnTo>
                    <a:pt x="477" y="57"/>
                  </a:lnTo>
                  <a:lnTo>
                    <a:pt x="463" y="47"/>
                  </a:lnTo>
                  <a:lnTo>
                    <a:pt x="447" y="38"/>
                  </a:lnTo>
                  <a:lnTo>
                    <a:pt x="430" y="31"/>
                  </a:lnTo>
                  <a:lnTo>
                    <a:pt x="413" y="24"/>
                  </a:lnTo>
                  <a:lnTo>
                    <a:pt x="393" y="18"/>
                  </a:lnTo>
                  <a:lnTo>
                    <a:pt x="372" y="12"/>
                  </a:lnTo>
                  <a:lnTo>
                    <a:pt x="352" y="8"/>
                  </a:lnTo>
                  <a:lnTo>
                    <a:pt x="330" y="4"/>
                  </a:lnTo>
                  <a:lnTo>
                    <a:pt x="307" y="1"/>
                  </a:lnTo>
                  <a:lnTo>
                    <a:pt x="284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2" y="8"/>
                  </a:lnTo>
                  <a:lnTo>
                    <a:pt x="151" y="12"/>
                  </a:lnTo>
                  <a:lnTo>
                    <a:pt x="130" y="18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7" y="38"/>
                  </a:lnTo>
                  <a:lnTo>
                    <a:pt x="60" y="47"/>
                  </a:lnTo>
                  <a:lnTo>
                    <a:pt x="47" y="57"/>
                  </a:lnTo>
                  <a:lnTo>
                    <a:pt x="34" y="67"/>
                  </a:lnTo>
                  <a:lnTo>
                    <a:pt x="25" y="77"/>
                  </a:lnTo>
                  <a:lnTo>
                    <a:pt x="16" y="87"/>
                  </a:lnTo>
                  <a:lnTo>
                    <a:pt x="8" y="98"/>
                  </a:lnTo>
                  <a:lnTo>
                    <a:pt x="4" y="111"/>
                  </a:lnTo>
                  <a:lnTo>
                    <a:pt x="1" y="121"/>
                  </a:lnTo>
                  <a:lnTo>
                    <a:pt x="0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9" name="Freeform 10"/>
            <p:cNvSpPr>
              <a:spLocks/>
            </p:cNvSpPr>
            <p:nvPr/>
          </p:nvSpPr>
          <p:spPr bwMode="auto">
            <a:xfrm>
              <a:off x="1008063" y="4025900"/>
              <a:ext cx="835025" cy="428625"/>
            </a:xfrm>
            <a:custGeom>
              <a:avLst/>
              <a:gdLst>
                <a:gd name="T0" fmla="*/ 2147483647 w 526"/>
                <a:gd name="T1" fmla="*/ 2147483647 h 270"/>
                <a:gd name="T2" fmla="*/ 2147483647 w 526"/>
                <a:gd name="T3" fmla="*/ 2147483647 h 270"/>
                <a:gd name="T4" fmla="*/ 2147483647 w 526"/>
                <a:gd name="T5" fmla="*/ 2147483647 h 270"/>
                <a:gd name="T6" fmla="*/ 2147483647 w 526"/>
                <a:gd name="T7" fmla="*/ 2147483647 h 270"/>
                <a:gd name="T8" fmla="*/ 2147483647 w 526"/>
                <a:gd name="T9" fmla="*/ 2147483647 h 270"/>
                <a:gd name="T10" fmla="*/ 2147483647 w 526"/>
                <a:gd name="T11" fmla="*/ 2147483647 h 270"/>
                <a:gd name="T12" fmla="*/ 2147483647 w 526"/>
                <a:gd name="T13" fmla="*/ 2147483647 h 270"/>
                <a:gd name="T14" fmla="*/ 2147483647 w 526"/>
                <a:gd name="T15" fmla="*/ 2147483647 h 270"/>
                <a:gd name="T16" fmla="*/ 2147483647 w 526"/>
                <a:gd name="T17" fmla="*/ 2147483647 h 270"/>
                <a:gd name="T18" fmla="*/ 2147483647 w 526"/>
                <a:gd name="T19" fmla="*/ 2147483647 h 270"/>
                <a:gd name="T20" fmla="*/ 2147483647 w 526"/>
                <a:gd name="T21" fmla="*/ 2147483647 h 270"/>
                <a:gd name="T22" fmla="*/ 2147483647 w 526"/>
                <a:gd name="T23" fmla="*/ 2147483647 h 270"/>
                <a:gd name="T24" fmla="*/ 2147483647 w 526"/>
                <a:gd name="T25" fmla="*/ 2147483647 h 270"/>
                <a:gd name="T26" fmla="*/ 2147483647 w 526"/>
                <a:gd name="T27" fmla="*/ 2147483647 h 270"/>
                <a:gd name="T28" fmla="*/ 2147483647 w 526"/>
                <a:gd name="T29" fmla="*/ 2147483647 h 270"/>
                <a:gd name="T30" fmla="*/ 2147483647 w 526"/>
                <a:gd name="T31" fmla="*/ 2147483647 h 270"/>
                <a:gd name="T32" fmla="*/ 2147483647 w 526"/>
                <a:gd name="T33" fmla="*/ 2147483647 h 270"/>
                <a:gd name="T34" fmla="*/ 2147483647 w 526"/>
                <a:gd name="T35" fmla="*/ 2147483647 h 270"/>
                <a:gd name="T36" fmla="*/ 2147483647 w 526"/>
                <a:gd name="T37" fmla="*/ 2147483647 h 270"/>
                <a:gd name="T38" fmla="*/ 2147483647 w 526"/>
                <a:gd name="T39" fmla="*/ 2147483647 h 270"/>
                <a:gd name="T40" fmla="*/ 2147483647 w 526"/>
                <a:gd name="T41" fmla="*/ 2147483647 h 270"/>
                <a:gd name="T42" fmla="*/ 2147483647 w 526"/>
                <a:gd name="T43" fmla="*/ 2147483647 h 270"/>
                <a:gd name="T44" fmla="*/ 2147483647 w 526"/>
                <a:gd name="T45" fmla="*/ 2147483647 h 270"/>
                <a:gd name="T46" fmla="*/ 2147483647 w 526"/>
                <a:gd name="T47" fmla="*/ 2147483647 h 270"/>
                <a:gd name="T48" fmla="*/ 2147483647 w 526"/>
                <a:gd name="T49" fmla="*/ 2147483647 h 270"/>
                <a:gd name="T50" fmla="*/ 2147483647 w 526"/>
                <a:gd name="T51" fmla="*/ 2147483647 h 270"/>
                <a:gd name="T52" fmla="*/ 2147483647 w 526"/>
                <a:gd name="T53" fmla="*/ 2147483647 h 270"/>
                <a:gd name="T54" fmla="*/ 2147483647 w 526"/>
                <a:gd name="T55" fmla="*/ 2147483647 h 270"/>
                <a:gd name="T56" fmla="*/ 2147483647 w 526"/>
                <a:gd name="T57" fmla="*/ 2147483647 h 270"/>
                <a:gd name="T58" fmla="*/ 2147483647 w 526"/>
                <a:gd name="T59" fmla="*/ 2147483647 h 270"/>
                <a:gd name="T60" fmla="*/ 2147483647 w 526"/>
                <a:gd name="T61" fmla="*/ 2147483647 h 270"/>
                <a:gd name="T62" fmla="*/ 2147483647 w 526"/>
                <a:gd name="T63" fmla="*/ 2147483647 h 270"/>
                <a:gd name="T64" fmla="*/ 2147483647 w 526"/>
                <a:gd name="T65" fmla="*/ 2147483647 h 270"/>
                <a:gd name="T66" fmla="*/ 2147483647 w 526"/>
                <a:gd name="T67" fmla="*/ 2147483647 h 270"/>
                <a:gd name="T68" fmla="*/ 2147483647 w 526"/>
                <a:gd name="T69" fmla="*/ 2147483647 h 270"/>
                <a:gd name="T70" fmla="*/ 2147483647 w 526"/>
                <a:gd name="T71" fmla="*/ 2147483647 h 2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6"/>
                <a:gd name="T109" fmla="*/ 0 h 270"/>
                <a:gd name="T110" fmla="*/ 526 w 526"/>
                <a:gd name="T111" fmla="*/ 270 h 2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6" h="270">
                  <a:moveTo>
                    <a:pt x="525" y="134"/>
                  </a:moveTo>
                  <a:lnTo>
                    <a:pt x="523" y="123"/>
                  </a:lnTo>
                  <a:lnTo>
                    <a:pt x="520" y="110"/>
                  </a:lnTo>
                  <a:lnTo>
                    <a:pt x="516" y="100"/>
                  </a:lnTo>
                  <a:lnTo>
                    <a:pt x="508" y="88"/>
                  </a:lnTo>
                  <a:lnTo>
                    <a:pt x="500" y="77"/>
                  </a:lnTo>
                  <a:lnTo>
                    <a:pt x="489" y="67"/>
                  </a:lnTo>
                  <a:lnTo>
                    <a:pt x="477" y="57"/>
                  </a:lnTo>
                  <a:lnTo>
                    <a:pt x="463" y="48"/>
                  </a:lnTo>
                  <a:lnTo>
                    <a:pt x="447" y="40"/>
                  </a:lnTo>
                  <a:lnTo>
                    <a:pt x="431" y="31"/>
                  </a:lnTo>
                  <a:lnTo>
                    <a:pt x="413" y="24"/>
                  </a:lnTo>
                  <a:lnTo>
                    <a:pt x="393" y="18"/>
                  </a:lnTo>
                  <a:lnTo>
                    <a:pt x="373" y="12"/>
                  </a:lnTo>
                  <a:lnTo>
                    <a:pt x="352" y="8"/>
                  </a:lnTo>
                  <a:lnTo>
                    <a:pt x="330" y="4"/>
                  </a:lnTo>
                  <a:lnTo>
                    <a:pt x="307" y="2"/>
                  </a:lnTo>
                  <a:lnTo>
                    <a:pt x="284" y="1"/>
                  </a:lnTo>
                  <a:lnTo>
                    <a:pt x="261" y="0"/>
                  </a:lnTo>
                  <a:lnTo>
                    <a:pt x="240" y="1"/>
                  </a:lnTo>
                  <a:lnTo>
                    <a:pt x="217" y="2"/>
                  </a:lnTo>
                  <a:lnTo>
                    <a:pt x="194" y="4"/>
                  </a:lnTo>
                  <a:lnTo>
                    <a:pt x="172" y="8"/>
                  </a:lnTo>
                  <a:lnTo>
                    <a:pt x="151" y="12"/>
                  </a:lnTo>
                  <a:lnTo>
                    <a:pt x="131" y="18"/>
                  </a:lnTo>
                  <a:lnTo>
                    <a:pt x="111" y="24"/>
                  </a:lnTo>
                  <a:lnTo>
                    <a:pt x="94" y="31"/>
                  </a:lnTo>
                  <a:lnTo>
                    <a:pt x="77" y="40"/>
                  </a:lnTo>
                  <a:lnTo>
                    <a:pt x="61" y="48"/>
                  </a:lnTo>
                  <a:lnTo>
                    <a:pt x="47" y="57"/>
                  </a:lnTo>
                  <a:lnTo>
                    <a:pt x="35" y="67"/>
                  </a:lnTo>
                  <a:lnTo>
                    <a:pt x="25" y="77"/>
                  </a:lnTo>
                  <a:lnTo>
                    <a:pt x="16" y="88"/>
                  </a:lnTo>
                  <a:lnTo>
                    <a:pt x="8" y="100"/>
                  </a:lnTo>
                  <a:lnTo>
                    <a:pt x="4" y="110"/>
                  </a:lnTo>
                  <a:lnTo>
                    <a:pt x="1" y="123"/>
                  </a:lnTo>
                  <a:lnTo>
                    <a:pt x="0" y="134"/>
                  </a:lnTo>
                  <a:lnTo>
                    <a:pt x="1" y="145"/>
                  </a:lnTo>
                  <a:lnTo>
                    <a:pt x="4" y="157"/>
                  </a:lnTo>
                  <a:lnTo>
                    <a:pt x="8" y="168"/>
                  </a:lnTo>
                  <a:lnTo>
                    <a:pt x="16" y="180"/>
                  </a:lnTo>
                  <a:lnTo>
                    <a:pt x="25" y="190"/>
                  </a:lnTo>
                  <a:lnTo>
                    <a:pt x="35" y="201"/>
                  </a:lnTo>
                  <a:lnTo>
                    <a:pt x="47" y="211"/>
                  </a:lnTo>
                  <a:lnTo>
                    <a:pt x="61" y="220"/>
                  </a:lnTo>
                  <a:lnTo>
                    <a:pt x="77" y="228"/>
                  </a:lnTo>
                  <a:lnTo>
                    <a:pt x="94" y="236"/>
                  </a:lnTo>
                  <a:lnTo>
                    <a:pt x="111" y="244"/>
                  </a:lnTo>
                  <a:lnTo>
                    <a:pt x="131" y="250"/>
                  </a:lnTo>
                  <a:lnTo>
                    <a:pt x="151" y="254"/>
                  </a:lnTo>
                  <a:lnTo>
                    <a:pt x="172" y="260"/>
                  </a:lnTo>
                  <a:lnTo>
                    <a:pt x="194" y="263"/>
                  </a:lnTo>
                  <a:lnTo>
                    <a:pt x="217" y="266"/>
                  </a:lnTo>
                  <a:lnTo>
                    <a:pt x="240" y="267"/>
                  </a:lnTo>
                  <a:lnTo>
                    <a:pt x="261" y="269"/>
                  </a:lnTo>
                  <a:lnTo>
                    <a:pt x="284" y="267"/>
                  </a:lnTo>
                  <a:lnTo>
                    <a:pt x="307" y="266"/>
                  </a:lnTo>
                  <a:lnTo>
                    <a:pt x="330" y="263"/>
                  </a:lnTo>
                  <a:lnTo>
                    <a:pt x="352" y="260"/>
                  </a:lnTo>
                  <a:lnTo>
                    <a:pt x="373" y="254"/>
                  </a:lnTo>
                  <a:lnTo>
                    <a:pt x="393" y="250"/>
                  </a:lnTo>
                  <a:lnTo>
                    <a:pt x="413" y="244"/>
                  </a:lnTo>
                  <a:lnTo>
                    <a:pt x="431" y="236"/>
                  </a:lnTo>
                  <a:lnTo>
                    <a:pt x="447" y="228"/>
                  </a:lnTo>
                  <a:lnTo>
                    <a:pt x="463" y="220"/>
                  </a:lnTo>
                  <a:lnTo>
                    <a:pt x="477" y="211"/>
                  </a:lnTo>
                  <a:lnTo>
                    <a:pt x="489" y="201"/>
                  </a:lnTo>
                  <a:lnTo>
                    <a:pt x="500" y="190"/>
                  </a:lnTo>
                  <a:lnTo>
                    <a:pt x="508" y="180"/>
                  </a:lnTo>
                  <a:lnTo>
                    <a:pt x="516" y="168"/>
                  </a:lnTo>
                  <a:lnTo>
                    <a:pt x="520" y="157"/>
                  </a:lnTo>
                  <a:lnTo>
                    <a:pt x="523" y="145"/>
                  </a:lnTo>
                  <a:lnTo>
                    <a:pt x="525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90" name="Freeform 11"/>
            <p:cNvSpPr>
              <a:spLocks/>
            </p:cNvSpPr>
            <p:nvPr/>
          </p:nvSpPr>
          <p:spPr bwMode="auto">
            <a:xfrm>
              <a:off x="2541588" y="4025900"/>
              <a:ext cx="833437" cy="428625"/>
            </a:xfrm>
            <a:custGeom>
              <a:avLst/>
              <a:gdLst>
                <a:gd name="T0" fmla="*/ 2147483647 w 525"/>
                <a:gd name="T1" fmla="*/ 2147483647 h 270"/>
                <a:gd name="T2" fmla="*/ 2147483647 w 525"/>
                <a:gd name="T3" fmla="*/ 2147483647 h 270"/>
                <a:gd name="T4" fmla="*/ 2147483647 w 525"/>
                <a:gd name="T5" fmla="*/ 2147483647 h 270"/>
                <a:gd name="T6" fmla="*/ 2147483647 w 525"/>
                <a:gd name="T7" fmla="*/ 2147483647 h 270"/>
                <a:gd name="T8" fmla="*/ 2147483647 w 525"/>
                <a:gd name="T9" fmla="*/ 2147483647 h 270"/>
                <a:gd name="T10" fmla="*/ 2147483647 w 525"/>
                <a:gd name="T11" fmla="*/ 2147483647 h 270"/>
                <a:gd name="T12" fmla="*/ 2147483647 w 525"/>
                <a:gd name="T13" fmla="*/ 2147483647 h 270"/>
                <a:gd name="T14" fmla="*/ 2147483647 w 525"/>
                <a:gd name="T15" fmla="*/ 2147483647 h 270"/>
                <a:gd name="T16" fmla="*/ 2147483647 w 525"/>
                <a:gd name="T17" fmla="*/ 2147483647 h 270"/>
                <a:gd name="T18" fmla="*/ 2147483647 w 525"/>
                <a:gd name="T19" fmla="*/ 2147483647 h 270"/>
                <a:gd name="T20" fmla="*/ 2147483647 w 525"/>
                <a:gd name="T21" fmla="*/ 2147483647 h 270"/>
                <a:gd name="T22" fmla="*/ 2147483647 w 525"/>
                <a:gd name="T23" fmla="*/ 2147483647 h 270"/>
                <a:gd name="T24" fmla="*/ 2147483647 w 525"/>
                <a:gd name="T25" fmla="*/ 2147483647 h 270"/>
                <a:gd name="T26" fmla="*/ 2147483647 w 525"/>
                <a:gd name="T27" fmla="*/ 2147483647 h 270"/>
                <a:gd name="T28" fmla="*/ 2147483647 w 525"/>
                <a:gd name="T29" fmla="*/ 2147483647 h 270"/>
                <a:gd name="T30" fmla="*/ 2147483647 w 525"/>
                <a:gd name="T31" fmla="*/ 2147483647 h 270"/>
                <a:gd name="T32" fmla="*/ 2147483647 w 525"/>
                <a:gd name="T33" fmla="*/ 2147483647 h 270"/>
                <a:gd name="T34" fmla="*/ 2147483647 w 525"/>
                <a:gd name="T35" fmla="*/ 2147483647 h 270"/>
                <a:gd name="T36" fmla="*/ 2147483647 w 525"/>
                <a:gd name="T37" fmla="*/ 2147483647 h 270"/>
                <a:gd name="T38" fmla="*/ 2147483647 w 525"/>
                <a:gd name="T39" fmla="*/ 2147483647 h 270"/>
                <a:gd name="T40" fmla="*/ 2147483647 w 525"/>
                <a:gd name="T41" fmla="*/ 2147483647 h 270"/>
                <a:gd name="T42" fmla="*/ 2147483647 w 525"/>
                <a:gd name="T43" fmla="*/ 2147483647 h 270"/>
                <a:gd name="T44" fmla="*/ 2147483647 w 525"/>
                <a:gd name="T45" fmla="*/ 2147483647 h 270"/>
                <a:gd name="T46" fmla="*/ 2147483647 w 525"/>
                <a:gd name="T47" fmla="*/ 2147483647 h 270"/>
                <a:gd name="T48" fmla="*/ 2147483647 w 525"/>
                <a:gd name="T49" fmla="*/ 2147483647 h 270"/>
                <a:gd name="T50" fmla="*/ 2147483647 w 525"/>
                <a:gd name="T51" fmla="*/ 2147483647 h 270"/>
                <a:gd name="T52" fmla="*/ 2147483647 w 525"/>
                <a:gd name="T53" fmla="*/ 2147483647 h 270"/>
                <a:gd name="T54" fmla="*/ 2147483647 w 525"/>
                <a:gd name="T55" fmla="*/ 2147483647 h 270"/>
                <a:gd name="T56" fmla="*/ 2147483647 w 525"/>
                <a:gd name="T57" fmla="*/ 2147483647 h 270"/>
                <a:gd name="T58" fmla="*/ 2147483647 w 525"/>
                <a:gd name="T59" fmla="*/ 2147483647 h 270"/>
                <a:gd name="T60" fmla="*/ 2147483647 w 525"/>
                <a:gd name="T61" fmla="*/ 2147483647 h 270"/>
                <a:gd name="T62" fmla="*/ 2147483647 w 525"/>
                <a:gd name="T63" fmla="*/ 2147483647 h 270"/>
                <a:gd name="T64" fmla="*/ 2147483647 w 525"/>
                <a:gd name="T65" fmla="*/ 2147483647 h 270"/>
                <a:gd name="T66" fmla="*/ 2147483647 w 525"/>
                <a:gd name="T67" fmla="*/ 2147483647 h 270"/>
                <a:gd name="T68" fmla="*/ 2147483647 w 525"/>
                <a:gd name="T69" fmla="*/ 2147483647 h 270"/>
                <a:gd name="T70" fmla="*/ 2147483647 w 525"/>
                <a:gd name="T71" fmla="*/ 2147483647 h 2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70"/>
                <a:gd name="T110" fmla="*/ 525 w 525"/>
                <a:gd name="T111" fmla="*/ 270 h 2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70">
                  <a:moveTo>
                    <a:pt x="0" y="134"/>
                  </a:moveTo>
                  <a:lnTo>
                    <a:pt x="1" y="145"/>
                  </a:lnTo>
                  <a:lnTo>
                    <a:pt x="3" y="157"/>
                  </a:lnTo>
                  <a:lnTo>
                    <a:pt x="8" y="168"/>
                  </a:lnTo>
                  <a:lnTo>
                    <a:pt x="15" y="180"/>
                  </a:lnTo>
                  <a:lnTo>
                    <a:pt x="23" y="190"/>
                  </a:lnTo>
                  <a:lnTo>
                    <a:pt x="34" y="201"/>
                  </a:lnTo>
                  <a:lnTo>
                    <a:pt x="46" y="211"/>
                  </a:lnTo>
                  <a:lnTo>
                    <a:pt x="60" y="220"/>
                  </a:lnTo>
                  <a:lnTo>
                    <a:pt x="76" y="228"/>
                  </a:lnTo>
                  <a:lnTo>
                    <a:pt x="93" y="236"/>
                  </a:lnTo>
                  <a:lnTo>
                    <a:pt x="111" y="244"/>
                  </a:lnTo>
                  <a:lnTo>
                    <a:pt x="130" y="250"/>
                  </a:lnTo>
                  <a:lnTo>
                    <a:pt x="151" y="254"/>
                  </a:lnTo>
                  <a:lnTo>
                    <a:pt x="171" y="260"/>
                  </a:lnTo>
                  <a:lnTo>
                    <a:pt x="194" y="263"/>
                  </a:lnTo>
                  <a:lnTo>
                    <a:pt x="216" y="266"/>
                  </a:lnTo>
                  <a:lnTo>
                    <a:pt x="239" y="267"/>
                  </a:lnTo>
                  <a:lnTo>
                    <a:pt x="262" y="269"/>
                  </a:lnTo>
                  <a:lnTo>
                    <a:pt x="284" y="267"/>
                  </a:lnTo>
                  <a:lnTo>
                    <a:pt x="307" y="266"/>
                  </a:lnTo>
                  <a:lnTo>
                    <a:pt x="329" y="263"/>
                  </a:lnTo>
                  <a:lnTo>
                    <a:pt x="351" y="260"/>
                  </a:lnTo>
                  <a:lnTo>
                    <a:pt x="372" y="254"/>
                  </a:lnTo>
                  <a:lnTo>
                    <a:pt x="392" y="250"/>
                  </a:lnTo>
                  <a:lnTo>
                    <a:pt x="412" y="243"/>
                  </a:lnTo>
                  <a:lnTo>
                    <a:pt x="430" y="236"/>
                  </a:lnTo>
                  <a:lnTo>
                    <a:pt x="446" y="228"/>
                  </a:lnTo>
                  <a:lnTo>
                    <a:pt x="462" y="220"/>
                  </a:lnTo>
                  <a:lnTo>
                    <a:pt x="476" y="210"/>
                  </a:lnTo>
                  <a:lnTo>
                    <a:pt x="489" y="201"/>
                  </a:lnTo>
                  <a:lnTo>
                    <a:pt x="498" y="190"/>
                  </a:lnTo>
                  <a:lnTo>
                    <a:pt x="507" y="180"/>
                  </a:lnTo>
                  <a:lnTo>
                    <a:pt x="515" y="168"/>
                  </a:lnTo>
                  <a:lnTo>
                    <a:pt x="519" y="157"/>
                  </a:lnTo>
                  <a:lnTo>
                    <a:pt x="522" y="145"/>
                  </a:lnTo>
                  <a:lnTo>
                    <a:pt x="524" y="134"/>
                  </a:lnTo>
                  <a:lnTo>
                    <a:pt x="522" y="123"/>
                  </a:lnTo>
                  <a:lnTo>
                    <a:pt x="519" y="110"/>
                  </a:lnTo>
                  <a:lnTo>
                    <a:pt x="515" y="100"/>
                  </a:lnTo>
                  <a:lnTo>
                    <a:pt x="507" y="88"/>
                  </a:lnTo>
                  <a:lnTo>
                    <a:pt x="498" y="77"/>
                  </a:lnTo>
                  <a:lnTo>
                    <a:pt x="489" y="67"/>
                  </a:lnTo>
                  <a:lnTo>
                    <a:pt x="476" y="57"/>
                  </a:lnTo>
                  <a:lnTo>
                    <a:pt x="462" y="48"/>
                  </a:lnTo>
                  <a:lnTo>
                    <a:pt x="446" y="40"/>
                  </a:lnTo>
                  <a:lnTo>
                    <a:pt x="430" y="31"/>
                  </a:lnTo>
                  <a:lnTo>
                    <a:pt x="412" y="24"/>
                  </a:lnTo>
                  <a:lnTo>
                    <a:pt x="392" y="18"/>
                  </a:lnTo>
                  <a:lnTo>
                    <a:pt x="372" y="12"/>
                  </a:lnTo>
                  <a:lnTo>
                    <a:pt x="351" y="8"/>
                  </a:lnTo>
                  <a:lnTo>
                    <a:pt x="329" y="4"/>
                  </a:lnTo>
                  <a:lnTo>
                    <a:pt x="307" y="2"/>
                  </a:lnTo>
                  <a:lnTo>
                    <a:pt x="284" y="1"/>
                  </a:lnTo>
                  <a:lnTo>
                    <a:pt x="262" y="0"/>
                  </a:lnTo>
                  <a:lnTo>
                    <a:pt x="239" y="1"/>
                  </a:lnTo>
                  <a:lnTo>
                    <a:pt x="216" y="2"/>
                  </a:lnTo>
                  <a:lnTo>
                    <a:pt x="193" y="4"/>
                  </a:lnTo>
                  <a:lnTo>
                    <a:pt x="171" y="8"/>
                  </a:lnTo>
                  <a:lnTo>
                    <a:pt x="151" y="12"/>
                  </a:lnTo>
                  <a:lnTo>
                    <a:pt x="130" y="18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6" y="40"/>
                  </a:lnTo>
                  <a:lnTo>
                    <a:pt x="60" y="48"/>
                  </a:lnTo>
                  <a:lnTo>
                    <a:pt x="46" y="57"/>
                  </a:lnTo>
                  <a:lnTo>
                    <a:pt x="34" y="67"/>
                  </a:lnTo>
                  <a:lnTo>
                    <a:pt x="23" y="77"/>
                  </a:lnTo>
                  <a:lnTo>
                    <a:pt x="15" y="88"/>
                  </a:lnTo>
                  <a:lnTo>
                    <a:pt x="8" y="100"/>
                  </a:lnTo>
                  <a:lnTo>
                    <a:pt x="3" y="110"/>
                  </a:lnTo>
                  <a:lnTo>
                    <a:pt x="1" y="123"/>
                  </a:lnTo>
                  <a:lnTo>
                    <a:pt x="0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91" name="Freeform 13"/>
            <p:cNvSpPr>
              <a:spLocks/>
            </p:cNvSpPr>
            <p:nvPr/>
          </p:nvSpPr>
          <p:spPr bwMode="auto">
            <a:xfrm>
              <a:off x="5092700" y="4724400"/>
              <a:ext cx="1350963" cy="441325"/>
            </a:xfrm>
            <a:custGeom>
              <a:avLst/>
              <a:gdLst>
                <a:gd name="T0" fmla="*/ 2147483647 w 851"/>
                <a:gd name="T1" fmla="*/ 2147483647 h 278"/>
                <a:gd name="T2" fmla="*/ 2147483647 w 851"/>
                <a:gd name="T3" fmla="*/ 0 h 278"/>
                <a:gd name="T4" fmla="*/ 0 w 851"/>
                <a:gd name="T5" fmla="*/ 0 h 278"/>
                <a:gd name="T6" fmla="*/ 0 w 851"/>
                <a:gd name="T7" fmla="*/ 2147483647 h 278"/>
                <a:gd name="T8" fmla="*/ 2147483647 w 851"/>
                <a:gd name="T9" fmla="*/ 2147483647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1"/>
                <a:gd name="T16" fmla="*/ 0 h 278"/>
                <a:gd name="T17" fmla="*/ 851 w 851"/>
                <a:gd name="T18" fmla="*/ 278 h 2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1" h="278">
                  <a:moveTo>
                    <a:pt x="850" y="277"/>
                  </a:moveTo>
                  <a:lnTo>
                    <a:pt x="850" y="0"/>
                  </a:lnTo>
                  <a:lnTo>
                    <a:pt x="0" y="0"/>
                  </a:lnTo>
                  <a:lnTo>
                    <a:pt x="0" y="277"/>
                  </a:lnTo>
                  <a:lnTo>
                    <a:pt x="850" y="27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92" name="Freeform 14"/>
            <p:cNvSpPr>
              <a:spLocks/>
            </p:cNvSpPr>
            <p:nvPr/>
          </p:nvSpPr>
          <p:spPr bwMode="auto">
            <a:xfrm>
              <a:off x="1654175" y="4713287"/>
              <a:ext cx="1154113" cy="439738"/>
            </a:xfrm>
            <a:custGeom>
              <a:avLst/>
              <a:gdLst>
                <a:gd name="T0" fmla="*/ 2147483647 w 727"/>
                <a:gd name="T1" fmla="*/ 2147483647 h 277"/>
                <a:gd name="T2" fmla="*/ 2147483647 w 727"/>
                <a:gd name="T3" fmla="*/ 0 h 277"/>
                <a:gd name="T4" fmla="*/ 0 w 727"/>
                <a:gd name="T5" fmla="*/ 0 h 277"/>
                <a:gd name="T6" fmla="*/ 0 w 727"/>
                <a:gd name="T7" fmla="*/ 2147483647 h 277"/>
                <a:gd name="T8" fmla="*/ 2147483647 w 727"/>
                <a:gd name="T9" fmla="*/ 2147483647 h 2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7"/>
                <a:gd name="T16" fmla="*/ 0 h 277"/>
                <a:gd name="T17" fmla="*/ 727 w 727"/>
                <a:gd name="T18" fmla="*/ 277 h 2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7" h="277">
                  <a:moveTo>
                    <a:pt x="726" y="276"/>
                  </a:moveTo>
                  <a:lnTo>
                    <a:pt x="726" y="0"/>
                  </a:lnTo>
                  <a:lnTo>
                    <a:pt x="0" y="0"/>
                  </a:lnTo>
                  <a:lnTo>
                    <a:pt x="0" y="276"/>
                  </a:lnTo>
                  <a:lnTo>
                    <a:pt x="726" y="27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93" name="Freeform 15"/>
            <p:cNvSpPr>
              <a:spLocks/>
            </p:cNvSpPr>
            <p:nvPr/>
          </p:nvSpPr>
          <p:spPr bwMode="auto">
            <a:xfrm>
              <a:off x="5092700" y="3725862"/>
              <a:ext cx="835025" cy="427038"/>
            </a:xfrm>
            <a:custGeom>
              <a:avLst/>
              <a:gdLst>
                <a:gd name="T0" fmla="*/ 2147483647 w 526"/>
                <a:gd name="T1" fmla="*/ 2147483647 h 269"/>
                <a:gd name="T2" fmla="*/ 2147483647 w 526"/>
                <a:gd name="T3" fmla="*/ 2147483647 h 269"/>
                <a:gd name="T4" fmla="*/ 2147483647 w 526"/>
                <a:gd name="T5" fmla="*/ 2147483647 h 269"/>
                <a:gd name="T6" fmla="*/ 2147483647 w 526"/>
                <a:gd name="T7" fmla="*/ 2147483647 h 269"/>
                <a:gd name="T8" fmla="*/ 2147483647 w 526"/>
                <a:gd name="T9" fmla="*/ 2147483647 h 269"/>
                <a:gd name="T10" fmla="*/ 2147483647 w 526"/>
                <a:gd name="T11" fmla="*/ 2147483647 h 269"/>
                <a:gd name="T12" fmla="*/ 2147483647 w 526"/>
                <a:gd name="T13" fmla="*/ 2147483647 h 269"/>
                <a:gd name="T14" fmla="*/ 2147483647 w 526"/>
                <a:gd name="T15" fmla="*/ 2147483647 h 269"/>
                <a:gd name="T16" fmla="*/ 2147483647 w 526"/>
                <a:gd name="T17" fmla="*/ 0 h 269"/>
                <a:gd name="T18" fmla="*/ 2147483647 w 526"/>
                <a:gd name="T19" fmla="*/ 0 h 269"/>
                <a:gd name="T20" fmla="*/ 2147483647 w 526"/>
                <a:gd name="T21" fmla="*/ 2147483647 h 269"/>
                <a:gd name="T22" fmla="*/ 2147483647 w 526"/>
                <a:gd name="T23" fmla="*/ 2147483647 h 269"/>
                <a:gd name="T24" fmla="*/ 2147483647 w 526"/>
                <a:gd name="T25" fmla="*/ 2147483647 h 269"/>
                <a:gd name="T26" fmla="*/ 2147483647 w 526"/>
                <a:gd name="T27" fmla="*/ 2147483647 h 269"/>
                <a:gd name="T28" fmla="*/ 2147483647 w 526"/>
                <a:gd name="T29" fmla="*/ 2147483647 h 269"/>
                <a:gd name="T30" fmla="*/ 2147483647 w 526"/>
                <a:gd name="T31" fmla="*/ 2147483647 h 269"/>
                <a:gd name="T32" fmla="*/ 2147483647 w 526"/>
                <a:gd name="T33" fmla="*/ 2147483647 h 269"/>
                <a:gd name="T34" fmla="*/ 2147483647 w 526"/>
                <a:gd name="T35" fmla="*/ 2147483647 h 269"/>
                <a:gd name="T36" fmla="*/ 2147483647 w 526"/>
                <a:gd name="T37" fmla="*/ 2147483647 h 269"/>
                <a:gd name="T38" fmla="*/ 2147483647 w 526"/>
                <a:gd name="T39" fmla="*/ 2147483647 h 269"/>
                <a:gd name="T40" fmla="*/ 2147483647 w 526"/>
                <a:gd name="T41" fmla="*/ 2147483647 h 269"/>
                <a:gd name="T42" fmla="*/ 2147483647 w 526"/>
                <a:gd name="T43" fmla="*/ 2147483647 h 269"/>
                <a:gd name="T44" fmla="*/ 2147483647 w 526"/>
                <a:gd name="T45" fmla="*/ 2147483647 h 269"/>
                <a:gd name="T46" fmla="*/ 2147483647 w 526"/>
                <a:gd name="T47" fmla="*/ 2147483647 h 269"/>
                <a:gd name="T48" fmla="*/ 2147483647 w 526"/>
                <a:gd name="T49" fmla="*/ 2147483647 h 269"/>
                <a:gd name="T50" fmla="*/ 2147483647 w 526"/>
                <a:gd name="T51" fmla="*/ 2147483647 h 269"/>
                <a:gd name="T52" fmla="*/ 2147483647 w 526"/>
                <a:gd name="T53" fmla="*/ 2147483647 h 269"/>
                <a:gd name="T54" fmla="*/ 2147483647 w 526"/>
                <a:gd name="T55" fmla="*/ 2147483647 h 269"/>
                <a:gd name="T56" fmla="*/ 2147483647 w 526"/>
                <a:gd name="T57" fmla="*/ 2147483647 h 269"/>
                <a:gd name="T58" fmla="*/ 2147483647 w 526"/>
                <a:gd name="T59" fmla="*/ 2147483647 h 269"/>
                <a:gd name="T60" fmla="*/ 2147483647 w 526"/>
                <a:gd name="T61" fmla="*/ 2147483647 h 269"/>
                <a:gd name="T62" fmla="*/ 2147483647 w 526"/>
                <a:gd name="T63" fmla="*/ 2147483647 h 269"/>
                <a:gd name="T64" fmla="*/ 2147483647 w 526"/>
                <a:gd name="T65" fmla="*/ 2147483647 h 269"/>
                <a:gd name="T66" fmla="*/ 2147483647 w 526"/>
                <a:gd name="T67" fmla="*/ 2147483647 h 269"/>
                <a:gd name="T68" fmla="*/ 2147483647 w 526"/>
                <a:gd name="T69" fmla="*/ 2147483647 h 269"/>
                <a:gd name="T70" fmla="*/ 2147483647 w 526"/>
                <a:gd name="T71" fmla="*/ 2147483647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6"/>
                <a:gd name="T109" fmla="*/ 0 h 269"/>
                <a:gd name="T110" fmla="*/ 526 w 526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6" h="269">
                  <a:moveTo>
                    <a:pt x="525" y="134"/>
                  </a:moveTo>
                  <a:lnTo>
                    <a:pt x="523" y="121"/>
                  </a:lnTo>
                  <a:lnTo>
                    <a:pt x="521" y="110"/>
                  </a:lnTo>
                  <a:lnTo>
                    <a:pt x="516" y="98"/>
                  </a:lnTo>
                  <a:lnTo>
                    <a:pt x="509" y="88"/>
                  </a:lnTo>
                  <a:lnTo>
                    <a:pt x="501" y="77"/>
                  </a:lnTo>
                  <a:lnTo>
                    <a:pt x="490" y="67"/>
                  </a:lnTo>
                  <a:lnTo>
                    <a:pt x="478" y="57"/>
                  </a:lnTo>
                  <a:lnTo>
                    <a:pt x="464" y="47"/>
                  </a:lnTo>
                  <a:lnTo>
                    <a:pt x="448" y="38"/>
                  </a:lnTo>
                  <a:lnTo>
                    <a:pt x="431" y="31"/>
                  </a:lnTo>
                  <a:lnTo>
                    <a:pt x="412" y="24"/>
                  </a:lnTo>
                  <a:lnTo>
                    <a:pt x="393" y="18"/>
                  </a:lnTo>
                  <a:lnTo>
                    <a:pt x="373" y="12"/>
                  </a:lnTo>
                  <a:lnTo>
                    <a:pt x="351" y="8"/>
                  </a:lnTo>
                  <a:lnTo>
                    <a:pt x="330" y="4"/>
                  </a:lnTo>
                  <a:lnTo>
                    <a:pt x="308" y="1"/>
                  </a:lnTo>
                  <a:lnTo>
                    <a:pt x="285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3" y="8"/>
                  </a:lnTo>
                  <a:lnTo>
                    <a:pt x="151" y="12"/>
                  </a:lnTo>
                  <a:lnTo>
                    <a:pt x="130" y="18"/>
                  </a:lnTo>
                  <a:lnTo>
                    <a:pt x="112" y="24"/>
                  </a:lnTo>
                  <a:lnTo>
                    <a:pt x="93" y="31"/>
                  </a:lnTo>
                  <a:lnTo>
                    <a:pt x="76" y="38"/>
                  </a:lnTo>
                  <a:lnTo>
                    <a:pt x="60" y="47"/>
                  </a:lnTo>
                  <a:lnTo>
                    <a:pt x="46" y="57"/>
                  </a:lnTo>
                  <a:lnTo>
                    <a:pt x="34" y="67"/>
                  </a:lnTo>
                  <a:lnTo>
                    <a:pt x="23" y="77"/>
                  </a:lnTo>
                  <a:lnTo>
                    <a:pt x="15" y="88"/>
                  </a:lnTo>
                  <a:lnTo>
                    <a:pt x="8" y="98"/>
                  </a:lnTo>
                  <a:lnTo>
                    <a:pt x="3" y="110"/>
                  </a:lnTo>
                  <a:lnTo>
                    <a:pt x="1" y="121"/>
                  </a:lnTo>
                  <a:lnTo>
                    <a:pt x="0" y="134"/>
                  </a:lnTo>
                  <a:lnTo>
                    <a:pt x="1" y="146"/>
                  </a:lnTo>
                  <a:lnTo>
                    <a:pt x="3" y="157"/>
                  </a:lnTo>
                  <a:lnTo>
                    <a:pt x="8" y="169"/>
                  </a:lnTo>
                  <a:lnTo>
                    <a:pt x="15" y="180"/>
                  </a:lnTo>
                  <a:lnTo>
                    <a:pt x="23" y="190"/>
                  </a:lnTo>
                  <a:lnTo>
                    <a:pt x="34" y="200"/>
                  </a:lnTo>
                  <a:lnTo>
                    <a:pt x="46" y="210"/>
                  </a:lnTo>
                  <a:lnTo>
                    <a:pt x="60" y="220"/>
                  </a:lnTo>
                  <a:lnTo>
                    <a:pt x="76" y="229"/>
                  </a:lnTo>
                  <a:lnTo>
                    <a:pt x="93" y="236"/>
                  </a:lnTo>
                  <a:lnTo>
                    <a:pt x="112" y="243"/>
                  </a:lnTo>
                  <a:lnTo>
                    <a:pt x="130" y="250"/>
                  </a:lnTo>
                  <a:lnTo>
                    <a:pt x="151" y="256"/>
                  </a:lnTo>
                  <a:lnTo>
                    <a:pt x="173" y="260"/>
                  </a:lnTo>
                  <a:lnTo>
                    <a:pt x="194" y="263"/>
                  </a:lnTo>
                  <a:lnTo>
                    <a:pt x="216" y="266"/>
                  </a:lnTo>
                  <a:lnTo>
                    <a:pt x="239" y="268"/>
                  </a:lnTo>
                  <a:lnTo>
                    <a:pt x="262" y="268"/>
                  </a:lnTo>
                  <a:lnTo>
                    <a:pt x="285" y="268"/>
                  </a:lnTo>
                  <a:lnTo>
                    <a:pt x="308" y="266"/>
                  </a:lnTo>
                  <a:lnTo>
                    <a:pt x="330" y="263"/>
                  </a:lnTo>
                  <a:lnTo>
                    <a:pt x="351" y="260"/>
                  </a:lnTo>
                  <a:lnTo>
                    <a:pt x="373" y="256"/>
                  </a:lnTo>
                  <a:lnTo>
                    <a:pt x="393" y="250"/>
                  </a:lnTo>
                  <a:lnTo>
                    <a:pt x="412" y="243"/>
                  </a:lnTo>
                  <a:lnTo>
                    <a:pt x="431" y="236"/>
                  </a:lnTo>
                  <a:lnTo>
                    <a:pt x="448" y="229"/>
                  </a:lnTo>
                  <a:lnTo>
                    <a:pt x="464" y="220"/>
                  </a:lnTo>
                  <a:lnTo>
                    <a:pt x="478" y="210"/>
                  </a:lnTo>
                  <a:lnTo>
                    <a:pt x="490" y="200"/>
                  </a:lnTo>
                  <a:lnTo>
                    <a:pt x="501" y="190"/>
                  </a:lnTo>
                  <a:lnTo>
                    <a:pt x="509" y="180"/>
                  </a:lnTo>
                  <a:lnTo>
                    <a:pt x="516" y="169"/>
                  </a:lnTo>
                  <a:lnTo>
                    <a:pt x="521" y="157"/>
                  </a:lnTo>
                  <a:lnTo>
                    <a:pt x="523" y="146"/>
                  </a:lnTo>
                  <a:lnTo>
                    <a:pt x="525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94" name="Rectangle 16"/>
            <p:cNvSpPr>
              <a:spLocks noChangeArrowheads="1"/>
            </p:cNvSpPr>
            <p:nvPr/>
          </p:nvSpPr>
          <p:spPr bwMode="auto">
            <a:xfrm>
              <a:off x="2774950" y="4079875"/>
              <a:ext cx="4286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lot</a:t>
              </a:r>
            </a:p>
          </p:txBody>
        </p:sp>
        <p:sp>
          <p:nvSpPr>
            <p:cNvPr id="32795" name="Rectangle 17"/>
            <p:cNvSpPr>
              <a:spLocks noChangeArrowheads="1"/>
            </p:cNvSpPr>
            <p:nvPr/>
          </p:nvSpPr>
          <p:spPr bwMode="auto">
            <a:xfrm>
              <a:off x="5110163" y="3765550"/>
              <a:ext cx="8366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dname</a:t>
              </a:r>
            </a:p>
          </p:txBody>
        </p:sp>
        <p:sp>
          <p:nvSpPr>
            <p:cNvPr id="32796" name="Rectangle 18"/>
            <p:cNvSpPr>
              <a:spLocks noChangeArrowheads="1"/>
            </p:cNvSpPr>
            <p:nvPr/>
          </p:nvSpPr>
          <p:spPr bwMode="auto">
            <a:xfrm>
              <a:off x="5845175" y="4089400"/>
              <a:ext cx="858838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budget</a:t>
              </a:r>
            </a:p>
          </p:txBody>
        </p:sp>
        <p:sp>
          <p:nvSpPr>
            <p:cNvPr id="32797" name="Rectangle 19"/>
            <p:cNvSpPr>
              <a:spLocks noChangeArrowheads="1"/>
            </p:cNvSpPr>
            <p:nvPr/>
          </p:nvSpPr>
          <p:spPr bwMode="auto">
            <a:xfrm>
              <a:off x="4476397" y="4017786"/>
              <a:ext cx="567464" cy="39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sng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did</a:t>
              </a:r>
            </a:p>
          </p:txBody>
        </p:sp>
        <p:sp>
          <p:nvSpPr>
            <p:cNvPr id="2" name="Rectangle 20"/>
            <p:cNvSpPr>
              <a:spLocks noChangeArrowheads="1"/>
            </p:cNvSpPr>
            <p:nvPr/>
          </p:nvSpPr>
          <p:spPr bwMode="auto">
            <a:xfrm>
              <a:off x="3429000" y="3641549"/>
              <a:ext cx="838200" cy="396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since</a:t>
              </a:r>
            </a:p>
          </p:txBody>
        </p:sp>
        <p:sp>
          <p:nvSpPr>
            <p:cNvPr id="32799" name="Rectangle 21"/>
            <p:cNvSpPr>
              <a:spLocks noChangeArrowheads="1"/>
            </p:cNvSpPr>
            <p:nvPr/>
          </p:nvSpPr>
          <p:spPr bwMode="auto">
            <a:xfrm>
              <a:off x="1822450" y="3754437"/>
              <a:ext cx="7112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name</a:t>
              </a:r>
            </a:p>
          </p:txBody>
        </p:sp>
        <p:grpSp>
          <p:nvGrpSpPr>
            <p:cNvPr id="32800" name="Group 34"/>
            <p:cNvGrpSpPr>
              <a:grpSpLocks/>
            </p:cNvGrpSpPr>
            <p:nvPr/>
          </p:nvGrpSpPr>
          <p:grpSpPr bwMode="auto">
            <a:xfrm>
              <a:off x="3382963" y="4549698"/>
              <a:ext cx="1250950" cy="701752"/>
              <a:chOff x="4294188" y="5722861"/>
              <a:chExt cx="1250950" cy="701752"/>
            </a:xfrm>
          </p:grpSpPr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4294188" y="5722861"/>
                <a:ext cx="1250950" cy="701752"/>
              </a:xfrm>
              <a:custGeom>
                <a:avLst/>
                <a:gdLst/>
                <a:ahLst/>
                <a:cxnLst>
                  <a:cxn ang="0">
                    <a:pos x="0" y="221"/>
                  </a:cxn>
                  <a:cxn ang="0">
                    <a:pos x="388" y="0"/>
                  </a:cxn>
                  <a:cxn ang="0">
                    <a:pos x="787" y="229"/>
                  </a:cxn>
                  <a:cxn ang="0">
                    <a:pos x="388" y="441"/>
                  </a:cxn>
                  <a:cxn ang="0">
                    <a:pos x="0" y="221"/>
                  </a:cxn>
                </a:cxnLst>
                <a:rect l="0" t="0" r="r" b="b"/>
                <a:pathLst>
                  <a:path w="788" h="442">
                    <a:moveTo>
                      <a:pt x="0" y="221"/>
                    </a:moveTo>
                    <a:lnTo>
                      <a:pt x="388" y="0"/>
                    </a:lnTo>
                    <a:lnTo>
                      <a:pt x="787" y="229"/>
                    </a:lnTo>
                    <a:lnTo>
                      <a:pt x="388" y="441"/>
                    </a:lnTo>
                    <a:lnTo>
                      <a:pt x="0" y="221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814" name="Rectangle 22"/>
              <p:cNvSpPr>
                <a:spLocks noChangeArrowheads="1"/>
              </p:cNvSpPr>
              <p:nvPr/>
            </p:nvSpPr>
            <p:spPr bwMode="auto">
              <a:xfrm>
                <a:off x="4470805" y="5921997"/>
                <a:ext cx="947376" cy="305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b="1" dirty="0">
                    <a:solidFill>
                      <a:srgbClr val="000000"/>
                    </a:solidFill>
                    <a:latin typeface="Arial" pitchFamily="34" charset="0"/>
                  </a:rPr>
                  <a:t>Manages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2801" name="Rectangle 23"/>
            <p:cNvSpPr>
              <a:spLocks noChangeArrowheads="1"/>
            </p:cNvSpPr>
            <p:nvPr/>
          </p:nvSpPr>
          <p:spPr bwMode="auto">
            <a:xfrm>
              <a:off x="5057775" y="4778375"/>
              <a:ext cx="14224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Departments</a:t>
              </a:r>
            </a:p>
          </p:txBody>
        </p:sp>
        <p:sp>
          <p:nvSpPr>
            <p:cNvPr id="32802" name="Rectangle 24"/>
            <p:cNvSpPr>
              <a:spLocks noChangeArrowheads="1"/>
            </p:cNvSpPr>
            <p:nvPr/>
          </p:nvSpPr>
          <p:spPr bwMode="auto">
            <a:xfrm>
              <a:off x="1592263" y="4778375"/>
              <a:ext cx="12541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Employees</a:t>
              </a:r>
            </a:p>
          </p:txBody>
        </p:sp>
        <p:sp>
          <p:nvSpPr>
            <p:cNvPr id="32803" name="Rectangle 25"/>
            <p:cNvSpPr>
              <a:spLocks noChangeArrowheads="1"/>
            </p:cNvSpPr>
            <p:nvPr/>
          </p:nvSpPr>
          <p:spPr bwMode="auto">
            <a:xfrm>
              <a:off x="1136474" y="3995561"/>
              <a:ext cx="625172" cy="39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05EA4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ssn</a:t>
              </a:r>
              <a:endPara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5EA4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2804" name="Line 26"/>
            <p:cNvSpPr>
              <a:spLocks noChangeShapeType="1"/>
            </p:cNvSpPr>
            <p:nvPr/>
          </p:nvSpPr>
          <p:spPr bwMode="auto">
            <a:xfrm>
              <a:off x="2143124" y="4124324"/>
              <a:ext cx="66675" cy="60007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05" name="Line 27"/>
            <p:cNvSpPr>
              <a:spLocks noChangeShapeType="1"/>
            </p:cNvSpPr>
            <p:nvPr/>
          </p:nvSpPr>
          <p:spPr bwMode="auto">
            <a:xfrm>
              <a:off x="1385888" y="4470400"/>
              <a:ext cx="627062" cy="2476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06" name="Line 28"/>
            <p:cNvSpPr>
              <a:spLocks noChangeShapeType="1"/>
            </p:cNvSpPr>
            <p:nvPr/>
          </p:nvSpPr>
          <p:spPr bwMode="auto">
            <a:xfrm flipH="1">
              <a:off x="2562225" y="4453468"/>
              <a:ext cx="316442" cy="24235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07" name="Line 29"/>
            <p:cNvSpPr>
              <a:spLocks noChangeShapeType="1"/>
            </p:cNvSpPr>
            <p:nvPr/>
          </p:nvSpPr>
          <p:spPr bwMode="auto">
            <a:xfrm flipH="1">
              <a:off x="2786063" y="4897437"/>
              <a:ext cx="581025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08" name="Line 30"/>
            <p:cNvSpPr>
              <a:spLocks noChangeShapeType="1"/>
            </p:cNvSpPr>
            <p:nvPr/>
          </p:nvSpPr>
          <p:spPr bwMode="auto">
            <a:xfrm>
              <a:off x="4633913" y="4914899"/>
              <a:ext cx="457376" cy="141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09" name="Line 31"/>
            <p:cNvSpPr>
              <a:spLocks noChangeShapeType="1"/>
            </p:cNvSpPr>
            <p:nvPr/>
          </p:nvSpPr>
          <p:spPr bwMode="auto">
            <a:xfrm>
              <a:off x="3889375" y="4084637"/>
              <a:ext cx="98425" cy="45243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10" name="Line 32"/>
            <p:cNvSpPr>
              <a:spLocks noChangeShapeType="1"/>
            </p:cNvSpPr>
            <p:nvPr/>
          </p:nvSpPr>
          <p:spPr bwMode="auto">
            <a:xfrm>
              <a:off x="4978400" y="4436533"/>
              <a:ext cx="341313" cy="27199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11" name="Line 33"/>
            <p:cNvSpPr>
              <a:spLocks noChangeShapeType="1"/>
            </p:cNvSpPr>
            <p:nvPr/>
          </p:nvSpPr>
          <p:spPr bwMode="auto">
            <a:xfrm>
              <a:off x="5484813" y="4176712"/>
              <a:ext cx="119062" cy="5588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12" name="Line 34"/>
            <p:cNvSpPr>
              <a:spLocks noChangeShapeType="1"/>
            </p:cNvSpPr>
            <p:nvPr/>
          </p:nvSpPr>
          <p:spPr bwMode="auto">
            <a:xfrm flipH="1">
              <a:off x="5953125" y="4462462"/>
              <a:ext cx="317500" cy="24606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2784" name="TextBox 36"/>
          <p:cNvSpPr txBox="1">
            <a:spLocks noChangeArrowheads="1"/>
          </p:cNvSpPr>
          <p:nvPr/>
        </p:nvSpPr>
        <p:spPr bwMode="auto">
          <a:xfrm>
            <a:off x="2567554" y="5680484"/>
            <a:ext cx="1320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Manages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739693" y="4038711"/>
            <a:ext cx="625172" cy="39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strike="noStrike" kern="1200" cap="none" spc="0" normalizeH="0" baseline="0" noProof="0" dirty="0" err="1">
                <a:ln>
                  <a:noFill/>
                </a:ln>
                <a:solidFill>
                  <a:srgbClr val="005EA4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ssn</a:t>
            </a:r>
            <a:endParaRPr kumimoji="0" lang="en-US" sz="2000" b="1" i="0" strike="noStrike" kern="1200" cap="none" spc="0" normalizeH="0" baseline="0" noProof="0" dirty="0">
              <a:ln>
                <a:noFill/>
              </a:ln>
              <a:solidFill>
                <a:srgbClr val="005EA4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9" name="Rectangle 19"/>
          <p:cNvSpPr>
            <a:spLocks noChangeArrowheads="1"/>
          </p:cNvSpPr>
          <p:nvPr/>
        </p:nvSpPr>
        <p:spPr bwMode="auto">
          <a:xfrm>
            <a:off x="4069851" y="4060549"/>
            <a:ext cx="567464" cy="39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did</a:t>
            </a:r>
          </a:p>
        </p:txBody>
      </p:sp>
      <p:sp>
        <p:nvSpPr>
          <p:cNvPr id="40" name="Rectangle 20"/>
          <p:cNvSpPr>
            <a:spLocks noChangeArrowheads="1"/>
          </p:cNvSpPr>
          <p:nvPr/>
        </p:nvSpPr>
        <p:spPr bwMode="auto">
          <a:xfrm>
            <a:off x="3030537" y="3681283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since</a:t>
            </a:r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3394075" y="1386477"/>
            <a:ext cx="5181600" cy="2244725"/>
          </a:xfrm>
          <a:prstGeom prst="rect">
            <a:avLst/>
          </a:prstGeom>
          <a:solidFill>
            <a:srgbClr val="E4EEF8"/>
          </a:solidFill>
          <a:ln w="12700">
            <a:solidFill>
              <a:srgbClr val="CEE1F2"/>
            </a:solidFill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Calibri" pitchFamily="34" charset="0"/>
              </a:rPr>
              <a:t>CREATE TABLE  </a:t>
            </a:r>
            <a:r>
              <a:rPr lang="en-US" sz="2000" b="1" dirty="0">
                <a:latin typeface="Calibri" pitchFamily="34" charset="0"/>
              </a:rPr>
              <a:t>Manages</a:t>
            </a:r>
            <a:r>
              <a:rPr lang="en-US" sz="2000" dirty="0">
                <a:latin typeface="Calibri" pitchFamily="34" charset="0"/>
              </a:rPr>
              <a:t>(</a:t>
            </a:r>
          </a:p>
          <a:p>
            <a:pPr eaLnBrk="0" hangingPunct="0">
              <a:defRPr/>
            </a:pPr>
            <a:r>
              <a:rPr lang="en-US" sz="2000" dirty="0">
                <a:latin typeface="Calibri" pitchFamily="34" charset="0"/>
              </a:rPr>
              <a:t>   </a:t>
            </a:r>
            <a:r>
              <a:rPr lang="en-US" sz="2000" dirty="0" err="1">
                <a:solidFill>
                  <a:srgbClr val="434FD6"/>
                </a:solidFill>
                <a:latin typeface="Calibri" pitchFamily="34" charset="0"/>
              </a:rPr>
              <a:t>ssn</a:t>
            </a:r>
            <a:r>
              <a:rPr lang="en-US" sz="2000" dirty="0">
                <a:solidFill>
                  <a:srgbClr val="434FD6"/>
                </a:solidFill>
                <a:latin typeface="Calibri" pitchFamily="34" charset="0"/>
              </a:rPr>
              <a:t>  CHAR(11),</a:t>
            </a:r>
          </a:p>
          <a:p>
            <a:pPr eaLnBrk="0" hangingPunct="0">
              <a:defRPr/>
            </a:pPr>
            <a:r>
              <a:rPr lang="en-US" sz="2000" dirty="0">
                <a:solidFill>
                  <a:srgbClr val="434FD6"/>
                </a:solidFill>
                <a:latin typeface="Calibri" pitchFamily="34" charset="0"/>
              </a:rPr>
              <a:t>   did  INTEGER,</a:t>
            </a:r>
          </a:p>
          <a:p>
            <a:pPr eaLnBrk="0" hangingPunct="0">
              <a:defRPr/>
            </a:pPr>
            <a:r>
              <a:rPr lang="en-US" sz="2000" dirty="0">
                <a:solidFill>
                  <a:srgbClr val="434FD6"/>
                </a:solidFill>
                <a:latin typeface="Calibri" pitchFamily="34" charset="0"/>
              </a:rPr>
              <a:t>   since  DATE,</a:t>
            </a:r>
            <a:endParaRPr lang="en-US" sz="2000" dirty="0">
              <a:latin typeface="Calibri" pitchFamily="34" charset="0"/>
            </a:endParaRPr>
          </a:p>
          <a:p>
            <a:pPr eaLnBrk="0" hangingPunct="0">
              <a:defRPr/>
            </a:pPr>
            <a:r>
              <a:rPr lang="en-US" sz="2000" dirty="0">
                <a:solidFill>
                  <a:srgbClr val="9E7800"/>
                </a:solidFill>
                <a:latin typeface="Calibri" pitchFamily="34" charset="0"/>
              </a:rPr>
              <a:t>   PRIMARY KEY  (did),</a:t>
            </a:r>
          </a:p>
          <a:p>
            <a:pPr eaLnBrk="0" hangingPunct="0">
              <a:defRPr/>
            </a:pPr>
            <a:r>
              <a:rPr lang="en-US" sz="2000" dirty="0">
                <a:solidFill>
                  <a:srgbClr val="9E7800"/>
                </a:solidFill>
                <a:latin typeface="Calibri" pitchFamily="34" charset="0"/>
              </a:rPr>
              <a:t>   FOREIGN KEY (</a:t>
            </a:r>
            <a:r>
              <a:rPr lang="en-US" sz="2000" dirty="0" err="1">
                <a:solidFill>
                  <a:srgbClr val="9E7800"/>
                </a:solidFill>
                <a:latin typeface="Calibri" pitchFamily="34" charset="0"/>
              </a:rPr>
              <a:t>ssn</a:t>
            </a:r>
            <a:r>
              <a:rPr lang="en-US" sz="2000" dirty="0">
                <a:solidFill>
                  <a:srgbClr val="9E7800"/>
                </a:solidFill>
                <a:latin typeface="Calibri" pitchFamily="34" charset="0"/>
              </a:rPr>
              <a:t>) REFERENCES Employees,</a:t>
            </a:r>
          </a:p>
          <a:p>
            <a:pPr eaLnBrk="0" hangingPunct="0">
              <a:defRPr/>
            </a:pPr>
            <a:r>
              <a:rPr lang="en-US" sz="2000" dirty="0">
                <a:solidFill>
                  <a:srgbClr val="9E7800"/>
                </a:solidFill>
                <a:latin typeface="Calibri" pitchFamily="34" charset="0"/>
              </a:rPr>
              <a:t>   FOREIGN KEY (did) REFERENCES Departments)</a:t>
            </a:r>
          </a:p>
        </p:txBody>
      </p:sp>
      <p:sp>
        <p:nvSpPr>
          <p:cNvPr id="46" name="Rectangle 25"/>
          <p:cNvSpPr>
            <a:spLocks noChangeArrowheads="1"/>
          </p:cNvSpPr>
          <p:nvPr/>
        </p:nvSpPr>
        <p:spPr bwMode="auto">
          <a:xfrm>
            <a:off x="4235450" y="5695242"/>
            <a:ext cx="625172" cy="39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strike="noStrike" kern="1200" cap="none" spc="0" normalizeH="0" baseline="0" noProof="0" dirty="0" err="1">
                <a:ln>
                  <a:noFill/>
                </a:ln>
                <a:solidFill>
                  <a:srgbClr val="005EA4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ssn</a:t>
            </a:r>
            <a:endParaRPr kumimoji="0" lang="en-US" sz="2000" b="1" i="0" strike="noStrike" kern="1200" cap="none" spc="0" normalizeH="0" baseline="0" noProof="0" dirty="0">
              <a:ln>
                <a:noFill/>
              </a:ln>
              <a:solidFill>
                <a:srgbClr val="005EA4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7" name="Rectangle 19"/>
          <p:cNvSpPr>
            <a:spLocks noChangeArrowheads="1"/>
          </p:cNvSpPr>
          <p:nvPr/>
        </p:nvSpPr>
        <p:spPr bwMode="auto">
          <a:xfrm>
            <a:off x="5609861" y="5703022"/>
            <a:ext cx="567464" cy="39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did</a:t>
            </a:r>
          </a:p>
        </p:txBody>
      </p:sp>
      <p:sp>
        <p:nvSpPr>
          <p:cNvPr id="48" name="Rectangle 20"/>
          <p:cNvSpPr>
            <a:spLocks noChangeArrowheads="1"/>
          </p:cNvSpPr>
          <p:nvPr/>
        </p:nvSpPr>
        <p:spPr bwMode="auto">
          <a:xfrm>
            <a:off x="6795913" y="5695869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since</a:t>
            </a:r>
          </a:p>
        </p:txBody>
      </p:sp>
    </p:spTree>
    <p:extLst>
      <p:ext uri="{BB962C8B-B14F-4D97-AF65-F5344CB8AC3E}">
        <p14:creationId xmlns:p14="http://schemas.microsoft.com/office/powerpoint/2010/main" val="116888920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6700"/>
            <a:ext cx="8229600" cy="1104900"/>
          </a:xfrm>
        </p:spPr>
        <p:txBody>
          <a:bodyPr>
            <a:normAutofit/>
          </a:bodyPr>
          <a:lstStyle/>
          <a:p>
            <a:r>
              <a:rPr lang="en-US" sz="3600" b="1" dirty="0"/>
              <a:t>Translating ER Diagrams with Key Constraints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9201"/>
            <a:ext cx="5562600" cy="126099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>
                <a:latin typeface="Calibri" pitchFamily="34" charset="0"/>
              </a:rPr>
              <a:t>Option 2</a:t>
            </a:r>
            <a:r>
              <a:rPr lang="en-US" dirty="0">
                <a:latin typeface="Calibri" pitchFamily="34" charset="0"/>
              </a:rPr>
              <a:t>: Since each department has a unique manager, we could instead combine </a:t>
            </a:r>
            <a:r>
              <a:rPr lang="en-US" i="1" dirty="0">
                <a:latin typeface="Calibri" pitchFamily="34" charset="0"/>
              </a:rPr>
              <a:t>Manages</a:t>
            </a:r>
            <a:r>
              <a:rPr lang="en-US" dirty="0">
                <a:latin typeface="Calibri" pitchFamily="34" charset="0"/>
              </a:rPr>
              <a:t> and </a:t>
            </a:r>
            <a:r>
              <a:rPr lang="en-US" i="1" dirty="0">
                <a:latin typeface="Calibri" pitchFamily="34" charset="0"/>
              </a:rPr>
              <a:t>Departments</a:t>
            </a:r>
            <a:r>
              <a:rPr lang="en-US" dirty="0">
                <a:latin typeface="Calibri" pitchFamily="34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827225" y="1742585"/>
            <a:ext cx="2686390" cy="1423952"/>
            <a:chOff x="5540940" y="2543806"/>
            <a:chExt cx="2686390" cy="1423952"/>
          </a:xfrm>
        </p:grpSpPr>
        <p:sp>
          <p:nvSpPr>
            <p:cNvPr id="2" name="Right Brace 1"/>
            <p:cNvSpPr/>
            <p:nvPr/>
          </p:nvSpPr>
          <p:spPr>
            <a:xfrm rot="16200000">
              <a:off x="6777416" y="2517845"/>
              <a:ext cx="213437" cy="2686390"/>
            </a:xfrm>
            <a:prstGeom prst="rightBrace">
              <a:avLst>
                <a:gd name="adj1" fmla="val 0"/>
                <a:gd name="adj2" fmla="val 50000"/>
              </a:avLst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ular Callout 2"/>
            <p:cNvSpPr/>
            <p:nvPr/>
          </p:nvSpPr>
          <p:spPr>
            <a:xfrm>
              <a:off x="6316474" y="2543806"/>
              <a:ext cx="1487979" cy="750021"/>
            </a:xfrm>
            <a:prstGeom prst="wedgeRoundRectCallout">
              <a:avLst>
                <a:gd name="adj1" fmla="val -11895"/>
                <a:gd name="adj2" fmla="val 97967"/>
                <a:gd name="adj3" fmla="val 16667"/>
              </a:avLst>
            </a:prstGeom>
            <a:solidFill>
              <a:srgbClr val="7030A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Manager information</a:t>
              </a:r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43905" y="3203807"/>
          <a:ext cx="6926515" cy="615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5303">
                  <a:extLst>
                    <a:ext uri="{9D8B030D-6E8A-4147-A177-3AD203B41FA5}">
                      <a16:colId xmlns:a16="http://schemas.microsoft.com/office/drawing/2014/main" val="3781658399"/>
                    </a:ext>
                  </a:extLst>
                </a:gridCol>
                <a:gridCol w="1385303">
                  <a:extLst>
                    <a:ext uri="{9D8B030D-6E8A-4147-A177-3AD203B41FA5}">
                      <a16:colId xmlns:a16="http://schemas.microsoft.com/office/drawing/2014/main" val="4234458493"/>
                    </a:ext>
                  </a:extLst>
                </a:gridCol>
                <a:gridCol w="1385303">
                  <a:extLst>
                    <a:ext uri="{9D8B030D-6E8A-4147-A177-3AD203B41FA5}">
                      <a16:colId xmlns:a16="http://schemas.microsoft.com/office/drawing/2014/main" val="3615314646"/>
                    </a:ext>
                  </a:extLst>
                </a:gridCol>
                <a:gridCol w="1385303">
                  <a:extLst>
                    <a:ext uri="{9D8B030D-6E8A-4147-A177-3AD203B41FA5}">
                      <a16:colId xmlns:a16="http://schemas.microsoft.com/office/drawing/2014/main" val="2145239786"/>
                    </a:ext>
                  </a:extLst>
                </a:gridCol>
                <a:gridCol w="1385303">
                  <a:extLst>
                    <a:ext uri="{9D8B030D-6E8A-4147-A177-3AD203B41FA5}">
                      <a16:colId xmlns:a16="http://schemas.microsoft.com/office/drawing/2014/main" val="2721738779"/>
                    </a:ext>
                  </a:extLst>
                </a:gridCol>
              </a:tblGrid>
              <a:tr h="615717">
                <a:tc>
                  <a:txBody>
                    <a:bodyPr/>
                    <a:lstStyle/>
                    <a:p>
                      <a:r>
                        <a:rPr lang="en-US" sz="3200" u="sng" dirty="0"/>
                        <a:t>did</a:t>
                      </a:r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sz="3200" dirty="0" err="1"/>
                        <a:t>dname</a:t>
                      </a:r>
                      <a:endParaRPr lang="en-US" sz="3200" dirty="0"/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budget</a:t>
                      </a:r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sz="3200" dirty="0" err="1"/>
                        <a:t>ssn</a:t>
                      </a:r>
                      <a:endParaRPr lang="en-US" sz="3200" dirty="0"/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since</a:t>
                      </a:r>
                    </a:p>
                  </a:txBody>
                  <a:tcPr marL="0" marR="0" anchor="ctr" anchorCtr="1"/>
                </a:tc>
                <a:extLst>
                  <a:ext uri="{0D108BD9-81ED-4DB2-BD59-A6C34878D82A}">
                    <a16:rowId xmlns:a16="http://schemas.microsoft.com/office/drawing/2014/main" val="299929893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96290" y="2655920"/>
            <a:ext cx="1886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Dept_Mgr</a:t>
            </a:r>
            <a:endParaRPr lang="en-US" sz="3200" dirty="0"/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BBEF2D1E-BF69-45E2-8B54-4710ECAD8141}"/>
              </a:ext>
            </a:extLst>
          </p:cNvPr>
          <p:cNvGraphicFramePr>
            <a:graphicFrameLocks noGrp="1"/>
          </p:cNvGraphicFramePr>
          <p:nvPr/>
        </p:nvGraphicFramePr>
        <p:xfrm>
          <a:off x="2006033" y="4660019"/>
          <a:ext cx="4038600" cy="5181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2800" b="0" u="sng" dirty="0">
                        <a:solidFill>
                          <a:srgbClr val="005EA4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u="sng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" name="TextBox 36">
            <a:extLst>
              <a:ext uri="{FF2B5EF4-FFF2-40B4-BE49-F238E27FC236}">
                <a16:creationId xmlns:a16="http://schemas.microsoft.com/office/drawing/2014/main" id="{25A07B01-F476-4238-9C20-853BC68E0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688118"/>
            <a:ext cx="1320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Manages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0" name="Rectangle 25">
            <a:extLst>
              <a:ext uri="{FF2B5EF4-FFF2-40B4-BE49-F238E27FC236}">
                <a16:creationId xmlns:a16="http://schemas.microsoft.com/office/drawing/2014/main" id="{73912389-CD53-45C9-B595-7975716FA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3696" y="4702876"/>
            <a:ext cx="625172" cy="39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strike="noStrike" kern="1200" cap="none" spc="0" normalizeH="0" baseline="0" noProof="0" dirty="0" err="1">
                <a:ln>
                  <a:noFill/>
                </a:ln>
                <a:solidFill>
                  <a:srgbClr val="005EA4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ssn</a:t>
            </a:r>
            <a:endParaRPr kumimoji="0" lang="en-US" sz="2000" b="1" i="0" strike="noStrike" kern="1200" cap="none" spc="0" normalizeH="0" baseline="0" noProof="0" dirty="0">
              <a:ln>
                <a:noFill/>
              </a:ln>
              <a:solidFill>
                <a:srgbClr val="005EA4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" name="Rectangle 19">
            <a:extLst>
              <a:ext uri="{FF2B5EF4-FFF2-40B4-BE49-F238E27FC236}">
                <a16:creationId xmlns:a16="http://schemas.microsoft.com/office/drawing/2014/main" id="{2E912C1D-0E15-45F2-9A97-FC7585489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8107" y="4710656"/>
            <a:ext cx="567464" cy="39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did</a:t>
            </a:r>
          </a:p>
        </p:txBody>
      </p:sp>
      <p:sp>
        <p:nvSpPr>
          <p:cNvPr id="52" name="Rectangle 20">
            <a:extLst>
              <a:ext uri="{FF2B5EF4-FFF2-40B4-BE49-F238E27FC236}">
                <a16:creationId xmlns:a16="http://schemas.microsoft.com/office/drawing/2014/main" id="{6E008787-4C1C-47DA-B4BF-28EA1C7D3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159" y="4703503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since</a:t>
            </a:r>
          </a:p>
        </p:txBody>
      </p:sp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3E7BA211-A16F-4C45-9EAF-97592A28E69C}"/>
              </a:ext>
            </a:extLst>
          </p:cNvPr>
          <p:cNvGraphicFramePr>
            <a:graphicFrameLocks noGrp="1"/>
          </p:cNvGraphicFramePr>
          <p:nvPr/>
        </p:nvGraphicFramePr>
        <p:xfrm>
          <a:off x="2006033" y="5495085"/>
          <a:ext cx="4038600" cy="5181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2800" b="0" u="sng" dirty="0">
                        <a:solidFill>
                          <a:srgbClr val="005EA4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u="sng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4" name="TextBox 36">
            <a:extLst>
              <a:ext uri="{FF2B5EF4-FFF2-40B4-BE49-F238E27FC236}">
                <a16:creationId xmlns:a16="http://schemas.microsoft.com/office/drawing/2014/main" id="{B0E0F3EE-5E8E-4960-9153-9BCE46FA9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93" y="5523184"/>
            <a:ext cx="17078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Department</a:t>
            </a:r>
          </a:p>
        </p:txBody>
      </p:sp>
      <p:sp>
        <p:nvSpPr>
          <p:cNvPr id="55" name="Rectangle 25">
            <a:extLst>
              <a:ext uri="{FF2B5EF4-FFF2-40B4-BE49-F238E27FC236}">
                <a16:creationId xmlns:a16="http://schemas.microsoft.com/office/drawing/2014/main" id="{BFF0E9F7-2031-414A-9053-21CB547FB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3696" y="5537942"/>
            <a:ext cx="1009893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srgbClr val="005EA4"/>
                </a:solidFill>
                <a:latin typeface="Arial" pitchFamily="34" charset="0"/>
              </a:rPr>
              <a:t>dname</a:t>
            </a:r>
            <a:endParaRPr kumimoji="0" lang="en-US" sz="2000" b="1" i="0" strike="noStrike" kern="1200" cap="none" spc="0" normalizeH="0" baseline="0" noProof="0" dirty="0">
              <a:ln>
                <a:noFill/>
              </a:ln>
              <a:solidFill>
                <a:srgbClr val="005EA4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6" name="Rectangle 19">
            <a:extLst>
              <a:ext uri="{FF2B5EF4-FFF2-40B4-BE49-F238E27FC236}">
                <a16:creationId xmlns:a16="http://schemas.microsoft.com/office/drawing/2014/main" id="{22616C6A-255F-485A-BF26-C5B57B018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8107" y="5545722"/>
            <a:ext cx="567464" cy="39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did</a:t>
            </a:r>
          </a:p>
        </p:txBody>
      </p:sp>
      <p:sp>
        <p:nvSpPr>
          <p:cNvPr id="57" name="Rectangle 20">
            <a:extLst>
              <a:ext uri="{FF2B5EF4-FFF2-40B4-BE49-F238E27FC236}">
                <a16:creationId xmlns:a16="http://schemas.microsoft.com/office/drawing/2014/main" id="{27FFE1D7-61CB-4AAA-AAD7-CAD270089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159" y="5538569"/>
            <a:ext cx="1038747" cy="3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ED7D31">
                    <a:lumMod val="50000"/>
                  </a:srgbClr>
                </a:solidFill>
                <a:latin typeface="Arial" pitchFamily="34" charset="0"/>
              </a:rPr>
              <a:t>budget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B0A6064A-52AD-4979-897D-65D87FE53A6C}"/>
              </a:ext>
            </a:extLst>
          </p:cNvPr>
          <p:cNvSpPr/>
          <p:nvPr/>
        </p:nvSpPr>
        <p:spPr>
          <a:xfrm>
            <a:off x="6198479" y="4541544"/>
            <a:ext cx="210672" cy="1544701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Bent-Up 9">
            <a:extLst>
              <a:ext uri="{FF2B5EF4-FFF2-40B4-BE49-F238E27FC236}">
                <a16:creationId xmlns:a16="http://schemas.microsoft.com/office/drawing/2014/main" id="{5413B340-8F46-45D8-B0DC-CCB686B7CE6F}"/>
              </a:ext>
            </a:extLst>
          </p:cNvPr>
          <p:cNvSpPr/>
          <p:nvPr/>
        </p:nvSpPr>
        <p:spPr>
          <a:xfrm>
            <a:off x="6657867" y="4089196"/>
            <a:ext cx="1051728" cy="134829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5707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6700"/>
            <a:ext cx="8229600" cy="1104900"/>
          </a:xfrm>
        </p:spPr>
        <p:txBody>
          <a:bodyPr>
            <a:normAutofit/>
          </a:bodyPr>
          <a:lstStyle/>
          <a:p>
            <a:r>
              <a:rPr lang="en-US" sz="3600" b="1" dirty="0"/>
              <a:t>Translating ER Diagrams with Key Constraints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9201"/>
            <a:ext cx="5562600" cy="126099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>
                <a:latin typeface="Calibri" pitchFamily="34" charset="0"/>
              </a:rPr>
              <a:t>Option 2</a:t>
            </a:r>
            <a:r>
              <a:rPr lang="en-US" dirty="0">
                <a:latin typeface="Calibri" pitchFamily="34" charset="0"/>
              </a:rPr>
              <a:t>: Since each department has a unique manager, we could instead combine </a:t>
            </a:r>
            <a:r>
              <a:rPr lang="en-US" i="1" dirty="0">
                <a:latin typeface="Calibri" pitchFamily="34" charset="0"/>
              </a:rPr>
              <a:t>Manages</a:t>
            </a:r>
            <a:r>
              <a:rPr lang="en-US" dirty="0">
                <a:latin typeface="Calibri" pitchFamily="34" charset="0"/>
              </a:rPr>
              <a:t> and </a:t>
            </a:r>
            <a:r>
              <a:rPr lang="en-US" i="1" dirty="0">
                <a:latin typeface="Calibri" pitchFamily="34" charset="0"/>
              </a:rPr>
              <a:t>Departments</a:t>
            </a:r>
            <a:r>
              <a:rPr lang="en-US" dirty="0">
                <a:latin typeface="Calibri" pitchFamily="34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827225" y="1742585"/>
            <a:ext cx="2686390" cy="1423952"/>
            <a:chOff x="5540940" y="2543806"/>
            <a:chExt cx="2686390" cy="1423952"/>
          </a:xfrm>
        </p:grpSpPr>
        <p:sp>
          <p:nvSpPr>
            <p:cNvPr id="2" name="Right Brace 1"/>
            <p:cNvSpPr/>
            <p:nvPr/>
          </p:nvSpPr>
          <p:spPr>
            <a:xfrm rot="16200000">
              <a:off x="6777416" y="2517845"/>
              <a:ext cx="213437" cy="2686390"/>
            </a:xfrm>
            <a:prstGeom prst="rightBrace">
              <a:avLst>
                <a:gd name="adj1" fmla="val 0"/>
                <a:gd name="adj2" fmla="val 50000"/>
              </a:avLst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ular Callout 2"/>
            <p:cNvSpPr/>
            <p:nvPr/>
          </p:nvSpPr>
          <p:spPr>
            <a:xfrm>
              <a:off x="6316474" y="2543806"/>
              <a:ext cx="1487979" cy="750021"/>
            </a:xfrm>
            <a:prstGeom prst="wedgeRoundRectCallout">
              <a:avLst>
                <a:gd name="adj1" fmla="val -11895"/>
                <a:gd name="adj2" fmla="val 97967"/>
                <a:gd name="adj3" fmla="val 16667"/>
              </a:avLst>
            </a:prstGeom>
            <a:solidFill>
              <a:srgbClr val="7030A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Manager information</a:t>
              </a:r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43905" y="3203807"/>
          <a:ext cx="6926515" cy="615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5303">
                  <a:extLst>
                    <a:ext uri="{9D8B030D-6E8A-4147-A177-3AD203B41FA5}">
                      <a16:colId xmlns:a16="http://schemas.microsoft.com/office/drawing/2014/main" val="3781658399"/>
                    </a:ext>
                  </a:extLst>
                </a:gridCol>
                <a:gridCol w="1385303">
                  <a:extLst>
                    <a:ext uri="{9D8B030D-6E8A-4147-A177-3AD203B41FA5}">
                      <a16:colId xmlns:a16="http://schemas.microsoft.com/office/drawing/2014/main" val="4234458493"/>
                    </a:ext>
                  </a:extLst>
                </a:gridCol>
                <a:gridCol w="1385303">
                  <a:extLst>
                    <a:ext uri="{9D8B030D-6E8A-4147-A177-3AD203B41FA5}">
                      <a16:colId xmlns:a16="http://schemas.microsoft.com/office/drawing/2014/main" val="3615314646"/>
                    </a:ext>
                  </a:extLst>
                </a:gridCol>
                <a:gridCol w="1385303">
                  <a:extLst>
                    <a:ext uri="{9D8B030D-6E8A-4147-A177-3AD203B41FA5}">
                      <a16:colId xmlns:a16="http://schemas.microsoft.com/office/drawing/2014/main" val="2145239786"/>
                    </a:ext>
                  </a:extLst>
                </a:gridCol>
                <a:gridCol w="1385303">
                  <a:extLst>
                    <a:ext uri="{9D8B030D-6E8A-4147-A177-3AD203B41FA5}">
                      <a16:colId xmlns:a16="http://schemas.microsoft.com/office/drawing/2014/main" val="2721738779"/>
                    </a:ext>
                  </a:extLst>
                </a:gridCol>
              </a:tblGrid>
              <a:tr h="615717">
                <a:tc>
                  <a:txBody>
                    <a:bodyPr/>
                    <a:lstStyle/>
                    <a:p>
                      <a:r>
                        <a:rPr lang="en-US" sz="3200" u="sng" dirty="0"/>
                        <a:t>did</a:t>
                      </a:r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sz="3200" dirty="0" err="1"/>
                        <a:t>dname</a:t>
                      </a:r>
                      <a:endParaRPr lang="en-US" sz="3200" dirty="0"/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budget</a:t>
                      </a:r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sz="3200" dirty="0" err="1"/>
                        <a:t>ssn</a:t>
                      </a:r>
                      <a:endParaRPr lang="en-US" sz="3200" dirty="0"/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since</a:t>
                      </a:r>
                    </a:p>
                  </a:txBody>
                  <a:tcPr marL="0" marR="0" anchor="ctr" anchorCtr="1"/>
                </a:tc>
                <a:extLst>
                  <a:ext uri="{0D108BD9-81ED-4DB2-BD59-A6C34878D82A}">
                    <a16:rowId xmlns:a16="http://schemas.microsoft.com/office/drawing/2014/main" val="299929893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96290" y="2655920"/>
            <a:ext cx="1886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Dept_Mgr</a:t>
            </a:r>
            <a:endParaRPr lang="en-US" sz="3200" dirty="0"/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B74E9ED1-26FF-429E-A029-E6631BA29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193" y="4038600"/>
            <a:ext cx="4926013" cy="2552700"/>
          </a:xfrm>
          <a:prstGeom prst="rect">
            <a:avLst/>
          </a:prstGeom>
          <a:solidFill>
            <a:srgbClr val="CEE1F2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Calibri" pitchFamily="34" charset="0"/>
              </a:rPr>
              <a:t>CREATE TABLE  </a:t>
            </a:r>
            <a:r>
              <a:rPr lang="en-US" sz="2000" dirty="0" err="1">
                <a:latin typeface="Calibri" pitchFamily="34" charset="0"/>
              </a:rPr>
              <a:t>Dept_Mgr</a:t>
            </a:r>
            <a:r>
              <a:rPr lang="en-US" sz="2000" dirty="0">
                <a:latin typeface="Calibri" pitchFamily="34" charset="0"/>
              </a:rPr>
              <a:t>(</a:t>
            </a:r>
          </a:p>
          <a:p>
            <a:pPr eaLnBrk="0" hangingPunct="0">
              <a:defRPr/>
            </a:pPr>
            <a:r>
              <a:rPr lang="en-US" sz="2000" dirty="0">
                <a:solidFill>
                  <a:srgbClr val="9E7800"/>
                </a:solidFill>
                <a:latin typeface="Calibri" pitchFamily="34" charset="0"/>
              </a:rPr>
              <a:t>   did  INTEGER,</a:t>
            </a:r>
          </a:p>
          <a:p>
            <a:pPr eaLnBrk="0" hangingPunct="0">
              <a:defRPr/>
            </a:pPr>
            <a:r>
              <a:rPr lang="en-US" sz="2000" dirty="0">
                <a:solidFill>
                  <a:srgbClr val="9E7800"/>
                </a:solidFill>
                <a:latin typeface="Calibri" pitchFamily="34" charset="0"/>
              </a:rPr>
              <a:t>   </a:t>
            </a:r>
            <a:r>
              <a:rPr lang="en-US" sz="2000" dirty="0" err="1">
                <a:solidFill>
                  <a:srgbClr val="9E7800"/>
                </a:solidFill>
                <a:latin typeface="Calibri" pitchFamily="34" charset="0"/>
              </a:rPr>
              <a:t>dname</a:t>
            </a:r>
            <a:r>
              <a:rPr lang="en-US" sz="2000" dirty="0">
                <a:solidFill>
                  <a:srgbClr val="9E7800"/>
                </a:solidFill>
                <a:latin typeface="Calibri" pitchFamily="34" charset="0"/>
              </a:rPr>
              <a:t>  CHAR(20),</a:t>
            </a:r>
          </a:p>
          <a:p>
            <a:pPr eaLnBrk="0" hangingPunct="0">
              <a:defRPr/>
            </a:pPr>
            <a:r>
              <a:rPr lang="en-US" sz="2000" dirty="0">
                <a:solidFill>
                  <a:srgbClr val="9E7800"/>
                </a:solidFill>
                <a:latin typeface="Calibri" pitchFamily="34" charset="0"/>
              </a:rPr>
              <a:t>   budget  REAL,</a:t>
            </a:r>
          </a:p>
          <a:p>
            <a:pPr eaLnBrk="0" hangingPunct="0">
              <a:defRPr/>
            </a:pPr>
            <a:r>
              <a:rPr lang="en-US" sz="2000" dirty="0">
                <a:latin typeface="Calibri" pitchFamily="34" charset="0"/>
              </a:rPr>
              <a:t>   </a:t>
            </a:r>
            <a:r>
              <a:rPr lang="en-US" sz="2000" dirty="0" err="1">
                <a:solidFill>
                  <a:srgbClr val="434FD6"/>
                </a:solidFill>
                <a:latin typeface="Calibri" pitchFamily="34" charset="0"/>
              </a:rPr>
              <a:t>ssn</a:t>
            </a:r>
            <a:r>
              <a:rPr lang="en-US" sz="2000" dirty="0">
                <a:solidFill>
                  <a:srgbClr val="434FD6"/>
                </a:solidFill>
                <a:latin typeface="Calibri" pitchFamily="34" charset="0"/>
              </a:rPr>
              <a:t>  CHAR(11),</a:t>
            </a:r>
            <a:endParaRPr lang="en-US" sz="2000" dirty="0">
              <a:latin typeface="Calibri" pitchFamily="34" charset="0"/>
            </a:endParaRPr>
          </a:p>
          <a:p>
            <a:pPr eaLnBrk="0" hangingPunct="0">
              <a:defRPr/>
            </a:pPr>
            <a:r>
              <a:rPr lang="en-US" sz="2000" dirty="0">
                <a:latin typeface="Calibri" pitchFamily="34" charset="0"/>
              </a:rPr>
              <a:t>   </a:t>
            </a:r>
            <a:r>
              <a:rPr lang="en-US" sz="2000" dirty="0">
                <a:solidFill>
                  <a:srgbClr val="434FD6"/>
                </a:solidFill>
                <a:latin typeface="Calibri" pitchFamily="34" charset="0"/>
              </a:rPr>
              <a:t>since  DATE,</a:t>
            </a:r>
            <a:endParaRPr lang="en-US" sz="2000" dirty="0">
              <a:latin typeface="Calibri" pitchFamily="34" charset="0"/>
            </a:endParaRPr>
          </a:p>
          <a:p>
            <a:pPr eaLnBrk="0" hangingPunct="0">
              <a:defRPr/>
            </a:pPr>
            <a:r>
              <a:rPr lang="en-US" sz="2000" dirty="0">
                <a:latin typeface="Calibri" pitchFamily="34" charset="0"/>
              </a:rPr>
              <a:t>   </a:t>
            </a:r>
            <a:r>
              <a:rPr lang="en-US" sz="2000" dirty="0">
                <a:solidFill>
                  <a:srgbClr val="111111"/>
                </a:solidFill>
                <a:latin typeface="Calibri" pitchFamily="34" charset="0"/>
              </a:rPr>
              <a:t>PRIMARY KEY  (did),</a:t>
            </a:r>
          </a:p>
          <a:p>
            <a:pPr eaLnBrk="0" hangingPunct="0">
              <a:defRPr/>
            </a:pPr>
            <a:r>
              <a:rPr lang="en-US" sz="2000" dirty="0">
                <a:solidFill>
                  <a:srgbClr val="111111"/>
                </a:solidFill>
                <a:latin typeface="Calibri" pitchFamily="34" charset="0"/>
              </a:rPr>
              <a:t>   FOREIGN KEY (</a:t>
            </a:r>
            <a:r>
              <a:rPr lang="en-US" sz="2000" dirty="0" err="1">
                <a:solidFill>
                  <a:srgbClr val="111111"/>
                </a:solidFill>
                <a:latin typeface="Calibri" pitchFamily="34" charset="0"/>
              </a:rPr>
              <a:t>ssn</a:t>
            </a:r>
            <a:r>
              <a:rPr lang="en-US" sz="2000" dirty="0">
                <a:solidFill>
                  <a:srgbClr val="111111"/>
                </a:solidFill>
                <a:latin typeface="Calibri" pitchFamily="34" charset="0"/>
              </a:rPr>
              <a:t>) REFERENCES Employees)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E848A66-1D65-4CE7-8C38-35C5BDEB5398}"/>
              </a:ext>
            </a:extLst>
          </p:cNvPr>
          <p:cNvGrpSpPr/>
          <p:nvPr/>
        </p:nvGrpSpPr>
        <p:grpSpPr>
          <a:xfrm>
            <a:off x="2501349" y="4972197"/>
            <a:ext cx="2234133" cy="966702"/>
            <a:chOff x="5521642" y="2410690"/>
            <a:chExt cx="2234133" cy="966702"/>
          </a:xfrm>
        </p:grpSpPr>
        <p:sp>
          <p:nvSpPr>
            <p:cNvPr id="25" name="Right Brace 24">
              <a:extLst>
                <a:ext uri="{FF2B5EF4-FFF2-40B4-BE49-F238E27FC236}">
                  <a16:creationId xmlns:a16="http://schemas.microsoft.com/office/drawing/2014/main" id="{0729975A-30EA-464C-9A46-7CF6E726F033}"/>
                </a:ext>
              </a:extLst>
            </p:cNvPr>
            <p:cNvSpPr/>
            <p:nvPr/>
          </p:nvSpPr>
          <p:spPr>
            <a:xfrm>
              <a:off x="5521642" y="2762250"/>
              <a:ext cx="131763" cy="615142"/>
            </a:xfrm>
            <a:prstGeom prst="rightBrac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ular Callout 2">
              <a:extLst>
                <a:ext uri="{FF2B5EF4-FFF2-40B4-BE49-F238E27FC236}">
                  <a16:creationId xmlns:a16="http://schemas.microsoft.com/office/drawing/2014/main" id="{57CE0BF6-3A0D-404C-A13F-34092A0F352B}"/>
                </a:ext>
              </a:extLst>
            </p:cNvPr>
            <p:cNvSpPr/>
            <p:nvPr/>
          </p:nvSpPr>
          <p:spPr>
            <a:xfrm>
              <a:off x="6267796" y="2410690"/>
              <a:ext cx="1487979" cy="750021"/>
            </a:xfrm>
            <a:prstGeom prst="wedgeRoundRectCallout">
              <a:avLst>
                <a:gd name="adj1" fmla="val -78934"/>
                <a:gd name="adj2" fmla="val 38117"/>
                <a:gd name="adj3" fmla="val 16667"/>
              </a:avLst>
            </a:prstGeom>
            <a:solidFill>
              <a:srgbClr val="7030A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Manager information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507638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>
            <a:off x="2621280" y="4343400"/>
            <a:ext cx="3981479" cy="2286000"/>
          </a:xfrm>
          <a:prstGeom prst="ellipse">
            <a:avLst/>
          </a:pr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6700"/>
            <a:ext cx="8229600" cy="1104900"/>
          </a:xfrm>
        </p:spPr>
        <p:txBody>
          <a:bodyPr>
            <a:normAutofit/>
          </a:bodyPr>
          <a:lstStyle/>
          <a:p>
            <a:r>
              <a:rPr lang="en-US" sz="3600" b="1" dirty="0"/>
              <a:t>Translating ER Diagrams with Key Constraints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9201"/>
            <a:ext cx="5562600" cy="126099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>
                <a:latin typeface="Calibri" pitchFamily="34" charset="0"/>
              </a:rPr>
              <a:t>Option 2</a:t>
            </a:r>
            <a:r>
              <a:rPr lang="en-US" dirty="0">
                <a:latin typeface="Calibri" pitchFamily="34" charset="0"/>
              </a:rPr>
              <a:t>: Since each department has a unique manager, we could instead combine </a:t>
            </a:r>
            <a:r>
              <a:rPr lang="en-US" i="1" dirty="0">
                <a:latin typeface="Calibri" pitchFamily="34" charset="0"/>
              </a:rPr>
              <a:t>Manages</a:t>
            </a:r>
            <a:r>
              <a:rPr lang="en-US" dirty="0">
                <a:latin typeface="Calibri" pitchFamily="34" charset="0"/>
              </a:rPr>
              <a:t> and </a:t>
            </a:r>
            <a:r>
              <a:rPr lang="en-US" i="1" dirty="0">
                <a:latin typeface="Calibri" pitchFamily="34" charset="0"/>
              </a:rPr>
              <a:t>Departments</a:t>
            </a:r>
            <a:r>
              <a:rPr lang="en-US" dirty="0">
                <a:latin typeface="Calibri" pitchFamily="34" charset="0"/>
              </a:rPr>
              <a:t>.</a:t>
            </a:r>
          </a:p>
        </p:txBody>
      </p:sp>
      <p:grpSp>
        <p:nvGrpSpPr>
          <p:cNvPr id="36871" name="Group 7"/>
          <p:cNvGrpSpPr>
            <a:grpSpLocks/>
          </p:cNvGrpSpPr>
          <p:nvPr/>
        </p:nvGrpSpPr>
        <p:grpSpPr bwMode="auto">
          <a:xfrm>
            <a:off x="640080" y="4530725"/>
            <a:ext cx="5795963" cy="1870075"/>
            <a:chOff x="2743204" y="3749675"/>
            <a:chExt cx="5795959" cy="1870077"/>
          </a:xfrm>
        </p:grpSpPr>
        <p:sp>
          <p:nvSpPr>
            <p:cNvPr id="36872" name="Freeform 34"/>
            <p:cNvSpPr>
              <a:spLocks/>
            </p:cNvSpPr>
            <p:nvPr/>
          </p:nvSpPr>
          <p:spPr bwMode="auto">
            <a:xfrm>
              <a:off x="6305550" y="4146550"/>
              <a:ext cx="720725" cy="519113"/>
            </a:xfrm>
            <a:custGeom>
              <a:avLst/>
              <a:gdLst>
                <a:gd name="T0" fmla="*/ 2147483647 w 454"/>
                <a:gd name="T1" fmla="*/ 2147483647 h 327"/>
                <a:gd name="T2" fmla="*/ 2147483647 w 454"/>
                <a:gd name="T3" fmla="*/ 2147483647 h 327"/>
                <a:gd name="T4" fmla="*/ 2147483647 w 454"/>
                <a:gd name="T5" fmla="*/ 2147483647 h 327"/>
                <a:gd name="T6" fmla="*/ 2147483647 w 454"/>
                <a:gd name="T7" fmla="*/ 2147483647 h 327"/>
                <a:gd name="T8" fmla="*/ 2147483647 w 454"/>
                <a:gd name="T9" fmla="*/ 2147483647 h 327"/>
                <a:gd name="T10" fmla="*/ 2147483647 w 454"/>
                <a:gd name="T11" fmla="*/ 2147483647 h 327"/>
                <a:gd name="T12" fmla="*/ 2147483647 w 454"/>
                <a:gd name="T13" fmla="*/ 2147483647 h 327"/>
                <a:gd name="T14" fmla="*/ 2147483647 w 454"/>
                <a:gd name="T15" fmla="*/ 2147483647 h 327"/>
                <a:gd name="T16" fmla="*/ 2147483647 w 454"/>
                <a:gd name="T17" fmla="*/ 0 h 327"/>
                <a:gd name="T18" fmla="*/ 2147483647 w 454"/>
                <a:gd name="T19" fmla="*/ 0 h 327"/>
                <a:gd name="T20" fmla="*/ 2147483647 w 454"/>
                <a:gd name="T21" fmla="*/ 2147483647 h 327"/>
                <a:gd name="T22" fmla="*/ 2147483647 w 454"/>
                <a:gd name="T23" fmla="*/ 2147483647 h 327"/>
                <a:gd name="T24" fmla="*/ 2147483647 w 454"/>
                <a:gd name="T25" fmla="*/ 2147483647 h 327"/>
                <a:gd name="T26" fmla="*/ 2147483647 w 454"/>
                <a:gd name="T27" fmla="*/ 2147483647 h 327"/>
                <a:gd name="T28" fmla="*/ 2147483647 w 454"/>
                <a:gd name="T29" fmla="*/ 2147483647 h 327"/>
                <a:gd name="T30" fmla="*/ 2147483647 w 454"/>
                <a:gd name="T31" fmla="*/ 2147483647 h 327"/>
                <a:gd name="T32" fmla="*/ 2147483647 w 454"/>
                <a:gd name="T33" fmla="*/ 2147483647 h 327"/>
                <a:gd name="T34" fmla="*/ 2147483647 w 454"/>
                <a:gd name="T35" fmla="*/ 2147483647 h 327"/>
                <a:gd name="T36" fmla="*/ 2147483647 w 454"/>
                <a:gd name="T37" fmla="*/ 2147483647 h 327"/>
                <a:gd name="T38" fmla="*/ 2147483647 w 454"/>
                <a:gd name="T39" fmla="*/ 2147483647 h 327"/>
                <a:gd name="T40" fmla="*/ 2147483647 w 454"/>
                <a:gd name="T41" fmla="*/ 2147483647 h 327"/>
                <a:gd name="T42" fmla="*/ 2147483647 w 454"/>
                <a:gd name="T43" fmla="*/ 2147483647 h 327"/>
                <a:gd name="T44" fmla="*/ 2147483647 w 454"/>
                <a:gd name="T45" fmla="*/ 2147483647 h 327"/>
                <a:gd name="T46" fmla="*/ 2147483647 w 454"/>
                <a:gd name="T47" fmla="*/ 2147483647 h 327"/>
                <a:gd name="T48" fmla="*/ 2147483647 w 454"/>
                <a:gd name="T49" fmla="*/ 2147483647 h 327"/>
                <a:gd name="T50" fmla="*/ 2147483647 w 454"/>
                <a:gd name="T51" fmla="*/ 2147483647 h 327"/>
                <a:gd name="T52" fmla="*/ 2147483647 w 454"/>
                <a:gd name="T53" fmla="*/ 2147483647 h 327"/>
                <a:gd name="T54" fmla="*/ 2147483647 w 454"/>
                <a:gd name="T55" fmla="*/ 2147483647 h 327"/>
                <a:gd name="T56" fmla="*/ 2147483647 w 454"/>
                <a:gd name="T57" fmla="*/ 2147483647 h 327"/>
                <a:gd name="T58" fmla="*/ 2147483647 w 454"/>
                <a:gd name="T59" fmla="*/ 2147483647 h 327"/>
                <a:gd name="T60" fmla="*/ 2147483647 w 454"/>
                <a:gd name="T61" fmla="*/ 2147483647 h 327"/>
                <a:gd name="T62" fmla="*/ 2147483647 w 454"/>
                <a:gd name="T63" fmla="*/ 2147483647 h 327"/>
                <a:gd name="T64" fmla="*/ 2147483647 w 454"/>
                <a:gd name="T65" fmla="*/ 2147483647 h 327"/>
                <a:gd name="T66" fmla="*/ 2147483647 w 454"/>
                <a:gd name="T67" fmla="*/ 2147483647 h 327"/>
                <a:gd name="T68" fmla="*/ 2147483647 w 454"/>
                <a:gd name="T69" fmla="*/ 2147483647 h 327"/>
                <a:gd name="T70" fmla="*/ 2147483647 w 454"/>
                <a:gd name="T71" fmla="*/ 2147483647 h 3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4"/>
                <a:gd name="T109" fmla="*/ 0 h 327"/>
                <a:gd name="T110" fmla="*/ 454 w 454"/>
                <a:gd name="T111" fmla="*/ 327 h 32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4" h="327">
                  <a:moveTo>
                    <a:pt x="453" y="163"/>
                  </a:moveTo>
                  <a:lnTo>
                    <a:pt x="451" y="148"/>
                  </a:lnTo>
                  <a:lnTo>
                    <a:pt x="448" y="134"/>
                  </a:lnTo>
                  <a:lnTo>
                    <a:pt x="445" y="120"/>
                  </a:lnTo>
                  <a:lnTo>
                    <a:pt x="439" y="106"/>
                  </a:lnTo>
                  <a:lnTo>
                    <a:pt x="431" y="94"/>
                  </a:lnTo>
                  <a:lnTo>
                    <a:pt x="422" y="80"/>
                  </a:lnTo>
                  <a:lnTo>
                    <a:pt x="411" y="68"/>
                  </a:lnTo>
                  <a:lnTo>
                    <a:pt x="399" y="57"/>
                  </a:lnTo>
                  <a:lnTo>
                    <a:pt x="386" y="47"/>
                  </a:lnTo>
                  <a:lnTo>
                    <a:pt x="372" y="37"/>
                  </a:lnTo>
                  <a:lnTo>
                    <a:pt x="356" y="29"/>
                  </a:lnTo>
                  <a:lnTo>
                    <a:pt x="339" y="21"/>
                  </a:lnTo>
                  <a:lnTo>
                    <a:pt x="322" y="15"/>
                  </a:lnTo>
                  <a:lnTo>
                    <a:pt x="303" y="9"/>
                  </a:lnTo>
                  <a:lnTo>
                    <a:pt x="285" y="5"/>
                  </a:lnTo>
                  <a:lnTo>
                    <a:pt x="265" y="1"/>
                  </a:lnTo>
                  <a:lnTo>
                    <a:pt x="246" y="0"/>
                  </a:lnTo>
                  <a:lnTo>
                    <a:pt x="225" y="0"/>
                  </a:lnTo>
                  <a:lnTo>
                    <a:pt x="206" y="0"/>
                  </a:lnTo>
                  <a:lnTo>
                    <a:pt x="186" y="1"/>
                  </a:lnTo>
                  <a:lnTo>
                    <a:pt x="167" y="5"/>
                  </a:lnTo>
                  <a:lnTo>
                    <a:pt x="148" y="9"/>
                  </a:lnTo>
                  <a:lnTo>
                    <a:pt x="130" y="15"/>
                  </a:lnTo>
                  <a:lnTo>
                    <a:pt x="113" y="21"/>
                  </a:lnTo>
                  <a:lnTo>
                    <a:pt x="96" y="29"/>
                  </a:lnTo>
                  <a:lnTo>
                    <a:pt x="80" y="37"/>
                  </a:lnTo>
                  <a:lnTo>
                    <a:pt x="65" y="47"/>
                  </a:lnTo>
                  <a:lnTo>
                    <a:pt x="53" y="57"/>
                  </a:lnTo>
                  <a:lnTo>
                    <a:pt x="40" y="68"/>
                  </a:lnTo>
                  <a:lnTo>
                    <a:pt x="29" y="80"/>
                  </a:lnTo>
                  <a:lnTo>
                    <a:pt x="21" y="94"/>
                  </a:lnTo>
                  <a:lnTo>
                    <a:pt x="13" y="106"/>
                  </a:lnTo>
                  <a:lnTo>
                    <a:pt x="7" y="120"/>
                  </a:lnTo>
                  <a:lnTo>
                    <a:pt x="3" y="134"/>
                  </a:lnTo>
                  <a:lnTo>
                    <a:pt x="1" y="148"/>
                  </a:lnTo>
                  <a:lnTo>
                    <a:pt x="0" y="163"/>
                  </a:lnTo>
                  <a:lnTo>
                    <a:pt x="1" y="177"/>
                  </a:lnTo>
                  <a:lnTo>
                    <a:pt x="3" y="191"/>
                  </a:lnTo>
                  <a:lnTo>
                    <a:pt x="7" y="205"/>
                  </a:lnTo>
                  <a:lnTo>
                    <a:pt x="13" y="217"/>
                  </a:lnTo>
                  <a:lnTo>
                    <a:pt x="21" y="231"/>
                  </a:lnTo>
                  <a:lnTo>
                    <a:pt x="29" y="244"/>
                  </a:lnTo>
                  <a:lnTo>
                    <a:pt x="40" y="255"/>
                  </a:lnTo>
                  <a:lnTo>
                    <a:pt x="53" y="266"/>
                  </a:lnTo>
                  <a:lnTo>
                    <a:pt x="65" y="278"/>
                  </a:lnTo>
                  <a:lnTo>
                    <a:pt x="80" y="288"/>
                  </a:lnTo>
                  <a:lnTo>
                    <a:pt x="96" y="296"/>
                  </a:lnTo>
                  <a:lnTo>
                    <a:pt x="113" y="303"/>
                  </a:lnTo>
                  <a:lnTo>
                    <a:pt x="130" y="310"/>
                  </a:lnTo>
                  <a:lnTo>
                    <a:pt x="148" y="316"/>
                  </a:lnTo>
                  <a:lnTo>
                    <a:pt x="167" y="320"/>
                  </a:lnTo>
                  <a:lnTo>
                    <a:pt x="186" y="323"/>
                  </a:lnTo>
                  <a:lnTo>
                    <a:pt x="206" y="326"/>
                  </a:lnTo>
                  <a:lnTo>
                    <a:pt x="225" y="326"/>
                  </a:lnTo>
                  <a:lnTo>
                    <a:pt x="246" y="326"/>
                  </a:lnTo>
                  <a:lnTo>
                    <a:pt x="265" y="323"/>
                  </a:lnTo>
                  <a:lnTo>
                    <a:pt x="285" y="320"/>
                  </a:lnTo>
                  <a:lnTo>
                    <a:pt x="303" y="316"/>
                  </a:lnTo>
                  <a:lnTo>
                    <a:pt x="322" y="310"/>
                  </a:lnTo>
                  <a:lnTo>
                    <a:pt x="339" y="303"/>
                  </a:lnTo>
                  <a:lnTo>
                    <a:pt x="356" y="296"/>
                  </a:lnTo>
                  <a:lnTo>
                    <a:pt x="372" y="288"/>
                  </a:lnTo>
                  <a:lnTo>
                    <a:pt x="386" y="278"/>
                  </a:lnTo>
                  <a:lnTo>
                    <a:pt x="399" y="266"/>
                  </a:lnTo>
                  <a:lnTo>
                    <a:pt x="411" y="255"/>
                  </a:lnTo>
                  <a:lnTo>
                    <a:pt x="422" y="244"/>
                  </a:lnTo>
                  <a:lnTo>
                    <a:pt x="431" y="231"/>
                  </a:lnTo>
                  <a:lnTo>
                    <a:pt x="439" y="217"/>
                  </a:lnTo>
                  <a:lnTo>
                    <a:pt x="445" y="205"/>
                  </a:lnTo>
                  <a:lnTo>
                    <a:pt x="448" y="191"/>
                  </a:lnTo>
                  <a:lnTo>
                    <a:pt x="451" y="177"/>
                  </a:lnTo>
                  <a:lnTo>
                    <a:pt x="453" y="16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3" name="Freeform 35"/>
            <p:cNvSpPr>
              <a:spLocks/>
            </p:cNvSpPr>
            <p:nvPr/>
          </p:nvSpPr>
          <p:spPr bwMode="auto">
            <a:xfrm>
              <a:off x="7624763" y="4168775"/>
              <a:ext cx="912812" cy="496888"/>
            </a:xfrm>
            <a:custGeom>
              <a:avLst/>
              <a:gdLst>
                <a:gd name="T0" fmla="*/ 2147483647 w 575"/>
                <a:gd name="T1" fmla="*/ 2147483647 h 313"/>
                <a:gd name="T2" fmla="*/ 2147483647 w 575"/>
                <a:gd name="T3" fmla="*/ 2147483647 h 313"/>
                <a:gd name="T4" fmla="*/ 2147483647 w 575"/>
                <a:gd name="T5" fmla="*/ 2147483647 h 313"/>
                <a:gd name="T6" fmla="*/ 2147483647 w 575"/>
                <a:gd name="T7" fmla="*/ 2147483647 h 313"/>
                <a:gd name="T8" fmla="*/ 2147483647 w 575"/>
                <a:gd name="T9" fmla="*/ 2147483647 h 313"/>
                <a:gd name="T10" fmla="*/ 2147483647 w 575"/>
                <a:gd name="T11" fmla="*/ 2147483647 h 313"/>
                <a:gd name="T12" fmla="*/ 2147483647 w 575"/>
                <a:gd name="T13" fmla="*/ 2147483647 h 313"/>
                <a:gd name="T14" fmla="*/ 2147483647 w 575"/>
                <a:gd name="T15" fmla="*/ 2147483647 h 313"/>
                <a:gd name="T16" fmla="*/ 2147483647 w 575"/>
                <a:gd name="T17" fmla="*/ 2147483647 h 313"/>
                <a:gd name="T18" fmla="*/ 2147483647 w 575"/>
                <a:gd name="T19" fmla="*/ 2147483647 h 313"/>
                <a:gd name="T20" fmla="*/ 2147483647 w 575"/>
                <a:gd name="T21" fmla="*/ 2147483647 h 313"/>
                <a:gd name="T22" fmla="*/ 2147483647 w 575"/>
                <a:gd name="T23" fmla="*/ 2147483647 h 313"/>
                <a:gd name="T24" fmla="*/ 2147483647 w 575"/>
                <a:gd name="T25" fmla="*/ 2147483647 h 313"/>
                <a:gd name="T26" fmla="*/ 2147483647 w 575"/>
                <a:gd name="T27" fmla="*/ 2147483647 h 313"/>
                <a:gd name="T28" fmla="*/ 2147483647 w 575"/>
                <a:gd name="T29" fmla="*/ 2147483647 h 313"/>
                <a:gd name="T30" fmla="*/ 2147483647 w 575"/>
                <a:gd name="T31" fmla="*/ 2147483647 h 313"/>
                <a:gd name="T32" fmla="*/ 2147483647 w 575"/>
                <a:gd name="T33" fmla="*/ 2147483647 h 313"/>
                <a:gd name="T34" fmla="*/ 2147483647 w 575"/>
                <a:gd name="T35" fmla="*/ 2147483647 h 313"/>
                <a:gd name="T36" fmla="*/ 2147483647 w 575"/>
                <a:gd name="T37" fmla="*/ 2147483647 h 313"/>
                <a:gd name="T38" fmla="*/ 2147483647 w 575"/>
                <a:gd name="T39" fmla="*/ 2147483647 h 313"/>
                <a:gd name="T40" fmla="*/ 2147483647 w 575"/>
                <a:gd name="T41" fmla="*/ 2147483647 h 313"/>
                <a:gd name="T42" fmla="*/ 2147483647 w 575"/>
                <a:gd name="T43" fmla="*/ 2147483647 h 313"/>
                <a:gd name="T44" fmla="*/ 2147483647 w 575"/>
                <a:gd name="T45" fmla="*/ 2147483647 h 313"/>
                <a:gd name="T46" fmla="*/ 2147483647 w 575"/>
                <a:gd name="T47" fmla="*/ 2147483647 h 313"/>
                <a:gd name="T48" fmla="*/ 2147483647 w 575"/>
                <a:gd name="T49" fmla="*/ 2147483647 h 313"/>
                <a:gd name="T50" fmla="*/ 2147483647 w 575"/>
                <a:gd name="T51" fmla="*/ 2147483647 h 313"/>
                <a:gd name="T52" fmla="*/ 2147483647 w 575"/>
                <a:gd name="T53" fmla="*/ 0 h 313"/>
                <a:gd name="T54" fmla="*/ 2147483647 w 575"/>
                <a:gd name="T55" fmla="*/ 0 h 313"/>
                <a:gd name="T56" fmla="*/ 2147483647 w 575"/>
                <a:gd name="T57" fmla="*/ 2147483647 h 313"/>
                <a:gd name="T58" fmla="*/ 2147483647 w 575"/>
                <a:gd name="T59" fmla="*/ 2147483647 h 313"/>
                <a:gd name="T60" fmla="*/ 2147483647 w 575"/>
                <a:gd name="T61" fmla="*/ 2147483647 h 313"/>
                <a:gd name="T62" fmla="*/ 2147483647 w 575"/>
                <a:gd name="T63" fmla="*/ 2147483647 h 313"/>
                <a:gd name="T64" fmla="*/ 2147483647 w 575"/>
                <a:gd name="T65" fmla="*/ 2147483647 h 313"/>
                <a:gd name="T66" fmla="*/ 2147483647 w 575"/>
                <a:gd name="T67" fmla="*/ 2147483647 h 313"/>
                <a:gd name="T68" fmla="*/ 2147483647 w 575"/>
                <a:gd name="T69" fmla="*/ 2147483647 h 313"/>
                <a:gd name="T70" fmla="*/ 2147483647 w 575"/>
                <a:gd name="T71" fmla="*/ 2147483647 h 31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75"/>
                <a:gd name="T109" fmla="*/ 0 h 313"/>
                <a:gd name="T110" fmla="*/ 575 w 575"/>
                <a:gd name="T111" fmla="*/ 313 h 31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75" h="313">
                  <a:moveTo>
                    <a:pt x="0" y="156"/>
                  </a:moveTo>
                  <a:lnTo>
                    <a:pt x="1" y="169"/>
                  </a:lnTo>
                  <a:lnTo>
                    <a:pt x="5" y="182"/>
                  </a:lnTo>
                  <a:lnTo>
                    <a:pt x="9" y="196"/>
                  </a:lnTo>
                  <a:lnTo>
                    <a:pt x="17" y="208"/>
                  </a:lnTo>
                  <a:lnTo>
                    <a:pt x="28" y="221"/>
                  </a:lnTo>
                  <a:lnTo>
                    <a:pt x="38" y="234"/>
                  </a:lnTo>
                  <a:lnTo>
                    <a:pt x="52" y="244"/>
                  </a:lnTo>
                  <a:lnTo>
                    <a:pt x="67" y="255"/>
                  </a:lnTo>
                  <a:lnTo>
                    <a:pt x="84" y="266"/>
                  </a:lnTo>
                  <a:lnTo>
                    <a:pt x="103" y="275"/>
                  </a:lnTo>
                  <a:lnTo>
                    <a:pt x="123" y="283"/>
                  </a:lnTo>
                  <a:lnTo>
                    <a:pt x="143" y="290"/>
                  </a:lnTo>
                  <a:lnTo>
                    <a:pt x="165" y="297"/>
                  </a:lnTo>
                  <a:lnTo>
                    <a:pt x="189" y="302"/>
                  </a:lnTo>
                  <a:lnTo>
                    <a:pt x="213" y="306"/>
                  </a:lnTo>
                  <a:lnTo>
                    <a:pt x="237" y="309"/>
                  </a:lnTo>
                  <a:lnTo>
                    <a:pt x="262" y="312"/>
                  </a:lnTo>
                  <a:lnTo>
                    <a:pt x="287" y="312"/>
                  </a:lnTo>
                  <a:lnTo>
                    <a:pt x="311" y="312"/>
                  </a:lnTo>
                  <a:lnTo>
                    <a:pt x="337" y="309"/>
                  </a:lnTo>
                  <a:lnTo>
                    <a:pt x="361" y="306"/>
                  </a:lnTo>
                  <a:lnTo>
                    <a:pt x="385" y="302"/>
                  </a:lnTo>
                  <a:lnTo>
                    <a:pt x="408" y="297"/>
                  </a:lnTo>
                  <a:lnTo>
                    <a:pt x="431" y="290"/>
                  </a:lnTo>
                  <a:lnTo>
                    <a:pt x="451" y="283"/>
                  </a:lnTo>
                  <a:lnTo>
                    <a:pt x="471" y="275"/>
                  </a:lnTo>
                  <a:lnTo>
                    <a:pt x="490" y="266"/>
                  </a:lnTo>
                  <a:lnTo>
                    <a:pt x="506" y="255"/>
                  </a:lnTo>
                  <a:lnTo>
                    <a:pt x="522" y="244"/>
                  </a:lnTo>
                  <a:lnTo>
                    <a:pt x="536" y="234"/>
                  </a:lnTo>
                  <a:lnTo>
                    <a:pt x="547" y="221"/>
                  </a:lnTo>
                  <a:lnTo>
                    <a:pt x="556" y="208"/>
                  </a:lnTo>
                  <a:lnTo>
                    <a:pt x="564" y="196"/>
                  </a:lnTo>
                  <a:lnTo>
                    <a:pt x="569" y="182"/>
                  </a:lnTo>
                  <a:lnTo>
                    <a:pt x="572" y="169"/>
                  </a:lnTo>
                  <a:lnTo>
                    <a:pt x="574" y="156"/>
                  </a:lnTo>
                  <a:lnTo>
                    <a:pt x="572" y="141"/>
                  </a:lnTo>
                  <a:lnTo>
                    <a:pt x="569" y="129"/>
                  </a:lnTo>
                  <a:lnTo>
                    <a:pt x="564" y="114"/>
                  </a:lnTo>
                  <a:lnTo>
                    <a:pt x="556" y="102"/>
                  </a:lnTo>
                  <a:lnTo>
                    <a:pt x="547" y="90"/>
                  </a:lnTo>
                  <a:lnTo>
                    <a:pt x="536" y="76"/>
                  </a:lnTo>
                  <a:lnTo>
                    <a:pt x="522" y="65"/>
                  </a:lnTo>
                  <a:lnTo>
                    <a:pt x="506" y="55"/>
                  </a:lnTo>
                  <a:lnTo>
                    <a:pt x="490" y="45"/>
                  </a:lnTo>
                  <a:lnTo>
                    <a:pt x="471" y="36"/>
                  </a:lnTo>
                  <a:lnTo>
                    <a:pt x="451" y="26"/>
                  </a:lnTo>
                  <a:lnTo>
                    <a:pt x="431" y="20"/>
                  </a:lnTo>
                  <a:lnTo>
                    <a:pt x="408" y="14"/>
                  </a:lnTo>
                  <a:lnTo>
                    <a:pt x="385" y="8"/>
                  </a:lnTo>
                  <a:lnTo>
                    <a:pt x="361" y="5"/>
                  </a:lnTo>
                  <a:lnTo>
                    <a:pt x="337" y="1"/>
                  </a:lnTo>
                  <a:lnTo>
                    <a:pt x="311" y="0"/>
                  </a:lnTo>
                  <a:lnTo>
                    <a:pt x="287" y="0"/>
                  </a:lnTo>
                  <a:lnTo>
                    <a:pt x="262" y="0"/>
                  </a:lnTo>
                  <a:lnTo>
                    <a:pt x="237" y="1"/>
                  </a:lnTo>
                  <a:lnTo>
                    <a:pt x="212" y="5"/>
                  </a:lnTo>
                  <a:lnTo>
                    <a:pt x="189" y="9"/>
                  </a:lnTo>
                  <a:lnTo>
                    <a:pt x="165" y="14"/>
                  </a:lnTo>
                  <a:lnTo>
                    <a:pt x="143" y="20"/>
                  </a:lnTo>
                  <a:lnTo>
                    <a:pt x="123" y="28"/>
                  </a:lnTo>
                  <a:lnTo>
                    <a:pt x="102" y="36"/>
                  </a:lnTo>
                  <a:lnTo>
                    <a:pt x="84" y="45"/>
                  </a:lnTo>
                  <a:lnTo>
                    <a:pt x="67" y="55"/>
                  </a:lnTo>
                  <a:lnTo>
                    <a:pt x="52" y="65"/>
                  </a:lnTo>
                  <a:lnTo>
                    <a:pt x="38" y="78"/>
                  </a:lnTo>
                  <a:lnTo>
                    <a:pt x="28" y="90"/>
                  </a:lnTo>
                  <a:lnTo>
                    <a:pt x="17" y="102"/>
                  </a:lnTo>
                  <a:lnTo>
                    <a:pt x="9" y="115"/>
                  </a:lnTo>
                  <a:lnTo>
                    <a:pt x="5" y="129"/>
                  </a:lnTo>
                  <a:lnTo>
                    <a:pt x="1" y="142"/>
                  </a:lnTo>
                  <a:lnTo>
                    <a:pt x="0" y="15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874" name="Group 38"/>
            <p:cNvGrpSpPr>
              <a:grpSpLocks/>
            </p:cNvGrpSpPr>
            <p:nvPr/>
          </p:nvGrpSpPr>
          <p:grpSpPr bwMode="auto">
            <a:xfrm>
              <a:off x="6875463" y="3765550"/>
              <a:ext cx="939800" cy="519113"/>
              <a:chOff x="4713" y="1060"/>
              <a:chExt cx="592" cy="327"/>
            </a:xfrm>
          </p:grpSpPr>
          <p:sp>
            <p:nvSpPr>
              <p:cNvPr id="36904" name="Freeform 36"/>
              <p:cNvSpPr>
                <a:spLocks/>
              </p:cNvSpPr>
              <p:nvPr/>
            </p:nvSpPr>
            <p:spPr bwMode="auto">
              <a:xfrm>
                <a:off x="4713" y="1060"/>
                <a:ext cx="592" cy="327"/>
              </a:xfrm>
              <a:custGeom>
                <a:avLst/>
                <a:gdLst>
                  <a:gd name="T0" fmla="*/ 589 w 592"/>
                  <a:gd name="T1" fmla="*/ 148 h 327"/>
                  <a:gd name="T2" fmla="*/ 581 w 592"/>
                  <a:gd name="T3" fmla="*/ 120 h 327"/>
                  <a:gd name="T4" fmla="*/ 563 w 592"/>
                  <a:gd name="T5" fmla="*/ 94 h 327"/>
                  <a:gd name="T6" fmla="*/ 538 w 592"/>
                  <a:gd name="T7" fmla="*/ 68 h 327"/>
                  <a:gd name="T8" fmla="*/ 505 w 592"/>
                  <a:gd name="T9" fmla="*/ 46 h 327"/>
                  <a:gd name="T10" fmla="*/ 465 w 592"/>
                  <a:gd name="T11" fmla="*/ 29 h 327"/>
                  <a:gd name="T12" fmla="*/ 420 w 592"/>
                  <a:gd name="T13" fmla="*/ 14 h 327"/>
                  <a:gd name="T14" fmla="*/ 372 w 592"/>
                  <a:gd name="T15" fmla="*/ 4 h 327"/>
                  <a:gd name="T16" fmla="*/ 321 w 592"/>
                  <a:gd name="T17" fmla="*/ 0 h 327"/>
                  <a:gd name="T18" fmla="*/ 269 w 592"/>
                  <a:gd name="T19" fmla="*/ 0 h 327"/>
                  <a:gd name="T20" fmla="*/ 218 w 592"/>
                  <a:gd name="T21" fmla="*/ 4 h 327"/>
                  <a:gd name="T22" fmla="*/ 170 w 592"/>
                  <a:gd name="T23" fmla="*/ 14 h 327"/>
                  <a:gd name="T24" fmla="*/ 125 w 592"/>
                  <a:gd name="T25" fmla="*/ 29 h 327"/>
                  <a:gd name="T26" fmla="*/ 85 w 592"/>
                  <a:gd name="T27" fmla="*/ 46 h 327"/>
                  <a:gd name="T28" fmla="*/ 53 w 592"/>
                  <a:gd name="T29" fmla="*/ 68 h 327"/>
                  <a:gd name="T30" fmla="*/ 27 w 592"/>
                  <a:gd name="T31" fmla="*/ 94 h 327"/>
                  <a:gd name="T32" fmla="*/ 9 w 592"/>
                  <a:gd name="T33" fmla="*/ 120 h 327"/>
                  <a:gd name="T34" fmla="*/ 1 w 592"/>
                  <a:gd name="T35" fmla="*/ 148 h 327"/>
                  <a:gd name="T36" fmla="*/ 1 w 592"/>
                  <a:gd name="T37" fmla="*/ 177 h 327"/>
                  <a:gd name="T38" fmla="*/ 9 w 592"/>
                  <a:gd name="T39" fmla="*/ 205 h 327"/>
                  <a:gd name="T40" fmla="*/ 27 w 592"/>
                  <a:gd name="T41" fmla="*/ 231 h 327"/>
                  <a:gd name="T42" fmla="*/ 53 w 592"/>
                  <a:gd name="T43" fmla="*/ 257 h 327"/>
                  <a:gd name="T44" fmla="*/ 85 w 592"/>
                  <a:gd name="T45" fmla="*/ 278 h 327"/>
                  <a:gd name="T46" fmla="*/ 125 w 592"/>
                  <a:gd name="T47" fmla="*/ 296 h 327"/>
                  <a:gd name="T48" fmla="*/ 170 w 592"/>
                  <a:gd name="T49" fmla="*/ 310 h 327"/>
                  <a:gd name="T50" fmla="*/ 218 w 592"/>
                  <a:gd name="T51" fmla="*/ 320 h 327"/>
                  <a:gd name="T52" fmla="*/ 269 w 592"/>
                  <a:gd name="T53" fmla="*/ 326 h 327"/>
                  <a:gd name="T54" fmla="*/ 321 w 592"/>
                  <a:gd name="T55" fmla="*/ 326 h 327"/>
                  <a:gd name="T56" fmla="*/ 372 w 592"/>
                  <a:gd name="T57" fmla="*/ 320 h 327"/>
                  <a:gd name="T58" fmla="*/ 420 w 592"/>
                  <a:gd name="T59" fmla="*/ 310 h 327"/>
                  <a:gd name="T60" fmla="*/ 465 w 592"/>
                  <a:gd name="T61" fmla="*/ 296 h 327"/>
                  <a:gd name="T62" fmla="*/ 505 w 592"/>
                  <a:gd name="T63" fmla="*/ 278 h 327"/>
                  <a:gd name="T64" fmla="*/ 538 w 592"/>
                  <a:gd name="T65" fmla="*/ 257 h 327"/>
                  <a:gd name="T66" fmla="*/ 563 w 592"/>
                  <a:gd name="T67" fmla="*/ 231 h 327"/>
                  <a:gd name="T68" fmla="*/ 581 w 592"/>
                  <a:gd name="T69" fmla="*/ 205 h 327"/>
                  <a:gd name="T70" fmla="*/ 589 w 592"/>
                  <a:gd name="T71" fmla="*/ 177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92"/>
                  <a:gd name="T109" fmla="*/ 0 h 327"/>
                  <a:gd name="T110" fmla="*/ 592 w 592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92" h="327">
                    <a:moveTo>
                      <a:pt x="591" y="163"/>
                    </a:moveTo>
                    <a:lnTo>
                      <a:pt x="589" y="148"/>
                    </a:lnTo>
                    <a:lnTo>
                      <a:pt x="586" y="133"/>
                    </a:lnTo>
                    <a:lnTo>
                      <a:pt x="581" y="120"/>
                    </a:lnTo>
                    <a:lnTo>
                      <a:pt x="573" y="106"/>
                    </a:lnTo>
                    <a:lnTo>
                      <a:pt x="563" y="94"/>
                    </a:lnTo>
                    <a:lnTo>
                      <a:pt x="550" y="81"/>
                    </a:lnTo>
                    <a:lnTo>
                      <a:pt x="538" y="68"/>
                    </a:lnTo>
                    <a:lnTo>
                      <a:pt x="521" y="57"/>
                    </a:lnTo>
                    <a:lnTo>
                      <a:pt x="505" y="46"/>
                    </a:lnTo>
                    <a:lnTo>
                      <a:pt x="485" y="37"/>
                    </a:lnTo>
                    <a:lnTo>
                      <a:pt x="465" y="29"/>
                    </a:lnTo>
                    <a:lnTo>
                      <a:pt x="442" y="21"/>
                    </a:lnTo>
                    <a:lnTo>
                      <a:pt x="420" y="14"/>
                    </a:lnTo>
                    <a:lnTo>
                      <a:pt x="395" y="9"/>
                    </a:lnTo>
                    <a:lnTo>
                      <a:pt x="372" y="4"/>
                    </a:lnTo>
                    <a:lnTo>
                      <a:pt x="347" y="1"/>
                    </a:lnTo>
                    <a:lnTo>
                      <a:pt x="321" y="0"/>
                    </a:lnTo>
                    <a:lnTo>
                      <a:pt x="294" y="0"/>
                    </a:lnTo>
                    <a:lnTo>
                      <a:pt x="269" y="0"/>
                    </a:lnTo>
                    <a:lnTo>
                      <a:pt x="243" y="1"/>
                    </a:lnTo>
                    <a:lnTo>
                      <a:pt x="218" y="4"/>
                    </a:lnTo>
                    <a:lnTo>
                      <a:pt x="195" y="9"/>
                    </a:lnTo>
                    <a:lnTo>
                      <a:pt x="170" y="14"/>
                    </a:lnTo>
                    <a:lnTo>
                      <a:pt x="148" y="21"/>
                    </a:lnTo>
                    <a:lnTo>
                      <a:pt x="125" y="29"/>
                    </a:lnTo>
                    <a:lnTo>
                      <a:pt x="105" y="37"/>
                    </a:lnTo>
                    <a:lnTo>
                      <a:pt x="85" y="46"/>
                    </a:lnTo>
                    <a:lnTo>
                      <a:pt x="69" y="57"/>
                    </a:lnTo>
                    <a:lnTo>
                      <a:pt x="53" y="68"/>
                    </a:lnTo>
                    <a:lnTo>
                      <a:pt x="40" y="81"/>
                    </a:lnTo>
                    <a:lnTo>
                      <a:pt x="27" y="94"/>
                    </a:lnTo>
                    <a:lnTo>
                      <a:pt x="17" y="106"/>
                    </a:lnTo>
                    <a:lnTo>
                      <a:pt x="9" y="120"/>
                    </a:lnTo>
                    <a:lnTo>
                      <a:pt x="4" y="133"/>
                    </a:lnTo>
                    <a:lnTo>
                      <a:pt x="1" y="148"/>
                    </a:lnTo>
                    <a:lnTo>
                      <a:pt x="0" y="163"/>
                    </a:lnTo>
                    <a:lnTo>
                      <a:pt x="1" y="177"/>
                    </a:lnTo>
                    <a:lnTo>
                      <a:pt x="4" y="191"/>
                    </a:lnTo>
                    <a:lnTo>
                      <a:pt x="9" y="205"/>
                    </a:lnTo>
                    <a:lnTo>
                      <a:pt x="17" y="219"/>
                    </a:lnTo>
                    <a:lnTo>
                      <a:pt x="27" y="231"/>
                    </a:lnTo>
                    <a:lnTo>
                      <a:pt x="40" y="244"/>
                    </a:lnTo>
                    <a:lnTo>
                      <a:pt x="53" y="257"/>
                    </a:lnTo>
                    <a:lnTo>
                      <a:pt x="69" y="268"/>
                    </a:lnTo>
                    <a:lnTo>
                      <a:pt x="85" y="278"/>
                    </a:lnTo>
                    <a:lnTo>
                      <a:pt x="105" y="288"/>
                    </a:lnTo>
                    <a:lnTo>
                      <a:pt x="125" y="296"/>
                    </a:lnTo>
                    <a:lnTo>
                      <a:pt x="148" y="304"/>
                    </a:lnTo>
                    <a:lnTo>
                      <a:pt x="170" y="310"/>
                    </a:lnTo>
                    <a:lnTo>
                      <a:pt x="195" y="316"/>
                    </a:lnTo>
                    <a:lnTo>
                      <a:pt x="218" y="320"/>
                    </a:lnTo>
                    <a:lnTo>
                      <a:pt x="243" y="324"/>
                    </a:lnTo>
                    <a:lnTo>
                      <a:pt x="269" y="326"/>
                    </a:lnTo>
                    <a:lnTo>
                      <a:pt x="294" y="326"/>
                    </a:lnTo>
                    <a:lnTo>
                      <a:pt x="321" y="326"/>
                    </a:lnTo>
                    <a:lnTo>
                      <a:pt x="347" y="324"/>
                    </a:lnTo>
                    <a:lnTo>
                      <a:pt x="372" y="320"/>
                    </a:lnTo>
                    <a:lnTo>
                      <a:pt x="395" y="316"/>
                    </a:lnTo>
                    <a:lnTo>
                      <a:pt x="420" y="310"/>
                    </a:lnTo>
                    <a:lnTo>
                      <a:pt x="442" y="304"/>
                    </a:lnTo>
                    <a:lnTo>
                      <a:pt x="465" y="296"/>
                    </a:lnTo>
                    <a:lnTo>
                      <a:pt x="485" y="288"/>
                    </a:lnTo>
                    <a:lnTo>
                      <a:pt x="505" y="278"/>
                    </a:lnTo>
                    <a:lnTo>
                      <a:pt x="521" y="268"/>
                    </a:lnTo>
                    <a:lnTo>
                      <a:pt x="538" y="257"/>
                    </a:lnTo>
                    <a:lnTo>
                      <a:pt x="550" y="244"/>
                    </a:lnTo>
                    <a:lnTo>
                      <a:pt x="563" y="231"/>
                    </a:lnTo>
                    <a:lnTo>
                      <a:pt x="573" y="219"/>
                    </a:lnTo>
                    <a:lnTo>
                      <a:pt x="581" y="205"/>
                    </a:lnTo>
                    <a:lnTo>
                      <a:pt x="586" y="191"/>
                    </a:lnTo>
                    <a:lnTo>
                      <a:pt x="589" y="177"/>
                    </a:lnTo>
                    <a:lnTo>
                      <a:pt x="591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5" name="Rectangle 37"/>
              <p:cNvSpPr>
                <a:spLocks noChangeArrowheads="1"/>
              </p:cNvSpPr>
              <p:nvPr/>
            </p:nvSpPr>
            <p:spPr bwMode="auto">
              <a:xfrm>
                <a:off x="4741" y="1103"/>
                <a:ext cx="527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pitchFamily="34" charset="0"/>
                  </a:rPr>
                  <a:t>dname</a:t>
                </a:r>
              </a:p>
            </p:txBody>
          </p:sp>
        </p:grpSp>
        <p:sp>
          <p:nvSpPr>
            <p:cNvPr id="36875" name="Rectangle 39"/>
            <p:cNvSpPr>
              <a:spLocks noChangeArrowheads="1"/>
            </p:cNvSpPr>
            <p:nvPr/>
          </p:nvSpPr>
          <p:spPr bwMode="auto">
            <a:xfrm>
              <a:off x="7680325" y="4216400"/>
              <a:ext cx="858838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budget</a:t>
              </a:r>
            </a:p>
          </p:txBody>
        </p:sp>
        <p:sp>
          <p:nvSpPr>
            <p:cNvPr id="36876" name="Rectangle 40"/>
            <p:cNvSpPr>
              <a:spLocks noChangeArrowheads="1"/>
            </p:cNvSpPr>
            <p:nvPr/>
          </p:nvSpPr>
          <p:spPr bwMode="auto">
            <a:xfrm>
              <a:off x="6410325" y="4230688"/>
              <a:ext cx="4857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pitchFamily="34" charset="0"/>
                </a:rPr>
                <a:t>did</a:t>
              </a:r>
            </a:p>
          </p:txBody>
        </p:sp>
        <p:grpSp>
          <p:nvGrpSpPr>
            <p:cNvPr id="36877" name="Group 43"/>
            <p:cNvGrpSpPr>
              <a:grpSpLocks/>
            </p:cNvGrpSpPr>
            <p:nvPr/>
          </p:nvGrpSpPr>
          <p:grpSpPr bwMode="auto">
            <a:xfrm>
              <a:off x="5208588" y="3856038"/>
              <a:ext cx="720725" cy="519113"/>
              <a:chOff x="3663" y="1117"/>
              <a:chExt cx="454" cy="327"/>
            </a:xfrm>
          </p:grpSpPr>
          <p:sp>
            <p:nvSpPr>
              <p:cNvPr id="36902" name="Freeform 41"/>
              <p:cNvSpPr>
                <a:spLocks/>
              </p:cNvSpPr>
              <p:nvPr/>
            </p:nvSpPr>
            <p:spPr bwMode="auto">
              <a:xfrm>
                <a:off x="3663" y="1117"/>
                <a:ext cx="454" cy="327"/>
              </a:xfrm>
              <a:custGeom>
                <a:avLst/>
                <a:gdLst>
                  <a:gd name="T0" fmla="*/ 1 w 454"/>
                  <a:gd name="T1" fmla="*/ 177 h 327"/>
                  <a:gd name="T2" fmla="*/ 8 w 454"/>
                  <a:gd name="T3" fmla="*/ 205 h 327"/>
                  <a:gd name="T4" fmla="*/ 21 w 454"/>
                  <a:gd name="T5" fmla="*/ 231 h 327"/>
                  <a:gd name="T6" fmla="*/ 41 w 454"/>
                  <a:gd name="T7" fmla="*/ 257 h 327"/>
                  <a:gd name="T8" fmla="*/ 66 w 454"/>
                  <a:gd name="T9" fmla="*/ 278 h 327"/>
                  <a:gd name="T10" fmla="*/ 96 w 454"/>
                  <a:gd name="T11" fmla="*/ 296 h 327"/>
                  <a:gd name="T12" fmla="*/ 131 w 454"/>
                  <a:gd name="T13" fmla="*/ 311 h 327"/>
                  <a:gd name="T14" fmla="*/ 167 w 454"/>
                  <a:gd name="T15" fmla="*/ 320 h 327"/>
                  <a:gd name="T16" fmla="*/ 206 w 454"/>
                  <a:gd name="T17" fmla="*/ 326 h 327"/>
                  <a:gd name="T18" fmla="*/ 246 w 454"/>
                  <a:gd name="T19" fmla="*/ 326 h 327"/>
                  <a:gd name="T20" fmla="*/ 285 w 454"/>
                  <a:gd name="T21" fmla="*/ 320 h 327"/>
                  <a:gd name="T22" fmla="*/ 322 w 454"/>
                  <a:gd name="T23" fmla="*/ 310 h 327"/>
                  <a:gd name="T24" fmla="*/ 356 w 454"/>
                  <a:gd name="T25" fmla="*/ 296 h 327"/>
                  <a:gd name="T26" fmla="*/ 387 w 454"/>
                  <a:gd name="T27" fmla="*/ 278 h 327"/>
                  <a:gd name="T28" fmla="*/ 412 w 454"/>
                  <a:gd name="T29" fmla="*/ 257 h 327"/>
                  <a:gd name="T30" fmla="*/ 431 w 454"/>
                  <a:gd name="T31" fmla="*/ 231 h 327"/>
                  <a:gd name="T32" fmla="*/ 445 w 454"/>
                  <a:gd name="T33" fmla="*/ 205 h 327"/>
                  <a:gd name="T34" fmla="*/ 453 w 454"/>
                  <a:gd name="T35" fmla="*/ 177 h 327"/>
                  <a:gd name="T36" fmla="*/ 453 w 454"/>
                  <a:gd name="T37" fmla="*/ 148 h 327"/>
                  <a:gd name="T38" fmla="*/ 445 w 454"/>
                  <a:gd name="T39" fmla="*/ 120 h 327"/>
                  <a:gd name="T40" fmla="*/ 431 w 454"/>
                  <a:gd name="T41" fmla="*/ 94 h 327"/>
                  <a:gd name="T42" fmla="*/ 412 w 454"/>
                  <a:gd name="T43" fmla="*/ 68 h 327"/>
                  <a:gd name="T44" fmla="*/ 387 w 454"/>
                  <a:gd name="T45" fmla="*/ 47 h 327"/>
                  <a:gd name="T46" fmla="*/ 356 w 454"/>
                  <a:gd name="T47" fmla="*/ 29 h 327"/>
                  <a:gd name="T48" fmla="*/ 322 w 454"/>
                  <a:gd name="T49" fmla="*/ 15 h 327"/>
                  <a:gd name="T50" fmla="*/ 285 w 454"/>
                  <a:gd name="T51" fmla="*/ 5 h 327"/>
                  <a:gd name="T52" fmla="*/ 246 w 454"/>
                  <a:gd name="T53" fmla="*/ 0 h 327"/>
                  <a:gd name="T54" fmla="*/ 206 w 454"/>
                  <a:gd name="T55" fmla="*/ 0 h 327"/>
                  <a:gd name="T56" fmla="*/ 167 w 454"/>
                  <a:gd name="T57" fmla="*/ 5 h 327"/>
                  <a:gd name="T58" fmla="*/ 131 w 454"/>
                  <a:gd name="T59" fmla="*/ 15 h 327"/>
                  <a:gd name="T60" fmla="*/ 96 w 454"/>
                  <a:gd name="T61" fmla="*/ 29 h 327"/>
                  <a:gd name="T62" fmla="*/ 66 w 454"/>
                  <a:gd name="T63" fmla="*/ 47 h 327"/>
                  <a:gd name="T64" fmla="*/ 41 w 454"/>
                  <a:gd name="T65" fmla="*/ 68 h 327"/>
                  <a:gd name="T66" fmla="*/ 21 w 454"/>
                  <a:gd name="T67" fmla="*/ 94 h 327"/>
                  <a:gd name="T68" fmla="*/ 8 w 454"/>
                  <a:gd name="T69" fmla="*/ 120 h 327"/>
                  <a:gd name="T70" fmla="*/ 1 w 454"/>
                  <a:gd name="T71" fmla="*/ 148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7"/>
                  <a:gd name="T110" fmla="*/ 454 w 454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7">
                    <a:moveTo>
                      <a:pt x="0" y="163"/>
                    </a:moveTo>
                    <a:lnTo>
                      <a:pt x="1" y="177"/>
                    </a:lnTo>
                    <a:lnTo>
                      <a:pt x="3" y="192"/>
                    </a:lnTo>
                    <a:lnTo>
                      <a:pt x="8" y="205"/>
                    </a:lnTo>
                    <a:lnTo>
                      <a:pt x="13" y="219"/>
                    </a:lnTo>
                    <a:lnTo>
                      <a:pt x="21" y="231"/>
                    </a:lnTo>
                    <a:lnTo>
                      <a:pt x="30" y="244"/>
                    </a:lnTo>
                    <a:lnTo>
                      <a:pt x="41" y="257"/>
                    </a:lnTo>
                    <a:lnTo>
                      <a:pt x="53" y="268"/>
                    </a:lnTo>
                    <a:lnTo>
                      <a:pt x="66" y="278"/>
                    </a:lnTo>
                    <a:lnTo>
                      <a:pt x="80" y="288"/>
                    </a:lnTo>
                    <a:lnTo>
                      <a:pt x="96" y="296"/>
                    </a:lnTo>
                    <a:lnTo>
                      <a:pt x="113" y="304"/>
                    </a:lnTo>
                    <a:lnTo>
                      <a:pt x="131" y="311"/>
                    </a:lnTo>
                    <a:lnTo>
                      <a:pt x="149" y="316"/>
                    </a:lnTo>
                    <a:lnTo>
                      <a:pt x="167" y="320"/>
                    </a:lnTo>
                    <a:lnTo>
                      <a:pt x="186" y="324"/>
                    </a:lnTo>
                    <a:lnTo>
                      <a:pt x="206" y="326"/>
                    </a:lnTo>
                    <a:lnTo>
                      <a:pt x="227" y="326"/>
                    </a:lnTo>
                    <a:lnTo>
                      <a:pt x="246" y="326"/>
                    </a:lnTo>
                    <a:lnTo>
                      <a:pt x="266" y="323"/>
                    </a:lnTo>
                    <a:lnTo>
                      <a:pt x="285" y="320"/>
                    </a:lnTo>
                    <a:lnTo>
                      <a:pt x="304" y="316"/>
                    </a:lnTo>
                    <a:lnTo>
                      <a:pt x="322" y="310"/>
                    </a:lnTo>
                    <a:lnTo>
                      <a:pt x="340" y="304"/>
                    </a:lnTo>
                    <a:lnTo>
                      <a:pt x="356" y="296"/>
                    </a:lnTo>
                    <a:lnTo>
                      <a:pt x="372" y="288"/>
                    </a:lnTo>
                    <a:lnTo>
                      <a:pt x="387" y="278"/>
                    </a:lnTo>
                    <a:lnTo>
                      <a:pt x="399" y="266"/>
                    </a:lnTo>
                    <a:lnTo>
                      <a:pt x="412" y="257"/>
                    </a:lnTo>
                    <a:lnTo>
                      <a:pt x="423" y="244"/>
                    </a:lnTo>
                    <a:lnTo>
                      <a:pt x="431" y="231"/>
                    </a:lnTo>
                    <a:lnTo>
                      <a:pt x="439" y="219"/>
                    </a:lnTo>
                    <a:lnTo>
                      <a:pt x="445" y="205"/>
                    </a:lnTo>
                    <a:lnTo>
                      <a:pt x="449" y="191"/>
                    </a:lnTo>
                    <a:lnTo>
                      <a:pt x="453" y="177"/>
                    </a:lnTo>
                    <a:lnTo>
                      <a:pt x="453" y="163"/>
                    </a:lnTo>
                    <a:lnTo>
                      <a:pt x="453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4"/>
                    </a:lnTo>
                    <a:lnTo>
                      <a:pt x="422" y="81"/>
                    </a:lnTo>
                    <a:lnTo>
                      <a:pt x="412" y="68"/>
                    </a:lnTo>
                    <a:lnTo>
                      <a:pt x="399" y="57"/>
                    </a:lnTo>
                    <a:lnTo>
                      <a:pt x="387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6" y="1"/>
                    </a:lnTo>
                    <a:lnTo>
                      <a:pt x="246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9" y="9"/>
                    </a:lnTo>
                    <a:lnTo>
                      <a:pt x="131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4"/>
                    </a:lnTo>
                    <a:lnTo>
                      <a:pt x="13" y="106"/>
                    </a:lnTo>
                    <a:lnTo>
                      <a:pt x="8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3" name="Rectangle 42"/>
              <p:cNvSpPr>
                <a:spLocks noChangeArrowheads="1"/>
              </p:cNvSpPr>
              <p:nvPr/>
            </p:nvSpPr>
            <p:spPr bwMode="auto">
              <a:xfrm>
                <a:off x="3666" y="1179"/>
                <a:ext cx="44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pitchFamily="34" charset="0"/>
                  </a:rPr>
                  <a:t>since</a:t>
                </a:r>
              </a:p>
            </p:txBody>
          </p:sp>
        </p:grpSp>
        <p:grpSp>
          <p:nvGrpSpPr>
            <p:cNvPr id="36878" name="Group 50"/>
            <p:cNvGrpSpPr>
              <a:grpSpLocks/>
            </p:cNvGrpSpPr>
            <p:nvPr/>
          </p:nvGrpSpPr>
          <p:grpSpPr bwMode="auto">
            <a:xfrm>
              <a:off x="2743204" y="3749675"/>
              <a:ext cx="2039938" cy="900113"/>
              <a:chOff x="2110" y="1050"/>
              <a:chExt cx="1285" cy="567"/>
            </a:xfrm>
          </p:grpSpPr>
          <p:sp>
            <p:nvSpPr>
              <p:cNvPr id="36896" name="Freeform 44"/>
              <p:cNvSpPr>
                <a:spLocks/>
              </p:cNvSpPr>
              <p:nvPr/>
            </p:nvSpPr>
            <p:spPr bwMode="auto">
              <a:xfrm>
                <a:off x="2517" y="1050"/>
                <a:ext cx="454" cy="327"/>
              </a:xfrm>
              <a:custGeom>
                <a:avLst/>
                <a:gdLst>
                  <a:gd name="T0" fmla="*/ 453 w 454"/>
                  <a:gd name="T1" fmla="*/ 148 h 327"/>
                  <a:gd name="T2" fmla="*/ 445 w 454"/>
                  <a:gd name="T3" fmla="*/ 120 h 327"/>
                  <a:gd name="T4" fmla="*/ 431 w 454"/>
                  <a:gd name="T5" fmla="*/ 94 h 327"/>
                  <a:gd name="T6" fmla="*/ 412 w 454"/>
                  <a:gd name="T7" fmla="*/ 68 h 327"/>
                  <a:gd name="T8" fmla="*/ 387 w 454"/>
                  <a:gd name="T9" fmla="*/ 47 h 327"/>
                  <a:gd name="T10" fmla="*/ 356 w 454"/>
                  <a:gd name="T11" fmla="*/ 29 h 327"/>
                  <a:gd name="T12" fmla="*/ 322 w 454"/>
                  <a:gd name="T13" fmla="*/ 15 h 327"/>
                  <a:gd name="T14" fmla="*/ 285 w 454"/>
                  <a:gd name="T15" fmla="*/ 5 h 327"/>
                  <a:gd name="T16" fmla="*/ 246 w 454"/>
                  <a:gd name="T17" fmla="*/ 0 h 327"/>
                  <a:gd name="T18" fmla="*/ 206 w 454"/>
                  <a:gd name="T19" fmla="*/ 0 h 327"/>
                  <a:gd name="T20" fmla="*/ 167 w 454"/>
                  <a:gd name="T21" fmla="*/ 5 h 327"/>
                  <a:gd name="T22" fmla="*/ 131 w 454"/>
                  <a:gd name="T23" fmla="*/ 15 h 327"/>
                  <a:gd name="T24" fmla="*/ 96 w 454"/>
                  <a:gd name="T25" fmla="*/ 29 h 327"/>
                  <a:gd name="T26" fmla="*/ 66 w 454"/>
                  <a:gd name="T27" fmla="*/ 47 h 327"/>
                  <a:gd name="T28" fmla="*/ 41 w 454"/>
                  <a:gd name="T29" fmla="*/ 68 h 327"/>
                  <a:gd name="T30" fmla="*/ 21 w 454"/>
                  <a:gd name="T31" fmla="*/ 94 h 327"/>
                  <a:gd name="T32" fmla="*/ 8 w 454"/>
                  <a:gd name="T33" fmla="*/ 120 h 327"/>
                  <a:gd name="T34" fmla="*/ 1 w 454"/>
                  <a:gd name="T35" fmla="*/ 148 h 327"/>
                  <a:gd name="T36" fmla="*/ 1 w 454"/>
                  <a:gd name="T37" fmla="*/ 177 h 327"/>
                  <a:gd name="T38" fmla="*/ 8 w 454"/>
                  <a:gd name="T39" fmla="*/ 205 h 327"/>
                  <a:gd name="T40" fmla="*/ 21 w 454"/>
                  <a:gd name="T41" fmla="*/ 231 h 327"/>
                  <a:gd name="T42" fmla="*/ 41 w 454"/>
                  <a:gd name="T43" fmla="*/ 257 h 327"/>
                  <a:gd name="T44" fmla="*/ 66 w 454"/>
                  <a:gd name="T45" fmla="*/ 278 h 327"/>
                  <a:gd name="T46" fmla="*/ 96 w 454"/>
                  <a:gd name="T47" fmla="*/ 296 h 327"/>
                  <a:gd name="T48" fmla="*/ 131 w 454"/>
                  <a:gd name="T49" fmla="*/ 310 h 327"/>
                  <a:gd name="T50" fmla="*/ 167 w 454"/>
                  <a:gd name="T51" fmla="*/ 320 h 327"/>
                  <a:gd name="T52" fmla="*/ 206 w 454"/>
                  <a:gd name="T53" fmla="*/ 326 h 327"/>
                  <a:gd name="T54" fmla="*/ 246 w 454"/>
                  <a:gd name="T55" fmla="*/ 326 h 327"/>
                  <a:gd name="T56" fmla="*/ 285 w 454"/>
                  <a:gd name="T57" fmla="*/ 320 h 327"/>
                  <a:gd name="T58" fmla="*/ 322 w 454"/>
                  <a:gd name="T59" fmla="*/ 310 h 327"/>
                  <a:gd name="T60" fmla="*/ 356 w 454"/>
                  <a:gd name="T61" fmla="*/ 296 h 327"/>
                  <a:gd name="T62" fmla="*/ 387 w 454"/>
                  <a:gd name="T63" fmla="*/ 278 h 327"/>
                  <a:gd name="T64" fmla="*/ 412 w 454"/>
                  <a:gd name="T65" fmla="*/ 257 h 327"/>
                  <a:gd name="T66" fmla="*/ 431 w 454"/>
                  <a:gd name="T67" fmla="*/ 231 h 327"/>
                  <a:gd name="T68" fmla="*/ 445 w 454"/>
                  <a:gd name="T69" fmla="*/ 205 h 327"/>
                  <a:gd name="T70" fmla="*/ 453 w 454"/>
                  <a:gd name="T71" fmla="*/ 177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7"/>
                  <a:gd name="T110" fmla="*/ 454 w 454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7">
                    <a:moveTo>
                      <a:pt x="453" y="163"/>
                    </a:moveTo>
                    <a:lnTo>
                      <a:pt x="453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4"/>
                    </a:lnTo>
                    <a:lnTo>
                      <a:pt x="422" y="81"/>
                    </a:lnTo>
                    <a:lnTo>
                      <a:pt x="412" y="68"/>
                    </a:lnTo>
                    <a:lnTo>
                      <a:pt x="399" y="57"/>
                    </a:lnTo>
                    <a:lnTo>
                      <a:pt x="387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6" y="2"/>
                    </a:lnTo>
                    <a:lnTo>
                      <a:pt x="246" y="0"/>
                    </a:lnTo>
                    <a:lnTo>
                      <a:pt x="227" y="0"/>
                    </a:lnTo>
                    <a:lnTo>
                      <a:pt x="206" y="0"/>
                    </a:lnTo>
                    <a:lnTo>
                      <a:pt x="187" y="2"/>
                    </a:lnTo>
                    <a:lnTo>
                      <a:pt x="167" y="5"/>
                    </a:lnTo>
                    <a:lnTo>
                      <a:pt x="149" y="9"/>
                    </a:lnTo>
                    <a:lnTo>
                      <a:pt x="131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1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4"/>
                    </a:lnTo>
                    <a:lnTo>
                      <a:pt x="13" y="106"/>
                    </a:lnTo>
                    <a:lnTo>
                      <a:pt x="8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3"/>
                    </a:lnTo>
                    <a:lnTo>
                      <a:pt x="1" y="177"/>
                    </a:lnTo>
                    <a:lnTo>
                      <a:pt x="3" y="191"/>
                    </a:lnTo>
                    <a:lnTo>
                      <a:pt x="8" y="205"/>
                    </a:lnTo>
                    <a:lnTo>
                      <a:pt x="13" y="219"/>
                    </a:lnTo>
                    <a:lnTo>
                      <a:pt x="21" y="231"/>
                    </a:lnTo>
                    <a:lnTo>
                      <a:pt x="30" y="244"/>
                    </a:lnTo>
                    <a:lnTo>
                      <a:pt x="41" y="257"/>
                    </a:lnTo>
                    <a:lnTo>
                      <a:pt x="53" y="268"/>
                    </a:lnTo>
                    <a:lnTo>
                      <a:pt x="66" y="278"/>
                    </a:lnTo>
                    <a:lnTo>
                      <a:pt x="81" y="288"/>
                    </a:lnTo>
                    <a:lnTo>
                      <a:pt x="96" y="296"/>
                    </a:lnTo>
                    <a:lnTo>
                      <a:pt x="113" y="304"/>
                    </a:lnTo>
                    <a:lnTo>
                      <a:pt x="131" y="310"/>
                    </a:lnTo>
                    <a:lnTo>
                      <a:pt x="149" y="316"/>
                    </a:lnTo>
                    <a:lnTo>
                      <a:pt x="167" y="320"/>
                    </a:lnTo>
                    <a:lnTo>
                      <a:pt x="187" y="324"/>
                    </a:lnTo>
                    <a:lnTo>
                      <a:pt x="206" y="326"/>
                    </a:lnTo>
                    <a:lnTo>
                      <a:pt x="227" y="326"/>
                    </a:lnTo>
                    <a:lnTo>
                      <a:pt x="246" y="326"/>
                    </a:lnTo>
                    <a:lnTo>
                      <a:pt x="266" y="324"/>
                    </a:lnTo>
                    <a:lnTo>
                      <a:pt x="285" y="320"/>
                    </a:lnTo>
                    <a:lnTo>
                      <a:pt x="304" y="316"/>
                    </a:lnTo>
                    <a:lnTo>
                      <a:pt x="322" y="310"/>
                    </a:lnTo>
                    <a:lnTo>
                      <a:pt x="339" y="304"/>
                    </a:lnTo>
                    <a:lnTo>
                      <a:pt x="356" y="296"/>
                    </a:lnTo>
                    <a:lnTo>
                      <a:pt x="372" y="288"/>
                    </a:lnTo>
                    <a:lnTo>
                      <a:pt x="387" y="278"/>
                    </a:lnTo>
                    <a:lnTo>
                      <a:pt x="399" y="268"/>
                    </a:lnTo>
                    <a:lnTo>
                      <a:pt x="412" y="257"/>
                    </a:lnTo>
                    <a:lnTo>
                      <a:pt x="422" y="244"/>
                    </a:lnTo>
                    <a:lnTo>
                      <a:pt x="431" y="231"/>
                    </a:lnTo>
                    <a:lnTo>
                      <a:pt x="439" y="219"/>
                    </a:lnTo>
                    <a:lnTo>
                      <a:pt x="445" y="205"/>
                    </a:lnTo>
                    <a:lnTo>
                      <a:pt x="449" y="191"/>
                    </a:lnTo>
                    <a:lnTo>
                      <a:pt x="453" y="177"/>
                    </a:lnTo>
                    <a:lnTo>
                      <a:pt x="453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7" name="Freeform 45"/>
              <p:cNvSpPr>
                <a:spLocks/>
              </p:cNvSpPr>
              <p:nvPr/>
            </p:nvSpPr>
            <p:spPr bwMode="auto">
              <a:xfrm>
                <a:off x="2110" y="1291"/>
                <a:ext cx="454" cy="326"/>
              </a:xfrm>
              <a:custGeom>
                <a:avLst/>
                <a:gdLst>
                  <a:gd name="T0" fmla="*/ 451 w 454"/>
                  <a:gd name="T1" fmla="*/ 148 h 326"/>
                  <a:gd name="T2" fmla="*/ 445 w 454"/>
                  <a:gd name="T3" fmla="*/ 120 h 326"/>
                  <a:gd name="T4" fmla="*/ 431 w 454"/>
                  <a:gd name="T5" fmla="*/ 93 h 326"/>
                  <a:gd name="T6" fmla="*/ 411 w 454"/>
                  <a:gd name="T7" fmla="*/ 68 h 326"/>
                  <a:gd name="T8" fmla="*/ 386 w 454"/>
                  <a:gd name="T9" fmla="*/ 47 h 326"/>
                  <a:gd name="T10" fmla="*/ 356 w 454"/>
                  <a:gd name="T11" fmla="*/ 29 h 326"/>
                  <a:gd name="T12" fmla="*/ 322 w 454"/>
                  <a:gd name="T13" fmla="*/ 15 h 326"/>
                  <a:gd name="T14" fmla="*/ 285 w 454"/>
                  <a:gd name="T15" fmla="*/ 5 h 326"/>
                  <a:gd name="T16" fmla="*/ 246 w 454"/>
                  <a:gd name="T17" fmla="*/ 0 h 326"/>
                  <a:gd name="T18" fmla="*/ 206 w 454"/>
                  <a:gd name="T19" fmla="*/ 0 h 326"/>
                  <a:gd name="T20" fmla="*/ 167 w 454"/>
                  <a:gd name="T21" fmla="*/ 5 h 326"/>
                  <a:gd name="T22" fmla="*/ 130 w 454"/>
                  <a:gd name="T23" fmla="*/ 15 h 326"/>
                  <a:gd name="T24" fmla="*/ 96 w 454"/>
                  <a:gd name="T25" fmla="*/ 29 h 326"/>
                  <a:gd name="T26" fmla="*/ 66 w 454"/>
                  <a:gd name="T27" fmla="*/ 47 h 326"/>
                  <a:gd name="T28" fmla="*/ 41 w 454"/>
                  <a:gd name="T29" fmla="*/ 68 h 326"/>
                  <a:gd name="T30" fmla="*/ 21 w 454"/>
                  <a:gd name="T31" fmla="*/ 93 h 326"/>
                  <a:gd name="T32" fmla="*/ 7 w 454"/>
                  <a:gd name="T33" fmla="*/ 120 h 326"/>
                  <a:gd name="T34" fmla="*/ 1 w 454"/>
                  <a:gd name="T35" fmla="*/ 148 h 326"/>
                  <a:gd name="T36" fmla="*/ 1 w 454"/>
                  <a:gd name="T37" fmla="*/ 176 h 326"/>
                  <a:gd name="T38" fmla="*/ 7 w 454"/>
                  <a:gd name="T39" fmla="*/ 204 h 326"/>
                  <a:gd name="T40" fmla="*/ 21 w 454"/>
                  <a:gd name="T41" fmla="*/ 231 h 326"/>
                  <a:gd name="T42" fmla="*/ 41 w 454"/>
                  <a:gd name="T43" fmla="*/ 256 h 326"/>
                  <a:gd name="T44" fmla="*/ 66 w 454"/>
                  <a:gd name="T45" fmla="*/ 277 h 326"/>
                  <a:gd name="T46" fmla="*/ 96 w 454"/>
                  <a:gd name="T47" fmla="*/ 295 h 326"/>
                  <a:gd name="T48" fmla="*/ 130 w 454"/>
                  <a:gd name="T49" fmla="*/ 309 h 326"/>
                  <a:gd name="T50" fmla="*/ 167 w 454"/>
                  <a:gd name="T51" fmla="*/ 319 h 326"/>
                  <a:gd name="T52" fmla="*/ 206 w 454"/>
                  <a:gd name="T53" fmla="*/ 325 h 326"/>
                  <a:gd name="T54" fmla="*/ 246 w 454"/>
                  <a:gd name="T55" fmla="*/ 325 h 326"/>
                  <a:gd name="T56" fmla="*/ 285 w 454"/>
                  <a:gd name="T57" fmla="*/ 319 h 326"/>
                  <a:gd name="T58" fmla="*/ 322 w 454"/>
                  <a:gd name="T59" fmla="*/ 309 h 326"/>
                  <a:gd name="T60" fmla="*/ 356 w 454"/>
                  <a:gd name="T61" fmla="*/ 295 h 326"/>
                  <a:gd name="T62" fmla="*/ 386 w 454"/>
                  <a:gd name="T63" fmla="*/ 277 h 326"/>
                  <a:gd name="T64" fmla="*/ 411 w 454"/>
                  <a:gd name="T65" fmla="*/ 256 h 326"/>
                  <a:gd name="T66" fmla="*/ 431 w 454"/>
                  <a:gd name="T67" fmla="*/ 231 h 326"/>
                  <a:gd name="T68" fmla="*/ 445 w 454"/>
                  <a:gd name="T69" fmla="*/ 204 h 326"/>
                  <a:gd name="T70" fmla="*/ 451 w 454"/>
                  <a:gd name="T71" fmla="*/ 176 h 32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6"/>
                  <a:gd name="T110" fmla="*/ 454 w 454"/>
                  <a:gd name="T111" fmla="*/ 326 h 32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6">
                    <a:moveTo>
                      <a:pt x="453" y="162"/>
                    </a:moveTo>
                    <a:lnTo>
                      <a:pt x="451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3"/>
                    </a:lnTo>
                    <a:lnTo>
                      <a:pt x="422" y="81"/>
                    </a:lnTo>
                    <a:lnTo>
                      <a:pt x="411" y="68"/>
                    </a:lnTo>
                    <a:lnTo>
                      <a:pt x="399" y="57"/>
                    </a:lnTo>
                    <a:lnTo>
                      <a:pt x="386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5" y="1"/>
                    </a:lnTo>
                    <a:lnTo>
                      <a:pt x="246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8" y="9"/>
                    </a:lnTo>
                    <a:lnTo>
                      <a:pt x="130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3"/>
                    </a:lnTo>
                    <a:lnTo>
                      <a:pt x="13" y="106"/>
                    </a:lnTo>
                    <a:lnTo>
                      <a:pt x="7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2"/>
                    </a:lnTo>
                    <a:lnTo>
                      <a:pt x="1" y="176"/>
                    </a:lnTo>
                    <a:lnTo>
                      <a:pt x="3" y="190"/>
                    </a:lnTo>
                    <a:lnTo>
                      <a:pt x="7" y="204"/>
                    </a:lnTo>
                    <a:lnTo>
                      <a:pt x="13" y="218"/>
                    </a:lnTo>
                    <a:lnTo>
                      <a:pt x="21" y="231"/>
                    </a:lnTo>
                    <a:lnTo>
                      <a:pt x="30" y="243"/>
                    </a:lnTo>
                    <a:lnTo>
                      <a:pt x="41" y="256"/>
                    </a:lnTo>
                    <a:lnTo>
                      <a:pt x="53" y="266"/>
                    </a:lnTo>
                    <a:lnTo>
                      <a:pt x="66" y="277"/>
                    </a:lnTo>
                    <a:lnTo>
                      <a:pt x="80" y="287"/>
                    </a:lnTo>
                    <a:lnTo>
                      <a:pt x="96" y="295"/>
                    </a:lnTo>
                    <a:lnTo>
                      <a:pt x="113" y="303"/>
                    </a:lnTo>
                    <a:lnTo>
                      <a:pt x="130" y="309"/>
                    </a:lnTo>
                    <a:lnTo>
                      <a:pt x="148" y="315"/>
                    </a:lnTo>
                    <a:lnTo>
                      <a:pt x="167" y="319"/>
                    </a:lnTo>
                    <a:lnTo>
                      <a:pt x="186" y="322"/>
                    </a:lnTo>
                    <a:lnTo>
                      <a:pt x="206" y="325"/>
                    </a:lnTo>
                    <a:lnTo>
                      <a:pt x="225" y="325"/>
                    </a:lnTo>
                    <a:lnTo>
                      <a:pt x="246" y="325"/>
                    </a:lnTo>
                    <a:lnTo>
                      <a:pt x="265" y="322"/>
                    </a:lnTo>
                    <a:lnTo>
                      <a:pt x="285" y="319"/>
                    </a:lnTo>
                    <a:lnTo>
                      <a:pt x="304" y="315"/>
                    </a:lnTo>
                    <a:lnTo>
                      <a:pt x="322" y="309"/>
                    </a:lnTo>
                    <a:lnTo>
                      <a:pt x="339" y="303"/>
                    </a:lnTo>
                    <a:lnTo>
                      <a:pt x="356" y="295"/>
                    </a:lnTo>
                    <a:lnTo>
                      <a:pt x="372" y="287"/>
                    </a:lnTo>
                    <a:lnTo>
                      <a:pt x="386" y="277"/>
                    </a:lnTo>
                    <a:lnTo>
                      <a:pt x="399" y="266"/>
                    </a:lnTo>
                    <a:lnTo>
                      <a:pt x="411" y="256"/>
                    </a:lnTo>
                    <a:lnTo>
                      <a:pt x="422" y="243"/>
                    </a:lnTo>
                    <a:lnTo>
                      <a:pt x="431" y="231"/>
                    </a:lnTo>
                    <a:lnTo>
                      <a:pt x="439" y="218"/>
                    </a:lnTo>
                    <a:lnTo>
                      <a:pt x="445" y="204"/>
                    </a:lnTo>
                    <a:lnTo>
                      <a:pt x="449" y="190"/>
                    </a:lnTo>
                    <a:lnTo>
                      <a:pt x="451" y="176"/>
                    </a:lnTo>
                    <a:lnTo>
                      <a:pt x="453" y="16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8" name="Freeform 46"/>
              <p:cNvSpPr>
                <a:spLocks/>
              </p:cNvSpPr>
              <p:nvPr/>
            </p:nvSpPr>
            <p:spPr bwMode="auto">
              <a:xfrm>
                <a:off x="2943" y="1291"/>
                <a:ext cx="452" cy="326"/>
              </a:xfrm>
              <a:custGeom>
                <a:avLst/>
                <a:gdLst>
                  <a:gd name="T0" fmla="*/ 0 w 452"/>
                  <a:gd name="T1" fmla="*/ 176 h 326"/>
                  <a:gd name="T2" fmla="*/ 7 w 452"/>
                  <a:gd name="T3" fmla="*/ 204 h 326"/>
                  <a:gd name="T4" fmla="*/ 21 w 452"/>
                  <a:gd name="T5" fmla="*/ 231 h 326"/>
                  <a:gd name="T6" fmla="*/ 40 w 452"/>
                  <a:gd name="T7" fmla="*/ 256 h 326"/>
                  <a:gd name="T8" fmla="*/ 65 w 452"/>
                  <a:gd name="T9" fmla="*/ 278 h 326"/>
                  <a:gd name="T10" fmla="*/ 96 w 452"/>
                  <a:gd name="T11" fmla="*/ 295 h 326"/>
                  <a:gd name="T12" fmla="*/ 130 w 452"/>
                  <a:gd name="T13" fmla="*/ 309 h 326"/>
                  <a:gd name="T14" fmla="*/ 167 w 452"/>
                  <a:gd name="T15" fmla="*/ 319 h 326"/>
                  <a:gd name="T16" fmla="*/ 206 w 452"/>
                  <a:gd name="T17" fmla="*/ 325 h 326"/>
                  <a:gd name="T18" fmla="*/ 245 w 452"/>
                  <a:gd name="T19" fmla="*/ 325 h 326"/>
                  <a:gd name="T20" fmla="*/ 283 w 452"/>
                  <a:gd name="T21" fmla="*/ 319 h 326"/>
                  <a:gd name="T22" fmla="*/ 320 w 452"/>
                  <a:gd name="T23" fmla="*/ 309 h 326"/>
                  <a:gd name="T24" fmla="*/ 354 w 452"/>
                  <a:gd name="T25" fmla="*/ 295 h 326"/>
                  <a:gd name="T26" fmla="*/ 385 w 452"/>
                  <a:gd name="T27" fmla="*/ 277 h 326"/>
                  <a:gd name="T28" fmla="*/ 410 w 452"/>
                  <a:gd name="T29" fmla="*/ 254 h 326"/>
                  <a:gd name="T30" fmla="*/ 429 w 452"/>
                  <a:gd name="T31" fmla="*/ 231 h 326"/>
                  <a:gd name="T32" fmla="*/ 443 w 452"/>
                  <a:gd name="T33" fmla="*/ 204 h 326"/>
                  <a:gd name="T34" fmla="*/ 451 w 452"/>
                  <a:gd name="T35" fmla="*/ 176 h 326"/>
                  <a:gd name="T36" fmla="*/ 451 w 452"/>
                  <a:gd name="T37" fmla="*/ 148 h 326"/>
                  <a:gd name="T38" fmla="*/ 443 w 452"/>
                  <a:gd name="T39" fmla="*/ 120 h 326"/>
                  <a:gd name="T40" fmla="*/ 429 w 452"/>
                  <a:gd name="T41" fmla="*/ 93 h 326"/>
                  <a:gd name="T42" fmla="*/ 410 w 452"/>
                  <a:gd name="T43" fmla="*/ 68 h 326"/>
                  <a:gd name="T44" fmla="*/ 385 w 452"/>
                  <a:gd name="T45" fmla="*/ 47 h 326"/>
                  <a:gd name="T46" fmla="*/ 354 w 452"/>
                  <a:gd name="T47" fmla="*/ 29 h 326"/>
                  <a:gd name="T48" fmla="*/ 320 w 452"/>
                  <a:gd name="T49" fmla="*/ 15 h 326"/>
                  <a:gd name="T50" fmla="*/ 283 w 452"/>
                  <a:gd name="T51" fmla="*/ 5 h 326"/>
                  <a:gd name="T52" fmla="*/ 245 w 452"/>
                  <a:gd name="T53" fmla="*/ 0 h 326"/>
                  <a:gd name="T54" fmla="*/ 206 w 452"/>
                  <a:gd name="T55" fmla="*/ 0 h 326"/>
                  <a:gd name="T56" fmla="*/ 167 w 452"/>
                  <a:gd name="T57" fmla="*/ 5 h 326"/>
                  <a:gd name="T58" fmla="*/ 130 w 452"/>
                  <a:gd name="T59" fmla="*/ 15 h 326"/>
                  <a:gd name="T60" fmla="*/ 96 w 452"/>
                  <a:gd name="T61" fmla="*/ 29 h 326"/>
                  <a:gd name="T62" fmla="*/ 65 w 452"/>
                  <a:gd name="T63" fmla="*/ 47 h 326"/>
                  <a:gd name="T64" fmla="*/ 40 w 452"/>
                  <a:gd name="T65" fmla="*/ 68 h 326"/>
                  <a:gd name="T66" fmla="*/ 21 w 452"/>
                  <a:gd name="T67" fmla="*/ 93 h 326"/>
                  <a:gd name="T68" fmla="*/ 7 w 452"/>
                  <a:gd name="T69" fmla="*/ 120 h 326"/>
                  <a:gd name="T70" fmla="*/ 0 w 452"/>
                  <a:gd name="T71" fmla="*/ 148 h 32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2"/>
                  <a:gd name="T109" fmla="*/ 0 h 326"/>
                  <a:gd name="T110" fmla="*/ 452 w 452"/>
                  <a:gd name="T111" fmla="*/ 326 h 32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2" h="326">
                    <a:moveTo>
                      <a:pt x="0" y="162"/>
                    </a:moveTo>
                    <a:lnTo>
                      <a:pt x="0" y="176"/>
                    </a:lnTo>
                    <a:lnTo>
                      <a:pt x="3" y="190"/>
                    </a:lnTo>
                    <a:lnTo>
                      <a:pt x="7" y="204"/>
                    </a:lnTo>
                    <a:lnTo>
                      <a:pt x="13" y="218"/>
                    </a:lnTo>
                    <a:lnTo>
                      <a:pt x="21" y="231"/>
                    </a:lnTo>
                    <a:lnTo>
                      <a:pt x="29" y="243"/>
                    </a:lnTo>
                    <a:lnTo>
                      <a:pt x="40" y="256"/>
                    </a:lnTo>
                    <a:lnTo>
                      <a:pt x="52" y="267"/>
                    </a:lnTo>
                    <a:lnTo>
                      <a:pt x="65" y="278"/>
                    </a:lnTo>
                    <a:lnTo>
                      <a:pt x="80" y="287"/>
                    </a:lnTo>
                    <a:lnTo>
                      <a:pt x="96" y="295"/>
                    </a:lnTo>
                    <a:lnTo>
                      <a:pt x="112" y="303"/>
                    </a:lnTo>
                    <a:lnTo>
                      <a:pt x="130" y="309"/>
                    </a:lnTo>
                    <a:lnTo>
                      <a:pt x="148" y="315"/>
                    </a:lnTo>
                    <a:lnTo>
                      <a:pt x="167" y="319"/>
                    </a:lnTo>
                    <a:lnTo>
                      <a:pt x="186" y="322"/>
                    </a:lnTo>
                    <a:lnTo>
                      <a:pt x="206" y="325"/>
                    </a:lnTo>
                    <a:lnTo>
                      <a:pt x="225" y="325"/>
                    </a:lnTo>
                    <a:lnTo>
                      <a:pt x="245" y="325"/>
                    </a:lnTo>
                    <a:lnTo>
                      <a:pt x="264" y="322"/>
                    </a:lnTo>
                    <a:lnTo>
                      <a:pt x="283" y="319"/>
                    </a:lnTo>
                    <a:lnTo>
                      <a:pt x="302" y="315"/>
                    </a:lnTo>
                    <a:lnTo>
                      <a:pt x="320" y="309"/>
                    </a:lnTo>
                    <a:lnTo>
                      <a:pt x="338" y="303"/>
                    </a:lnTo>
                    <a:lnTo>
                      <a:pt x="354" y="295"/>
                    </a:lnTo>
                    <a:lnTo>
                      <a:pt x="370" y="287"/>
                    </a:lnTo>
                    <a:lnTo>
                      <a:pt x="385" y="277"/>
                    </a:lnTo>
                    <a:lnTo>
                      <a:pt x="398" y="266"/>
                    </a:lnTo>
                    <a:lnTo>
                      <a:pt x="410" y="254"/>
                    </a:lnTo>
                    <a:lnTo>
                      <a:pt x="421" y="243"/>
                    </a:lnTo>
                    <a:lnTo>
                      <a:pt x="429" y="231"/>
                    </a:lnTo>
                    <a:lnTo>
                      <a:pt x="437" y="217"/>
                    </a:lnTo>
                    <a:lnTo>
                      <a:pt x="443" y="204"/>
                    </a:lnTo>
                    <a:lnTo>
                      <a:pt x="447" y="190"/>
                    </a:lnTo>
                    <a:lnTo>
                      <a:pt x="451" y="176"/>
                    </a:lnTo>
                    <a:lnTo>
                      <a:pt x="451" y="162"/>
                    </a:lnTo>
                    <a:lnTo>
                      <a:pt x="451" y="148"/>
                    </a:lnTo>
                    <a:lnTo>
                      <a:pt x="447" y="134"/>
                    </a:lnTo>
                    <a:lnTo>
                      <a:pt x="443" y="120"/>
                    </a:lnTo>
                    <a:lnTo>
                      <a:pt x="437" y="106"/>
                    </a:lnTo>
                    <a:lnTo>
                      <a:pt x="429" y="93"/>
                    </a:lnTo>
                    <a:lnTo>
                      <a:pt x="421" y="81"/>
                    </a:lnTo>
                    <a:lnTo>
                      <a:pt x="410" y="68"/>
                    </a:lnTo>
                    <a:lnTo>
                      <a:pt x="398" y="57"/>
                    </a:lnTo>
                    <a:lnTo>
                      <a:pt x="385" y="47"/>
                    </a:lnTo>
                    <a:lnTo>
                      <a:pt x="370" y="37"/>
                    </a:lnTo>
                    <a:lnTo>
                      <a:pt x="354" y="29"/>
                    </a:lnTo>
                    <a:lnTo>
                      <a:pt x="338" y="21"/>
                    </a:lnTo>
                    <a:lnTo>
                      <a:pt x="320" y="15"/>
                    </a:lnTo>
                    <a:lnTo>
                      <a:pt x="302" y="9"/>
                    </a:lnTo>
                    <a:lnTo>
                      <a:pt x="283" y="5"/>
                    </a:lnTo>
                    <a:lnTo>
                      <a:pt x="264" y="1"/>
                    </a:lnTo>
                    <a:lnTo>
                      <a:pt x="245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8" y="9"/>
                    </a:lnTo>
                    <a:lnTo>
                      <a:pt x="130" y="15"/>
                    </a:lnTo>
                    <a:lnTo>
                      <a:pt x="112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5" y="47"/>
                    </a:lnTo>
                    <a:lnTo>
                      <a:pt x="52" y="57"/>
                    </a:lnTo>
                    <a:lnTo>
                      <a:pt x="40" y="68"/>
                    </a:lnTo>
                    <a:lnTo>
                      <a:pt x="29" y="81"/>
                    </a:lnTo>
                    <a:lnTo>
                      <a:pt x="21" y="93"/>
                    </a:lnTo>
                    <a:lnTo>
                      <a:pt x="13" y="106"/>
                    </a:lnTo>
                    <a:lnTo>
                      <a:pt x="7" y="120"/>
                    </a:lnTo>
                    <a:lnTo>
                      <a:pt x="3" y="134"/>
                    </a:lnTo>
                    <a:lnTo>
                      <a:pt x="0" y="148"/>
                    </a:lnTo>
                    <a:lnTo>
                      <a:pt x="0" y="16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9" name="Rectangle 47"/>
              <p:cNvSpPr>
                <a:spLocks noChangeArrowheads="1"/>
              </p:cNvSpPr>
              <p:nvPr/>
            </p:nvSpPr>
            <p:spPr bwMode="auto">
              <a:xfrm>
                <a:off x="3021" y="1353"/>
                <a:ext cx="270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pitchFamily="34" charset="0"/>
                  </a:rPr>
                  <a:t>lot</a:t>
                </a:r>
              </a:p>
            </p:txBody>
          </p:sp>
          <p:sp>
            <p:nvSpPr>
              <p:cNvPr id="36900" name="Rectangle 48"/>
              <p:cNvSpPr>
                <a:spLocks noChangeArrowheads="1"/>
              </p:cNvSpPr>
              <p:nvPr/>
            </p:nvSpPr>
            <p:spPr bwMode="auto">
              <a:xfrm>
                <a:off x="2515" y="1093"/>
                <a:ext cx="448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pitchFamily="34" charset="0"/>
                  </a:rPr>
                  <a:t>name</a:t>
                </a:r>
              </a:p>
            </p:txBody>
          </p:sp>
          <p:sp>
            <p:nvSpPr>
              <p:cNvPr id="36901" name="Rectangle 49"/>
              <p:cNvSpPr>
                <a:spLocks noChangeArrowheads="1"/>
              </p:cNvSpPr>
              <p:nvPr/>
            </p:nvSpPr>
            <p:spPr bwMode="auto">
              <a:xfrm>
                <a:off x="2166" y="1346"/>
                <a:ext cx="335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 u="sng">
                    <a:solidFill>
                      <a:srgbClr val="000000"/>
                    </a:solidFill>
                    <a:latin typeface="Arial" pitchFamily="34" charset="0"/>
                  </a:rPr>
                  <a:t>ssn</a:t>
                </a:r>
              </a:p>
            </p:txBody>
          </p:sp>
        </p:grpSp>
        <p:grpSp>
          <p:nvGrpSpPr>
            <p:cNvPr id="36879" name="Group 53"/>
            <p:cNvGrpSpPr>
              <a:grpSpLocks/>
            </p:cNvGrpSpPr>
            <p:nvPr/>
          </p:nvGrpSpPr>
          <p:grpSpPr bwMode="auto">
            <a:xfrm>
              <a:off x="4945067" y="4699002"/>
              <a:ext cx="1220788" cy="920750"/>
              <a:chOff x="3497" y="1648"/>
              <a:chExt cx="769" cy="580"/>
            </a:xfrm>
          </p:grpSpPr>
          <p:sp>
            <p:nvSpPr>
              <p:cNvPr id="31" name="Freeform 52"/>
              <p:cNvSpPr>
                <a:spLocks/>
              </p:cNvSpPr>
              <p:nvPr/>
            </p:nvSpPr>
            <p:spPr bwMode="auto">
              <a:xfrm>
                <a:off x="3497" y="1648"/>
                <a:ext cx="769" cy="580"/>
              </a:xfrm>
              <a:custGeom>
                <a:avLst/>
                <a:gdLst>
                  <a:gd name="T0" fmla="*/ 0 w 769"/>
                  <a:gd name="T1" fmla="*/ 290 h 580"/>
                  <a:gd name="T2" fmla="*/ 378 w 769"/>
                  <a:gd name="T3" fmla="*/ 0 h 580"/>
                  <a:gd name="T4" fmla="*/ 768 w 769"/>
                  <a:gd name="T5" fmla="*/ 300 h 580"/>
                  <a:gd name="T6" fmla="*/ 378 w 769"/>
                  <a:gd name="T7" fmla="*/ 579 h 580"/>
                  <a:gd name="T8" fmla="*/ 0 w 769"/>
                  <a:gd name="T9" fmla="*/ 290 h 5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9"/>
                  <a:gd name="T16" fmla="*/ 0 h 580"/>
                  <a:gd name="T17" fmla="*/ 769 w 769"/>
                  <a:gd name="T18" fmla="*/ 580 h 5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9" h="580">
                    <a:moveTo>
                      <a:pt x="0" y="290"/>
                    </a:moveTo>
                    <a:lnTo>
                      <a:pt x="378" y="0"/>
                    </a:lnTo>
                    <a:lnTo>
                      <a:pt x="768" y="300"/>
                    </a:lnTo>
                    <a:lnTo>
                      <a:pt x="378" y="579"/>
                    </a:lnTo>
                    <a:lnTo>
                      <a:pt x="0" y="29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6895" name="Rectangle 51"/>
              <p:cNvSpPr>
                <a:spLocks noChangeArrowheads="1"/>
              </p:cNvSpPr>
              <p:nvPr/>
            </p:nvSpPr>
            <p:spPr bwMode="auto">
              <a:xfrm>
                <a:off x="3567" y="1828"/>
                <a:ext cx="662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pitchFamily="34" charset="0"/>
                  </a:rPr>
                  <a:t>Manages</a:t>
                </a:r>
              </a:p>
            </p:txBody>
          </p:sp>
        </p:grpSp>
        <p:sp>
          <p:nvSpPr>
            <p:cNvPr id="35856" name="Freeform 54"/>
            <p:cNvSpPr>
              <a:spLocks/>
            </p:cNvSpPr>
            <p:nvPr/>
          </p:nvSpPr>
          <p:spPr bwMode="auto">
            <a:xfrm>
              <a:off x="6723064" y="4984751"/>
              <a:ext cx="1295399" cy="479426"/>
            </a:xfrm>
            <a:custGeom>
              <a:avLst/>
              <a:gdLst>
                <a:gd name="T0" fmla="*/ 2147483647 w 816"/>
                <a:gd name="T1" fmla="*/ 2147483647 h 302"/>
                <a:gd name="T2" fmla="*/ 2147483647 w 816"/>
                <a:gd name="T3" fmla="*/ 0 h 302"/>
                <a:gd name="T4" fmla="*/ 0 w 816"/>
                <a:gd name="T5" fmla="*/ 0 h 302"/>
                <a:gd name="T6" fmla="*/ 0 w 816"/>
                <a:gd name="T7" fmla="*/ 2147483647 h 302"/>
                <a:gd name="T8" fmla="*/ 2147483647 w 816"/>
                <a:gd name="T9" fmla="*/ 2147483647 h 3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6"/>
                <a:gd name="T16" fmla="*/ 0 h 302"/>
                <a:gd name="T17" fmla="*/ 816 w 816"/>
                <a:gd name="T18" fmla="*/ 302 h 3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6" h="302">
                  <a:moveTo>
                    <a:pt x="815" y="301"/>
                  </a:moveTo>
                  <a:lnTo>
                    <a:pt x="815" y="0"/>
                  </a:lnTo>
                  <a:lnTo>
                    <a:pt x="0" y="0"/>
                  </a:lnTo>
                  <a:lnTo>
                    <a:pt x="0" y="301"/>
                  </a:lnTo>
                  <a:lnTo>
                    <a:pt x="815" y="301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6881" name="Group 57"/>
            <p:cNvGrpSpPr>
              <a:grpSpLocks/>
            </p:cNvGrpSpPr>
            <p:nvPr/>
          </p:nvGrpSpPr>
          <p:grpSpPr bwMode="auto">
            <a:xfrm>
              <a:off x="3154363" y="4968875"/>
              <a:ext cx="1292225" cy="468313"/>
              <a:chOff x="2369" y="1818"/>
              <a:chExt cx="814" cy="295"/>
            </a:xfrm>
          </p:grpSpPr>
          <p:sp>
            <p:nvSpPr>
              <p:cNvPr id="36892" name="Freeform 55"/>
              <p:cNvSpPr>
                <a:spLocks/>
              </p:cNvSpPr>
              <p:nvPr/>
            </p:nvSpPr>
            <p:spPr bwMode="auto">
              <a:xfrm>
                <a:off x="2369" y="1818"/>
                <a:ext cx="814" cy="295"/>
              </a:xfrm>
              <a:custGeom>
                <a:avLst/>
                <a:gdLst>
                  <a:gd name="T0" fmla="*/ 813 w 814"/>
                  <a:gd name="T1" fmla="*/ 294 h 295"/>
                  <a:gd name="T2" fmla="*/ 813 w 814"/>
                  <a:gd name="T3" fmla="*/ 0 h 295"/>
                  <a:gd name="T4" fmla="*/ 0 w 814"/>
                  <a:gd name="T5" fmla="*/ 0 h 295"/>
                  <a:gd name="T6" fmla="*/ 0 w 814"/>
                  <a:gd name="T7" fmla="*/ 294 h 295"/>
                  <a:gd name="T8" fmla="*/ 813 w 814"/>
                  <a:gd name="T9" fmla="*/ 294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4"/>
                  <a:gd name="T16" fmla="*/ 0 h 295"/>
                  <a:gd name="T17" fmla="*/ 814 w 814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4" h="295">
                    <a:moveTo>
                      <a:pt x="813" y="294"/>
                    </a:moveTo>
                    <a:lnTo>
                      <a:pt x="813" y="0"/>
                    </a:lnTo>
                    <a:lnTo>
                      <a:pt x="0" y="0"/>
                    </a:lnTo>
                    <a:lnTo>
                      <a:pt x="0" y="294"/>
                    </a:lnTo>
                    <a:lnTo>
                      <a:pt x="813" y="29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3" name="Rectangle 56"/>
              <p:cNvSpPr>
                <a:spLocks noChangeArrowheads="1"/>
              </p:cNvSpPr>
              <p:nvPr/>
            </p:nvSpPr>
            <p:spPr bwMode="auto">
              <a:xfrm>
                <a:off x="2381" y="1862"/>
                <a:ext cx="790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pitchFamily="34" charset="0"/>
                  </a:rPr>
                  <a:t>Employees</a:t>
                </a:r>
              </a:p>
            </p:txBody>
          </p:sp>
        </p:grpSp>
        <p:sp>
          <p:nvSpPr>
            <p:cNvPr id="36882" name="Rectangle 58"/>
            <p:cNvSpPr>
              <a:spLocks noChangeArrowheads="1"/>
            </p:cNvSpPr>
            <p:nvPr/>
          </p:nvSpPr>
          <p:spPr bwMode="auto">
            <a:xfrm>
              <a:off x="6659563" y="5054600"/>
              <a:ext cx="14224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Departments</a:t>
              </a:r>
            </a:p>
          </p:txBody>
        </p:sp>
        <p:sp>
          <p:nvSpPr>
            <p:cNvPr id="36883" name="Line 102"/>
            <p:cNvSpPr>
              <a:spLocks noChangeShapeType="1"/>
            </p:cNvSpPr>
            <p:nvPr/>
          </p:nvSpPr>
          <p:spPr bwMode="auto">
            <a:xfrm flipH="1">
              <a:off x="4446943" y="5156200"/>
              <a:ext cx="504470" cy="7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4" name="Line 103"/>
            <p:cNvSpPr>
              <a:spLocks noChangeShapeType="1"/>
            </p:cNvSpPr>
            <p:nvPr/>
          </p:nvSpPr>
          <p:spPr bwMode="auto">
            <a:xfrm>
              <a:off x="6181902" y="5178778"/>
              <a:ext cx="52070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5" name="Line 104"/>
            <p:cNvSpPr>
              <a:spLocks noChangeShapeType="1"/>
            </p:cNvSpPr>
            <p:nvPr/>
          </p:nvSpPr>
          <p:spPr bwMode="auto">
            <a:xfrm flipH="1">
              <a:off x="4085699" y="4643263"/>
              <a:ext cx="248355" cy="33302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6" name="Line 105"/>
            <p:cNvSpPr>
              <a:spLocks noChangeShapeType="1"/>
            </p:cNvSpPr>
            <p:nvPr/>
          </p:nvSpPr>
          <p:spPr bwMode="auto">
            <a:xfrm>
              <a:off x="3747030" y="4276374"/>
              <a:ext cx="39512" cy="69426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7" name="Line 106"/>
            <p:cNvSpPr>
              <a:spLocks noChangeShapeType="1"/>
            </p:cNvSpPr>
            <p:nvPr/>
          </p:nvSpPr>
          <p:spPr bwMode="auto">
            <a:xfrm>
              <a:off x="3198813" y="4629150"/>
              <a:ext cx="198264" cy="34149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8" name="Line 107"/>
            <p:cNvSpPr>
              <a:spLocks noChangeShapeType="1"/>
            </p:cNvSpPr>
            <p:nvPr/>
          </p:nvSpPr>
          <p:spPr bwMode="auto">
            <a:xfrm flipH="1">
              <a:off x="5554662" y="4375150"/>
              <a:ext cx="45719" cy="3175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9" name="Line 108"/>
            <p:cNvSpPr>
              <a:spLocks noChangeShapeType="1"/>
            </p:cNvSpPr>
            <p:nvPr/>
          </p:nvSpPr>
          <p:spPr bwMode="auto">
            <a:xfrm>
              <a:off x="6804379" y="4637618"/>
              <a:ext cx="191734" cy="35983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0" name="Line 109"/>
            <p:cNvSpPr>
              <a:spLocks noChangeShapeType="1"/>
            </p:cNvSpPr>
            <p:nvPr/>
          </p:nvSpPr>
          <p:spPr bwMode="auto">
            <a:xfrm flipH="1">
              <a:off x="7307262" y="4293308"/>
              <a:ext cx="12701" cy="70414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1" name="Line 110"/>
            <p:cNvSpPr>
              <a:spLocks noChangeShapeType="1"/>
            </p:cNvSpPr>
            <p:nvPr/>
          </p:nvSpPr>
          <p:spPr bwMode="auto">
            <a:xfrm flipH="1">
              <a:off x="7681913" y="4629150"/>
              <a:ext cx="165100" cy="3683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Rounded Rectangular Callout 5"/>
          <p:cNvSpPr/>
          <p:nvPr/>
        </p:nvSpPr>
        <p:spPr bwMode="auto">
          <a:xfrm>
            <a:off x="6924994" y="4402880"/>
            <a:ext cx="1844947" cy="2158294"/>
          </a:xfrm>
          <a:prstGeom prst="wedgeRoundRectCallout">
            <a:avLst>
              <a:gd name="adj1" fmla="val -80732"/>
              <a:gd name="adj2" fmla="val 12634"/>
              <a:gd name="adj3" fmla="val 16667"/>
            </a:avLst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Arial" pitchFamily="34" charset="0"/>
              </a:rPr>
              <a:t>Can also u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</a:rPr>
              <a:t>se one table for both “Manages” and “Departments”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rgbClr val="7030A0"/>
                </a:solidFill>
                <a:latin typeface="Bradley Hand ITC" panose="03070402050302030203" pitchFamily="66" charset="0"/>
              </a:rPr>
              <a:t>Folding them into one table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Bradley Hand ITC" panose="03070402050302030203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43905" y="3203807"/>
          <a:ext cx="6926515" cy="615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5303">
                  <a:extLst>
                    <a:ext uri="{9D8B030D-6E8A-4147-A177-3AD203B41FA5}">
                      <a16:colId xmlns:a16="http://schemas.microsoft.com/office/drawing/2014/main" val="3781658399"/>
                    </a:ext>
                  </a:extLst>
                </a:gridCol>
                <a:gridCol w="1385303">
                  <a:extLst>
                    <a:ext uri="{9D8B030D-6E8A-4147-A177-3AD203B41FA5}">
                      <a16:colId xmlns:a16="http://schemas.microsoft.com/office/drawing/2014/main" val="4234458493"/>
                    </a:ext>
                  </a:extLst>
                </a:gridCol>
                <a:gridCol w="1385303">
                  <a:extLst>
                    <a:ext uri="{9D8B030D-6E8A-4147-A177-3AD203B41FA5}">
                      <a16:colId xmlns:a16="http://schemas.microsoft.com/office/drawing/2014/main" val="3615314646"/>
                    </a:ext>
                  </a:extLst>
                </a:gridCol>
                <a:gridCol w="1385303">
                  <a:extLst>
                    <a:ext uri="{9D8B030D-6E8A-4147-A177-3AD203B41FA5}">
                      <a16:colId xmlns:a16="http://schemas.microsoft.com/office/drawing/2014/main" val="2145239786"/>
                    </a:ext>
                  </a:extLst>
                </a:gridCol>
                <a:gridCol w="1385303">
                  <a:extLst>
                    <a:ext uri="{9D8B030D-6E8A-4147-A177-3AD203B41FA5}">
                      <a16:colId xmlns:a16="http://schemas.microsoft.com/office/drawing/2014/main" val="2721738779"/>
                    </a:ext>
                  </a:extLst>
                </a:gridCol>
              </a:tblGrid>
              <a:tr h="615717">
                <a:tc>
                  <a:txBody>
                    <a:bodyPr/>
                    <a:lstStyle/>
                    <a:p>
                      <a:r>
                        <a:rPr lang="en-US" sz="3200" u="sng" dirty="0"/>
                        <a:t>did</a:t>
                      </a:r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sz="3200" dirty="0" err="1"/>
                        <a:t>dname</a:t>
                      </a:r>
                      <a:endParaRPr lang="en-US" sz="3200" dirty="0"/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budget</a:t>
                      </a:r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sz="3200" dirty="0" err="1"/>
                        <a:t>ssn</a:t>
                      </a:r>
                      <a:endParaRPr lang="en-US" sz="3200" dirty="0"/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since</a:t>
                      </a:r>
                    </a:p>
                  </a:txBody>
                  <a:tcPr marL="0" marR="0" anchor="ctr" anchorCtr="1"/>
                </a:tc>
                <a:extLst>
                  <a:ext uri="{0D108BD9-81ED-4DB2-BD59-A6C34878D82A}">
                    <a16:rowId xmlns:a16="http://schemas.microsoft.com/office/drawing/2014/main" val="299929893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96290" y="2655920"/>
            <a:ext cx="1886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Dept_Mgr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4809618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342900"/>
            <a:ext cx="7772400" cy="800100"/>
          </a:xfrm>
        </p:spPr>
        <p:txBody>
          <a:bodyPr/>
          <a:lstStyle/>
          <a:p>
            <a:r>
              <a:rPr lang="en-US"/>
              <a:t>Participation Constraints in SQL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355725" y="2819400"/>
            <a:ext cx="5919788" cy="341312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latin typeface="Calibri" pitchFamily="34" charset="0"/>
              </a:rPr>
              <a:t>CREATE TABLE  </a:t>
            </a:r>
            <a:r>
              <a:rPr lang="en-US" sz="2400" dirty="0" err="1">
                <a:latin typeface="Calibri" pitchFamily="34" charset="0"/>
              </a:rPr>
              <a:t>Dept_Mgr</a:t>
            </a:r>
            <a:r>
              <a:rPr lang="en-US" sz="2400" dirty="0">
                <a:latin typeface="Calibri" pitchFamily="34" charset="0"/>
              </a:rPr>
              <a:t>(</a:t>
            </a:r>
          </a:p>
          <a:p>
            <a:pPr eaLnBrk="0" hangingPunct="0">
              <a:defRPr/>
            </a:pPr>
            <a:r>
              <a:rPr lang="en-US" sz="2400" dirty="0">
                <a:latin typeface="Calibri" pitchFamily="34" charset="0"/>
              </a:rPr>
              <a:t>   </a:t>
            </a:r>
            <a:r>
              <a:rPr lang="en-US" sz="2400" dirty="0">
                <a:solidFill>
                  <a:srgbClr val="7030A0"/>
                </a:solidFill>
                <a:latin typeface="Calibri" pitchFamily="34" charset="0"/>
              </a:rPr>
              <a:t>did  INTEGER,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7030A0"/>
                </a:solidFill>
                <a:latin typeface="Calibri" pitchFamily="34" charset="0"/>
              </a:rPr>
              <a:t>   </a:t>
            </a:r>
            <a:r>
              <a:rPr lang="en-US" sz="2400" dirty="0" err="1">
                <a:solidFill>
                  <a:srgbClr val="7030A0"/>
                </a:solidFill>
                <a:latin typeface="Calibri" pitchFamily="34" charset="0"/>
              </a:rPr>
              <a:t>dname</a:t>
            </a:r>
            <a:r>
              <a:rPr lang="en-US" sz="2400" dirty="0">
                <a:solidFill>
                  <a:srgbClr val="7030A0"/>
                </a:solidFill>
                <a:latin typeface="Calibri" pitchFamily="34" charset="0"/>
              </a:rPr>
              <a:t>  CHAR(20),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7030A0"/>
                </a:solidFill>
                <a:latin typeface="Calibri" pitchFamily="34" charset="0"/>
              </a:rPr>
              <a:t>   budget  REAL,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7030A0"/>
                </a:solidFill>
                <a:latin typeface="Calibri" pitchFamily="34" charset="0"/>
              </a:rPr>
              <a:t>   </a:t>
            </a:r>
            <a:r>
              <a:rPr lang="en-US" sz="2400" dirty="0" err="1">
                <a:solidFill>
                  <a:srgbClr val="7030A0"/>
                </a:solidFill>
                <a:latin typeface="Calibri" pitchFamily="34" charset="0"/>
              </a:rPr>
              <a:t>ssn</a:t>
            </a:r>
            <a:r>
              <a:rPr lang="en-US" sz="2400" dirty="0">
                <a:solidFill>
                  <a:srgbClr val="7030A0"/>
                </a:solidFill>
                <a:latin typeface="Calibri" pitchFamily="34" charset="0"/>
              </a:rPr>
              <a:t>  CHAR(11) </a:t>
            </a: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NOT NULL</a:t>
            </a:r>
            <a:r>
              <a:rPr lang="en-US" sz="2400" dirty="0">
                <a:solidFill>
                  <a:srgbClr val="7030A0"/>
                </a:solidFill>
                <a:latin typeface="Calibri" pitchFamily="34" charset="0"/>
              </a:rPr>
              <a:t>,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434FD6"/>
                </a:solidFill>
                <a:latin typeface="Calibri" pitchFamily="34" charset="0"/>
              </a:rPr>
              <a:t>   </a:t>
            </a:r>
            <a:r>
              <a:rPr lang="en-US" sz="2400" dirty="0">
                <a:solidFill>
                  <a:srgbClr val="7030A0"/>
                </a:solidFill>
                <a:latin typeface="Calibri" pitchFamily="34" charset="0"/>
              </a:rPr>
              <a:t>since  DATE,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434FD6"/>
                </a:solidFill>
                <a:latin typeface="Calibri" pitchFamily="34" charset="0"/>
              </a:rPr>
              <a:t>   </a:t>
            </a:r>
            <a:r>
              <a:rPr lang="en-US" sz="2400" dirty="0">
                <a:solidFill>
                  <a:schemeClr val="folHlink"/>
                </a:solidFill>
                <a:latin typeface="Calibri" pitchFamily="34" charset="0"/>
              </a:rPr>
              <a:t>PRIMARY KEY  (did),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chemeClr val="folHlink"/>
                </a:solidFill>
                <a:latin typeface="Calibri" pitchFamily="34" charset="0"/>
              </a:rPr>
              <a:t>   FOREIGN KEY  (</a:t>
            </a:r>
            <a:r>
              <a:rPr lang="en-US" sz="2400" dirty="0" err="1">
                <a:solidFill>
                  <a:schemeClr val="folHlink"/>
                </a:solidFill>
                <a:latin typeface="Calibri" pitchFamily="34" charset="0"/>
              </a:rPr>
              <a:t>ssn</a:t>
            </a:r>
            <a:r>
              <a:rPr lang="en-US" sz="2400" dirty="0">
                <a:solidFill>
                  <a:schemeClr val="folHlink"/>
                </a:solidFill>
                <a:latin typeface="Calibri" pitchFamily="34" charset="0"/>
              </a:rPr>
              <a:t>) REFERENCES Employees,</a:t>
            </a:r>
            <a:endParaRPr lang="en-US" sz="2400" dirty="0">
              <a:latin typeface="Calibri" pitchFamily="34" charset="0"/>
            </a:endParaRPr>
          </a:p>
          <a:p>
            <a:pPr eaLnBrk="0" hangingPunct="0">
              <a:defRPr/>
            </a:pPr>
            <a:r>
              <a:rPr lang="en-US" sz="2400" dirty="0">
                <a:latin typeface="Calibri" pitchFamily="34" charset="0"/>
              </a:rPr>
              <a:t>      </a:t>
            </a: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ON DELETE NO ACTION</a:t>
            </a:r>
            <a:r>
              <a:rPr lang="en-US" sz="2400" dirty="0">
                <a:latin typeface="Calibri" pitchFamily="34" charset="0"/>
              </a:rPr>
              <a:t>)</a:t>
            </a:r>
          </a:p>
        </p:txBody>
      </p:sp>
      <p:grpSp>
        <p:nvGrpSpPr>
          <p:cNvPr id="38921" name="Group 44"/>
          <p:cNvGrpSpPr>
            <a:grpSpLocks/>
          </p:cNvGrpSpPr>
          <p:nvPr/>
        </p:nvGrpSpPr>
        <p:grpSpPr bwMode="auto">
          <a:xfrm>
            <a:off x="838200" y="1219200"/>
            <a:ext cx="7345363" cy="1384300"/>
            <a:chOff x="1136650" y="3429000"/>
            <a:chExt cx="7345363" cy="1384300"/>
          </a:xfrm>
        </p:grpSpPr>
        <p:sp>
          <p:nvSpPr>
            <p:cNvPr id="38923" name="Freeform 6"/>
            <p:cNvSpPr>
              <a:spLocks/>
            </p:cNvSpPr>
            <p:nvPr/>
          </p:nvSpPr>
          <p:spPr bwMode="auto">
            <a:xfrm>
              <a:off x="5356225" y="3757613"/>
              <a:ext cx="1057275" cy="371475"/>
            </a:xfrm>
            <a:custGeom>
              <a:avLst/>
              <a:gdLst>
                <a:gd name="T0" fmla="*/ 2147483647 w 666"/>
                <a:gd name="T1" fmla="*/ 2147483647 h 234"/>
                <a:gd name="T2" fmla="*/ 2147483647 w 666"/>
                <a:gd name="T3" fmla="*/ 2147483647 h 234"/>
                <a:gd name="T4" fmla="*/ 2147483647 w 666"/>
                <a:gd name="T5" fmla="*/ 2147483647 h 234"/>
                <a:gd name="T6" fmla="*/ 2147483647 w 666"/>
                <a:gd name="T7" fmla="*/ 2147483647 h 234"/>
                <a:gd name="T8" fmla="*/ 2147483647 w 666"/>
                <a:gd name="T9" fmla="*/ 2147483647 h 234"/>
                <a:gd name="T10" fmla="*/ 2147483647 w 666"/>
                <a:gd name="T11" fmla="*/ 2147483647 h 234"/>
                <a:gd name="T12" fmla="*/ 2147483647 w 666"/>
                <a:gd name="T13" fmla="*/ 2147483647 h 234"/>
                <a:gd name="T14" fmla="*/ 2147483647 w 666"/>
                <a:gd name="T15" fmla="*/ 2147483647 h 234"/>
                <a:gd name="T16" fmla="*/ 2147483647 w 666"/>
                <a:gd name="T17" fmla="*/ 2147483647 h 234"/>
                <a:gd name="T18" fmla="*/ 2147483647 w 666"/>
                <a:gd name="T19" fmla="*/ 2147483647 h 234"/>
                <a:gd name="T20" fmla="*/ 2147483647 w 666"/>
                <a:gd name="T21" fmla="*/ 2147483647 h 234"/>
                <a:gd name="T22" fmla="*/ 2147483647 w 666"/>
                <a:gd name="T23" fmla="*/ 2147483647 h 234"/>
                <a:gd name="T24" fmla="*/ 2147483647 w 666"/>
                <a:gd name="T25" fmla="*/ 2147483647 h 234"/>
                <a:gd name="T26" fmla="*/ 2147483647 w 666"/>
                <a:gd name="T27" fmla="*/ 2147483647 h 234"/>
                <a:gd name="T28" fmla="*/ 2147483647 w 666"/>
                <a:gd name="T29" fmla="*/ 2147483647 h 234"/>
                <a:gd name="T30" fmla="*/ 2147483647 w 666"/>
                <a:gd name="T31" fmla="*/ 2147483647 h 234"/>
                <a:gd name="T32" fmla="*/ 2147483647 w 666"/>
                <a:gd name="T33" fmla="*/ 2147483647 h 234"/>
                <a:gd name="T34" fmla="*/ 2147483647 w 666"/>
                <a:gd name="T35" fmla="*/ 2147483647 h 234"/>
                <a:gd name="T36" fmla="*/ 2147483647 w 666"/>
                <a:gd name="T37" fmla="*/ 2147483647 h 234"/>
                <a:gd name="T38" fmla="*/ 2147483647 w 666"/>
                <a:gd name="T39" fmla="*/ 2147483647 h 234"/>
                <a:gd name="T40" fmla="*/ 2147483647 w 666"/>
                <a:gd name="T41" fmla="*/ 2147483647 h 234"/>
                <a:gd name="T42" fmla="*/ 2147483647 w 666"/>
                <a:gd name="T43" fmla="*/ 2147483647 h 234"/>
                <a:gd name="T44" fmla="*/ 2147483647 w 666"/>
                <a:gd name="T45" fmla="*/ 2147483647 h 234"/>
                <a:gd name="T46" fmla="*/ 2147483647 w 666"/>
                <a:gd name="T47" fmla="*/ 2147483647 h 234"/>
                <a:gd name="T48" fmla="*/ 2147483647 w 666"/>
                <a:gd name="T49" fmla="*/ 2147483647 h 234"/>
                <a:gd name="T50" fmla="*/ 2147483647 w 666"/>
                <a:gd name="T51" fmla="*/ 2147483647 h 234"/>
                <a:gd name="T52" fmla="*/ 2147483647 w 666"/>
                <a:gd name="T53" fmla="*/ 2147483647 h 234"/>
                <a:gd name="T54" fmla="*/ 2147483647 w 666"/>
                <a:gd name="T55" fmla="*/ 2147483647 h 234"/>
                <a:gd name="T56" fmla="*/ 2147483647 w 666"/>
                <a:gd name="T57" fmla="*/ 2147483647 h 234"/>
                <a:gd name="T58" fmla="*/ 2147483647 w 666"/>
                <a:gd name="T59" fmla="*/ 2147483647 h 234"/>
                <a:gd name="T60" fmla="*/ 2147483647 w 666"/>
                <a:gd name="T61" fmla="*/ 2147483647 h 234"/>
                <a:gd name="T62" fmla="*/ 2147483647 w 666"/>
                <a:gd name="T63" fmla="*/ 2147483647 h 234"/>
                <a:gd name="T64" fmla="*/ 2147483647 w 666"/>
                <a:gd name="T65" fmla="*/ 2147483647 h 234"/>
                <a:gd name="T66" fmla="*/ 2147483647 w 666"/>
                <a:gd name="T67" fmla="*/ 2147483647 h 234"/>
                <a:gd name="T68" fmla="*/ 2147483647 w 666"/>
                <a:gd name="T69" fmla="*/ 2147483647 h 234"/>
                <a:gd name="T70" fmla="*/ 2147483647 w 666"/>
                <a:gd name="T71" fmla="*/ 2147483647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6"/>
                <a:gd name="T109" fmla="*/ 0 h 234"/>
                <a:gd name="T110" fmla="*/ 666 w 666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6" h="234">
                  <a:moveTo>
                    <a:pt x="665" y="117"/>
                  </a:moveTo>
                  <a:lnTo>
                    <a:pt x="662" y="106"/>
                  </a:lnTo>
                  <a:lnTo>
                    <a:pt x="658" y="96"/>
                  </a:lnTo>
                  <a:lnTo>
                    <a:pt x="652" y="86"/>
                  </a:lnTo>
                  <a:lnTo>
                    <a:pt x="644" y="77"/>
                  </a:lnTo>
                  <a:lnTo>
                    <a:pt x="633" y="68"/>
                  </a:lnTo>
                  <a:lnTo>
                    <a:pt x="620" y="58"/>
                  </a:lnTo>
                  <a:lnTo>
                    <a:pt x="604" y="50"/>
                  </a:lnTo>
                  <a:lnTo>
                    <a:pt x="586" y="42"/>
                  </a:lnTo>
                  <a:lnTo>
                    <a:pt x="566" y="34"/>
                  </a:lnTo>
                  <a:lnTo>
                    <a:pt x="546" y="27"/>
                  </a:lnTo>
                  <a:lnTo>
                    <a:pt x="522" y="21"/>
                  </a:lnTo>
                  <a:lnTo>
                    <a:pt x="497" y="16"/>
                  </a:lnTo>
                  <a:lnTo>
                    <a:pt x="472" y="11"/>
                  </a:lnTo>
                  <a:lnTo>
                    <a:pt x="445" y="7"/>
                  </a:lnTo>
                  <a:lnTo>
                    <a:pt x="419" y="4"/>
                  </a:lnTo>
                  <a:lnTo>
                    <a:pt x="390" y="2"/>
                  </a:lnTo>
                  <a:lnTo>
                    <a:pt x="360" y="1"/>
                  </a:lnTo>
                  <a:lnTo>
                    <a:pt x="331" y="0"/>
                  </a:lnTo>
                  <a:lnTo>
                    <a:pt x="304" y="1"/>
                  </a:lnTo>
                  <a:lnTo>
                    <a:pt x="274" y="2"/>
                  </a:lnTo>
                  <a:lnTo>
                    <a:pt x="247" y="4"/>
                  </a:lnTo>
                  <a:lnTo>
                    <a:pt x="218" y="7"/>
                  </a:lnTo>
                  <a:lnTo>
                    <a:pt x="191" y="11"/>
                  </a:lnTo>
                  <a:lnTo>
                    <a:pt x="165" y="16"/>
                  </a:lnTo>
                  <a:lnTo>
                    <a:pt x="141" y="21"/>
                  </a:lnTo>
                  <a:lnTo>
                    <a:pt x="118" y="27"/>
                  </a:lnTo>
                  <a:lnTo>
                    <a:pt x="98" y="34"/>
                  </a:lnTo>
                  <a:lnTo>
                    <a:pt x="77" y="42"/>
                  </a:lnTo>
                  <a:lnTo>
                    <a:pt x="60" y="50"/>
                  </a:lnTo>
                  <a:lnTo>
                    <a:pt x="44" y="58"/>
                  </a:lnTo>
                  <a:lnTo>
                    <a:pt x="31" y="68"/>
                  </a:lnTo>
                  <a:lnTo>
                    <a:pt x="20" y="77"/>
                  </a:lnTo>
                  <a:lnTo>
                    <a:pt x="10" y="86"/>
                  </a:lnTo>
                  <a:lnTo>
                    <a:pt x="6" y="96"/>
                  </a:lnTo>
                  <a:lnTo>
                    <a:pt x="1" y="106"/>
                  </a:lnTo>
                  <a:lnTo>
                    <a:pt x="0" y="117"/>
                  </a:lnTo>
                  <a:lnTo>
                    <a:pt x="1" y="127"/>
                  </a:lnTo>
                  <a:lnTo>
                    <a:pt x="6" y="137"/>
                  </a:lnTo>
                  <a:lnTo>
                    <a:pt x="10" y="147"/>
                  </a:lnTo>
                  <a:lnTo>
                    <a:pt x="20" y="156"/>
                  </a:lnTo>
                  <a:lnTo>
                    <a:pt x="31" y="166"/>
                  </a:lnTo>
                  <a:lnTo>
                    <a:pt x="44" y="175"/>
                  </a:lnTo>
                  <a:lnTo>
                    <a:pt x="60" y="183"/>
                  </a:lnTo>
                  <a:lnTo>
                    <a:pt x="77" y="191"/>
                  </a:lnTo>
                  <a:lnTo>
                    <a:pt x="98" y="199"/>
                  </a:lnTo>
                  <a:lnTo>
                    <a:pt x="118" y="205"/>
                  </a:lnTo>
                  <a:lnTo>
                    <a:pt x="141" y="212"/>
                  </a:lnTo>
                  <a:lnTo>
                    <a:pt x="165" y="217"/>
                  </a:lnTo>
                  <a:lnTo>
                    <a:pt x="191" y="222"/>
                  </a:lnTo>
                  <a:lnTo>
                    <a:pt x="218" y="226"/>
                  </a:lnTo>
                  <a:lnTo>
                    <a:pt x="247" y="229"/>
                  </a:lnTo>
                  <a:lnTo>
                    <a:pt x="274" y="231"/>
                  </a:lnTo>
                  <a:lnTo>
                    <a:pt x="304" y="232"/>
                  </a:lnTo>
                  <a:lnTo>
                    <a:pt x="331" y="233"/>
                  </a:lnTo>
                  <a:lnTo>
                    <a:pt x="360" y="232"/>
                  </a:lnTo>
                  <a:lnTo>
                    <a:pt x="390" y="231"/>
                  </a:lnTo>
                  <a:lnTo>
                    <a:pt x="419" y="229"/>
                  </a:lnTo>
                  <a:lnTo>
                    <a:pt x="445" y="226"/>
                  </a:lnTo>
                  <a:lnTo>
                    <a:pt x="472" y="222"/>
                  </a:lnTo>
                  <a:lnTo>
                    <a:pt x="497" y="217"/>
                  </a:lnTo>
                  <a:lnTo>
                    <a:pt x="522" y="212"/>
                  </a:lnTo>
                  <a:lnTo>
                    <a:pt x="546" y="205"/>
                  </a:lnTo>
                  <a:lnTo>
                    <a:pt x="566" y="199"/>
                  </a:lnTo>
                  <a:lnTo>
                    <a:pt x="586" y="191"/>
                  </a:lnTo>
                  <a:lnTo>
                    <a:pt x="604" y="183"/>
                  </a:lnTo>
                  <a:lnTo>
                    <a:pt x="620" y="175"/>
                  </a:lnTo>
                  <a:lnTo>
                    <a:pt x="633" y="166"/>
                  </a:lnTo>
                  <a:lnTo>
                    <a:pt x="644" y="156"/>
                  </a:lnTo>
                  <a:lnTo>
                    <a:pt x="652" y="147"/>
                  </a:lnTo>
                  <a:lnTo>
                    <a:pt x="658" y="137"/>
                  </a:lnTo>
                  <a:lnTo>
                    <a:pt x="662" y="127"/>
                  </a:lnTo>
                  <a:lnTo>
                    <a:pt x="665" y="11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4" name="Freeform 7"/>
            <p:cNvSpPr>
              <a:spLocks/>
            </p:cNvSpPr>
            <p:nvPr/>
          </p:nvSpPr>
          <p:spPr bwMode="auto">
            <a:xfrm>
              <a:off x="7296150" y="3757613"/>
              <a:ext cx="1185863" cy="371475"/>
            </a:xfrm>
            <a:custGeom>
              <a:avLst/>
              <a:gdLst>
                <a:gd name="T0" fmla="*/ 2147483647 w 747"/>
                <a:gd name="T1" fmla="*/ 2147483647 h 234"/>
                <a:gd name="T2" fmla="*/ 2147483647 w 747"/>
                <a:gd name="T3" fmla="*/ 2147483647 h 234"/>
                <a:gd name="T4" fmla="*/ 2147483647 w 747"/>
                <a:gd name="T5" fmla="*/ 2147483647 h 234"/>
                <a:gd name="T6" fmla="*/ 2147483647 w 747"/>
                <a:gd name="T7" fmla="*/ 2147483647 h 234"/>
                <a:gd name="T8" fmla="*/ 2147483647 w 747"/>
                <a:gd name="T9" fmla="*/ 2147483647 h 234"/>
                <a:gd name="T10" fmla="*/ 2147483647 w 747"/>
                <a:gd name="T11" fmla="*/ 2147483647 h 234"/>
                <a:gd name="T12" fmla="*/ 2147483647 w 747"/>
                <a:gd name="T13" fmla="*/ 2147483647 h 234"/>
                <a:gd name="T14" fmla="*/ 2147483647 w 747"/>
                <a:gd name="T15" fmla="*/ 2147483647 h 234"/>
                <a:gd name="T16" fmla="*/ 2147483647 w 747"/>
                <a:gd name="T17" fmla="*/ 2147483647 h 234"/>
                <a:gd name="T18" fmla="*/ 2147483647 w 747"/>
                <a:gd name="T19" fmla="*/ 2147483647 h 234"/>
                <a:gd name="T20" fmla="*/ 2147483647 w 747"/>
                <a:gd name="T21" fmla="*/ 2147483647 h 234"/>
                <a:gd name="T22" fmla="*/ 2147483647 w 747"/>
                <a:gd name="T23" fmla="*/ 2147483647 h 234"/>
                <a:gd name="T24" fmla="*/ 2147483647 w 747"/>
                <a:gd name="T25" fmla="*/ 2147483647 h 234"/>
                <a:gd name="T26" fmla="*/ 2147483647 w 747"/>
                <a:gd name="T27" fmla="*/ 2147483647 h 234"/>
                <a:gd name="T28" fmla="*/ 2147483647 w 747"/>
                <a:gd name="T29" fmla="*/ 2147483647 h 234"/>
                <a:gd name="T30" fmla="*/ 2147483647 w 747"/>
                <a:gd name="T31" fmla="*/ 2147483647 h 234"/>
                <a:gd name="T32" fmla="*/ 2147483647 w 747"/>
                <a:gd name="T33" fmla="*/ 2147483647 h 234"/>
                <a:gd name="T34" fmla="*/ 2147483647 w 747"/>
                <a:gd name="T35" fmla="*/ 2147483647 h 234"/>
                <a:gd name="T36" fmla="*/ 2147483647 w 747"/>
                <a:gd name="T37" fmla="*/ 2147483647 h 234"/>
                <a:gd name="T38" fmla="*/ 2147483647 w 747"/>
                <a:gd name="T39" fmla="*/ 2147483647 h 234"/>
                <a:gd name="T40" fmla="*/ 2147483647 w 747"/>
                <a:gd name="T41" fmla="*/ 2147483647 h 234"/>
                <a:gd name="T42" fmla="*/ 2147483647 w 747"/>
                <a:gd name="T43" fmla="*/ 2147483647 h 234"/>
                <a:gd name="T44" fmla="*/ 2147483647 w 747"/>
                <a:gd name="T45" fmla="*/ 2147483647 h 234"/>
                <a:gd name="T46" fmla="*/ 2147483647 w 747"/>
                <a:gd name="T47" fmla="*/ 2147483647 h 234"/>
                <a:gd name="T48" fmla="*/ 2147483647 w 747"/>
                <a:gd name="T49" fmla="*/ 2147483647 h 234"/>
                <a:gd name="T50" fmla="*/ 2147483647 w 747"/>
                <a:gd name="T51" fmla="*/ 2147483647 h 234"/>
                <a:gd name="T52" fmla="*/ 2147483647 w 747"/>
                <a:gd name="T53" fmla="*/ 2147483647 h 234"/>
                <a:gd name="T54" fmla="*/ 2147483647 w 747"/>
                <a:gd name="T55" fmla="*/ 2147483647 h 234"/>
                <a:gd name="T56" fmla="*/ 2147483647 w 747"/>
                <a:gd name="T57" fmla="*/ 2147483647 h 234"/>
                <a:gd name="T58" fmla="*/ 2147483647 w 747"/>
                <a:gd name="T59" fmla="*/ 2147483647 h 234"/>
                <a:gd name="T60" fmla="*/ 2147483647 w 747"/>
                <a:gd name="T61" fmla="*/ 2147483647 h 234"/>
                <a:gd name="T62" fmla="*/ 2147483647 w 747"/>
                <a:gd name="T63" fmla="*/ 2147483647 h 234"/>
                <a:gd name="T64" fmla="*/ 2147483647 w 747"/>
                <a:gd name="T65" fmla="*/ 2147483647 h 234"/>
                <a:gd name="T66" fmla="*/ 2147483647 w 747"/>
                <a:gd name="T67" fmla="*/ 2147483647 h 234"/>
                <a:gd name="T68" fmla="*/ 2147483647 w 747"/>
                <a:gd name="T69" fmla="*/ 2147483647 h 234"/>
                <a:gd name="T70" fmla="*/ 2147483647 w 747"/>
                <a:gd name="T71" fmla="*/ 2147483647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47"/>
                <a:gd name="T109" fmla="*/ 0 h 234"/>
                <a:gd name="T110" fmla="*/ 747 w 747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47" h="234">
                  <a:moveTo>
                    <a:pt x="0" y="117"/>
                  </a:moveTo>
                  <a:lnTo>
                    <a:pt x="1" y="127"/>
                  </a:lnTo>
                  <a:lnTo>
                    <a:pt x="5" y="137"/>
                  </a:lnTo>
                  <a:lnTo>
                    <a:pt x="12" y="147"/>
                  </a:lnTo>
                  <a:lnTo>
                    <a:pt x="21" y="156"/>
                  </a:lnTo>
                  <a:lnTo>
                    <a:pt x="35" y="166"/>
                  </a:lnTo>
                  <a:lnTo>
                    <a:pt x="49" y="175"/>
                  </a:lnTo>
                  <a:lnTo>
                    <a:pt x="66" y="183"/>
                  </a:lnTo>
                  <a:lnTo>
                    <a:pt x="87" y="191"/>
                  </a:lnTo>
                  <a:lnTo>
                    <a:pt x="108" y="199"/>
                  </a:lnTo>
                  <a:lnTo>
                    <a:pt x="133" y="205"/>
                  </a:lnTo>
                  <a:lnTo>
                    <a:pt x="159" y="212"/>
                  </a:lnTo>
                  <a:lnTo>
                    <a:pt x="186" y="217"/>
                  </a:lnTo>
                  <a:lnTo>
                    <a:pt x="215" y="222"/>
                  </a:lnTo>
                  <a:lnTo>
                    <a:pt x="245" y="226"/>
                  </a:lnTo>
                  <a:lnTo>
                    <a:pt x="276" y="229"/>
                  </a:lnTo>
                  <a:lnTo>
                    <a:pt x="307" y="231"/>
                  </a:lnTo>
                  <a:lnTo>
                    <a:pt x="340" y="232"/>
                  </a:lnTo>
                  <a:lnTo>
                    <a:pt x="373" y="233"/>
                  </a:lnTo>
                  <a:lnTo>
                    <a:pt x="405" y="232"/>
                  </a:lnTo>
                  <a:lnTo>
                    <a:pt x="436" y="231"/>
                  </a:lnTo>
                  <a:lnTo>
                    <a:pt x="469" y="229"/>
                  </a:lnTo>
                  <a:lnTo>
                    <a:pt x="500" y="226"/>
                  </a:lnTo>
                  <a:lnTo>
                    <a:pt x="530" y="222"/>
                  </a:lnTo>
                  <a:lnTo>
                    <a:pt x="559" y="217"/>
                  </a:lnTo>
                  <a:lnTo>
                    <a:pt x="586" y="212"/>
                  </a:lnTo>
                  <a:lnTo>
                    <a:pt x="612" y="205"/>
                  </a:lnTo>
                  <a:lnTo>
                    <a:pt x="637" y="198"/>
                  </a:lnTo>
                  <a:lnTo>
                    <a:pt x="658" y="191"/>
                  </a:lnTo>
                  <a:lnTo>
                    <a:pt x="677" y="183"/>
                  </a:lnTo>
                  <a:lnTo>
                    <a:pt x="695" y="175"/>
                  </a:lnTo>
                  <a:lnTo>
                    <a:pt x="710" y="166"/>
                  </a:lnTo>
                  <a:lnTo>
                    <a:pt x="722" y="156"/>
                  </a:lnTo>
                  <a:lnTo>
                    <a:pt x="733" y="146"/>
                  </a:lnTo>
                  <a:lnTo>
                    <a:pt x="740" y="137"/>
                  </a:lnTo>
                  <a:lnTo>
                    <a:pt x="744" y="126"/>
                  </a:lnTo>
                  <a:lnTo>
                    <a:pt x="746" y="117"/>
                  </a:lnTo>
                  <a:lnTo>
                    <a:pt x="744" y="106"/>
                  </a:lnTo>
                  <a:lnTo>
                    <a:pt x="740" y="96"/>
                  </a:lnTo>
                  <a:lnTo>
                    <a:pt x="733" y="86"/>
                  </a:lnTo>
                  <a:lnTo>
                    <a:pt x="722" y="77"/>
                  </a:lnTo>
                  <a:lnTo>
                    <a:pt x="710" y="67"/>
                  </a:lnTo>
                  <a:lnTo>
                    <a:pt x="695" y="58"/>
                  </a:lnTo>
                  <a:lnTo>
                    <a:pt x="677" y="50"/>
                  </a:lnTo>
                  <a:lnTo>
                    <a:pt x="658" y="42"/>
                  </a:lnTo>
                  <a:lnTo>
                    <a:pt x="637" y="34"/>
                  </a:lnTo>
                  <a:lnTo>
                    <a:pt x="612" y="27"/>
                  </a:lnTo>
                  <a:lnTo>
                    <a:pt x="586" y="21"/>
                  </a:lnTo>
                  <a:lnTo>
                    <a:pt x="559" y="16"/>
                  </a:lnTo>
                  <a:lnTo>
                    <a:pt x="530" y="11"/>
                  </a:lnTo>
                  <a:lnTo>
                    <a:pt x="500" y="7"/>
                  </a:lnTo>
                  <a:lnTo>
                    <a:pt x="469" y="4"/>
                  </a:lnTo>
                  <a:lnTo>
                    <a:pt x="436" y="2"/>
                  </a:lnTo>
                  <a:lnTo>
                    <a:pt x="405" y="1"/>
                  </a:lnTo>
                  <a:lnTo>
                    <a:pt x="373" y="0"/>
                  </a:lnTo>
                  <a:lnTo>
                    <a:pt x="340" y="1"/>
                  </a:lnTo>
                  <a:lnTo>
                    <a:pt x="307" y="2"/>
                  </a:lnTo>
                  <a:lnTo>
                    <a:pt x="276" y="4"/>
                  </a:lnTo>
                  <a:lnTo>
                    <a:pt x="245" y="7"/>
                  </a:lnTo>
                  <a:lnTo>
                    <a:pt x="215" y="11"/>
                  </a:lnTo>
                  <a:lnTo>
                    <a:pt x="186" y="16"/>
                  </a:lnTo>
                  <a:lnTo>
                    <a:pt x="159" y="21"/>
                  </a:lnTo>
                  <a:lnTo>
                    <a:pt x="132" y="28"/>
                  </a:lnTo>
                  <a:lnTo>
                    <a:pt x="108" y="34"/>
                  </a:lnTo>
                  <a:lnTo>
                    <a:pt x="87" y="42"/>
                  </a:lnTo>
                  <a:lnTo>
                    <a:pt x="66" y="50"/>
                  </a:lnTo>
                  <a:lnTo>
                    <a:pt x="49" y="58"/>
                  </a:lnTo>
                  <a:lnTo>
                    <a:pt x="35" y="68"/>
                  </a:lnTo>
                  <a:lnTo>
                    <a:pt x="21" y="77"/>
                  </a:lnTo>
                  <a:lnTo>
                    <a:pt x="12" y="86"/>
                  </a:lnTo>
                  <a:lnTo>
                    <a:pt x="5" y="97"/>
                  </a:lnTo>
                  <a:lnTo>
                    <a:pt x="1" y="106"/>
                  </a:lnTo>
                  <a:lnTo>
                    <a:pt x="0" y="11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5" name="Freeform 8"/>
            <p:cNvSpPr>
              <a:spLocks/>
            </p:cNvSpPr>
            <p:nvPr/>
          </p:nvSpPr>
          <p:spPr bwMode="auto">
            <a:xfrm>
              <a:off x="1136650" y="3746500"/>
              <a:ext cx="1055688" cy="371475"/>
            </a:xfrm>
            <a:custGeom>
              <a:avLst/>
              <a:gdLst>
                <a:gd name="T0" fmla="*/ 2147483647 w 665"/>
                <a:gd name="T1" fmla="*/ 2147483647 h 234"/>
                <a:gd name="T2" fmla="*/ 2147483647 w 665"/>
                <a:gd name="T3" fmla="*/ 2147483647 h 234"/>
                <a:gd name="T4" fmla="*/ 2147483647 w 665"/>
                <a:gd name="T5" fmla="*/ 2147483647 h 234"/>
                <a:gd name="T6" fmla="*/ 2147483647 w 665"/>
                <a:gd name="T7" fmla="*/ 2147483647 h 234"/>
                <a:gd name="T8" fmla="*/ 2147483647 w 665"/>
                <a:gd name="T9" fmla="*/ 2147483647 h 234"/>
                <a:gd name="T10" fmla="*/ 2147483647 w 665"/>
                <a:gd name="T11" fmla="*/ 2147483647 h 234"/>
                <a:gd name="T12" fmla="*/ 2147483647 w 665"/>
                <a:gd name="T13" fmla="*/ 2147483647 h 234"/>
                <a:gd name="T14" fmla="*/ 2147483647 w 665"/>
                <a:gd name="T15" fmla="*/ 2147483647 h 234"/>
                <a:gd name="T16" fmla="*/ 2147483647 w 665"/>
                <a:gd name="T17" fmla="*/ 2147483647 h 234"/>
                <a:gd name="T18" fmla="*/ 2147483647 w 665"/>
                <a:gd name="T19" fmla="*/ 2147483647 h 234"/>
                <a:gd name="T20" fmla="*/ 2147483647 w 665"/>
                <a:gd name="T21" fmla="*/ 2147483647 h 234"/>
                <a:gd name="T22" fmla="*/ 2147483647 w 665"/>
                <a:gd name="T23" fmla="*/ 2147483647 h 234"/>
                <a:gd name="T24" fmla="*/ 2147483647 w 665"/>
                <a:gd name="T25" fmla="*/ 2147483647 h 234"/>
                <a:gd name="T26" fmla="*/ 2147483647 w 665"/>
                <a:gd name="T27" fmla="*/ 2147483647 h 234"/>
                <a:gd name="T28" fmla="*/ 2147483647 w 665"/>
                <a:gd name="T29" fmla="*/ 2147483647 h 234"/>
                <a:gd name="T30" fmla="*/ 2147483647 w 665"/>
                <a:gd name="T31" fmla="*/ 2147483647 h 234"/>
                <a:gd name="T32" fmla="*/ 2147483647 w 665"/>
                <a:gd name="T33" fmla="*/ 2147483647 h 234"/>
                <a:gd name="T34" fmla="*/ 2147483647 w 665"/>
                <a:gd name="T35" fmla="*/ 2147483647 h 234"/>
                <a:gd name="T36" fmla="*/ 2147483647 w 665"/>
                <a:gd name="T37" fmla="*/ 2147483647 h 234"/>
                <a:gd name="T38" fmla="*/ 2147483647 w 665"/>
                <a:gd name="T39" fmla="*/ 2147483647 h 234"/>
                <a:gd name="T40" fmla="*/ 2147483647 w 665"/>
                <a:gd name="T41" fmla="*/ 2147483647 h 234"/>
                <a:gd name="T42" fmla="*/ 2147483647 w 665"/>
                <a:gd name="T43" fmla="*/ 2147483647 h 234"/>
                <a:gd name="T44" fmla="*/ 2147483647 w 665"/>
                <a:gd name="T45" fmla="*/ 2147483647 h 234"/>
                <a:gd name="T46" fmla="*/ 2147483647 w 665"/>
                <a:gd name="T47" fmla="*/ 2147483647 h 234"/>
                <a:gd name="T48" fmla="*/ 2147483647 w 665"/>
                <a:gd name="T49" fmla="*/ 2147483647 h 234"/>
                <a:gd name="T50" fmla="*/ 2147483647 w 665"/>
                <a:gd name="T51" fmla="*/ 2147483647 h 234"/>
                <a:gd name="T52" fmla="*/ 2147483647 w 665"/>
                <a:gd name="T53" fmla="*/ 2147483647 h 234"/>
                <a:gd name="T54" fmla="*/ 2147483647 w 665"/>
                <a:gd name="T55" fmla="*/ 2147483647 h 234"/>
                <a:gd name="T56" fmla="*/ 2147483647 w 665"/>
                <a:gd name="T57" fmla="*/ 2147483647 h 234"/>
                <a:gd name="T58" fmla="*/ 2147483647 w 665"/>
                <a:gd name="T59" fmla="*/ 2147483647 h 234"/>
                <a:gd name="T60" fmla="*/ 2147483647 w 665"/>
                <a:gd name="T61" fmla="*/ 2147483647 h 234"/>
                <a:gd name="T62" fmla="*/ 2147483647 w 665"/>
                <a:gd name="T63" fmla="*/ 2147483647 h 234"/>
                <a:gd name="T64" fmla="*/ 2147483647 w 665"/>
                <a:gd name="T65" fmla="*/ 2147483647 h 234"/>
                <a:gd name="T66" fmla="*/ 2147483647 w 665"/>
                <a:gd name="T67" fmla="*/ 2147483647 h 234"/>
                <a:gd name="T68" fmla="*/ 2147483647 w 665"/>
                <a:gd name="T69" fmla="*/ 2147483647 h 234"/>
                <a:gd name="T70" fmla="*/ 2147483647 w 665"/>
                <a:gd name="T71" fmla="*/ 2147483647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5"/>
                <a:gd name="T109" fmla="*/ 0 h 234"/>
                <a:gd name="T110" fmla="*/ 665 w 665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5" h="234">
                  <a:moveTo>
                    <a:pt x="664" y="117"/>
                  </a:moveTo>
                  <a:lnTo>
                    <a:pt x="662" y="106"/>
                  </a:lnTo>
                  <a:lnTo>
                    <a:pt x="659" y="97"/>
                  </a:lnTo>
                  <a:lnTo>
                    <a:pt x="653" y="86"/>
                  </a:lnTo>
                  <a:lnTo>
                    <a:pt x="644" y="77"/>
                  </a:lnTo>
                  <a:lnTo>
                    <a:pt x="633" y="68"/>
                  </a:lnTo>
                  <a:lnTo>
                    <a:pt x="620" y="58"/>
                  </a:lnTo>
                  <a:lnTo>
                    <a:pt x="604" y="50"/>
                  </a:lnTo>
                  <a:lnTo>
                    <a:pt x="586" y="42"/>
                  </a:lnTo>
                  <a:lnTo>
                    <a:pt x="567" y="34"/>
                  </a:lnTo>
                  <a:lnTo>
                    <a:pt x="546" y="28"/>
                  </a:lnTo>
                  <a:lnTo>
                    <a:pt x="522" y="21"/>
                  </a:lnTo>
                  <a:lnTo>
                    <a:pt x="498" y="16"/>
                  </a:lnTo>
                  <a:lnTo>
                    <a:pt x="472" y="11"/>
                  </a:lnTo>
                  <a:lnTo>
                    <a:pt x="445" y="7"/>
                  </a:lnTo>
                  <a:lnTo>
                    <a:pt x="418" y="5"/>
                  </a:lnTo>
                  <a:lnTo>
                    <a:pt x="390" y="2"/>
                  </a:lnTo>
                  <a:lnTo>
                    <a:pt x="361" y="1"/>
                  </a:lnTo>
                  <a:lnTo>
                    <a:pt x="332" y="0"/>
                  </a:lnTo>
                  <a:lnTo>
                    <a:pt x="302" y="1"/>
                  </a:lnTo>
                  <a:lnTo>
                    <a:pt x="275" y="2"/>
                  </a:lnTo>
                  <a:lnTo>
                    <a:pt x="247" y="5"/>
                  </a:lnTo>
                  <a:lnTo>
                    <a:pt x="218" y="7"/>
                  </a:lnTo>
                  <a:lnTo>
                    <a:pt x="191" y="11"/>
                  </a:lnTo>
                  <a:lnTo>
                    <a:pt x="166" y="16"/>
                  </a:lnTo>
                  <a:lnTo>
                    <a:pt x="141" y="21"/>
                  </a:lnTo>
                  <a:lnTo>
                    <a:pt x="118" y="28"/>
                  </a:lnTo>
                  <a:lnTo>
                    <a:pt x="96" y="34"/>
                  </a:lnTo>
                  <a:lnTo>
                    <a:pt x="77" y="42"/>
                  </a:lnTo>
                  <a:lnTo>
                    <a:pt x="60" y="50"/>
                  </a:lnTo>
                  <a:lnTo>
                    <a:pt x="44" y="58"/>
                  </a:lnTo>
                  <a:lnTo>
                    <a:pt x="31" y="68"/>
                  </a:lnTo>
                  <a:lnTo>
                    <a:pt x="20" y="77"/>
                  </a:lnTo>
                  <a:lnTo>
                    <a:pt x="10" y="86"/>
                  </a:lnTo>
                  <a:lnTo>
                    <a:pt x="4" y="97"/>
                  </a:lnTo>
                  <a:lnTo>
                    <a:pt x="1" y="106"/>
                  </a:lnTo>
                  <a:lnTo>
                    <a:pt x="0" y="117"/>
                  </a:lnTo>
                  <a:lnTo>
                    <a:pt x="1" y="127"/>
                  </a:lnTo>
                  <a:lnTo>
                    <a:pt x="4" y="137"/>
                  </a:lnTo>
                  <a:lnTo>
                    <a:pt x="10" y="147"/>
                  </a:lnTo>
                  <a:lnTo>
                    <a:pt x="20" y="156"/>
                  </a:lnTo>
                  <a:lnTo>
                    <a:pt x="31" y="166"/>
                  </a:lnTo>
                  <a:lnTo>
                    <a:pt x="44" y="175"/>
                  </a:lnTo>
                  <a:lnTo>
                    <a:pt x="60" y="183"/>
                  </a:lnTo>
                  <a:lnTo>
                    <a:pt x="77" y="191"/>
                  </a:lnTo>
                  <a:lnTo>
                    <a:pt x="96" y="199"/>
                  </a:lnTo>
                  <a:lnTo>
                    <a:pt x="118" y="206"/>
                  </a:lnTo>
                  <a:lnTo>
                    <a:pt x="141" y="212"/>
                  </a:lnTo>
                  <a:lnTo>
                    <a:pt x="166" y="217"/>
                  </a:lnTo>
                  <a:lnTo>
                    <a:pt x="191" y="222"/>
                  </a:lnTo>
                  <a:lnTo>
                    <a:pt x="218" y="226"/>
                  </a:lnTo>
                  <a:lnTo>
                    <a:pt x="247" y="229"/>
                  </a:lnTo>
                  <a:lnTo>
                    <a:pt x="275" y="231"/>
                  </a:lnTo>
                  <a:lnTo>
                    <a:pt x="302" y="232"/>
                  </a:lnTo>
                  <a:lnTo>
                    <a:pt x="332" y="233"/>
                  </a:lnTo>
                  <a:lnTo>
                    <a:pt x="361" y="232"/>
                  </a:lnTo>
                  <a:lnTo>
                    <a:pt x="390" y="231"/>
                  </a:lnTo>
                  <a:lnTo>
                    <a:pt x="418" y="229"/>
                  </a:lnTo>
                  <a:lnTo>
                    <a:pt x="445" y="226"/>
                  </a:lnTo>
                  <a:lnTo>
                    <a:pt x="472" y="222"/>
                  </a:lnTo>
                  <a:lnTo>
                    <a:pt x="498" y="217"/>
                  </a:lnTo>
                  <a:lnTo>
                    <a:pt x="522" y="212"/>
                  </a:lnTo>
                  <a:lnTo>
                    <a:pt x="546" y="206"/>
                  </a:lnTo>
                  <a:lnTo>
                    <a:pt x="567" y="199"/>
                  </a:lnTo>
                  <a:lnTo>
                    <a:pt x="586" y="191"/>
                  </a:lnTo>
                  <a:lnTo>
                    <a:pt x="604" y="183"/>
                  </a:lnTo>
                  <a:lnTo>
                    <a:pt x="620" y="175"/>
                  </a:lnTo>
                  <a:lnTo>
                    <a:pt x="633" y="166"/>
                  </a:lnTo>
                  <a:lnTo>
                    <a:pt x="644" y="156"/>
                  </a:lnTo>
                  <a:lnTo>
                    <a:pt x="653" y="147"/>
                  </a:lnTo>
                  <a:lnTo>
                    <a:pt x="659" y="137"/>
                  </a:lnTo>
                  <a:lnTo>
                    <a:pt x="662" y="127"/>
                  </a:lnTo>
                  <a:lnTo>
                    <a:pt x="664" y="11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6" name="Freeform 9"/>
            <p:cNvSpPr>
              <a:spLocks/>
            </p:cNvSpPr>
            <p:nvPr/>
          </p:nvSpPr>
          <p:spPr bwMode="auto">
            <a:xfrm>
              <a:off x="2085975" y="3476625"/>
              <a:ext cx="1057275" cy="369888"/>
            </a:xfrm>
            <a:custGeom>
              <a:avLst/>
              <a:gdLst>
                <a:gd name="T0" fmla="*/ 2147483647 w 666"/>
                <a:gd name="T1" fmla="*/ 2147483647 h 233"/>
                <a:gd name="T2" fmla="*/ 2147483647 w 666"/>
                <a:gd name="T3" fmla="*/ 2147483647 h 233"/>
                <a:gd name="T4" fmla="*/ 2147483647 w 666"/>
                <a:gd name="T5" fmla="*/ 2147483647 h 233"/>
                <a:gd name="T6" fmla="*/ 2147483647 w 666"/>
                <a:gd name="T7" fmla="*/ 2147483647 h 233"/>
                <a:gd name="T8" fmla="*/ 2147483647 w 666"/>
                <a:gd name="T9" fmla="*/ 2147483647 h 233"/>
                <a:gd name="T10" fmla="*/ 2147483647 w 666"/>
                <a:gd name="T11" fmla="*/ 2147483647 h 233"/>
                <a:gd name="T12" fmla="*/ 2147483647 w 666"/>
                <a:gd name="T13" fmla="*/ 2147483647 h 233"/>
                <a:gd name="T14" fmla="*/ 2147483647 w 666"/>
                <a:gd name="T15" fmla="*/ 2147483647 h 233"/>
                <a:gd name="T16" fmla="*/ 2147483647 w 666"/>
                <a:gd name="T17" fmla="*/ 0 h 233"/>
                <a:gd name="T18" fmla="*/ 2147483647 w 666"/>
                <a:gd name="T19" fmla="*/ 0 h 233"/>
                <a:gd name="T20" fmla="*/ 2147483647 w 666"/>
                <a:gd name="T21" fmla="*/ 2147483647 h 233"/>
                <a:gd name="T22" fmla="*/ 2147483647 w 666"/>
                <a:gd name="T23" fmla="*/ 2147483647 h 233"/>
                <a:gd name="T24" fmla="*/ 2147483647 w 666"/>
                <a:gd name="T25" fmla="*/ 2147483647 h 233"/>
                <a:gd name="T26" fmla="*/ 2147483647 w 666"/>
                <a:gd name="T27" fmla="*/ 2147483647 h 233"/>
                <a:gd name="T28" fmla="*/ 2147483647 w 666"/>
                <a:gd name="T29" fmla="*/ 2147483647 h 233"/>
                <a:gd name="T30" fmla="*/ 2147483647 w 666"/>
                <a:gd name="T31" fmla="*/ 2147483647 h 233"/>
                <a:gd name="T32" fmla="*/ 2147483647 w 666"/>
                <a:gd name="T33" fmla="*/ 2147483647 h 233"/>
                <a:gd name="T34" fmla="*/ 2147483647 w 666"/>
                <a:gd name="T35" fmla="*/ 2147483647 h 233"/>
                <a:gd name="T36" fmla="*/ 2147483647 w 666"/>
                <a:gd name="T37" fmla="*/ 2147483647 h 233"/>
                <a:gd name="T38" fmla="*/ 2147483647 w 666"/>
                <a:gd name="T39" fmla="*/ 2147483647 h 233"/>
                <a:gd name="T40" fmla="*/ 2147483647 w 666"/>
                <a:gd name="T41" fmla="*/ 2147483647 h 233"/>
                <a:gd name="T42" fmla="*/ 2147483647 w 666"/>
                <a:gd name="T43" fmla="*/ 2147483647 h 233"/>
                <a:gd name="T44" fmla="*/ 2147483647 w 666"/>
                <a:gd name="T45" fmla="*/ 2147483647 h 233"/>
                <a:gd name="T46" fmla="*/ 2147483647 w 666"/>
                <a:gd name="T47" fmla="*/ 2147483647 h 233"/>
                <a:gd name="T48" fmla="*/ 2147483647 w 666"/>
                <a:gd name="T49" fmla="*/ 2147483647 h 233"/>
                <a:gd name="T50" fmla="*/ 2147483647 w 666"/>
                <a:gd name="T51" fmla="*/ 2147483647 h 233"/>
                <a:gd name="T52" fmla="*/ 2147483647 w 666"/>
                <a:gd name="T53" fmla="*/ 2147483647 h 233"/>
                <a:gd name="T54" fmla="*/ 2147483647 w 666"/>
                <a:gd name="T55" fmla="*/ 2147483647 h 233"/>
                <a:gd name="T56" fmla="*/ 2147483647 w 666"/>
                <a:gd name="T57" fmla="*/ 2147483647 h 233"/>
                <a:gd name="T58" fmla="*/ 2147483647 w 666"/>
                <a:gd name="T59" fmla="*/ 2147483647 h 233"/>
                <a:gd name="T60" fmla="*/ 2147483647 w 666"/>
                <a:gd name="T61" fmla="*/ 2147483647 h 233"/>
                <a:gd name="T62" fmla="*/ 2147483647 w 666"/>
                <a:gd name="T63" fmla="*/ 2147483647 h 233"/>
                <a:gd name="T64" fmla="*/ 2147483647 w 666"/>
                <a:gd name="T65" fmla="*/ 2147483647 h 233"/>
                <a:gd name="T66" fmla="*/ 2147483647 w 666"/>
                <a:gd name="T67" fmla="*/ 2147483647 h 233"/>
                <a:gd name="T68" fmla="*/ 2147483647 w 666"/>
                <a:gd name="T69" fmla="*/ 2147483647 h 233"/>
                <a:gd name="T70" fmla="*/ 2147483647 w 666"/>
                <a:gd name="T71" fmla="*/ 2147483647 h 2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6"/>
                <a:gd name="T109" fmla="*/ 0 h 233"/>
                <a:gd name="T110" fmla="*/ 666 w 666"/>
                <a:gd name="T111" fmla="*/ 233 h 2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6" h="233">
                  <a:moveTo>
                    <a:pt x="665" y="116"/>
                  </a:moveTo>
                  <a:lnTo>
                    <a:pt x="663" y="106"/>
                  </a:lnTo>
                  <a:lnTo>
                    <a:pt x="660" y="95"/>
                  </a:lnTo>
                  <a:lnTo>
                    <a:pt x="652" y="86"/>
                  </a:lnTo>
                  <a:lnTo>
                    <a:pt x="644" y="76"/>
                  </a:lnTo>
                  <a:lnTo>
                    <a:pt x="633" y="66"/>
                  </a:lnTo>
                  <a:lnTo>
                    <a:pt x="620" y="58"/>
                  </a:lnTo>
                  <a:lnTo>
                    <a:pt x="605" y="49"/>
                  </a:lnTo>
                  <a:lnTo>
                    <a:pt x="587" y="41"/>
                  </a:lnTo>
                  <a:lnTo>
                    <a:pt x="568" y="34"/>
                  </a:lnTo>
                  <a:lnTo>
                    <a:pt x="546" y="27"/>
                  </a:lnTo>
                  <a:lnTo>
                    <a:pt x="523" y="21"/>
                  </a:lnTo>
                  <a:lnTo>
                    <a:pt x="499" y="15"/>
                  </a:lnTo>
                  <a:lnTo>
                    <a:pt x="472" y="10"/>
                  </a:lnTo>
                  <a:lnTo>
                    <a:pt x="445" y="7"/>
                  </a:lnTo>
                  <a:lnTo>
                    <a:pt x="419" y="3"/>
                  </a:lnTo>
                  <a:lnTo>
                    <a:pt x="391" y="1"/>
                  </a:lnTo>
                  <a:lnTo>
                    <a:pt x="362" y="0"/>
                  </a:lnTo>
                  <a:lnTo>
                    <a:pt x="331" y="0"/>
                  </a:lnTo>
                  <a:lnTo>
                    <a:pt x="304" y="0"/>
                  </a:lnTo>
                  <a:lnTo>
                    <a:pt x="274" y="1"/>
                  </a:lnTo>
                  <a:lnTo>
                    <a:pt x="247" y="3"/>
                  </a:lnTo>
                  <a:lnTo>
                    <a:pt x="219" y="7"/>
                  </a:lnTo>
                  <a:lnTo>
                    <a:pt x="192" y="10"/>
                  </a:lnTo>
                  <a:lnTo>
                    <a:pt x="165" y="15"/>
                  </a:lnTo>
                  <a:lnTo>
                    <a:pt x="141" y="21"/>
                  </a:lnTo>
                  <a:lnTo>
                    <a:pt x="119" y="27"/>
                  </a:lnTo>
                  <a:lnTo>
                    <a:pt x="98" y="34"/>
                  </a:lnTo>
                  <a:lnTo>
                    <a:pt x="78" y="41"/>
                  </a:lnTo>
                  <a:lnTo>
                    <a:pt x="60" y="49"/>
                  </a:lnTo>
                  <a:lnTo>
                    <a:pt x="46" y="58"/>
                  </a:lnTo>
                  <a:lnTo>
                    <a:pt x="31" y="66"/>
                  </a:lnTo>
                  <a:lnTo>
                    <a:pt x="20" y="76"/>
                  </a:lnTo>
                  <a:lnTo>
                    <a:pt x="12" y="86"/>
                  </a:lnTo>
                  <a:lnTo>
                    <a:pt x="6" y="95"/>
                  </a:lnTo>
                  <a:lnTo>
                    <a:pt x="1" y="106"/>
                  </a:lnTo>
                  <a:lnTo>
                    <a:pt x="0" y="116"/>
                  </a:lnTo>
                  <a:lnTo>
                    <a:pt x="1" y="126"/>
                  </a:lnTo>
                  <a:lnTo>
                    <a:pt x="6" y="136"/>
                  </a:lnTo>
                  <a:lnTo>
                    <a:pt x="12" y="146"/>
                  </a:lnTo>
                  <a:lnTo>
                    <a:pt x="20" y="155"/>
                  </a:lnTo>
                  <a:lnTo>
                    <a:pt x="31" y="165"/>
                  </a:lnTo>
                  <a:lnTo>
                    <a:pt x="46" y="174"/>
                  </a:lnTo>
                  <a:lnTo>
                    <a:pt x="60" y="182"/>
                  </a:lnTo>
                  <a:lnTo>
                    <a:pt x="78" y="190"/>
                  </a:lnTo>
                  <a:lnTo>
                    <a:pt x="98" y="198"/>
                  </a:lnTo>
                  <a:lnTo>
                    <a:pt x="119" y="205"/>
                  </a:lnTo>
                  <a:lnTo>
                    <a:pt x="141" y="211"/>
                  </a:lnTo>
                  <a:lnTo>
                    <a:pt x="165" y="217"/>
                  </a:lnTo>
                  <a:lnTo>
                    <a:pt x="192" y="221"/>
                  </a:lnTo>
                  <a:lnTo>
                    <a:pt x="219" y="225"/>
                  </a:lnTo>
                  <a:lnTo>
                    <a:pt x="247" y="228"/>
                  </a:lnTo>
                  <a:lnTo>
                    <a:pt x="274" y="230"/>
                  </a:lnTo>
                  <a:lnTo>
                    <a:pt x="304" y="232"/>
                  </a:lnTo>
                  <a:lnTo>
                    <a:pt x="331" y="232"/>
                  </a:lnTo>
                  <a:lnTo>
                    <a:pt x="362" y="232"/>
                  </a:lnTo>
                  <a:lnTo>
                    <a:pt x="391" y="230"/>
                  </a:lnTo>
                  <a:lnTo>
                    <a:pt x="419" y="228"/>
                  </a:lnTo>
                  <a:lnTo>
                    <a:pt x="445" y="225"/>
                  </a:lnTo>
                  <a:lnTo>
                    <a:pt x="472" y="221"/>
                  </a:lnTo>
                  <a:lnTo>
                    <a:pt x="499" y="217"/>
                  </a:lnTo>
                  <a:lnTo>
                    <a:pt x="523" y="211"/>
                  </a:lnTo>
                  <a:lnTo>
                    <a:pt x="546" y="205"/>
                  </a:lnTo>
                  <a:lnTo>
                    <a:pt x="568" y="198"/>
                  </a:lnTo>
                  <a:lnTo>
                    <a:pt x="587" y="190"/>
                  </a:lnTo>
                  <a:lnTo>
                    <a:pt x="605" y="182"/>
                  </a:lnTo>
                  <a:lnTo>
                    <a:pt x="620" y="174"/>
                  </a:lnTo>
                  <a:lnTo>
                    <a:pt x="633" y="165"/>
                  </a:lnTo>
                  <a:lnTo>
                    <a:pt x="644" y="155"/>
                  </a:lnTo>
                  <a:lnTo>
                    <a:pt x="652" y="146"/>
                  </a:lnTo>
                  <a:lnTo>
                    <a:pt x="660" y="136"/>
                  </a:lnTo>
                  <a:lnTo>
                    <a:pt x="663" y="126"/>
                  </a:lnTo>
                  <a:lnTo>
                    <a:pt x="665" y="11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7" name="Freeform 11"/>
            <p:cNvSpPr>
              <a:spLocks/>
            </p:cNvSpPr>
            <p:nvPr/>
          </p:nvSpPr>
          <p:spPr bwMode="auto">
            <a:xfrm>
              <a:off x="4195763" y="3429000"/>
              <a:ext cx="1055687" cy="371475"/>
            </a:xfrm>
            <a:custGeom>
              <a:avLst/>
              <a:gdLst>
                <a:gd name="T0" fmla="*/ 2147483647 w 665"/>
                <a:gd name="T1" fmla="*/ 2147483647 h 234"/>
                <a:gd name="T2" fmla="*/ 2147483647 w 665"/>
                <a:gd name="T3" fmla="*/ 2147483647 h 234"/>
                <a:gd name="T4" fmla="*/ 2147483647 w 665"/>
                <a:gd name="T5" fmla="*/ 2147483647 h 234"/>
                <a:gd name="T6" fmla="*/ 2147483647 w 665"/>
                <a:gd name="T7" fmla="*/ 2147483647 h 234"/>
                <a:gd name="T8" fmla="*/ 2147483647 w 665"/>
                <a:gd name="T9" fmla="*/ 2147483647 h 234"/>
                <a:gd name="T10" fmla="*/ 2147483647 w 665"/>
                <a:gd name="T11" fmla="*/ 2147483647 h 234"/>
                <a:gd name="T12" fmla="*/ 2147483647 w 665"/>
                <a:gd name="T13" fmla="*/ 2147483647 h 234"/>
                <a:gd name="T14" fmla="*/ 2147483647 w 665"/>
                <a:gd name="T15" fmla="*/ 2147483647 h 234"/>
                <a:gd name="T16" fmla="*/ 2147483647 w 665"/>
                <a:gd name="T17" fmla="*/ 2147483647 h 234"/>
                <a:gd name="T18" fmla="*/ 2147483647 w 665"/>
                <a:gd name="T19" fmla="*/ 2147483647 h 234"/>
                <a:gd name="T20" fmla="*/ 2147483647 w 665"/>
                <a:gd name="T21" fmla="*/ 2147483647 h 234"/>
                <a:gd name="T22" fmla="*/ 2147483647 w 665"/>
                <a:gd name="T23" fmla="*/ 2147483647 h 234"/>
                <a:gd name="T24" fmla="*/ 2147483647 w 665"/>
                <a:gd name="T25" fmla="*/ 2147483647 h 234"/>
                <a:gd name="T26" fmla="*/ 2147483647 w 665"/>
                <a:gd name="T27" fmla="*/ 2147483647 h 234"/>
                <a:gd name="T28" fmla="*/ 2147483647 w 665"/>
                <a:gd name="T29" fmla="*/ 2147483647 h 234"/>
                <a:gd name="T30" fmla="*/ 2147483647 w 665"/>
                <a:gd name="T31" fmla="*/ 2147483647 h 234"/>
                <a:gd name="T32" fmla="*/ 2147483647 w 665"/>
                <a:gd name="T33" fmla="*/ 2147483647 h 234"/>
                <a:gd name="T34" fmla="*/ 2147483647 w 665"/>
                <a:gd name="T35" fmla="*/ 2147483647 h 234"/>
                <a:gd name="T36" fmla="*/ 2147483647 w 665"/>
                <a:gd name="T37" fmla="*/ 2147483647 h 234"/>
                <a:gd name="T38" fmla="*/ 2147483647 w 665"/>
                <a:gd name="T39" fmla="*/ 2147483647 h 234"/>
                <a:gd name="T40" fmla="*/ 2147483647 w 665"/>
                <a:gd name="T41" fmla="*/ 2147483647 h 234"/>
                <a:gd name="T42" fmla="*/ 2147483647 w 665"/>
                <a:gd name="T43" fmla="*/ 2147483647 h 234"/>
                <a:gd name="T44" fmla="*/ 2147483647 w 665"/>
                <a:gd name="T45" fmla="*/ 2147483647 h 234"/>
                <a:gd name="T46" fmla="*/ 2147483647 w 665"/>
                <a:gd name="T47" fmla="*/ 2147483647 h 234"/>
                <a:gd name="T48" fmla="*/ 2147483647 w 665"/>
                <a:gd name="T49" fmla="*/ 2147483647 h 234"/>
                <a:gd name="T50" fmla="*/ 2147483647 w 665"/>
                <a:gd name="T51" fmla="*/ 2147483647 h 234"/>
                <a:gd name="T52" fmla="*/ 2147483647 w 665"/>
                <a:gd name="T53" fmla="*/ 2147483647 h 234"/>
                <a:gd name="T54" fmla="*/ 2147483647 w 665"/>
                <a:gd name="T55" fmla="*/ 2147483647 h 234"/>
                <a:gd name="T56" fmla="*/ 2147483647 w 665"/>
                <a:gd name="T57" fmla="*/ 2147483647 h 234"/>
                <a:gd name="T58" fmla="*/ 2147483647 w 665"/>
                <a:gd name="T59" fmla="*/ 2147483647 h 234"/>
                <a:gd name="T60" fmla="*/ 2147483647 w 665"/>
                <a:gd name="T61" fmla="*/ 2147483647 h 234"/>
                <a:gd name="T62" fmla="*/ 2147483647 w 665"/>
                <a:gd name="T63" fmla="*/ 2147483647 h 234"/>
                <a:gd name="T64" fmla="*/ 2147483647 w 665"/>
                <a:gd name="T65" fmla="*/ 2147483647 h 234"/>
                <a:gd name="T66" fmla="*/ 2147483647 w 665"/>
                <a:gd name="T67" fmla="*/ 2147483647 h 234"/>
                <a:gd name="T68" fmla="*/ 2147483647 w 665"/>
                <a:gd name="T69" fmla="*/ 2147483647 h 234"/>
                <a:gd name="T70" fmla="*/ 2147483647 w 665"/>
                <a:gd name="T71" fmla="*/ 2147483647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5"/>
                <a:gd name="T109" fmla="*/ 0 h 234"/>
                <a:gd name="T110" fmla="*/ 665 w 665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5" h="234">
                  <a:moveTo>
                    <a:pt x="0" y="117"/>
                  </a:moveTo>
                  <a:lnTo>
                    <a:pt x="1" y="127"/>
                  </a:lnTo>
                  <a:lnTo>
                    <a:pt x="4" y="137"/>
                  </a:lnTo>
                  <a:lnTo>
                    <a:pt x="12" y="147"/>
                  </a:lnTo>
                  <a:lnTo>
                    <a:pt x="20" y="157"/>
                  </a:lnTo>
                  <a:lnTo>
                    <a:pt x="31" y="166"/>
                  </a:lnTo>
                  <a:lnTo>
                    <a:pt x="44" y="175"/>
                  </a:lnTo>
                  <a:lnTo>
                    <a:pt x="60" y="183"/>
                  </a:lnTo>
                  <a:lnTo>
                    <a:pt x="77" y="191"/>
                  </a:lnTo>
                  <a:lnTo>
                    <a:pt x="96" y="199"/>
                  </a:lnTo>
                  <a:lnTo>
                    <a:pt x="118" y="206"/>
                  </a:lnTo>
                  <a:lnTo>
                    <a:pt x="141" y="212"/>
                  </a:lnTo>
                  <a:lnTo>
                    <a:pt x="167" y="217"/>
                  </a:lnTo>
                  <a:lnTo>
                    <a:pt x="192" y="222"/>
                  </a:lnTo>
                  <a:lnTo>
                    <a:pt x="219" y="226"/>
                  </a:lnTo>
                  <a:lnTo>
                    <a:pt x="245" y="229"/>
                  </a:lnTo>
                  <a:lnTo>
                    <a:pt x="275" y="231"/>
                  </a:lnTo>
                  <a:lnTo>
                    <a:pt x="302" y="232"/>
                  </a:lnTo>
                  <a:lnTo>
                    <a:pt x="333" y="233"/>
                  </a:lnTo>
                  <a:lnTo>
                    <a:pt x="361" y="232"/>
                  </a:lnTo>
                  <a:lnTo>
                    <a:pt x="390" y="231"/>
                  </a:lnTo>
                  <a:lnTo>
                    <a:pt x="418" y="229"/>
                  </a:lnTo>
                  <a:lnTo>
                    <a:pt x="445" y="226"/>
                  </a:lnTo>
                  <a:lnTo>
                    <a:pt x="472" y="222"/>
                  </a:lnTo>
                  <a:lnTo>
                    <a:pt x="499" y="217"/>
                  </a:lnTo>
                  <a:lnTo>
                    <a:pt x="523" y="212"/>
                  </a:lnTo>
                  <a:lnTo>
                    <a:pt x="546" y="206"/>
                  </a:lnTo>
                  <a:lnTo>
                    <a:pt x="567" y="199"/>
                  </a:lnTo>
                  <a:lnTo>
                    <a:pt x="587" y="191"/>
                  </a:lnTo>
                  <a:lnTo>
                    <a:pt x="604" y="183"/>
                  </a:lnTo>
                  <a:lnTo>
                    <a:pt x="620" y="175"/>
                  </a:lnTo>
                  <a:lnTo>
                    <a:pt x="633" y="166"/>
                  </a:lnTo>
                  <a:lnTo>
                    <a:pt x="644" y="157"/>
                  </a:lnTo>
                  <a:lnTo>
                    <a:pt x="653" y="147"/>
                  </a:lnTo>
                  <a:lnTo>
                    <a:pt x="659" y="137"/>
                  </a:lnTo>
                  <a:lnTo>
                    <a:pt x="664" y="127"/>
                  </a:lnTo>
                  <a:lnTo>
                    <a:pt x="664" y="117"/>
                  </a:lnTo>
                  <a:lnTo>
                    <a:pt x="664" y="106"/>
                  </a:lnTo>
                  <a:lnTo>
                    <a:pt x="659" y="97"/>
                  </a:lnTo>
                  <a:lnTo>
                    <a:pt x="653" y="87"/>
                  </a:lnTo>
                  <a:lnTo>
                    <a:pt x="644" y="77"/>
                  </a:lnTo>
                  <a:lnTo>
                    <a:pt x="633" y="68"/>
                  </a:lnTo>
                  <a:lnTo>
                    <a:pt x="619" y="59"/>
                  </a:lnTo>
                  <a:lnTo>
                    <a:pt x="604" y="50"/>
                  </a:lnTo>
                  <a:lnTo>
                    <a:pt x="587" y="42"/>
                  </a:lnTo>
                  <a:lnTo>
                    <a:pt x="567" y="34"/>
                  </a:lnTo>
                  <a:lnTo>
                    <a:pt x="546" y="28"/>
                  </a:lnTo>
                  <a:lnTo>
                    <a:pt x="523" y="21"/>
                  </a:lnTo>
                  <a:lnTo>
                    <a:pt x="498" y="16"/>
                  </a:lnTo>
                  <a:lnTo>
                    <a:pt x="472" y="12"/>
                  </a:lnTo>
                  <a:lnTo>
                    <a:pt x="445" y="7"/>
                  </a:lnTo>
                  <a:lnTo>
                    <a:pt x="418" y="5"/>
                  </a:lnTo>
                  <a:lnTo>
                    <a:pt x="390" y="3"/>
                  </a:lnTo>
                  <a:lnTo>
                    <a:pt x="361" y="1"/>
                  </a:lnTo>
                  <a:lnTo>
                    <a:pt x="332" y="0"/>
                  </a:lnTo>
                  <a:lnTo>
                    <a:pt x="302" y="1"/>
                  </a:lnTo>
                  <a:lnTo>
                    <a:pt x="275" y="3"/>
                  </a:lnTo>
                  <a:lnTo>
                    <a:pt x="245" y="5"/>
                  </a:lnTo>
                  <a:lnTo>
                    <a:pt x="219" y="8"/>
                  </a:lnTo>
                  <a:lnTo>
                    <a:pt x="192" y="12"/>
                  </a:lnTo>
                  <a:lnTo>
                    <a:pt x="166" y="16"/>
                  </a:lnTo>
                  <a:lnTo>
                    <a:pt x="141" y="22"/>
                  </a:lnTo>
                  <a:lnTo>
                    <a:pt x="118" y="28"/>
                  </a:lnTo>
                  <a:lnTo>
                    <a:pt x="96" y="35"/>
                  </a:lnTo>
                  <a:lnTo>
                    <a:pt x="77" y="42"/>
                  </a:lnTo>
                  <a:lnTo>
                    <a:pt x="60" y="50"/>
                  </a:lnTo>
                  <a:lnTo>
                    <a:pt x="44" y="59"/>
                  </a:lnTo>
                  <a:lnTo>
                    <a:pt x="31" y="68"/>
                  </a:lnTo>
                  <a:lnTo>
                    <a:pt x="20" y="77"/>
                  </a:lnTo>
                  <a:lnTo>
                    <a:pt x="12" y="87"/>
                  </a:lnTo>
                  <a:lnTo>
                    <a:pt x="4" y="97"/>
                  </a:lnTo>
                  <a:lnTo>
                    <a:pt x="1" y="107"/>
                  </a:lnTo>
                  <a:lnTo>
                    <a:pt x="0" y="11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8" name="Freeform 12"/>
            <p:cNvSpPr>
              <a:spLocks/>
            </p:cNvSpPr>
            <p:nvPr/>
          </p:nvSpPr>
          <p:spPr bwMode="auto">
            <a:xfrm>
              <a:off x="3076575" y="3746500"/>
              <a:ext cx="1055688" cy="371475"/>
            </a:xfrm>
            <a:custGeom>
              <a:avLst/>
              <a:gdLst>
                <a:gd name="T0" fmla="*/ 2147483647 w 665"/>
                <a:gd name="T1" fmla="*/ 2147483647 h 234"/>
                <a:gd name="T2" fmla="*/ 2147483647 w 665"/>
                <a:gd name="T3" fmla="*/ 2147483647 h 234"/>
                <a:gd name="T4" fmla="*/ 2147483647 w 665"/>
                <a:gd name="T5" fmla="*/ 2147483647 h 234"/>
                <a:gd name="T6" fmla="*/ 2147483647 w 665"/>
                <a:gd name="T7" fmla="*/ 2147483647 h 234"/>
                <a:gd name="T8" fmla="*/ 2147483647 w 665"/>
                <a:gd name="T9" fmla="*/ 2147483647 h 234"/>
                <a:gd name="T10" fmla="*/ 2147483647 w 665"/>
                <a:gd name="T11" fmla="*/ 2147483647 h 234"/>
                <a:gd name="T12" fmla="*/ 2147483647 w 665"/>
                <a:gd name="T13" fmla="*/ 2147483647 h 234"/>
                <a:gd name="T14" fmla="*/ 2147483647 w 665"/>
                <a:gd name="T15" fmla="*/ 2147483647 h 234"/>
                <a:gd name="T16" fmla="*/ 2147483647 w 665"/>
                <a:gd name="T17" fmla="*/ 2147483647 h 234"/>
                <a:gd name="T18" fmla="*/ 2147483647 w 665"/>
                <a:gd name="T19" fmla="*/ 2147483647 h 234"/>
                <a:gd name="T20" fmla="*/ 2147483647 w 665"/>
                <a:gd name="T21" fmla="*/ 2147483647 h 234"/>
                <a:gd name="T22" fmla="*/ 2147483647 w 665"/>
                <a:gd name="T23" fmla="*/ 2147483647 h 234"/>
                <a:gd name="T24" fmla="*/ 2147483647 w 665"/>
                <a:gd name="T25" fmla="*/ 2147483647 h 234"/>
                <a:gd name="T26" fmla="*/ 2147483647 w 665"/>
                <a:gd name="T27" fmla="*/ 2147483647 h 234"/>
                <a:gd name="T28" fmla="*/ 2147483647 w 665"/>
                <a:gd name="T29" fmla="*/ 2147483647 h 234"/>
                <a:gd name="T30" fmla="*/ 2147483647 w 665"/>
                <a:gd name="T31" fmla="*/ 2147483647 h 234"/>
                <a:gd name="T32" fmla="*/ 2147483647 w 665"/>
                <a:gd name="T33" fmla="*/ 2147483647 h 234"/>
                <a:gd name="T34" fmla="*/ 2147483647 w 665"/>
                <a:gd name="T35" fmla="*/ 2147483647 h 234"/>
                <a:gd name="T36" fmla="*/ 2147483647 w 665"/>
                <a:gd name="T37" fmla="*/ 2147483647 h 234"/>
                <a:gd name="T38" fmla="*/ 2147483647 w 665"/>
                <a:gd name="T39" fmla="*/ 2147483647 h 234"/>
                <a:gd name="T40" fmla="*/ 2147483647 w 665"/>
                <a:gd name="T41" fmla="*/ 2147483647 h 234"/>
                <a:gd name="T42" fmla="*/ 2147483647 w 665"/>
                <a:gd name="T43" fmla="*/ 2147483647 h 234"/>
                <a:gd name="T44" fmla="*/ 2147483647 w 665"/>
                <a:gd name="T45" fmla="*/ 2147483647 h 234"/>
                <a:gd name="T46" fmla="*/ 2147483647 w 665"/>
                <a:gd name="T47" fmla="*/ 2147483647 h 234"/>
                <a:gd name="T48" fmla="*/ 2147483647 w 665"/>
                <a:gd name="T49" fmla="*/ 2147483647 h 234"/>
                <a:gd name="T50" fmla="*/ 2147483647 w 665"/>
                <a:gd name="T51" fmla="*/ 2147483647 h 234"/>
                <a:gd name="T52" fmla="*/ 2147483647 w 665"/>
                <a:gd name="T53" fmla="*/ 2147483647 h 234"/>
                <a:gd name="T54" fmla="*/ 2147483647 w 665"/>
                <a:gd name="T55" fmla="*/ 2147483647 h 234"/>
                <a:gd name="T56" fmla="*/ 2147483647 w 665"/>
                <a:gd name="T57" fmla="*/ 2147483647 h 234"/>
                <a:gd name="T58" fmla="*/ 2147483647 w 665"/>
                <a:gd name="T59" fmla="*/ 2147483647 h 234"/>
                <a:gd name="T60" fmla="*/ 2147483647 w 665"/>
                <a:gd name="T61" fmla="*/ 2147483647 h 234"/>
                <a:gd name="T62" fmla="*/ 2147483647 w 665"/>
                <a:gd name="T63" fmla="*/ 2147483647 h 234"/>
                <a:gd name="T64" fmla="*/ 2147483647 w 665"/>
                <a:gd name="T65" fmla="*/ 2147483647 h 234"/>
                <a:gd name="T66" fmla="*/ 2147483647 w 665"/>
                <a:gd name="T67" fmla="*/ 2147483647 h 234"/>
                <a:gd name="T68" fmla="*/ 2147483647 w 665"/>
                <a:gd name="T69" fmla="*/ 2147483647 h 234"/>
                <a:gd name="T70" fmla="*/ 2147483647 w 665"/>
                <a:gd name="T71" fmla="*/ 2147483647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5"/>
                <a:gd name="T109" fmla="*/ 0 h 234"/>
                <a:gd name="T110" fmla="*/ 665 w 665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5" h="234">
                  <a:moveTo>
                    <a:pt x="0" y="117"/>
                  </a:moveTo>
                  <a:lnTo>
                    <a:pt x="1" y="127"/>
                  </a:lnTo>
                  <a:lnTo>
                    <a:pt x="4" y="137"/>
                  </a:lnTo>
                  <a:lnTo>
                    <a:pt x="10" y="147"/>
                  </a:lnTo>
                  <a:lnTo>
                    <a:pt x="19" y="156"/>
                  </a:lnTo>
                  <a:lnTo>
                    <a:pt x="31" y="166"/>
                  </a:lnTo>
                  <a:lnTo>
                    <a:pt x="43" y="175"/>
                  </a:lnTo>
                  <a:lnTo>
                    <a:pt x="59" y="183"/>
                  </a:lnTo>
                  <a:lnTo>
                    <a:pt x="77" y="191"/>
                  </a:lnTo>
                  <a:lnTo>
                    <a:pt x="96" y="199"/>
                  </a:lnTo>
                  <a:lnTo>
                    <a:pt x="118" y="206"/>
                  </a:lnTo>
                  <a:lnTo>
                    <a:pt x="141" y="212"/>
                  </a:lnTo>
                  <a:lnTo>
                    <a:pt x="166" y="217"/>
                  </a:lnTo>
                  <a:lnTo>
                    <a:pt x="191" y="222"/>
                  </a:lnTo>
                  <a:lnTo>
                    <a:pt x="218" y="226"/>
                  </a:lnTo>
                  <a:lnTo>
                    <a:pt x="245" y="229"/>
                  </a:lnTo>
                  <a:lnTo>
                    <a:pt x="273" y="231"/>
                  </a:lnTo>
                  <a:lnTo>
                    <a:pt x="302" y="232"/>
                  </a:lnTo>
                  <a:lnTo>
                    <a:pt x="332" y="233"/>
                  </a:lnTo>
                  <a:lnTo>
                    <a:pt x="361" y="232"/>
                  </a:lnTo>
                  <a:lnTo>
                    <a:pt x="388" y="231"/>
                  </a:lnTo>
                  <a:lnTo>
                    <a:pt x="418" y="229"/>
                  </a:lnTo>
                  <a:lnTo>
                    <a:pt x="445" y="226"/>
                  </a:lnTo>
                  <a:lnTo>
                    <a:pt x="472" y="222"/>
                  </a:lnTo>
                  <a:lnTo>
                    <a:pt x="498" y="217"/>
                  </a:lnTo>
                  <a:lnTo>
                    <a:pt x="522" y="212"/>
                  </a:lnTo>
                  <a:lnTo>
                    <a:pt x="545" y="205"/>
                  </a:lnTo>
                  <a:lnTo>
                    <a:pt x="565" y="199"/>
                  </a:lnTo>
                  <a:lnTo>
                    <a:pt x="586" y="191"/>
                  </a:lnTo>
                  <a:lnTo>
                    <a:pt x="603" y="183"/>
                  </a:lnTo>
                  <a:lnTo>
                    <a:pt x="619" y="175"/>
                  </a:lnTo>
                  <a:lnTo>
                    <a:pt x="632" y="166"/>
                  </a:lnTo>
                  <a:lnTo>
                    <a:pt x="643" y="156"/>
                  </a:lnTo>
                  <a:lnTo>
                    <a:pt x="653" y="147"/>
                  </a:lnTo>
                  <a:lnTo>
                    <a:pt x="659" y="137"/>
                  </a:lnTo>
                  <a:lnTo>
                    <a:pt x="662" y="127"/>
                  </a:lnTo>
                  <a:lnTo>
                    <a:pt x="664" y="117"/>
                  </a:lnTo>
                  <a:lnTo>
                    <a:pt x="662" y="106"/>
                  </a:lnTo>
                  <a:lnTo>
                    <a:pt x="659" y="96"/>
                  </a:lnTo>
                  <a:lnTo>
                    <a:pt x="653" y="86"/>
                  </a:lnTo>
                  <a:lnTo>
                    <a:pt x="643" y="77"/>
                  </a:lnTo>
                  <a:lnTo>
                    <a:pt x="632" y="68"/>
                  </a:lnTo>
                  <a:lnTo>
                    <a:pt x="619" y="58"/>
                  </a:lnTo>
                  <a:lnTo>
                    <a:pt x="603" y="50"/>
                  </a:lnTo>
                  <a:lnTo>
                    <a:pt x="586" y="42"/>
                  </a:lnTo>
                  <a:lnTo>
                    <a:pt x="565" y="34"/>
                  </a:lnTo>
                  <a:lnTo>
                    <a:pt x="545" y="28"/>
                  </a:lnTo>
                  <a:lnTo>
                    <a:pt x="522" y="21"/>
                  </a:lnTo>
                  <a:lnTo>
                    <a:pt x="498" y="16"/>
                  </a:lnTo>
                  <a:lnTo>
                    <a:pt x="472" y="11"/>
                  </a:lnTo>
                  <a:lnTo>
                    <a:pt x="445" y="7"/>
                  </a:lnTo>
                  <a:lnTo>
                    <a:pt x="416" y="5"/>
                  </a:lnTo>
                  <a:lnTo>
                    <a:pt x="388" y="2"/>
                  </a:lnTo>
                  <a:lnTo>
                    <a:pt x="361" y="1"/>
                  </a:lnTo>
                  <a:lnTo>
                    <a:pt x="332" y="0"/>
                  </a:lnTo>
                  <a:lnTo>
                    <a:pt x="302" y="1"/>
                  </a:lnTo>
                  <a:lnTo>
                    <a:pt x="273" y="2"/>
                  </a:lnTo>
                  <a:lnTo>
                    <a:pt x="245" y="5"/>
                  </a:lnTo>
                  <a:lnTo>
                    <a:pt x="218" y="7"/>
                  </a:lnTo>
                  <a:lnTo>
                    <a:pt x="191" y="12"/>
                  </a:lnTo>
                  <a:lnTo>
                    <a:pt x="166" y="16"/>
                  </a:lnTo>
                  <a:lnTo>
                    <a:pt x="141" y="21"/>
                  </a:lnTo>
                  <a:lnTo>
                    <a:pt x="117" y="28"/>
                  </a:lnTo>
                  <a:lnTo>
                    <a:pt x="96" y="35"/>
                  </a:lnTo>
                  <a:lnTo>
                    <a:pt x="77" y="42"/>
                  </a:lnTo>
                  <a:lnTo>
                    <a:pt x="59" y="50"/>
                  </a:lnTo>
                  <a:lnTo>
                    <a:pt x="43" y="58"/>
                  </a:lnTo>
                  <a:lnTo>
                    <a:pt x="31" y="68"/>
                  </a:lnTo>
                  <a:lnTo>
                    <a:pt x="19" y="77"/>
                  </a:lnTo>
                  <a:lnTo>
                    <a:pt x="10" y="86"/>
                  </a:lnTo>
                  <a:lnTo>
                    <a:pt x="4" y="97"/>
                  </a:lnTo>
                  <a:lnTo>
                    <a:pt x="1" y="107"/>
                  </a:lnTo>
                  <a:lnTo>
                    <a:pt x="0" y="11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3"/>
            <p:cNvSpPr>
              <a:spLocks/>
            </p:cNvSpPr>
            <p:nvPr/>
          </p:nvSpPr>
          <p:spPr bwMode="auto">
            <a:xfrm>
              <a:off x="4143375" y="42037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30" name="Freeform 14"/>
            <p:cNvSpPr>
              <a:spLocks/>
            </p:cNvSpPr>
            <p:nvPr/>
          </p:nvSpPr>
          <p:spPr bwMode="auto">
            <a:xfrm>
              <a:off x="2085975" y="4344988"/>
              <a:ext cx="1249363" cy="331787"/>
            </a:xfrm>
            <a:custGeom>
              <a:avLst/>
              <a:gdLst>
                <a:gd name="T0" fmla="*/ 2147483647 w 787"/>
                <a:gd name="T1" fmla="*/ 2147483647 h 209"/>
                <a:gd name="T2" fmla="*/ 2147483647 w 787"/>
                <a:gd name="T3" fmla="*/ 0 h 209"/>
                <a:gd name="T4" fmla="*/ 0 w 787"/>
                <a:gd name="T5" fmla="*/ 0 h 209"/>
                <a:gd name="T6" fmla="*/ 0 w 787"/>
                <a:gd name="T7" fmla="*/ 2147483647 h 209"/>
                <a:gd name="T8" fmla="*/ 2147483647 w 787"/>
                <a:gd name="T9" fmla="*/ 2147483647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09"/>
                <a:gd name="T17" fmla="*/ 787 w 787"/>
                <a:gd name="T18" fmla="*/ 209 h 2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09">
                  <a:moveTo>
                    <a:pt x="786" y="208"/>
                  </a:moveTo>
                  <a:lnTo>
                    <a:pt x="786" y="0"/>
                  </a:lnTo>
                  <a:lnTo>
                    <a:pt x="0" y="0"/>
                  </a:lnTo>
                  <a:lnTo>
                    <a:pt x="0" y="208"/>
                  </a:lnTo>
                  <a:lnTo>
                    <a:pt x="786" y="20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1" name="Freeform 15"/>
            <p:cNvSpPr>
              <a:spLocks/>
            </p:cNvSpPr>
            <p:nvPr/>
          </p:nvSpPr>
          <p:spPr bwMode="auto">
            <a:xfrm>
              <a:off x="6303963" y="3486150"/>
              <a:ext cx="1058862" cy="371475"/>
            </a:xfrm>
            <a:custGeom>
              <a:avLst/>
              <a:gdLst>
                <a:gd name="T0" fmla="*/ 2147483647 w 667"/>
                <a:gd name="T1" fmla="*/ 2147483647 h 234"/>
                <a:gd name="T2" fmla="*/ 2147483647 w 667"/>
                <a:gd name="T3" fmla="*/ 2147483647 h 234"/>
                <a:gd name="T4" fmla="*/ 2147483647 w 667"/>
                <a:gd name="T5" fmla="*/ 2147483647 h 234"/>
                <a:gd name="T6" fmla="*/ 2147483647 w 667"/>
                <a:gd name="T7" fmla="*/ 2147483647 h 234"/>
                <a:gd name="T8" fmla="*/ 2147483647 w 667"/>
                <a:gd name="T9" fmla="*/ 2147483647 h 234"/>
                <a:gd name="T10" fmla="*/ 2147483647 w 667"/>
                <a:gd name="T11" fmla="*/ 2147483647 h 234"/>
                <a:gd name="T12" fmla="*/ 2147483647 w 667"/>
                <a:gd name="T13" fmla="*/ 2147483647 h 234"/>
                <a:gd name="T14" fmla="*/ 2147483647 w 667"/>
                <a:gd name="T15" fmla="*/ 2147483647 h 234"/>
                <a:gd name="T16" fmla="*/ 2147483647 w 667"/>
                <a:gd name="T17" fmla="*/ 2147483647 h 234"/>
                <a:gd name="T18" fmla="*/ 2147483647 w 667"/>
                <a:gd name="T19" fmla="*/ 2147483647 h 234"/>
                <a:gd name="T20" fmla="*/ 2147483647 w 667"/>
                <a:gd name="T21" fmla="*/ 2147483647 h 234"/>
                <a:gd name="T22" fmla="*/ 2147483647 w 667"/>
                <a:gd name="T23" fmla="*/ 2147483647 h 234"/>
                <a:gd name="T24" fmla="*/ 2147483647 w 667"/>
                <a:gd name="T25" fmla="*/ 2147483647 h 234"/>
                <a:gd name="T26" fmla="*/ 2147483647 w 667"/>
                <a:gd name="T27" fmla="*/ 2147483647 h 234"/>
                <a:gd name="T28" fmla="*/ 2147483647 w 667"/>
                <a:gd name="T29" fmla="*/ 2147483647 h 234"/>
                <a:gd name="T30" fmla="*/ 2147483647 w 667"/>
                <a:gd name="T31" fmla="*/ 2147483647 h 234"/>
                <a:gd name="T32" fmla="*/ 2147483647 w 667"/>
                <a:gd name="T33" fmla="*/ 2147483647 h 234"/>
                <a:gd name="T34" fmla="*/ 2147483647 w 667"/>
                <a:gd name="T35" fmla="*/ 2147483647 h 234"/>
                <a:gd name="T36" fmla="*/ 2147483647 w 667"/>
                <a:gd name="T37" fmla="*/ 2147483647 h 234"/>
                <a:gd name="T38" fmla="*/ 2147483647 w 667"/>
                <a:gd name="T39" fmla="*/ 2147483647 h 234"/>
                <a:gd name="T40" fmla="*/ 2147483647 w 667"/>
                <a:gd name="T41" fmla="*/ 2147483647 h 234"/>
                <a:gd name="T42" fmla="*/ 2147483647 w 667"/>
                <a:gd name="T43" fmla="*/ 2147483647 h 234"/>
                <a:gd name="T44" fmla="*/ 2147483647 w 667"/>
                <a:gd name="T45" fmla="*/ 2147483647 h 234"/>
                <a:gd name="T46" fmla="*/ 2147483647 w 667"/>
                <a:gd name="T47" fmla="*/ 2147483647 h 234"/>
                <a:gd name="T48" fmla="*/ 2147483647 w 667"/>
                <a:gd name="T49" fmla="*/ 2147483647 h 234"/>
                <a:gd name="T50" fmla="*/ 2147483647 w 667"/>
                <a:gd name="T51" fmla="*/ 2147483647 h 234"/>
                <a:gd name="T52" fmla="*/ 2147483647 w 667"/>
                <a:gd name="T53" fmla="*/ 2147483647 h 234"/>
                <a:gd name="T54" fmla="*/ 2147483647 w 667"/>
                <a:gd name="T55" fmla="*/ 2147483647 h 234"/>
                <a:gd name="T56" fmla="*/ 2147483647 w 667"/>
                <a:gd name="T57" fmla="*/ 2147483647 h 234"/>
                <a:gd name="T58" fmla="*/ 2147483647 w 667"/>
                <a:gd name="T59" fmla="*/ 2147483647 h 234"/>
                <a:gd name="T60" fmla="*/ 2147483647 w 667"/>
                <a:gd name="T61" fmla="*/ 2147483647 h 234"/>
                <a:gd name="T62" fmla="*/ 2147483647 w 667"/>
                <a:gd name="T63" fmla="*/ 2147483647 h 234"/>
                <a:gd name="T64" fmla="*/ 2147483647 w 667"/>
                <a:gd name="T65" fmla="*/ 2147483647 h 234"/>
                <a:gd name="T66" fmla="*/ 2147483647 w 667"/>
                <a:gd name="T67" fmla="*/ 2147483647 h 234"/>
                <a:gd name="T68" fmla="*/ 2147483647 w 667"/>
                <a:gd name="T69" fmla="*/ 2147483647 h 234"/>
                <a:gd name="T70" fmla="*/ 2147483647 w 667"/>
                <a:gd name="T71" fmla="*/ 2147483647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7"/>
                <a:gd name="T109" fmla="*/ 0 h 234"/>
                <a:gd name="T110" fmla="*/ 667 w 667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7" h="234">
                  <a:moveTo>
                    <a:pt x="666" y="116"/>
                  </a:moveTo>
                  <a:lnTo>
                    <a:pt x="664" y="107"/>
                  </a:lnTo>
                  <a:lnTo>
                    <a:pt x="661" y="96"/>
                  </a:lnTo>
                  <a:lnTo>
                    <a:pt x="655" y="86"/>
                  </a:lnTo>
                  <a:lnTo>
                    <a:pt x="646" y="77"/>
                  </a:lnTo>
                  <a:lnTo>
                    <a:pt x="634" y="67"/>
                  </a:lnTo>
                  <a:lnTo>
                    <a:pt x="621" y="58"/>
                  </a:lnTo>
                  <a:lnTo>
                    <a:pt x="606" y="50"/>
                  </a:lnTo>
                  <a:lnTo>
                    <a:pt x="588" y="42"/>
                  </a:lnTo>
                  <a:lnTo>
                    <a:pt x="568" y="35"/>
                  </a:lnTo>
                  <a:lnTo>
                    <a:pt x="547" y="28"/>
                  </a:lnTo>
                  <a:lnTo>
                    <a:pt x="524" y="21"/>
                  </a:lnTo>
                  <a:lnTo>
                    <a:pt x="499" y="16"/>
                  </a:lnTo>
                  <a:lnTo>
                    <a:pt x="474" y="11"/>
                  </a:lnTo>
                  <a:lnTo>
                    <a:pt x="447" y="7"/>
                  </a:lnTo>
                  <a:lnTo>
                    <a:pt x="419" y="4"/>
                  </a:lnTo>
                  <a:lnTo>
                    <a:pt x="391" y="2"/>
                  </a:lnTo>
                  <a:lnTo>
                    <a:pt x="362" y="1"/>
                  </a:lnTo>
                  <a:lnTo>
                    <a:pt x="333" y="0"/>
                  </a:lnTo>
                  <a:lnTo>
                    <a:pt x="304" y="1"/>
                  </a:lnTo>
                  <a:lnTo>
                    <a:pt x="275" y="2"/>
                  </a:lnTo>
                  <a:lnTo>
                    <a:pt x="247" y="4"/>
                  </a:lnTo>
                  <a:lnTo>
                    <a:pt x="219" y="7"/>
                  </a:lnTo>
                  <a:lnTo>
                    <a:pt x="192" y="11"/>
                  </a:lnTo>
                  <a:lnTo>
                    <a:pt x="167" y="16"/>
                  </a:lnTo>
                  <a:lnTo>
                    <a:pt x="143" y="21"/>
                  </a:lnTo>
                  <a:lnTo>
                    <a:pt x="120" y="28"/>
                  </a:lnTo>
                  <a:lnTo>
                    <a:pt x="98" y="35"/>
                  </a:lnTo>
                  <a:lnTo>
                    <a:pt x="78" y="42"/>
                  </a:lnTo>
                  <a:lnTo>
                    <a:pt x="60" y="50"/>
                  </a:lnTo>
                  <a:lnTo>
                    <a:pt x="46" y="58"/>
                  </a:lnTo>
                  <a:lnTo>
                    <a:pt x="31" y="67"/>
                  </a:lnTo>
                  <a:lnTo>
                    <a:pt x="20" y="77"/>
                  </a:lnTo>
                  <a:lnTo>
                    <a:pt x="12" y="86"/>
                  </a:lnTo>
                  <a:lnTo>
                    <a:pt x="6" y="96"/>
                  </a:lnTo>
                  <a:lnTo>
                    <a:pt x="2" y="107"/>
                  </a:lnTo>
                  <a:lnTo>
                    <a:pt x="0" y="116"/>
                  </a:lnTo>
                  <a:lnTo>
                    <a:pt x="2" y="127"/>
                  </a:lnTo>
                  <a:lnTo>
                    <a:pt x="6" y="137"/>
                  </a:lnTo>
                  <a:lnTo>
                    <a:pt x="12" y="147"/>
                  </a:lnTo>
                  <a:lnTo>
                    <a:pt x="20" y="156"/>
                  </a:lnTo>
                  <a:lnTo>
                    <a:pt x="31" y="166"/>
                  </a:lnTo>
                  <a:lnTo>
                    <a:pt x="46" y="175"/>
                  </a:lnTo>
                  <a:lnTo>
                    <a:pt x="60" y="183"/>
                  </a:lnTo>
                  <a:lnTo>
                    <a:pt x="78" y="191"/>
                  </a:lnTo>
                  <a:lnTo>
                    <a:pt x="98" y="199"/>
                  </a:lnTo>
                  <a:lnTo>
                    <a:pt x="120" y="206"/>
                  </a:lnTo>
                  <a:lnTo>
                    <a:pt x="143" y="212"/>
                  </a:lnTo>
                  <a:lnTo>
                    <a:pt x="167" y="217"/>
                  </a:lnTo>
                  <a:lnTo>
                    <a:pt x="192" y="222"/>
                  </a:lnTo>
                  <a:lnTo>
                    <a:pt x="219" y="226"/>
                  </a:lnTo>
                  <a:lnTo>
                    <a:pt x="247" y="229"/>
                  </a:lnTo>
                  <a:lnTo>
                    <a:pt x="275" y="231"/>
                  </a:lnTo>
                  <a:lnTo>
                    <a:pt x="304" y="232"/>
                  </a:lnTo>
                  <a:lnTo>
                    <a:pt x="333" y="233"/>
                  </a:lnTo>
                  <a:lnTo>
                    <a:pt x="362" y="232"/>
                  </a:lnTo>
                  <a:lnTo>
                    <a:pt x="391" y="231"/>
                  </a:lnTo>
                  <a:lnTo>
                    <a:pt x="419" y="229"/>
                  </a:lnTo>
                  <a:lnTo>
                    <a:pt x="447" y="226"/>
                  </a:lnTo>
                  <a:lnTo>
                    <a:pt x="474" y="222"/>
                  </a:lnTo>
                  <a:lnTo>
                    <a:pt x="499" y="217"/>
                  </a:lnTo>
                  <a:lnTo>
                    <a:pt x="524" y="212"/>
                  </a:lnTo>
                  <a:lnTo>
                    <a:pt x="547" y="206"/>
                  </a:lnTo>
                  <a:lnTo>
                    <a:pt x="568" y="199"/>
                  </a:lnTo>
                  <a:lnTo>
                    <a:pt x="588" y="191"/>
                  </a:lnTo>
                  <a:lnTo>
                    <a:pt x="606" y="183"/>
                  </a:lnTo>
                  <a:lnTo>
                    <a:pt x="621" y="175"/>
                  </a:lnTo>
                  <a:lnTo>
                    <a:pt x="634" y="166"/>
                  </a:lnTo>
                  <a:lnTo>
                    <a:pt x="646" y="156"/>
                  </a:lnTo>
                  <a:lnTo>
                    <a:pt x="655" y="147"/>
                  </a:lnTo>
                  <a:lnTo>
                    <a:pt x="661" y="137"/>
                  </a:lnTo>
                  <a:lnTo>
                    <a:pt x="664" y="127"/>
                  </a:lnTo>
                  <a:lnTo>
                    <a:pt x="666" y="11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2" name="Rectangle 16"/>
            <p:cNvSpPr>
              <a:spLocks noChangeArrowheads="1"/>
            </p:cNvSpPr>
            <p:nvPr/>
          </p:nvSpPr>
          <p:spPr bwMode="auto">
            <a:xfrm>
              <a:off x="3395663" y="3748088"/>
              <a:ext cx="4286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lot</a:t>
              </a:r>
            </a:p>
          </p:txBody>
        </p:sp>
        <p:sp>
          <p:nvSpPr>
            <p:cNvPr id="53" name="Freeform 17"/>
            <p:cNvSpPr>
              <a:spLocks/>
            </p:cNvSpPr>
            <p:nvPr/>
          </p:nvSpPr>
          <p:spPr bwMode="auto">
            <a:xfrm>
              <a:off x="6303963" y="4354513"/>
              <a:ext cx="1474787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34" name="Rectangle 19"/>
            <p:cNvSpPr>
              <a:spLocks noChangeArrowheads="1"/>
            </p:cNvSpPr>
            <p:nvPr/>
          </p:nvSpPr>
          <p:spPr bwMode="auto">
            <a:xfrm>
              <a:off x="2249488" y="3491089"/>
              <a:ext cx="7112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name</a:t>
              </a:r>
            </a:p>
          </p:txBody>
        </p:sp>
        <p:sp>
          <p:nvSpPr>
            <p:cNvPr id="38935" name="Rectangle 20"/>
            <p:cNvSpPr>
              <a:spLocks noChangeArrowheads="1"/>
            </p:cNvSpPr>
            <p:nvPr/>
          </p:nvSpPr>
          <p:spPr bwMode="auto">
            <a:xfrm>
              <a:off x="6430963" y="3503436"/>
              <a:ext cx="8366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dname</a:t>
              </a:r>
            </a:p>
          </p:txBody>
        </p:sp>
        <p:sp>
          <p:nvSpPr>
            <p:cNvPr id="38936" name="Rectangle 21"/>
            <p:cNvSpPr>
              <a:spLocks noChangeArrowheads="1"/>
            </p:cNvSpPr>
            <p:nvPr/>
          </p:nvSpPr>
          <p:spPr bwMode="auto">
            <a:xfrm>
              <a:off x="7503407" y="3771900"/>
              <a:ext cx="858837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budget</a:t>
              </a:r>
            </a:p>
          </p:txBody>
        </p:sp>
        <p:sp>
          <p:nvSpPr>
            <p:cNvPr id="38937" name="Rectangle 22"/>
            <p:cNvSpPr>
              <a:spLocks noChangeArrowheads="1"/>
            </p:cNvSpPr>
            <p:nvPr/>
          </p:nvSpPr>
          <p:spPr bwMode="auto">
            <a:xfrm>
              <a:off x="5648325" y="3746500"/>
              <a:ext cx="4857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did</a:t>
              </a:r>
            </a:p>
          </p:txBody>
        </p:sp>
        <p:sp>
          <p:nvSpPr>
            <p:cNvPr id="38938" name="Rectangle 23"/>
            <p:cNvSpPr>
              <a:spLocks noChangeArrowheads="1"/>
            </p:cNvSpPr>
            <p:nvPr/>
          </p:nvSpPr>
          <p:spPr bwMode="auto">
            <a:xfrm>
              <a:off x="4366331" y="3434644"/>
              <a:ext cx="700088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since</a:t>
              </a:r>
            </a:p>
          </p:txBody>
        </p:sp>
        <p:sp>
          <p:nvSpPr>
            <p:cNvPr id="38939" name="Rectangle 27"/>
            <p:cNvSpPr>
              <a:spLocks noChangeArrowheads="1"/>
            </p:cNvSpPr>
            <p:nvPr/>
          </p:nvSpPr>
          <p:spPr bwMode="auto">
            <a:xfrm>
              <a:off x="5648325" y="3746500"/>
              <a:ext cx="4857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pitchFamily="34" charset="0"/>
                </a:rPr>
                <a:t>did</a:t>
              </a:r>
            </a:p>
          </p:txBody>
        </p:sp>
        <p:sp>
          <p:nvSpPr>
            <p:cNvPr id="38940" name="Rectangle 29"/>
            <p:cNvSpPr>
              <a:spLocks noChangeArrowheads="1"/>
            </p:cNvSpPr>
            <p:nvPr/>
          </p:nvSpPr>
          <p:spPr bwMode="auto">
            <a:xfrm>
              <a:off x="4187825" y="4346752"/>
              <a:ext cx="10509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Manages</a:t>
              </a:r>
            </a:p>
          </p:txBody>
        </p:sp>
        <p:sp>
          <p:nvSpPr>
            <p:cNvPr id="38941" name="Rectangle 31"/>
            <p:cNvSpPr>
              <a:spLocks noChangeArrowheads="1"/>
            </p:cNvSpPr>
            <p:nvPr/>
          </p:nvSpPr>
          <p:spPr bwMode="auto">
            <a:xfrm>
              <a:off x="6323189" y="4351867"/>
              <a:ext cx="14224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Departments</a:t>
              </a:r>
            </a:p>
          </p:txBody>
        </p:sp>
        <p:sp>
          <p:nvSpPr>
            <p:cNvPr id="38942" name="Rectangle 32"/>
            <p:cNvSpPr>
              <a:spLocks noChangeArrowheads="1"/>
            </p:cNvSpPr>
            <p:nvPr/>
          </p:nvSpPr>
          <p:spPr bwMode="auto">
            <a:xfrm>
              <a:off x="2106436" y="4356277"/>
              <a:ext cx="12541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Employees</a:t>
              </a:r>
            </a:p>
          </p:txBody>
        </p:sp>
        <p:sp>
          <p:nvSpPr>
            <p:cNvPr id="38943" name="Rectangle 33"/>
            <p:cNvSpPr>
              <a:spLocks noChangeArrowheads="1"/>
            </p:cNvSpPr>
            <p:nvPr/>
          </p:nvSpPr>
          <p:spPr bwMode="auto">
            <a:xfrm>
              <a:off x="1403350" y="3736975"/>
              <a:ext cx="531813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pitchFamily="34" charset="0"/>
                </a:rPr>
                <a:t>ssn</a:t>
              </a:r>
            </a:p>
          </p:txBody>
        </p:sp>
        <p:sp>
          <p:nvSpPr>
            <p:cNvPr id="38944" name="Line 35"/>
            <p:cNvSpPr>
              <a:spLocks noChangeShapeType="1"/>
            </p:cNvSpPr>
            <p:nvPr/>
          </p:nvSpPr>
          <p:spPr bwMode="auto">
            <a:xfrm>
              <a:off x="1845733" y="4110568"/>
              <a:ext cx="462492" cy="2375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5" name="Line 36"/>
            <p:cNvSpPr>
              <a:spLocks noChangeShapeType="1"/>
            </p:cNvSpPr>
            <p:nvPr/>
          </p:nvSpPr>
          <p:spPr bwMode="auto">
            <a:xfrm>
              <a:off x="2605088" y="3859213"/>
              <a:ext cx="0" cy="4889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6" name="Line 37"/>
            <p:cNvSpPr>
              <a:spLocks noChangeShapeType="1"/>
            </p:cNvSpPr>
            <p:nvPr/>
          </p:nvSpPr>
          <p:spPr bwMode="auto">
            <a:xfrm flipH="1">
              <a:off x="2916238" y="4104922"/>
              <a:ext cx="481718" cy="24324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7" name="Line 39"/>
            <p:cNvSpPr>
              <a:spLocks noChangeShapeType="1"/>
            </p:cNvSpPr>
            <p:nvPr/>
          </p:nvSpPr>
          <p:spPr bwMode="auto">
            <a:xfrm>
              <a:off x="6079067" y="4121856"/>
              <a:ext cx="629708" cy="22630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8" name="Line 40"/>
            <p:cNvSpPr>
              <a:spLocks noChangeShapeType="1"/>
            </p:cNvSpPr>
            <p:nvPr/>
          </p:nvSpPr>
          <p:spPr bwMode="auto">
            <a:xfrm>
              <a:off x="6835775" y="3859213"/>
              <a:ext cx="0" cy="4889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9" name="Line 41"/>
            <p:cNvSpPr>
              <a:spLocks noChangeShapeType="1"/>
            </p:cNvSpPr>
            <p:nvPr/>
          </p:nvSpPr>
          <p:spPr bwMode="auto">
            <a:xfrm flipH="1">
              <a:off x="7433732" y="4121856"/>
              <a:ext cx="287868" cy="23142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0" name="Line 43"/>
            <p:cNvSpPr>
              <a:spLocks noChangeShapeType="1"/>
            </p:cNvSpPr>
            <p:nvPr/>
          </p:nvSpPr>
          <p:spPr bwMode="auto">
            <a:xfrm>
              <a:off x="5329238" y="4514849"/>
              <a:ext cx="975606" cy="7761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1" name="Line 44"/>
            <p:cNvSpPr>
              <a:spLocks noChangeShapeType="1"/>
            </p:cNvSpPr>
            <p:nvPr/>
          </p:nvSpPr>
          <p:spPr bwMode="auto">
            <a:xfrm flipH="1">
              <a:off x="3352800" y="4514850"/>
              <a:ext cx="766763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8922" name="Straight Connector 72"/>
          <p:cNvCxnSpPr>
            <a:cxnSpLocks noChangeShapeType="1"/>
          </p:cNvCxnSpPr>
          <p:nvPr/>
        </p:nvCxnSpPr>
        <p:spPr bwMode="auto">
          <a:xfrm rot="16200000" flipH="1">
            <a:off x="4229100" y="1790700"/>
            <a:ext cx="387350" cy="63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12ADB0-66F1-41F0-81A4-F5A92E7C81B4}"/>
              </a:ext>
            </a:extLst>
          </p:cNvPr>
          <p:cNvSpPr/>
          <p:nvPr/>
        </p:nvSpPr>
        <p:spPr>
          <a:xfrm>
            <a:off x="3401218" y="4279900"/>
            <a:ext cx="1539081" cy="469309"/>
          </a:xfrm>
          <a:prstGeom prst="roundRect">
            <a:avLst>
              <a:gd name="adj" fmla="val 10465"/>
            </a:avLst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5592762" y="3054704"/>
            <a:ext cx="2743200" cy="1600200"/>
          </a:xfrm>
          <a:prstGeom prst="wedgeRoundRectCallout">
            <a:avLst>
              <a:gd name="adj1" fmla="val -78989"/>
              <a:gd name="adj2" fmla="val 37612"/>
              <a:gd name="adj3" fmla="val 16667"/>
            </a:avLst>
          </a:prstGeom>
          <a:solidFill>
            <a:srgbClr val="CEE1F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lnSpc>
                <a:spcPts val="2600"/>
              </a:lnSpc>
              <a:defRPr/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+mn-cs"/>
              </a:rPr>
              <a:t>Total participation</a:t>
            </a:r>
          </a:p>
          <a:p>
            <a:pPr algn="ctr" eaLnBrk="0" hangingPunct="0">
              <a:lnSpc>
                <a:spcPts val="2600"/>
              </a:lnSpc>
              <a:defRPr/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+mn-cs"/>
              </a:rPr>
              <a:t>i.e., Every department must have a manager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BBBD4-217A-415D-A5FC-C98B79634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8C89-64C8-4628-9177-D6F55E1EECA2}" type="datetime1">
              <a:rPr lang="en-US" smtClean="0"/>
              <a:t>11/11/2020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E2FC6-0104-4F27-BDEF-F248BBE16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2497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853" y="3765926"/>
            <a:ext cx="3923547" cy="3923547"/>
          </a:xfrm>
          <a:prstGeom prst="rect">
            <a:avLst/>
          </a:prstGeom>
          <a:effectLst>
            <a:outerShdw blurRad="990600" dir="5400000" algn="ctr" rotWithShape="0">
              <a:srgbClr val="000000"/>
            </a:outerShdw>
          </a:effec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algn="ctr"/>
            <a:r>
              <a:rPr lang="en-US"/>
              <a:t>Entity &amp; Entity Set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077200" cy="35052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i="1" u="sng" dirty="0">
                <a:solidFill>
                  <a:schemeClr val="accent2"/>
                </a:solidFill>
                <a:latin typeface="Calibri" pitchFamily="34" charset="0"/>
              </a:rPr>
              <a:t>Entity</a:t>
            </a:r>
            <a:r>
              <a:rPr lang="en-US" i="1" dirty="0">
                <a:solidFill>
                  <a:schemeClr val="accent2"/>
                </a:solidFill>
                <a:latin typeface="Calibri" pitchFamily="34" charset="0"/>
              </a:rPr>
              <a:t>:  </a:t>
            </a:r>
            <a:r>
              <a:rPr lang="en-US" dirty="0">
                <a:latin typeface="Calibri" pitchFamily="34" charset="0"/>
              </a:rPr>
              <a:t>Real-world object distinguishable from other objects,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</a:rPr>
              <a:t>e.g., a particular employee</a:t>
            </a:r>
            <a:r>
              <a:rPr lang="en-US" dirty="0">
                <a:latin typeface="Calibri" pitchFamily="34" charset="0"/>
              </a:rPr>
              <a:t>.  An entity is described (in database) using a set of </a:t>
            </a:r>
            <a:r>
              <a:rPr lang="en-US" i="1" u="sng" dirty="0">
                <a:solidFill>
                  <a:schemeClr val="accent2"/>
                </a:solidFill>
                <a:latin typeface="Calibri" pitchFamily="34" charset="0"/>
              </a:rPr>
              <a:t>attributes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. 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i="1" u="sng" dirty="0">
                <a:solidFill>
                  <a:schemeClr val="accent2"/>
                </a:solidFill>
                <a:latin typeface="Calibri" pitchFamily="34" charset="0"/>
              </a:rPr>
              <a:t>Entity Set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:  </a:t>
            </a:r>
            <a:r>
              <a:rPr lang="en-US" dirty="0">
                <a:latin typeface="Calibri" pitchFamily="34" charset="0"/>
              </a:rPr>
              <a:t>A collection of similar entities,  </a:t>
            </a:r>
            <a:r>
              <a:rPr lang="en-US" dirty="0">
                <a:solidFill>
                  <a:srgbClr val="007F00"/>
                </a:solidFill>
                <a:latin typeface="Calibri" pitchFamily="34" charset="0"/>
              </a:rPr>
              <a:t>e.g., all employees</a:t>
            </a:r>
            <a:r>
              <a:rPr lang="en-US" dirty="0">
                <a:latin typeface="Calibri" pitchFamily="34" charset="0"/>
              </a:rPr>
              <a:t>.  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dirty="0">
                <a:latin typeface="Calibri" pitchFamily="34" charset="0"/>
              </a:rPr>
              <a:t>All entities in an entity set have the same set of attributes (until we consider ISA hierarchies, anyway!)</a:t>
            </a:r>
          </a:p>
        </p:txBody>
      </p:sp>
      <p:grpSp>
        <p:nvGrpSpPr>
          <p:cNvPr id="4107" name="Group 8"/>
          <p:cNvGrpSpPr>
            <a:grpSpLocks/>
          </p:cNvGrpSpPr>
          <p:nvPr/>
        </p:nvGrpSpPr>
        <p:grpSpPr bwMode="auto">
          <a:xfrm>
            <a:off x="6197600" y="6032500"/>
            <a:ext cx="1816100" cy="520700"/>
            <a:chOff x="3700" y="916"/>
            <a:chExt cx="1144" cy="328"/>
          </a:xfrm>
        </p:grpSpPr>
        <p:sp>
          <p:nvSpPr>
            <p:cNvPr id="4117" name="Rectangle 6"/>
            <p:cNvSpPr>
              <a:spLocks noChangeArrowheads="1"/>
            </p:cNvSpPr>
            <p:nvPr/>
          </p:nvSpPr>
          <p:spPr bwMode="auto">
            <a:xfrm>
              <a:off x="3700" y="916"/>
              <a:ext cx="1144" cy="32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118" name="Rectangle 7"/>
            <p:cNvSpPr>
              <a:spLocks noChangeArrowheads="1"/>
            </p:cNvSpPr>
            <p:nvPr/>
          </p:nvSpPr>
          <p:spPr bwMode="auto">
            <a:xfrm>
              <a:off x="3779" y="929"/>
              <a:ext cx="959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chemeClr val="tx2"/>
                  </a:solidFill>
                  <a:latin typeface="Arial" charset="0"/>
                </a:rPr>
                <a:t>Employees</a:t>
              </a:r>
            </a:p>
          </p:txBody>
        </p:sp>
      </p:grpSp>
      <p:sp>
        <p:nvSpPr>
          <p:cNvPr id="4108" name="Oval 9"/>
          <p:cNvSpPr>
            <a:spLocks noChangeArrowheads="1"/>
          </p:cNvSpPr>
          <p:nvPr/>
        </p:nvSpPr>
        <p:spPr bwMode="auto">
          <a:xfrm>
            <a:off x="5207000" y="5194300"/>
            <a:ext cx="1130300" cy="5207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09" name="Rectangle 10"/>
          <p:cNvSpPr>
            <a:spLocks noChangeArrowheads="1"/>
          </p:cNvSpPr>
          <p:nvPr/>
        </p:nvSpPr>
        <p:spPr bwMode="auto">
          <a:xfrm>
            <a:off x="5476875" y="5213350"/>
            <a:ext cx="619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 u="sng" dirty="0" err="1">
                <a:solidFill>
                  <a:schemeClr val="tx2"/>
                </a:solidFill>
                <a:latin typeface="Arial" charset="0"/>
              </a:rPr>
              <a:t>ssn</a:t>
            </a:r>
            <a:endParaRPr lang="en-US" sz="2000" b="1" u="sng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110" name="Oval 11"/>
          <p:cNvSpPr>
            <a:spLocks noChangeArrowheads="1"/>
          </p:cNvSpPr>
          <p:nvPr/>
        </p:nvSpPr>
        <p:spPr bwMode="auto">
          <a:xfrm>
            <a:off x="6502400" y="4889500"/>
            <a:ext cx="1130300" cy="5207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11" name="Oval 12"/>
          <p:cNvSpPr>
            <a:spLocks noChangeArrowheads="1"/>
          </p:cNvSpPr>
          <p:nvPr/>
        </p:nvSpPr>
        <p:spPr bwMode="auto">
          <a:xfrm>
            <a:off x="7785100" y="5118100"/>
            <a:ext cx="1130300" cy="5207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12" name="Rectangle 13"/>
          <p:cNvSpPr>
            <a:spLocks noChangeArrowheads="1"/>
          </p:cNvSpPr>
          <p:nvPr/>
        </p:nvSpPr>
        <p:spPr bwMode="auto">
          <a:xfrm>
            <a:off x="6629400" y="4940300"/>
            <a:ext cx="8445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name</a:t>
            </a:r>
          </a:p>
        </p:txBody>
      </p:sp>
      <p:sp>
        <p:nvSpPr>
          <p:cNvPr id="4113" name="Rectangle 14"/>
          <p:cNvSpPr>
            <a:spLocks noChangeArrowheads="1"/>
          </p:cNvSpPr>
          <p:nvPr/>
        </p:nvSpPr>
        <p:spPr bwMode="auto">
          <a:xfrm>
            <a:off x="8120063" y="5181600"/>
            <a:ext cx="4905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chemeClr val="tx2"/>
                </a:solidFill>
                <a:latin typeface="Arial" charset="0"/>
              </a:rPr>
              <a:t>lot</a:t>
            </a:r>
          </a:p>
        </p:txBody>
      </p:sp>
      <p:sp>
        <p:nvSpPr>
          <p:cNvPr id="4114" name="Line 15"/>
          <p:cNvSpPr>
            <a:spLocks noChangeShapeType="1"/>
          </p:cNvSpPr>
          <p:nvPr/>
        </p:nvSpPr>
        <p:spPr bwMode="auto">
          <a:xfrm>
            <a:off x="5956300" y="5727700"/>
            <a:ext cx="228600" cy="2921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5" name="Line 16"/>
          <p:cNvSpPr>
            <a:spLocks noChangeShapeType="1"/>
          </p:cNvSpPr>
          <p:nvPr/>
        </p:nvSpPr>
        <p:spPr bwMode="auto">
          <a:xfrm>
            <a:off x="7105650" y="5422900"/>
            <a:ext cx="0" cy="5969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" name="Line 17"/>
          <p:cNvSpPr>
            <a:spLocks noChangeShapeType="1"/>
          </p:cNvSpPr>
          <p:nvPr/>
        </p:nvSpPr>
        <p:spPr bwMode="auto">
          <a:xfrm flipV="1">
            <a:off x="8026400" y="5651500"/>
            <a:ext cx="21590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Rounded Rectangular Callout 18"/>
          <p:cNvSpPr>
            <a:spLocks noChangeArrowheads="1"/>
          </p:cNvSpPr>
          <p:nvPr/>
        </p:nvSpPr>
        <p:spPr bwMode="auto">
          <a:xfrm>
            <a:off x="3962400" y="5940425"/>
            <a:ext cx="1447800" cy="384175"/>
          </a:xfrm>
          <a:prstGeom prst="wedgeRoundRectCallout">
            <a:avLst>
              <a:gd name="adj1" fmla="val 110028"/>
              <a:gd name="adj2" fmla="val 24403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Entity set</a:t>
            </a:r>
          </a:p>
        </p:txBody>
      </p:sp>
      <p:sp>
        <p:nvSpPr>
          <p:cNvPr id="4104" name="Rounded Rectangular Callout 19"/>
          <p:cNvSpPr>
            <a:spLocks noChangeArrowheads="1"/>
          </p:cNvSpPr>
          <p:nvPr/>
        </p:nvSpPr>
        <p:spPr bwMode="auto">
          <a:xfrm>
            <a:off x="7543800" y="4038600"/>
            <a:ext cx="1371600" cy="457200"/>
          </a:xfrm>
          <a:prstGeom prst="wedgeRoundRectCallout">
            <a:avLst>
              <a:gd name="adj1" fmla="val 13963"/>
              <a:gd name="adj2" fmla="val 209167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Attribute</a:t>
            </a:r>
          </a:p>
        </p:txBody>
      </p:sp>
      <p:sp>
        <p:nvSpPr>
          <p:cNvPr id="4105" name="Rounded Rectangular Callout 20"/>
          <p:cNvSpPr>
            <a:spLocks noChangeArrowheads="1"/>
          </p:cNvSpPr>
          <p:nvPr/>
        </p:nvSpPr>
        <p:spPr bwMode="auto">
          <a:xfrm>
            <a:off x="5410200" y="4495800"/>
            <a:ext cx="838200" cy="381000"/>
          </a:xfrm>
          <a:prstGeom prst="wedgeRoundRectCallout">
            <a:avLst>
              <a:gd name="adj1" fmla="val -14352"/>
              <a:gd name="adj2" fmla="val 162606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Key</a:t>
            </a:r>
          </a:p>
        </p:txBody>
      </p:sp>
      <p:sp>
        <p:nvSpPr>
          <p:cNvPr id="22" name="Rectangle 5"/>
          <p:cNvSpPr txBox="1">
            <a:spLocks noChangeArrowheads="1"/>
          </p:cNvSpPr>
          <p:nvPr/>
        </p:nvSpPr>
        <p:spPr bwMode="auto">
          <a:xfrm>
            <a:off x="371485" y="4243388"/>
            <a:ext cx="4416415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687388" lvl="1" indent="-230188" ea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Calibri" pitchFamily="34" charset="0"/>
              </a:rPr>
              <a:t>Each attribute has a </a:t>
            </a:r>
            <a:r>
              <a:rPr lang="en-US" sz="2400" i="1" kern="0" dirty="0">
                <a:solidFill>
                  <a:schemeClr val="accent2"/>
                </a:solidFill>
                <a:latin typeface="Calibri" pitchFamily="34" charset="0"/>
              </a:rPr>
              <a:t>domain</a:t>
            </a:r>
            <a:r>
              <a:rPr lang="en-US" sz="2400" kern="0" dirty="0">
                <a:solidFill>
                  <a:schemeClr val="accent2"/>
                </a:solidFill>
                <a:latin typeface="Calibri" pitchFamily="34" charset="0"/>
              </a:rPr>
              <a:t>.</a:t>
            </a:r>
          </a:p>
          <a:p>
            <a:pPr marL="687388" lvl="1" indent="-230188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Calibri" pitchFamily="34" charset="0"/>
              </a:rPr>
              <a:t>Each entity set has a </a:t>
            </a:r>
            <a:r>
              <a:rPr lang="en-US" sz="2400" i="1" kern="0" dirty="0">
                <a:solidFill>
                  <a:schemeClr val="accent2"/>
                </a:solidFill>
                <a:latin typeface="Calibri" pitchFamily="34" charset="0"/>
              </a:rPr>
              <a:t>key</a:t>
            </a:r>
            <a:r>
              <a:rPr lang="en-US" sz="2400" kern="0" dirty="0">
                <a:latin typeface="Calibri" pitchFamily="34" charset="0"/>
              </a:rPr>
              <a:t> – uniquely identifies an entity in the set</a:t>
            </a:r>
          </a:p>
          <a:p>
            <a:pPr marL="687388" lvl="1" indent="-230188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  <a:defRPr/>
            </a:pPr>
            <a:endParaRPr lang="en-US" kern="0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65819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  <p:bldP spid="410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7"/>
          <p:cNvSpPr/>
          <p:nvPr/>
        </p:nvSpPr>
        <p:spPr bwMode="auto">
          <a:xfrm>
            <a:off x="4114800" y="2209800"/>
            <a:ext cx="4572000" cy="990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533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29718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989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04900"/>
          </a:xfrm>
        </p:spPr>
        <p:txBody>
          <a:bodyPr/>
          <a:lstStyle/>
          <a:p>
            <a:r>
              <a:rPr lang="en-US" dirty="0"/>
              <a:t>Translating Weak Entity Sets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481013" y="3308350"/>
            <a:ext cx="5919787" cy="304482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latin typeface="Calibri" pitchFamily="34" charset="0"/>
              </a:rPr>
              <a:t>CREATE TABLE  </a:t>
            </a:r>
            <a:r>
              <a:rPr lang="en-US" sz="2400" dirty="0" err="1">
                <a:latin typeface="Calibri" pitchFamily="34" charset="0"/>
              </a:rPr>
              <a:t>Dep_Policy</a:t>
            </a:r>
            <a:r>
              <a:rPr lang="en-US" sz="2400" dirty="0">
                <a:latin typeface="Calibri" pitchFamily="34" charset="0"/>
              </a:rPr>
              <a:t> (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7030A0"/>
                </a:solidFill>
                <a:latin typeface="Calibri" pitchFamily="34" charset="0"/>
              </a:rPr>
              <a:t>   </a:t>
            </a:r>
            <a:r>
              <a:rPr lang="en-US" sz="2400" dirty="0" err="1">
                <a:solidFill>
                  <a:srgbClr val="7030A0"/>
                </a:solidFill>
                <a:latin typeface="Calibri" pitchFamily="34" charset="0"/>
              </a:rPr>
              <a:t>pname</a:t>
            </a:r>
            <a:r>
              <a:rPr lang="en-US" sz="2400" dirty="0">
                <a:solidFill>
                  <a:srgbClr val="7030A0"/>
                </a:solidFill>
                <a:latin typeface="Calibri" pitchFamily="34" charset="0"/>
              </a:rPr>
              <a:t>  CHAR(20),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7030A0"/>
                </a:solidFill>
                <a:latin typeface="Calibri" pitchFamily="34" charset="0"/>
              </a:rPr>
              <a:t>   age  INTEGER,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7030A0"/>
                </a:solidFill>
                <a:latin typeface="Calibri" pitchFamily="34" charset="0"/>
              </a:rPr>
              <a:t>   cost  REAL,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7030A0"/>
                </a:solidFill>
                <a:latin typeface="Calibri" pitchFamily="34" charset="0"/>
              </a:rPr>
              <a:t>   </a:t>
            </a:r>
            <a:r>
              <a:rPr lang="en-US" sz="2400" dirty="0" err="1">
                <a:solidFill>
                  <a:srgbClr val="7030A0"/>
                </a:solidFill>
                <a:latin typeface="Calibri" pitchFamily="34" charset="0"/>
              </a:rPr>
              <a:t>ssn</a:t>
            </a:r>
            <a:r>
              <a:rPr lang="en-US" sz="2400" dirty="0">
                <a:solidFill>
                  <a:srgbClr val="7030A0"/>
                </a:solidFill>
                <a:latin typeface="Calibri" pitchFamily="34" charset="0"/>
              </a:rPr>
              <a:t>  CHAR(11) NOT NULL,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434FD6"/>
                </a:solidFill>
                <a:latin typeface="Calibri" pitchFamily="34" charset="0"/>
              </a:rPr>
              <a:t>   </a:t>
            </a:r>
            <a:r>
              <a:rPr lang="en-US" sz="2400" dirty="0">
                <a:solidFill>
                  <a:schemeClr val="folHlink"/>
                </a:solidFill>
                <a:latin typeface="Calibri" pitchFamily="34" charset="0"/>
              </a:rPr>
              <a:t>PRIMARY KEY  (</a:t>
            </a:r>
            <a:r>
              <a:rPr lang="en-US" sz="2400" dirty="0" err="1">
                <a:solidFill>
                  <a:schemeClr val="folHlink"/>
                </a:solidFill>
                <a:latin typeface="Calibri" pitchFamily="34" charset="0"/>
              </a:rPr>
              <a:t>pname</a:t>
            </a:r>
            <a:r>
              <a:rPr lang="en-US" sz="2400" dirty="0">
                <a:solidFill>
                  <a:schemeClr val="folHlink"/>
                </a:solidFill>
                <a:latin typeface="Calibri" pitchFamily="34" charset="0"/>
              </a:rPr>
              <a:t>, </a:t>
            </a:r>
            <a:r>
              <a:rPr lang="en-US" sz="2400" dirty="0" err="1">
                <a:solidFill>
                  <a:schemeClr val="folHlink"/>
                </a:solidFill>
                <a:latin typeface="Calibri" pitchFamily="34" charset="0"/>
              </a:rPr>
              <a:t>ssn</a:t>
            </a:r>
            <a:r>
              <a:rPr lang="en-US" sz="2400" dirty="0">
                <a:solidFill>
                  <a:schemeClr val="folHlink"/>
                </a:solidFill>
                <a:latin typeface="Calibri" pitchFamily="34" charset="0"/>
              </a:rPr>
              <a:t>),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chemeClr val="folHlink"/>
                </a:solidFill>
                <a:latin typeface="Calibri" pitchFamily="34" charset="0"/>
              </a:rPr>
              <a:t>   FOREIGN KEY  (</a:t>
            </a:r>
            <a:r>
              <a:rPr lang="en-US" sz="2400" dirty="0" err="1">
                <a:solidFill>
                  <a:schemeClr val="folHlink"/>
                </a:solidFill>
                <a:latin typeface="Calibri" pitchFamily="34" charset="0"/>
              </a:rPr>
              <a:t>ssn</a:t>
            </a:r>
            <a:r>
              <a:rPr lang="en-US" sz="2400" dirty="0">
                <a:solidFill>
                  <a:schemeClr val="folHlink"/>
                </a:solidFill>
                <a:latin typeface="Calibri" pitchFamily="34" charset="0"/>
              </a:rPr>
              <a:t>) REFERENCES Employees,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chemeClr val="folHlink"/>
                </a:solidFill>
                <a:latin typeface="Calibri" pitchFamily="34" charset="0"/>
              </a:rPr>
              <a:t>      </a:t>
            </a: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ON DELETE CASCADE</a:t>
            </a:r>
            <a:r>
              <a:rPr lang="en-US" sz="2400" dirty="0">
                <a:latin typeface="Calibri" pitchFamily="34" charset="0"/>
              </a:rPr>
              <a:t>)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4495800" y="4587875"/>
            <a:ext cx="1905000" cy="457200"/>
          </a:xfrm>
          <a:prstGeom prst="wedgeRoundRectCallout">
            <a:avLst>
              <a:gd name="adj1" fmla="val -63695"/>
              <a:gd name="adj2" fmla="val 114203"/>
              <a:gd name="adj3" fmla="val 16667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+mn-cs"/>
              </a:rPr>
              <a:t>Weak entity set</a:t>
            </a:r>
          </a:p>
        </p:txBody>
      </p:sp>
      <p:sp>
        <p:nvSpPr>
          <p:cNvPr id="41992" name="Freeform 6"/>
          <p:cNvSpPr>
            <a:spLocks/>
          </p:cNvSpPr>
          <p:nvPr/>
        </p:nvSpPr>
        <p:spPr bwMode="auto">
          <a:xfrm>
            <a:off x="5845175" y="1574800"/>
            <a:ext cx="1254125" cy="530225"/>
          </a:xfrm>
          <a:custGeom>
            <a:avLst/>
            <a:gdLst>
              <a:gd name="T0" fmla="*/ 2147483647 w 790"/>
              <a:gd name="T1" fmla="*/ 2147483647 h 334"/>
              <a:gd name="T2" fmla="*/ 2147483647 w 790"/>
              <a:gd name="T3" fmla="*/ 2147483647 h 334"/>
              <a:gd name="T4" fmla="*/ 2147483647 w 790"/>
              <a:gd name="T5" fmla="*/ 2147483647 h 334"/>
              <a:gd name="T6" fmla="*/ 2147483647 w 790"/>
              <a:gd name="T7" fmla="*/ 2147483647 h 334"/>
              <a:gd name="T8" fmla="*/ 2147483647 w 790"/>
              <a:gd name="T9" fmla="*/ 2147483647 h 334"/>
              <a:gd name="T10" fmla="*/ 2147483647 w 790"/>
              <a:gd name="T11" fmla="*/ 2147483647 h 334"/>
              <a:gd name="T12" fmla="*/ 2147483647 w 790"/>
              <a:gd name="T13" fmla="*/ 2147483647 h 334"/>
              <a:gd name="T14" fmla="*/ 2147483647 w 790"/>
              <a:gd name="T15" fmla="*/ 2147483647 h 334"/>
              <a:gd name="T16" fmla="*/ 2147483647 w 790"/>
              <a:gd name="T17" fmla="*/ 2147483647 h 334"/>
              <a:gd name="T18" fmla="*/ 2147483647 w 790"/>
              <a:gd name="T19" fmla="*/ 2147483647 h 334"/>
              <a:gd name="T20" fmla="*/ 2147483647 w 790"/>
              <a:gd name="T21" fmla="*/ 2147483647 h 334"/>
              <a:gd name="T22" fmla="*/ 2147483647 w 790"/>
              <a:gd name="T23" fmla="*/ 2147483647 h 334"/>
              <a:gd name="T24" fmla="*/ 2147483647 w 790"/>
              <a:gd name="T25" fmla="*/ 2147483647 h 334"/>
              <a:gd name="T26" fmla="*/ 2147483647 w 790"/>
              <a:gd name="T27" fmla="*/ 2147483647 h 334"/>
              <a:gd name="T28" fmla="*/ 2147483647 w 790"/>
              <a:gd name="T29" fmla="*/ 2147483647 h 334"/>
              <a:gd name="T30" fmla="*/ 2147483647 w 790"/>
              <a:gd name="T31" fmla="*/ 2147483647 h 334"/>
              <a:gd name="T32" fmla="*/ 2147483647 w 790"/>
              <a:gd name="T33" fmla="*/ 2147483647 h 334"/>
              <a:gd name="T34" fmla="*/ 2147483647 w 790"/>
              <a:gd name="T35" fmla="*/ 2147483647 h 334"/>
              <a:gd name="T36" fmla="*/ 2147483647 w 790"/>
              <a:gd name="T37" fmla="*/ 2147483647 h 334"/>
              <a:gd name="T38" fmla="*/ 2147483647 w 790"/>
              <a:gd name="T39" fmla="*/ 2147483647 h 334"/>
              <a:gd name="T40" fmla="*/ 2147483647 w 790"/>
              <a:gd name="T41" fmla="*/ 2147483647 h 334"/>
              <a:gd name="T42" fmla="*/ 2147483647 w 790"/>
              <a:gd name="T43" fmla="*/ 2147483647 h 334"/>
              <a:gd name="T44" fmla="*/ 2147483647 w 790"/>
              <a:gd name="T45" fmla="*/ 2147483647 h 334"/>
              <a:gd name="T46" fmla="*/ 2147483647 w 790"/>
              <a:gd name="T47" fmla="*/ 2147483647 h 334"/>
              <a:gd name="T48" fmla="*/ 2147483647 w 790"/>
              <a:gd name="T49" fmla="*/ 2147483647 h 334"/>
              <a:gd name="T50" fmla="*/ 2147483647 w 790"/>
              <a:gd name="T51" fmla="*/ 2147483647 h 334"/>
              <a:gd name="T52" fmla="*/ 2147483647 w 790"/>
              <a:gd name="T53" fmla="*/ 2147483647 h 334"/>
              <a:gd name="T54" fmla="*/ 2147483647 w 790"/>
              <a:gd name="T55" fmla="*/ 2147483647 h 334"/>
              <a:gd name="T56" fmla="*/ 2147483647 w 790"/>
              <a:gd name="T57" fmla="*/ 2147483647 h 334"/>
              <a:gd name="T58" fmla="*/ 2147483647 w 790"/>
              <a:gd name="T59" fmla="*/ 2147483647 h 334"/>
              <a:gd name="T60" fmla="*/ 2147483647 w 790"/>
              <a:gd name="T61" fmla="*/ 2147483647 h 334"/>
              <a:gd name="T62" fmla="*/ 2147483647 w 790"/>
              <a:gd name="T63" fmla="*/ 2147483647 h 334"/>
              <a:gd name="T64" fmla="*/ 2147483647 w 790"/>
              <a:gd name="T65" fmla="*/ 2147483647 h 334"/>
              <a:gd name="T66" fmla="*/ 2147483647 w 790"/>
              <a:gd name="T67" fmla="*/ 2147483647 h 334"/>
              <a:gd name="T68" fmla="*/ 2147483647 w 790"/>
              <a:gd name="T69" fmla="*/ 2147483647 h 334"/>
              <a:gd name="T70" fmla="*/ 2147483647 w 790"/>
              <a:gd name="T71" fmla="*/ 2147483647 h 3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90"/>
              <a:gd name="T109" fmla="*/ 0 h 334"/>
              <a:gd name="T110" fmla="*/ 790 w 790"/>
              <a:gd name="T111" fmla="*/ 334 h 3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90" h="334">
                <a:moveTo>
                  <a:pt x="789" y="167"/>
                </a:moveTo>
                <a:lnTo>
                  <a:pt x="788" y="153"/>
                </a:lnTo>
                <a:lnTo>
                  <a:pt x="783" y="138"/>
                </a:lnTo>
                <a:lnTo>
                  <a:pt x="775" y="124"/>
                </a:lnTo>
                <a:lnTo>
                  <a:pt x="765" y="110"/>
                </a:lnTo>
                <a:lnTo>
                  <a:pt x="752" y="97"/>
                </a:lnTo>
                <a:lnTo>
                  <a:pt x="736" y="83"/>
                </a:lnTo>
                <a:lnTo>
                  <a:pt x="718" y="71"/>
                </a:lnTo>
                <a:lnTo>
                  <a:pt x="697" y="60"/>
                </a:lnTo>
                <a:lnTo>
                  <a:pt x="674" y="50"/>
                </a:lnTo>
                <a:lnTo>
                  <a:pt x="648" y="40"/>
                </a:lnTo>
                <a:lnTo>
                  <a:pt x="621" y="30"/>
                </a:lnTo>
                <a:lnTo>
                  <a:pt x="592" y="23"/>
                </a:lnTo>
                <a:lnTo>
                  <a:pt x="561" y="17"/>
                </a:lnTo>
                <a:lnTo>
                  <a:pt x="529" y="10"/>
                </a:lnTo>
                <a:lnTo>
                  <a:pt x="497" y="6"/>
                </a:lnTo>
                <a:lnTo>
                  <a:pt x="463" y="3"/>
                </a:lnTo>
                <a:lnTo>
                  <a:pt x="429" y="1"/>
                </a:lnTo>
                <a:lnTo>
                  <a:pt x="394" y="0"/>
                </a:lnTo>
                <a:lnTo>
                  <a:pt x="360" y="1"/>
                </a:lnTo>
                <a:lnTo>
                  <a:pt x="326" y="3"/>
                </a:lnTo>
                <a:lnTo>
                  <a:pt x="293" y="6"/>
                </a:lnTo>
                <a:lnTo>
                  <a:pt x="260" y="10"/>
                </a:lnTo>
                <a:lnTo>
                  <a:pt x="228" y="17"/>
                </a:lnTo>
                <a:lnTo>
                  <a:pt x="197" y="23"/>
                </a:lnTo>
                <a:lnTo>
                  <a:pt x="169" y="30"/>
                </a:lnTo>
                <a:lnTo>
                  <a:pt x="142" y="40"/>
                </a:lnTo>
                <a:lnTo>
                  <a:pt x="116" y="50"/>
                </a:lnTo>
                <a:lnTo>
                  <a:pt x="93" y="60"/>
                </a:lnTo>
                <a:lnTo>
                  <a:pt x="72" y="71"/>
                </a:lnTo>
                <a:lnTo>
                  <a:pt x="54" y="83"/>
                </a:lnTo>
                <a:lnTo>
                  <a:pt x="38" y="97"/>
                </a:lnTo>
                <a:lnTo>
                  <a:pt x="24" y="110"/>
                </a:lnTo>
                <a:lnTo>
                  <a:pt x="14" y="124"/>
                </a:lnTo>
                <a:lnTo>
                  <a:pt x="7" y="138"/>
                </a:lnTo>
                <a:lnTo>
                  <a:pt x="2" y="153"/>
                </a:lnTo>
                <a:lnTo>
                  <a:pt x="0" y="167"/>
                </a:lnTo>
                <a:lnTo>
                  <a:pt x="2" y="181"/>
                </a:lnTo>
                <a:lnTo>
                  <a:pt x="7" y="196"/>
                </a:lnTo>
                <a:lnTo>
                  <a:pt x="14" y="210"/>
                </a:lnTo>
                <a:lnTo>
                  <a:pt x="24" y="224"/>
                </a:lnTo>
                <a:lnTo>
                  <a:pt x="38" y="237"/>
                </a:lnTo>
                <a:lnTo>
                  <a:pt x="54" y="250"/>
                </a:lnTo>
                <a:lnTo>
                  <a:pt x="72" y="262"/>
                </a:lnTo>
                <a:lnTo>
                  <a:pt x="93" y="274"/>
                </a:lnTo>
                <a:lnTo>
                  <a:pt x="116" y="284"/>
                </a:lnTo>
                <a:lnTo>
                  <a:pt x="142" y="294"/>
                </a:lnTo>
                <a:lnTo>
                  <a:pt x="169" y="303"/>
                </a:lnTo>
                <a:lnTo>
                  <a:pt x="197" y="311"/>
                </a:lnTo>
                <a:lnTo>
                  <a:pt x="228" y="317"/>
                </a:lnTo>
                <a:lnTo>
                  <a:pt x="260" y="323"/>
                </a:lnTo>
                <a:lnTo>
                  <a:pt x="293" y="327"/>
                </a:lnTo>
                <a:lnTo>
                  <a:pt x="326" y="331"/>
                </a:lnTo>
                <a:lnTo>
                  <a:pt x="360" y="332"/>
                </a:lnTo>
                <a:lnTo>
                  <a:pt x="394" y="333"/>
                </a:lnTo>
                <a:lnTo>
                  <a:pt x="429" y="332"/>
                </a:lnTo>
                <a:lnTo>
                  <a:pt x="463" y="331"/>
                </a:lnTo>
                <a:lnTo>
                  <a:pt x="497" y="327"/>
                </a:lnTo>
                <a:lnTo>
                  <a:pt x="529" y="323"/>
                </a:lnTo>
                <a:lnTo>
                  <a:pt x="561" y="317"/>
                </a:lnTo>
                <a:lnTo>
                  <a:pt x="592" y="311"/>
                </a:lnTo>
                <a:lnTo>
                  <a:pt x="621" y="303"/>
                </a:lnTo>
                <a:lnTo>
                  <a:pt x="648" y="294"/>
                </a:lnTo>
                <a:lnTo>
                  <a:pt x="674" y="284"/>
                </a:lnTo>
                <a:lnTo>
                  <a:pt x="697" y="274"/>
                </a:lnTo>
                <a:lnTo>
                  <a:pt x="718" y="262"/>
                </a:lnTo>
                <a:lnTo>
                  <a:pt x="736" y="250"/>
                </a:lnTo>
                <a:lnTo>
                  <a:pt x="752" y="237"/>
                </a:lnTo>
                <a:lnTo>
                  <a:pt x="765" y="224"/>
                </a:lnTo>
                <a:lnTo>
                  <a:pt x="775" y="210"/>
                </a:lnTo>
                <a:lnTo>
                  <a:pt x="783" y="196"/>
                </a:lnTo>
                <a:lnTo>
                  <a:pt x="788" y="181"/>
                </a:lnTo>
                <a:lnTo>
                  <a:pt x="789" y="16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Freeform 7"/>
          <p:cNvSpPr>
            <a:spLocks/>
          </p:cNvSpPr>
          <p:nvPr/>
        </p:nvSpPr>
        <p:spPr bwMode="auto">
          <a:xfrm>
            <a:off x="7378700" y="1590675"/>
            <a:ext cx="1254125" cy="530225"/>
          </a:xfrm>
          <a:custGeom>
            <a:avLst/>
            <a:gdLst>
              <a:gd name="T0" fmla="*/ 2147483647 w 790"/>
              <a:gd name="T1" fmla="*/ 2147483647 h 334"/>
              <a:gd name="T2" fmla="*/ 2147483647 w 790"/>
              <a:gd name="T3" fmla="*/ 2147483647 h 334"/>
              <a:gd name="T4" fmla="*/ 2147483647 w 790"/>
              <a:gd name="T5" fmla="*/ 2147483647 h 334"/>
              <a:gd name="T6" fmla="*/ 2147483647 w 790"/>
              <a:gd name="T7" fmla="*/ 2147483647 h 334"/>
              <a:gd name="T8" fmla="*/ 2147483647 w 790"/>
              <a:gd name="T9" fmla="*/ 2147483647 h 334"/>
              <a:gd name="T10" fmla="*/ 2147483647 w 790"/>
              <a:gd name="T11" fmla="*/ 2147483647 h 334"/>
              <a:gd name="T12" fmla="*/ 2147483647 w 790"/>
              <a:gd name="T13" fmla="*/ 2147483647 h 334"/>
              <a:gd name="T14" fmla="*/ 2147483647 w 790"/>
              <a:gd name="T15" fmla="*/ 2147483647 h 334"/>
              <a:gd name="T16" fmla="*/ 2147483647 w 790"/>
              <a:gd name="T17" fmla="*/ 2147483647 h 334"/>
              <a:gd name="T18" fmla="*/ 2147483647 w 790"/>
              <a:gd name="T19" fmla="*/ 2147483647 h 334"/>
              <a:gd name="T20" fmla="*/ 2147483647 w 790"/>
              <a:gd name="T21" fmla="*/ 2147483647 h 334"/>
              <a:gd name="T22" fmla="*/ 2147483647 w 790"/>
              <a:gd name="T23" fmla="*/ 2147483647 h 334"/>
              <a:gd name="T24" fmla="*/ 2147483647 w 790"/>
              <a:gd name="T25" fmla="*/ 2147483647 h 334"/>
              <a:gd name="T26" fmla="*/ 2147483647 w 790"/>
              <a:gd name="T27" fmla="*/ 2147483647 h 334"/>
              <a:gd name="T28" fmla="*/ 2147483647 w 790"/>
              <a:gd name="T29" fmla="*/ 2147483647 h 334"/>
              <a:gd name="T30" fmla="*/ 2147483647 w 790"/>
              <a:gd name="T31" fmla="*/ 2147483647 h 334"/>
              <a:gd name="T32" fmla="*/ 2147483647 w 790"/>
              <a:gd name="T33" fmla="*/ 2147483647 h 334"/>
              <a:gd name="T34" fmla="*/ 2147483647 w 790"/>
              <a:gd name="T35" fmla="*/ 2147483647 h 334"/>
              <a:gd name="T36" fmla="*/ 2147483647 w 790"/>
              <a:gd name="T37" fmla="*/ 2147483647 h 334"/>
              <a:gd name="T38" fmla="*/ 2147483647 w 790"/>
              <a:gd name="T39" fmla="*/ 2147483647 h 334"/>
              <a:gd name="T40" fmla="*/ 2147483647 w 790"/>
              <a:gd name="T41" fmla="*/ 2147483647 h 334"/>
              <a:gd name="T42" fmla="*/ 2147483647 w 790"/>
              <a:gd name="T43" fmla="*/ 2147483647 h 334"/>
              <a:gd name="T44" fmla="*/ 2147483647 w 790"/>
              <a:gd name="T45" fmla="*/ 2147483647 h 334"/>
              <a:gd name="T46" fmla="*/ 2147483647 w 790"/>
              <a:gd name="T47" fmla="*/ 2147483647 h 334"/>
              <a:gd name="T48" fmla="*/ 2147483647 w 790"/>
              <a:gd name="T49" fmla="*/ 2147483647 h 334"/>
              <a:gd name="T50" fmla="*/ 2147483647 w 790"/>
              <a:gd name="T51" fmla="*/ 2147483647 h 334"/>
              <a:gd name="T52" fmla="*/ 2147483647 w 790"/>
              <a:gd name="T53" fmla="*/ 2147483647 h 334"/>
              <a:gd name="T54" fmla="*/ 2147483647 w 790"/>
              <a:gd name="T55" fmla="*/ 2147483647 h 334"/>
              <a:gd name="T56" fmla="*/ 2147483647 w 790"/>
              <a:gd name="T57" fmla="*/ 2147483647 h 334"/>
              <a:gd name="T58" fmla="*/ 2147483647 w 790"/>
              <a:gd name="T59" fmla="*/ 2147483647 h 334"/>
              <a:gd name="T60" fmla="*/ 2147483647 w 790"/>
              <a:gd name="T61" fmla="*/ 2147483647 h 334"/>
              <a:gd name="T62" fmla="*/ 2147483647 w 790"/>
              <a:gd name="T63" fmla="*/ 2147483647 h 334"/>
              <a:gd name="T64" fmla="*/ 2147483647 w 790"/>
              <a:gd name="T65" fmla="*/ 2147483647 h 334"/>
              <a:gd name="T66" fmla="*/ 2147483647 w 790"/>
              <a:gd name="T67" fmla="*/ 2147483647 h 334"/>
              <a:gd name="T68" fmla="*/ 2147483647 w 790"/>
              <a:gd name="T69" fmla="*/ 2147483647 h 334"/>
              <a:gd name="T70" fmla="*/ 2147483647 w 790"/>
              <a:gd name="T71" fmla="*/ 2147483647 h 3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90"/>
              <a:gd name="T109" fmla="*/ 0 h 334"/>
              <a:gd name="T110" fmla="*/ 790 w 790"/>
              <a:gd name="T111" fmla="*/ 334 h 3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90" h="334">
                <a:moveTo>
                  <a:pt x="0" y="167"/>
                </a:moveTo>
                <a:lnTo>
                  <a:pt x="2" y="181"/>
                </a:lnTo>
                <a:lnTo>
                  <a:pt x="6" y="196"/>
                </a:lnTo>
                <a:lnTo>
                  <a:pt x="13" y="210"/>
                </a:lnTo>
                <a:lnTo>
                  <a:pt x="24" y="224"/>
                </a:lnTo>
                <a:lnTo>
                  <a:pt x="38" y="237"/>
                </a:lnTo>
                <a:lnTo>
                  <a:pt x="53" y="250"/>
                </a:lnTo>
                <a:lnTo>
                  <a:pt x="72" y="262"/>
                </a:lnTo>
                <a:lnTo>
                  <a:pt x="93" y="274"/>
                </a:lnTo>
                <a:lnTo>
                  <a:pt x="116" y="284"/>
                </a:lnTo>
                <a:lnTo>
                  <a:pt x="141" y="294"/>
                </a:lnTo>
                <a:lnTo>
                  <a:pt x="169" y="303"/>
                </a:lnTo>
                <a:lnTo>
                  <a:pt x="197" y="311"/>
                </a:lnTo>
                <a:lnTo>
                  <a:pt x="228" y="317"/>
                </a:lnTo>
                <a:lnTo>
                  <a:pt x="259" y="323"/>
                </a:lnTo>
                <a:lnTo>
                  <a:pt x="293" y="327"/>
                </a:lnTo>
                <a:lnTo>
                  <a:pt x="326" y="331"/>
                </a:lnTo>
                <a:lnTo>
                  <a:pt x="360" y="332"/>
                </a:lnTo>
                <a:lnTo>
                  <a:pt x="394" y="333"/>
                </a:lnTo>
                <a:lnTo>
                  <a:pt x="429" y="332"/>
                </a:lnTo>
                <a:lnTo>
                  <a:pt x="463" y="331"/>
                </a:lnTo>
                <a:lnTo>
                  <a:pt x="497" y="327"/>
                </a:lnTo>
                <a:lnTo>
                  <a:pt x="529" y="323"/>
                </a:lnTo>
                <a:lnTo>
                  <a:pt x="561" y="317"/>
                </a:lnTo>
                <a:lnTo>
                  <a:pt x="591" y="311"/>
                </a:lnTo>
                <a:lnTo>
                  <a:pt x="621" y="303"/>
                </a:lnTo>
                <a:lnTo>
                  <a:pt x="648" y="294"/>
                </a:lnTo>
                <a:lnTo>
                  <a:pt x="673" y="284"/>
                </a:lnTo>
                <a:lnTo>
                  <a:pt x="696" y="274"/>
                </a:lnTo>
                <a:lnTo>
                  <a:pt x="717" y="262"/>
                </a:lnTo>
                <a:lnTo>
                  <a:pt x="736" y="250"/>
                </a:lnTo>
                <a:lnTo>
                  <a:pt x="752" y="237"/>
                </a:lnTo>
                <a:lnTo>
                  <a:pt x="765" y="224"/>
                </a:lnTo>
                <a:lnTo>
                  <a:pt x="775" y="210"/>
                </a:lnTo>
                <a:lnTo>
                  <a:pt x="782" y="195"/>
                </a:lnTo>
                <a:lnTo>
                  <a:pt x="787" y="181"/>
                </a:lnTo>
                <a:lnTo>
                  <a:pt x="789" y="167"/>
                </a:lnTo>
                <a:lnTo>
                  <a:pt x="787" y="152"/>
                </a:lnTo>
                <a:lnTo>
                  <a:pt x="782" y="137"/>
                </a:lnTo>
                <a:lnTo>
                  <a:pt x="775" y="124"/>
                </a:lnTo>
                <a:lnTo>
                  <a:pt x="765" y="110"/>
                </a:lnTo>
                <a:lnTo>
                  <a:pt x="751" y="97"/>
                </a:lnTo>
                <a:lnTo>
                  <a:pt x="736" y="83"/>
                </a:lnTo>
                <a:lnTo>
                  <a:pt x="717" y="71"/>
                </a:lnTo>
                <a:lnTo>
                  <a:pt x="696" y="60"/>
                </a:lnTo>
                <a:lnTo>
                  <a:pt x="673" y="49"/>
                </a:lnTo>
                <a:lnTo>
                  <a:pt x="648" y="40"/>
                </a:lnTo>
                <a:lnTo>
                  <a:pt x="620" y="30"/>
                </a:lnTo>
                <a:lnTo>
                  <a:pt x="591" y="23"/>
                </a:lnTo>
                <a:lnTo>
                  <a:pt x="561" y="16"/>
                </a:lnTo>
                <a:lnTo>
                  <a:pt x="529" y="10"/>
                </a:lnTo>
                <a:lnTo>
                  <a:pt x="496" y="6"/>
                </a:lnTo>
                <a:lnTo>
                  <a:pt x="463" y="3"/>
                </a:lnTo>
                <a:lnTo>
                  <a:pt x="429" y="1"/>
                </a:lnTo>
                <a:lnTo>
                  <a:pt x="394" y="0"/>
                </a:lnTo>
                <a:lnTo>
                  <a:pt x="360" y="1"/>
                </a:lnTo>
                <a:lnTo>
                  <a:pt x="326" y="3"/>
                </a:lnTo>
                <a:lnTo>
                  <a:pt x="293" y="7"/>
                </a:lnTo>
                <a:lnTo>
                  <a:pt x="259" y="10"/>
                </a:lnTo>
                <a:lnTo>
                  <a:pt x="228" y="16"/>
                </a:lnTo>
                <a:lnTo>
                  <a:pt x="197" y="23"/>
                </a:lnTo>
                <a:lnTo>
                  <a:pt x="169" y="30"/>
                </a:lnTo>
                <a:lnTo>
                  <a:pt x="141" y="40"/>
                </a:lnTo>
                <a:lnTo>
                  <a:pt x="116" y="50"/>
                </a:lnTo>
                <a:lnTo>
                  <a:pt x="93" y="60"/>
                </a:lnTo>
                <a:lnTo>
                  <a:pt x="72" y="71"/>
                </a:lnTo>
                <a:lnTo>
                  <a:pt x="53" y="83"/>
                </a:lnTo>
                <a:lnTo>
                  <a:pt x="38" y="97"/>
                </a:lnTo>
                <a:lnTo>
                  <a:pt x="24" y="110"/>
                </a:lnTo>
                <a:lnTo>
                  <a:pt x="13" y="124"/>
                </a:lnTo>
                <a:lnTo>
                  <a:pt x="6" y="138"/>
                </a:lnTo>
                <a:lnTo>
                  <a:pt x="2" y="152"/>
                </a:lnTo>
                <a:lnTo>
                  <a:pt x="0" y="16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Freeform 8"/>
          <p:cNvSpPr>
            <a:spLocks/>
          </p:cNvSpPr>
          <p:nvPr/>
        </p:nvSpPr>
        <p:spPr bwMode="auto">
          <a:xfrm>
            <a:off x="496888" y="1606550"/>
            <a:ext cx="1254125" cy="530225"/>
          </a:xfrm>
          <a:custGeom>
            <a:avLst/>
            <a:gdLst>
              <a:gd name="T0" fmla="*/ 2147483647 w 790"/>
              <a:gd name="T1" fmla="*/ 2147483647 h 334"/>
              <a:gd name="T2" fmla="*/ 2147483647 w 790"/>
              <a:gd name="T3" fmla="*/ 2147483647 h 334"/>
              <a:gd name="T4" fmla="*/ 2147483647 w 790"/>
              <a:gd name="T5" fmla="*/ 2147483647 h 334"/>
              <a:gd name="T6" fmla="*/ 2147483647 w 790"/>
              <a:gd name="T7" fmla="*/ 2147483647 h 334"/>
              <a:gd name="T8" fmla="*/ 2147483647 w 790"/>
              <a:gd name="T9" fmla="*/ 2147483647 h 334"/>
              <a:gd name="T10" fmla="*/ 2147483647 w 790"/>
              <a:gd name="T11" fmla="*/ 2147483647 h 334"/>
              <a:gd name="T12" fmla="*/ 2147483647 w 790"/>
              <a:gd name="T13" fmla="*/ 2147483647 h 334"/>
              <a:gd name="T14" fmla="*/ 2147483647 w 790"/>
              <a:gd name="T15" fmla="*/ 2147483647 h 334"/>
              <a:gd name="T16" fmla="*/ 2147483647 w 790"/>
              <a:gd name="T17" fmla="*/ 2147483647 h 334"/>
              <a:gd name="T18" fmla="*/ 2147483647 w 790"/>
              <a:gd name="T19" fmla="*/ 2147483647 h 334"/>
              <a:gd name="T20" fmla="*/ 2147483647 w 790"/>
              <a:gd name="T21" fmla="*/ 2147483647 h 334"/>
              <a:gd name="T22" fmla="*/ 2147483647 w 790"/>
              <a:gd name="T23" fmla="*/ 2147483647 h 334"/>
              <a:gd name="T24" fmla="*/ 2147483647 w 790"/>
              <a:gd name="T25" fmla="*/ 2147483647 h 334"/>
              <a:gd name="T26" fmla="*/ 2147483647 w 790"/>
              <a:gd name="T27" fmla="*/ 2147483647 h 334"/>
              <a:gd name="T28" fmla="*/ 2147483647 w 790"/>
              <a:gd name="T29" fmla="*/ 2147483647 h 334"/>
              <a:gd name="T30" fmla="*/ 2147483647 w 790"/>
              <a:gd name="T31" fmla="*/ 2147483647 h 334"/>
              <a:gd name="T32" fmla="*/ 2147483647 w 790"/>
              <a:gd name="T33" fmla="*/ 2147483647 h 334"/>
              <a:gd name="T34" fmla="*/ 2147483647 w 790"/>
              <a:gd name="T35" fmla="*/ 2147483647 h 334"/>
              <a:gd name="T36" fmla="*/ 2147483647 w 790"/>
              <a:gd name="T37" fmla="*/ 2147483647 h 334"/>
              <a:gd name="T38" fmla="*/ 2147483647 w 790"/>
              <a:gd name="T39" fmla="*/ 2147483647 h 334"/>
              <a:gd name="T40" fmla="*/ 2147483647 w 790"/>
              <a:gd name="T41" fmla="*/ 2147483647 h 334"/>
              <a:gd name="T42" fmla="*/ 2147483647 w 790"/>
              <a:gd name="T43" fmla="*/ 2147483647 h 334"/>
              <a:gd name="T44" fmla="*/ 2147483647 w 790"/>
              <a:gd name="T45" fmla="*/ 2147483647 h 334"/>
              <a:gd name="T46" fmla="*/ 2147483647 w 790"/>
              <a:gd name="T47" fmla="*/ 2147483647 h 334"/>
              <a:gd name="T48" fmla="*/ 2147483647 w 790"/>
              <a:gd name="T49" fmla="*/ 2147483647 h 334"/>
              <a:gd name="T50" fmla="*/ 2147483647 w 790"/>
              <a:gd name="T51" fmla="*/ 2147483647 h 334"/>
              <a:gd name="T52" fmla="*/ 2147483647 w 790"/>
              <a:gd name="T53" fmla="*/ 2147483647 h 334"/>
              <a:gd name="T54" fmla="*/ 2147483647 w 790"/>
              <a:gd name="T55" fmla="*/ 2147483647 h 334"/>
              <a:gd name="T56" fmla="*/ 2147483647 w 790"/>
              <a:gd name="T57" fmla="*/ 2147483647 h 334"/>
              <a:gd name="T58" fmla="*/ 2147483647 w 790"/>
              <a:gd name="T59" fmla="*/ 2147483647 h 334"/>
              <a:gd name="T60" fmla="*/ 2147483647 w 790"/>
              <a:gd name="T61" fmla="*/ 2147483647 h 334"/>
              <a:gd name="T62" fmla="*/ 2147483647 w 790"/>
              <a:gd name="T63" fmla="*/ 2147483647 h 334"/>
              <a:gd name="T64" fmla="*/ 2147483647 w 790"/>
              <a:gd name="T65" fmla="*/ 2147483647 h 334"/>
              <a:gd name="T66" fmla="*/ 2147483647 w 790"/>
              <a:gd name="T67" fmla="*/ 2147483647 h 334"/>
              <a:gd name="T68" fmla="*/ 2147483647 w 790"/>
              <a:gd name="T69" fmla="*/ 2147483647 h 334"/>
              <a:gd name="T70" fmla="*/ 2147483647 w 790"/>
              <a:gd name="T71" fmla="*/ 2147483647 h 3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90"/>
              <a:gd name="T109" fmla="*/ 0 h 334"/>
              <a:gd name="T110" fmla="*/ 790 w 790"/>
              <a:gd name="T111" fmla="*/ 334 h 3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90" h="334">
                <a:moveTo>
                  <a:pt x="789" y="167"/>
                </a:moveTo>
                <a:lnTo>
                  <a:pt x="787" y="152"/>
                </a:lnTo>
                <a:lnTo>
                  <a:pt x="783" y="137"/>
                </a:lnTo>
                <a:lnTo>
                  <a:pt x="776" y="124"/>
                </a:lnTo>
                <a:lnTo>
                  <a:pt x="765" y="110"/>
                </a:lnTo>
                <a:lnTo>
                  <a:pt x="752" y="96"/>
                </a:lnTo>
                <a:lnTo>
                  <a:pt x="736" y="83"/>
                </a:lnTo>
                <a:lnTo>
                  <a:pt x="717" y="71"/>
                </a:lnTo>
                <a:lnTo>
                  <a:pt x="696" y="60"/>
                </a:lnTo>
                <a:lnTo>
                  <a:pt x="673" y="49"/>
                </a:lnTo>
                <a:lnTo>
                  <a:pt x="648" y="39"/>
                </a:lnTo>
                <a:lnTo>
                  <a:pt x="620" y="30"/>
                </a:lnTo>
                <a:lnTo>
                  <a:pt x="592" y="23"/>
                </a:lnTo>
                <a:lnTo>
                  <a:pt x="561" y="16"/>
                </a:lnTo>
                <a:lnTo>
                  <a:pt x="530" y="10"/>
                </a:lnTo>
                <a:lnTo>
                  <a:pt x="497" y="6"/>
                </a:lnTo>
                <a:lnTo>
                  <a:pt x="463" y="3"/>
                </a:lnTo>
                <a:lnTo>
                  <a:pt x="429" y="1"/>
                </a:lnTo>
                <a:lnTo>
                  <a:pt x="395" y="0"/>
                </a:lnTo>
                <a:lnTo>
                  <a:pt x="360" y="1"/>
                </a:lnTo>
                <a:lnTo>
                  <a:pt x="326" y="3"/>
                </a:lnTo>
                <a:lnTo>
                  <a:pt x="293" y="6"/>
                </a:lnTo>
                <a:lnTo>
                  <a:pt x="260" y="10"/>
                </a:lnTo>
                <a:lnTo>
                  <a:pt x="228" y="16"/>
                </a:lnTo>
                <a:lnTo>
                  <a:pt x="198" y="23"/>
                </a:lnTo>
                <a:lnTo>
                  <a:pt x="169" y="30"/>
                </a:lnTo>
                <a:lnTo>
                  <a:pt x="142" y="39"/>
                </a:lnTo>
                <a:lnTo>
                  <a:pt x="116" y="49"/>
                </a:lnTo>
                <a:lnTo>
                  <a:pt x="93" y="60"/>
                </a:lnTo>
                <a:lnTo>
                  <a:pt x="72" y="71"/>
                </a:lnTo>
                <a:lnTo>
                  <a:pt x="53" y="83"/>
                </a:lnTo>
                <a:lnTo>
                  <a:pt x="38" y="96"/>
                </a:lnTo>
                <a:lnTo>
                  <a:pt x="24" y="110"/>
                </a:lnTo>
                <a:lnTo>
                  <a:pt x="14" y="124"/>
                </a:lnTo>
                <a:lnTo>
                  <a:pt x="7" y="137"/>
                </a:lnTo>
                <a:lnTo>
                  <a:pt x="2" y="152"/>
                </a:lnTo>
                <a:lnTo>
                  <a:pt x="0" y="167"/>
                </a:lnTo>
                <a:lnTo>
                  <a:pt x="2" y="181"/>
                </a:lnTo>
                <a:lnTo>
                  <a:pt x="7" y="195"/>
                </a:lnTo>
                <a:lnTo>
                  <a:pt x="14" y="210"/>
                </a:lnTo>
                <a:lnTo>
                  <a:pt x="24" y="224"/>
                </a:lnTo>
                <a:lnTo>
                  <a:pt x="38" y="237"/>
                </a:lnTo>
                <a:lnTo>
                  <a:pt x="53" y="250"/>
                </a:lnTo>
                <a:lnTo>
                  <a:pt x="72" y="262"/>
                </a:lnTo>
                <a:lnTo>
                  <a:pt x="93" y="273"/>
                </a:lnTo>
                <a:lnTo>
                  <a:pt x="116" y="284"/>
                </a:lnTo>
                <a:lnTo>
                  <a:pt x="142" y="294"/>
                </a:lnTo>
                <a:lnTo>
                  <a:pt x="169" y="303"/>
                </a:lnTo>
                <a:lnTo>
                  <a:pt x="198" y="311"/>
                </a:lnTo>
                <a:lnTo>
                  <a:pt x="228" y="317"/>
                </a:lnTo>
                <a:lnTo>
                  <a:pt x="260" y="323"/>
                </a:lnTo>
                <a:lnTo>
                  <a:pt x="293" y="327"/>
                </a:lnTo>
                <a:lnTo>
                  <a:pt x="326" y="330"/>
                </a:lnTo>
                <a:lnTo>
                  <a:pt x="360" y="332"/>
                </a:lnTo>
                <a:lnTo>
                  <a:pt x="395" y="333"/>
                </a:lnTo>
                <a:lnTo>
                  <a:pt x="429" y="332"/>
                </a:lnTo>
                <a:lnTo>
                  <a:pt x="463" y="330"/>
                </a:lnTo>
                <a:lnTo>
                  <a:pt x="497" y="327"/>
                </a:lnTo>
                <a:lnTo>
                  <a:pt x="530" y="323"/>
                </a:lnTo>
                <a:lnTo>
                  <a:pt x="561" y="317"/>
                </a:lnTo>
                <a:lnTo>
                  <a:pt x="592" y="311"/>
                </a:lnTo>
                <a:lnTo>
                  <a:pt x="620" y="303"/>
                </a:lnTo>
                <a:lnTo>
                  <a:pt x="648" y="294"/>
                </a:lnTo>
                <a:lnTo>
                  <a:pt x="673" y="284"/>
                </a:lnTo>
                <a:lnTo>
                  <a:pt x="696" y="273"/>
                </a:lnTo>
                <a:lnTo>
                  <a:pt x="717" y="262"/>
                </a:lnTo>
                <a:lnTo>
                  <a:pt x="736" y="250"/>
                </a:lnTo>
                <a:lnTo>
                  <a:pt x="752" y="237"/>
                </a:lnTo>
                <a:lnTo>
                  <a:pt x="765" y="224"/>
                </a:lnTo>
                <a:lnTo>
                  <a:pt x="776" y="210"/>
                </a:lnTo>
                <a:lnTo>
                  <a:pt x="783" y="195"/>
                </a:lnTo>
                <a:lnTo>
                  <a:pt x="787" y="181"/>
                </a:lnTo>
                <a:lnTo>
                  <a:pt x="789" y="16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Freeform 9"/>
          <p:cNvSpPr>
            <a:spLocks/>
          </p:cNvSpPr>
          <p:nvPr/>
        </p:nvSpPr>
        <p:spPr bwMode="auto">
          <a:xfrm>
            <a:off x="2797175" y="1606550"/>
            <a:ext cx="1252538" cy="530225"/>
          </a:xfrm>
          <a:custGeom>
            <a:avLst/>
            <a:gdLst>
              <a:gd name="T0" fmla="*/ 2147483647 w 789"/>
              <a:gd name="T1" fmla="*/ 2147483647 h 334"/>
              <a:gd name="T2" fmla="*/ 2147483647 w 789"/>
              <a:gd name="T3" fmla="*/ 2147483647 h 334"/>
              <a:gd name="T4" fmla="*/ 2147483647 w 789"/>
              <a:gd name="T5" fmla="*/ 2147483647 h 334"/>
              <a:gd name="T6" fmla="*/ 2147483647 w 789"/>
              <a:gd name="T7" fmla="*/ 2147483647 h 334"/>
              <a:gd name="T8" fmla="*/ 2147483647 w 789"/>
              <a:gd name="T9" fmla="*/ 2147483647 h 334"/>
              <a:gd name="T10" fmla="*/ 2147483647 w 789"/>
              <a:gd name="T11" fmla="*/ 2147483647 h 334"/>
              <a:gd name="T12" fmla="*/ 2147483647 w 789"/>
              <a:gd name="T13" fmla="*/ 2147483647 h 334"/>
              <a:gd name="T14" fmla="*/ 2147483647 w 789"/>
              <a:gd name="T15" fmla="*/ 2147483647 h 334"/>
              <a:gd name="T16" fmla="*/ 2147483647 w 789"/>
              <a:gd name="T17" fmla="*/ 2147483647 h 334"/>
              <a:gd name="T18" fmla="*/ 2147483647 w 789"/>
              <a:gd name="T19" fmla="*/ 2147483647 h 334"/>
              <a:gd name="T20" fmla="*/ 2147483647 w 789"/>
              <a:gd name="T21" fmla="*/ 2147483647 h 334"/>
              <a:gd name="T22" fmla="*/ 2147483647 w 789"/>
              <a:gd name="T23" fmla="*/ 2147483647 h 334"/>
              <a:gd name="T24" fmla="*/ 2147483647 w 789"/>
              <a:gd name="T25" fmla="*/ 2147483647 h 334"/>
              <a:gd name="T26" fmla="*/ 2147483647 w 789"/>
              <a:gd name="T27" fmla="*/ 2147483647 h 334"/>
              <a:gd name="T28" fmla="*/ 2147483647 w 789"/>
              <a:gd name="T29" fmla="*/ 2147483647 h 334"/>
              <a:gd name="T30" fmla="*/ 2147483647 w 789"/>
              <a:gd name="T31" fmla="*/ 2147483647 h 334"/>
              <a:gd name="T32" fmla="*/ 2147483647 w 789"/>
              <a:gd name="T33" fmla="*/ 2147483647 h 334"/>
              <a:gd name="T34" fmla="*/ 2147483647 w 789"/>
              <a:gd name="T35" fmla="*/ 2147483647 h 334"/>
              <a:gd name="T36" fmla="*/ 2147483647 w 789"/>
              <a:gd name="T37" fmla="*/ 2147483647 h 334"/>
              <a:gd name="T38" fmla="*/ 2147483647 w 789"/>
              <a:gd name="T39" fmla="*/ 2147483647 h 334"/>
              <a:gd name="T40" fmla="*/ 2147483647 w 789"/>
              <a:gd name="T41" fmla="*/ 2147483647 h 334"/>
              <a:gd name="T42" fmla="*/ 2147483647 w 789"/>
              <a:gd name="T43" fmla="*/ 2147483647 h 334"/>
              <a:gd name="T44" fmla="*/ 2147483647 w 789"/>
              <a:gd name="T45" fmla="*/ 2147483647 h 334"/>
              <a:gd name="T46" fmla="*/ 2147483647 w 789"/>
              <a:gd name="T47" fmla="*/ 2147483647 h 334"/>
              <a:gd name="T48" fmla="*/ 2147483647 w 789"/>
              <a:gd name="T49" fmla="*/ 2147483647 h 334"/>
              <a:gd name="T50" fmla="*/ 2147483647 w 789"/>
              <a:gd name="T51" fmla="*/ 2147483647 h 334"/>
              <a:gd name="T52" fmla="*/ 2147483647 w 789"/>
              <a:gd name="T53" fmla="*/ 2147483647 h 334"/>
              <a:gd name="T54" fmla="*/ 2147483647 w 789"/>
              <a:gd name="T55" fmla="*/ 2147483647 h 334"/>
              <a:gd name="T56" fmla="*/ 2147483647 w 789"/>
              <a:gd name="T57" fmla="*/ 2147483647 h 334"/>
              <a:gd name="T58" fmla="*/ 2147483647 w 789"/>
              <a:gd name="T59" fmla="*/ 2147483647 h 334"/>
              <a:gd name="T60" fmla="*/ 2147483647 w 789"/>
              <a:gd name="T61" fmla="*/ 2147483647 h 334"/>
              <a:gd name="T62" fmla="*/ 2147483647 w 789"/>
              <a:gd name="T63" fmla="*/ 2147483647 h 334"/>
              <a:gd name="T64" fmla="*/ 2147483647 w 789"/>
              <a:gd name="T65" fmla="*/ 2147483647 h 334"/>
              <a:gd name="T66" fmla="*/ 2147483647 w 789"/>
              <a:gd name="T67" fmla="*/ 2147483647 h 334"/>
              <a:gd name="T68" fmla="*/ 2147483647 w 789"/>
              <a:gd name="T69" fmla="*/ 2147483647 h 334"/>
              <a:gd name="T70" fmla="*/ 2147483647 w 789"/>
              <a:gd name="T71" fmla="*/ 2147483647 h 3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89"/>
              <a:gd name="T109" fmla="*/ 0 h 334"/>
              <a:gd name="T110" fmla="*/ 789 w 789"/>
              <a:gd name="T111" fmla="*/ 334 h 3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89" h="334">
                <a:moveTo>
                  <a:pt x="0" y="167"/>
                </a:moveTo>
                <a:lnTo>
                  <a:pt x="2" y="181"/>
                </a:lnTo>
                <a:lnTo>
                  <a:pt x="6" y="195"/>
                </a:lnTo>
                <a:lnTo>
                  <a:pt x="13" y="210"/>
                </a:lnTo>
                <a:lnTo>
                  <a:pt x="24" y="224"/>
                </a:lnTo>
                <a:lnTo>
                  <a:pt x="37" y="237"/>
                </a:lnTo>
                <a:lnTo>
                  <a:pt x="53" y="250"/>
                </a:lnTo>
                <a:lnTo>
                  <a:pt x="71" y="262"/>
                </a:lnTo>
                <a:lnTo>
                  <a:pt x="92" y="274"/>
                </a:lnTo>
                <a:lnTo>
                  <a:pt x="116" y="284"/>
                </a:lnTo>
                <a:lnTo>
                  <a:pt x="141" y="294"/>
                </a:lnTo>
                <a:lnTo>
                  <a:pt x="168" y="303"/>
                </a:lnTo>
                <a:lnTo>
                  <a:pt x="197" y="311"/>
                </a:lnTo>
                <a:lnTo>
                  <a:pt x="227" y="317"/>
                </a:lnTo>
                <a:lnTo>
                  <a:pt x="259" y="323"/>
                </a:lnTo>
                <a:lnTo>
                  <a:pt x="293" y="327"/>
                </a:lnTo>
                <a:lnTo>
                  <a:pt x="326" y="330"/>
                </a:lnTo>
                <a:lnTo>
                  <a:pt x="360" y="332"/>
                </a:lnTo>
                <a:lnTo>
                  <a:pt x="394" y="333"/>
                </a:lnTo>
                <a:lnTo>
                  <a:pt x="428" y="332"/>
                </a:lnTo>
                <a:lnTo>
                  <a:pt x="462" y="330"/>
                </a:lnTo>
                <a:lnTo>
                  <a:pt x="497" y="327"/>
                </a:lnTo>
                <a:lnTo>
                  <a:pt x="529" y="323"/>
                </a:lnTo>
                <a:lnTo>
                  <a:pt x="561" y="317"/>
                </a:lnTo>
                <a:lnTo>
                  <a:pt x="591" y="311"/>
                </a:lnTo>
                <a:lnTo>
                  <a:pt x="620" y="302"/>
                </a:lnTo>
                <a:lnTo>
                  <a:pt x="648" y="294"/>
                </a:lnTo>
                <a:lnTo>
                  <a:pt x="673" y="284"/>
                </a:lnTo>
                <a:lnTo>
                  <a:pt x="696" y="273"/>
                </a:lnTo>
                <a:lnTo>
                  <a:pt x="717" y="261"/>
                </a:lnTo>
                <a:lnTo>
                  <a:pt x="736" y="250"/>
                </a:lnTo>
                <a:lnTo>
                  <a:pt x="751" y="237"/>
                </a:lnTo>
                <a:lnTo>
                  <a:pt x="764" y="223"/>
                </a:lnTo>
                <a:lnTo>
                  <a:pt x="775" y="209"/>
                </a:lnTo>
                <a:lnTo>
                  <a:pt x="782" y="195"/>
                </a:lnTo>
                <a:lnTo>
                  <a:pt x="787" y="180"/>
                </a:lnTo>
                <a:lnTo>
                  <a:pt x="788" y="167"/>
                </a:lnTo>
                <a:lnTo>
                  <a:pt x="787" y="152"/>
                </a:lnTo>
                <a:lnTo>
                  <a:pt x="782" y="137"/>
                </a:lnTo>
                <a:lnTo>
                  <a:pt x="775" y="124"/>
                </a:lnTo>
                <a:lnTo>
                  <a:pt x="764" y="110"/>
                </a:lnTo>
                <a:lnTo>
                  <a:pt x="751" y="96"/>
                </a:lnTo>
                <a:lnTo>
                  <a:pt x="736" y="83"/>
                </a:lnTo>
                <a:lnTo>
                  <a:pt x="717" y="71"/>
                </a:lnTo>
                <a:lnTo>
                  <a:pt x="696" y="60"/>
                </a:lnTo>
                <a:lnTo>
                  <a:pt x="673" y="49"/>
                </a:lnTo>
                <a:lnTo>
                  <a:pt x="647" y="39"/>
                </a:lnTo>
                <a:lnTo>
                  <a:pt x="620" y="30"/>
                </a:lnTo>
                <a:lnTo>
                  <a:pt x="591" y="23"/>
                </a:lnTo>
                <a:lnTo>
                  <a:pt x="561" y="16"/>
                </a:lnTo>
                <a:lnTo>
                  <a:pt x="529" y="10"/>
                </a:lnTo>
                <a:lnTo>
                  <a:pt x="496" y="6"/>
                </a:lnTo>
                <a:lnTo>
                  <a:pt x="462" y="3"/>
                </a:lnTo>
                <a:lnTo>
                  <a:pt x="428" y="1"/>
                </a:lnTo>
                <a:lnTo>
                  <a:pt x="394" y="0"/>
                </a:lnTo>
                <a:lnTo>
                  <a:pt x="360" y="1"/>
                </a:lnTo>
                <a:lnTo>
                  <a:pt x="326" y="3"/>
                </a:lnTo>
                <a:lnTo>
                  <a:pt x="292" y="6"/>
                </a:lnTo>
                <a:lnTo>
                  <a:pt x="259" y="10"/>
                </a:lnTo>
                <a:lnTo>
                  <a:pt x="227" y="16"/>
                </a:lnTo>
                <a:lnTo>
                  <a:pt x="197" y="23"/>
                </a:lnTo>
                <a:lnTo>
                  <a:pt x="168" y="30"/>
                </a:lnTo>
                <a:lnTo>
                  <a:pt x="140" y="39"/>
                </a:lnTo>
                <a:lnTo>
                  <a:pt x="116" y="49"/>
                </a:lnTo>
                <a:lnTo>
                  <a:pt x="92" y="60"/>
                </a:lnTo>
                <a:lnTo>
                  <a:pt x="71" y="71"/>
                </a:lnTo>
                <a:lnTo>
                  <a:pt x="53" y="83"/>
                </a:lnTo>
                <a:lnTo>
                  <a:pt x="37" y="97"/>
                </a:lnTo>
                <a:lnTo>
                  <a:pt x="24" y="110"/>
                </a:lnTo>
                <a:lnTo>
                  <a:pt x="13" y="124"/>
                </a:lnTo>
                <a:lnTo>
                  <a:pt x="6" y="137"/>
                </a:lnTo>
                <a:lnTo>
                  <a:pt x="2" y="152"/>
                </a:lnTo>
                <a:lnTo>
                  <a:pt x="0" y="16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Freeform 10"/>
          <p:cNvSpPr>
            <a:spLocks/>
          </p:cNvSpPr>
          <p:nvPr/>
        </p:nvSpPr>
        <p:spPr bwMode="auto">
          <a:xfrm>
            <a:off x="4344988" y="1482725"/>
            <a:ext cx="1252537" cy="528638"/>
          </a:xfrm>
          <a:custGeom>
            <a:avLst/>
            <a:gdLst>
              <a:gd name="T0" fmla="*/ 2147483647 w 789"/>
              <a:gd name="T1" fmla="*/ 2147483647 h 333"/>
              <a:gd name="T2" fmla="*/ 2147483647 w 789"/>
              <a:gd name="T3" fmla="*/ 2147483647 h 333"/>
              <a:gd name="T4" fmla="*/ 2147483647 w 789"/>
              <a:gd name="T5" fmla="*/ 2147483647 h 333"/>
              <a:gd name="T6" fmla="*/ 2147483647 w 789"/>
              <a:gd name="T7" fmla="*/ 2147483647 h 333"/>
              <a:gd name="T8" fmla="*/ 2147483647 w 789"/>
              <a:gd name="T9" fmla="*/ 2147483647 h 333"/>
              <a:gd name="T10" fmla="*/ 2147483647 w 789"/>
              <a:gd name="T11" fmla="*/ 2147483647 h 333"/>
              <a:gd name="T12" fmla="*/ 2147483647 w 789"/>
              <a:gd name="T13" fmla="*/ 2147483647 h 333"/>
              <a:gd name="T14" fmla="*/ 2147483647 w 789"/>
              <a:gd name="T15" fmla="*/ 2147483647 h 333"/>
              <a:gd name="T16" fmla="*/ 2147483647 w 789"/>
              <a:gd name="T17" fmla="*/ 2147483647 h 333"/>
              <a:gd name="T18" fmla="*/ 2147483647 w 789"/>
              <a:gd name="T19" fmla="*/ 2147483647 h 333"/>
              <a:gd name="T20" fmla="*/ 2147483647 w 789"/>
              <a:gd name="T21" fmla="*/ 2147483647 h 333"/>
              <a:gd name="T22" fmla="*/ 2147483647 w 789"/>
              <a:gd name="T23" fmla="*/ 2147483647 h 333"/>
              <a:gd name="T24" fmla="*/ 2147483647 w 789"/>
              <a:gd name="T25" fmla="*/ 2147483647 h 333"/>
              <a:gd name="T26" fmla="*/ 2147483647 w 789"/>
              <a:gd name="T27" fmla="*/ 2147483647 h 333"/>
              <a:gd name="T28" fmla="*/ 2147483647 w 789"/>
              <a:gd name="T29" fmla="*/ 2147483647 h 333"/>
              <a:gd name="T30" fmla="*/ 2147483647 w 789"/>
              <a:gd name="T31" fmla="*/ 2147483647 h 333"/>
              <a:gd name="T32" fmla="*/ 2147483647 w 789"/>
              <a:gd name="T33" fmla="*/ 2147483647 h 333"/>
              <a:gd name="T34" fmla="*/ 2147483647 w 789"/>
              <a:gd name="T35" fmla="*/ 2147483647 h 333"/>
              <a:gd name="T36" fmla="*/ 2147483647 w 789"/>
              <a:gd name="T37" fmla="*/ 2147483647 h 333"/>
              <a:gd name="T38" fmla="*/ 2147483647 w 789"/>
              <a:gd name="T39" fmla="*/ 2147483647 h 333"/>
              <a:gd name="T40" fmla="*/ 2147483647 w 789"/>
              <a:gd name="T41" fmla="*/ 2147483647 h 333"/>
              <a:gd name="T42" fmla="*/ 2147483647 w 789"/>
              <a:gd name="T43" fmla="*/ 2147483647 h 333"/>
              <a:gd name="T44" fmla="*/ 2147483647 w 789"/>
              <a:gd name="T45" fmla="*/ 2147483647 h 333"/>
              <a:gd name="T46" fmla="*/ 2147483647 w 789"/>
              <a:gd name="T47" fmla="*/ 2147483647 h 333"/>
              <a:gd name="T48" fmla="*/ 2147483647 w 789"/>
              <a:gd name="T49" fmla="*/ 2147483647 h 333"/>
              <a:gd name="T50" fmla="*/ 2147483647 w 789"/>
              <a:gd name="T51" fmla="*/ 2147483647 h 333"/>
              <a:gd name="T52" fmla="*/ 2147483647 w 789"/>
              <a:gd name="T53" fmla="*/ 2147483647 h 333"/>
              <a:gd name="T54" fmla="*/ 2147483647 w 789"/>
              <a:gd name="T55" fmla="*/ 2147483647 h 333"/>
              <a:gd name="T56" fmla="*/ 2147483647 w 789"/>
              <a:gd name="T57" fmla="*/ 2147483647 h 333"/>
              <a:gd name="T58" fmla="*/ 2147483647 w 789"/>
              <a:gd name="T59" fmla="*/ 2147483647 h 333"/>
              <a:gd name="T60" fmla="*/ 2147483647 w 789"/>
              <a:gd name="T61" fmla="*/ 2147483647 h 333"/>
              <a:gd name="T62" fmla="*/ 2147483647 w 789"/>
              <a:gd name="T63" fmla="*/ 2147483647 h 333"/>
              <a:gd name="T64" fmla="*/ 2147483647 w 789"/>
              <a:gd name="T65" fmla="*/ 2147483647 h 333"/>
              <a:gd name="T66" fmla="*/ 2147483647 w 789"/>
              <a:gd name="T67" fmla="*/ 2147483647 h 333"/>
              <a:gd name="T68" fmla="*/ 2147483647 w 789"/>
              <a:gd name="T69" fmla="*/ 2147483647 h 333"/>
              <a:gd name="T70" fmla="*/ 2147483647 w 789"/>
              <a:gd name="T71" fmla="*/ 2147483647 h 3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89"/>
              <a:gd name="T109" fmla="*/ 0 h 333"/>
              <a:gd name="T110" fmla="*/ 789 w 789"/>
              <a:gd name="T111" fmla="*/ 333 h 3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89" h="333">
                <a:moveTo>
                  <a:pt x="0" y="166"/>
                </a:moveTo>
                <a:lnTo>
                  <a:pt x="2" y="181"/>
                </a:lnTo>
                <a:lnTo>
                  <a:pt x="6" y="195"/>
                </a:lnTo>
                <a:lnTo>
                  <a:pt x="14" y="209"/>
                </a:lnTo>
                <a:lnTo>
                  <a:pt x="24" y="223"/>
                </a:lnTo>
                <a:lnTo>
                  <a:pt x="38" y="237"/>
                </a:lnTo>
                <a:lnTo>
                  <a:pt x="53" y="249"/>
                </a:lnTo>
                <a:lnTo>
                  <a:pt x="72" y="262"/>
                </a:lnTo>
                <a:lnTo>
                  <a:pt x="93" y="273"/>
                </a:lnTo>
                <a:lnTo>
                  <a:pt x="116" y="284"/>
                </a:lnTo>
                <a:lnTo>
                  <a:pt x="141" y="294"/>
                </a:lnTo>
                <a:lnTo>
                  <a:pt x="169" y="302"/>
                </a:lnTo>
                <a:lnTo>
                  <a:pt x="197" y="310"/>
                </a:lnTo>
                <a:lnTo>
                  <a:pt x="228" y="317"/>
                </a:lnTo>
                <a:lnTo>
                  <a:pt x="259" y="322"/>
                </a:lnTo>
                <a:lnTo>
                  <a:pt x="292" y="327"/>
                </a:lnTo>
                <a:lnTo>
                  <a:pt x="325" y="330"/>
                </a:lnTo>
                <a:lnTo>
                  <a:pt x="360" y="332"/>
                </a:lnTo>
                <a:lnTo>
                  <a:pt x="394" y="332"/>
                </a:lnTo>
                <a:lnTo>
                  <a:pt x="429" y="332"/>
                </a:lnTo>
                <a:lnTo>
                  <a:pt x="463" y="330"/>
                </a:lnTo>
                <a:lnTo>
                  <a:pt x="496" y="327"/>
                </a:lnTo>
                <a:lnTo>
                  <a:pt x="529" y="322"/>
                </a:lnTo>
                <a:lnTo>
                  <a:pt x="560" y="317"/>
                </a:lnTo>
                <a:lnTo>
                  <a:pt x="591" y="310"/>
                </a:lnTo>
                <a:lnTo>
                  <a:pt x="620" y="302"/>
                </a:lnTo>
                <a:lnTo>
                  <a:pt x="647" y="293"/>
                </a:lnTo>
                <a:lnTo>
                  <a:pt x="673" y="284"/>
                </a:lnTo>
                <a:lnTo>
                  <a:pt x="696" y="273"/>
                </a:lnTo>
                <a:lnTo>
                  <a:pt x="716" y="262"/>
                </a:lnTo>
                <a:lnTo>
                  <a:pt x="735" y="249"/>
                </a:lnTo>
                <a:lnTo>
                  <a:pt x="751" y="236"/>
                </a:lnTo>
                <a:lnTo>
                  <a:pt x="765" y="223"/>
                </a:lnTo>
                <a:lnTo>
                  <a:pt x="775" y="209"/>
                </a:lnTo>
                <a:lnTo>
                  <a:pt x="782" y="195"/>
                </a:lnTo>
                <a:lnTo>
                  <a:pt x="786" y="181"/>
                </a:lnTo>
                <a:lnTo>
                  <a:pt x="788" y="166"/>
                </a:lnTo>
                <a:lnTo>
                  <a:pt x="786" y="151"/>
                </a:lnTo>
                <a:lnTo>
                  <a:pt x="782" y="137"/>
                </a:lnTo>
                <a:lnTo>
                  <a:pt x="775" y="123"/>
                </a:lnTo>
                <a:lnTo>
                  <a:pt x="765" y="109"/>
                </a:lnTo>
                <a:lnTo>
                  <a:pt x="751" y="96"/>
                </a:lnTo>
                <a:lnTo>
                  <a:pt x="735" y="83"/>
                </a:lnTo>
                <a:lnTo>
                  <a:pt x="716" y="71"/>
                </a:lnTo>
                <a:lnTo>
                  <a:pt x="695" y="59"/>
                </a:lnTo>
                <a:lnTo>
                  <a:pt x="672" y="48"/>
                </a:lnTo>
                <a:lnTo>
                  <a:pt x="647" y="39"/>
                </a:lnTo>
                <a:lnTo>
                  <a:pt x="620" y="30"/>
                </a:lnTo>
                <a:lnTo>
                  <a:pt x="591" y="22"/>
                </a:lnTo>
                <a:lnTo>
                  <a:pt x="560" y="15"/>
                </a:lnTo>
                <a:lnTo>
                  <a:pt x="529" y="10"/>
                </a:lnTo>
                <a:lnTo>
                  <a:pt x="496" y="6"/>
                </a:lnTo>
                <a:lnTo>
                  <a:pt x="462" y="2"/>
                </a:lnTo>
                <a:lnTo>
                  <a:pt x="428" y="1"/>
                </a:lnTo>
                <a:lnTo>
                  <a:pt x="394" y="0"/>
                </a:lnTo>
                <a:lnTo>
                  <a:pt x="360" y="1"/>
                </a:lnTo>
                <a:lnTo>
                  <a:pt x="325" y="3"/>
                </a:lnTo>
                <a:lnTo>
                  <a:pt x="292" y="6"/>
                </a:lnTo>
                <a:lnTo>
                  <a:pt x="259" y="10"/>
                </a:lnTo>
                <a:lnTo>
                  <a:pt x="228" y="16"/>
                </a:lnTo>
                <a:lnTo>
                  <a:pt x="197" y="22"/>
                </a:lnTo>
                <a:lnTo>
                  <a:pt x="169" y="30"/>
                </a:lnTo>
                <a:lnTo>
                  <a:pt x="141" y="39"/>
                </a:lnTo>
                <a:lnTo>
                  <a:pt x="116" y="49"/>
                </a:lnTo>
                <a:lnTo>
                  <a:pt x="93" y="60"/>
                </a:lnTo>
                <a:lnTo>
                  <a:pt x="72" y="71"/>
                </a:lnTo>
                <a:lnTo>
                  <a:pt x="53" y="83"/>
                </a:lnTo>
                <a:lnTo>
                  <a:pt x="38" y="96"/>
                </a:lnTo>
                <a:lnTo>
                  <a:pt x="24" y="109"/>
                </a:lnTo>
                <a:lnTo>
                  <a:pt x="14" y="123"/>
                </a:lnTo>
                <a:lnTo>
                  <a:pt x="6" y="138"/>
                </a:lnTo>
                <a:lnTo>
                  <a:pt x="2" y="152"/>
                </a:lnTo>
                <a:lnTo>
                  <a:pt x="0" y="16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Freeform 11"/>
          <p:cNvSpPr>
            <a:spLocks/>
          </p:cNvSpPr>
          <p:nvPr/>
        </p:nvSpPr>
        <p:spPr bwMode="auto">
          <a:xfrm>
            <a:off x="6627813" y="2476500"/>
            <a:ext cx="1449387" cy="544513"/>
          </a:xfrm>
          <a:custGeom>
            <a:avLst/>
            <a:gdLst>
              <a:gd name="T0" fmla="*/ 2147483647 w 913"/>
              <a:gd name="T1" fmla="*/ 2147483647 h 343"/>
              <a:gd name="T2" fmla="*/ 2147483647 w 913"/>
              <a:gd name="T3" fmla="*/ 0 h 343"/>
              <a:gd name="T4" fmla="*/ 0 w 913"/>
              <a:gd name="T5" fmla="*/ 0 h 343"/>
              <a:gd name="T6" fmla="*/ 0 w 913"/>
              <a:gd name="T7" fmla="*/ 2147483647 h 343"/>
              <a:gd name="T8" fmla="*/ 2147483647 w 913"/>
              <a:gd name="T9" fmla="*/ 2147483647 h 3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3"/>
              <a:gd name="T16" fmla="*/ 0 h 343"/>
              <a:gd name="T17" fmla="*/ 913 w 913"/>
              <a:gd name="T18" fmla="*/ 343 h 3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3" h="343">
                <a:moveTo>
                  <a:pt x="912" y="342"/>
                </a:moveTo>
                <a:lnTo>
                  <a:pt x="912" y="0"/>
                </a:lnTo>
                <a:lnTo>
                  <a:pt x="0" y="0"/>
                </a:lnTo>
                <a:lnTo>
                  <a:pt x="0" y="342"/>
                </a:lnTo>
                <a:lnTo>
                  <a:pt x="912" y="342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8" name="Freeform 12"/>
          <p:cNvSpPr>
            <a:spLocks/>
          </p:cNvSpPr>
          <p:nvPr/>
        </p:nvSpPr>
        <p:spPr bwMode="auto">
          <a:xfrm>
            <a:off x="1624013" y="2460625"/>
            <a:ext cx="1252537" cy="544513"/>
          </a:xfrm>
          <a:custGeom>
            <a:avLst/>
            <a:gdLst>
              <a:gd name="T0" fmla="*/ 2147483647 w 789"/>
              <a:gd name="T1" fmla="*/ 2147483647 h 343"/>
              <a:gd name="T2" fmla="*/ 2147483647 w 789"/>
              <a:gd name="T3" fmla="*/ 0 h 343"/>
              <a:gd name="T4" fmla="*/ 0 w 789"/>
              <a:gd name="T5" fmla="*/ 0 h 343"/>
              <a:gd name="T6" fmla="*/ 0 w 789"/>
              <a:gd name="T7" fmla="*/ 2147483647 h 343"/>
              <a:gd name="T8" fmla="*/ 2147483647 w 789"/>
              <a:gd name="T9" fmla="*/ 2147483647 h 3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9"/>
              <a:gd name="T16" fmla="*/ 0 h 343"/>
              <a:gd name="T17" fmla="*/ 789 w 789"/>
              <a:gd name="T18" fmla="*/ 343 h 3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9" h="343">
                <a:moveTo>
                  <a:pt x="788" y="342"/>
                </a:moveTo>
                <a:lnTo>
                  <a:pt x="788" y="0"/>
                </a:lnTo>
                <a:lnTo>
                  <a:pt x="0" y="0"/>
                </a:lnTo>
                <a:lnTo>
                  <a:pt x="0" y="342"/>
                </a:lnTo>
                <a:lnTo>
                  <a:pt x="788" y="34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9" name="Freeform 13"/>
          <p:cNvSpPr>
            <a:spLocks/>
          </p:cNvSpPr>
          <p:nvPr/>
        </p:nvSpPr>
        <p:spPr bwMode="auto">
          <a:xfrm>
            <a:off x="1624013" y="1219200"/>
            <a:ext cx="1252537" cy="528638"/>
          </a:xfrm>
          <a:custGeom>
            <a:avLst/>
            <a:gdLst>
              <a:gd name="T0" fmla="*/ 2147483647 w 789"/>
              <a:gd name="T1" fmla="*/ 2147483647 h 333"/>
              <a:gd name="T2" fmla="*/ 2147483647 w 789"/>
              <a:gd name="T3" fmla="*/ 2147483647 h 333"/>
              <a:gd name="T4" fmla="*/ 2147483647 w 789"/>
              <a:gd name="T5" fmla="*/ 2147483647 h 333"/>
              <a:gd name="T6" fmla="*/ 2147483647 w 789"/>
              <a:gd name="T7" fmla="*/ 2147483647 h 333"/>
              <a:gd name="T8" fmla="*/ 2147483647 w 789"/>
              <a:gd name="T9" fmla="*/ 2147483647 h 333"/>
              <a:gd name="T10" fmla="*/ 2147483647 w 789"/>
              <a:gd name="T11" fmla="*/ 2147483647 h 333"/>
              <a:gd name="T12" fmla="*/ 2147483647 w 789"/>
              <a:gd name="T13" fmla="*/ 2147483647 h 333"/>
              <a:gd name="T14" fmla="*/ 2147483647 w 789"/>
              <a:gd name="T15" fmla="*/ 2147483647 h 333"/>
              <a:gd name="T16" fmla="*/ 2147483647 w 789"/>
              <a:gd name="T17" fmla="*/ 0 h 333"/>
              <a:gd name="T18" fmla="*/ 2147483647 w 789"/>
              <a:gd name="T19" fmla="*/ 0 h 333"/>
              <a:gd name="T20" fmla="*/ 2147483647 w 789"/>
              <a:gd name="T21" fmla="*/ 2147483647 h 333"/>
              <a:gd name="T22" fmla="*/ 2147483647 w 789"/>
              <a:gd name="T23" fmla="*/ 2147483647 h 333"/>
              <a:gd name="T24" fmla="*/ 2147483647 w 789"/>
              <a:gd name="T25" fmla="*/ 2147483647 h 333"/>
              <a:gd name="T26" fmla="*/ 2147483647 w 789"/>
              <a:gd name="T27" fmla="*/ 2147483647 h 333"/>
              <a:gd name="T28" fmla="*/ 2147483647 w 789"/>
              <a:gd name="T29" fmla="*/ 2147483647 h 333"/>
              <a:gd name="T30" fmla="*/ 2147483647 w 789"/>
              <a:gd name="T31" fmla="*/ 2147483647 h 333"/>
              <a:gd name="T32" fmla="*/ 2147483647 w 789"/>
              <a:gd name="T33" fmla="*/ 2147483647 h 333"/>
              <a:gd name="T34" fmla="*/ 2147483647 w 789"/>
              <a:gd name="T35" fmla="*/ 2147483647 h 333"/>
              <a:gd name="T36" fmla="*/ 2147483647 w 789"/>
              <a:gd name="T37" fmla="*/ 2147483647 h 333"/>
              <a:gd name="T38" fmla="*/ 2147483647 w 789"/>
              <a:gd name="T39" fmla="*/ 2147483647 h 333"/>
              <a:gd name="T40" fmla="*/ 2147483647 w 789"/>
              <a:gd name="T41" fmla="*/ 2147483647 h 333"/>
              <a:gd name="T42" fmla="*/ 2147483647 w 789"/>
              <a:gd name="T43" fmla="*/ 2147483647 h 333"/>
              <a:gd name="T44" fmla="*/ 2147483647 w 789"/>
              <a:gd name="T45" fmla="*/ 2147483647 h 333"/>
              <a:gd name="T46" fmla="*/ 2147483647 w 789"/>
              <a:gd name="T47" fmla="*/ 2147483647 h 333"/>
              <a:gd name="T48" fmla="*/ 2147483647 w 789"/>
              <a:gd name="T49" fmla="*/ 2147483647 h 333"/>
              <a:gd name="T50" fmla="*/ 2147483647 w 789"/>
              <a:gd name="T51" fmla="*/ 2147483647 h 333"/>
              <a:gd name="T52" fmla="*/ 2147483647 w 789"/>
              <a:gd name="T53" fmla="*/ 2147483647 h 333"/>
              <a:gd name="T54" fmla="*/ 2147483647 w 789"/>
              <a:gd name="T55" fmla="*/ 2147483647 h 333"/>
              <a:gd name="T56" fmla="*/ 2147483647 w 789"/>
              <a:gd name="T57" fmla="*/ 2147483647 h 333"/>
              <a:gd name="T58" fmla="*/ 2147483647 w 789"/>
              <a:gd name="T59" fmla="*/ 2147483647 h 333"/>
              <a:gd name="T60" fmla="*/ 2147483647 w 789"/>
              <a:gd name="T61" fmla="*/ 2147483647 h 333"/>
              <a:gd name="T62" fmla="*/ 2147483647 w 789"/>
              <a:gd name="T63" fmla="*/ 2147483647 h 333"/>
              <a:gd name="T64" fmla="*/ 2147483647 w 789"/>
              <a:gd name="T65" fmla="*/ 2147483647 h 333"/>
              <a:gd name="T66" fmla="*/ 2147483647 w 789"/>
              <a:gd name="T67" fmla="*/ 2147483647 h 333"/>
              <a:gd name="T68" fmla="*/ 2147483647 w 789"/>
              <a:gd name="T69" fmla="*/ 2147483647 h 333"/>
              <a:gd name="T70" fmla="*/ 2147483647 w 789"/>
              <a:gd name="T71" fmla="*/ 2147483647 h 3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89"/>
              <a:gd name="T109" fmla="*/ 0 h 333"/>
              <a:gd name="T110" fmla="*/ 789 w 789"/>
              <a:gd name="T111" fmla="*/ 333 h 3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89" h="333">
                <a:moveTo>
                  <a:pt x="788" y="166"/>
                </a:moveTo>
                <a:lnTo>
                  <a:pt x="787" y="151"/>
                </a:lnTo>
                <a:lnTo>
                  <a:pt x="782" y="137"/>
                </a:lnTo>
                <a:lnTo>
                  <a:pt x="775" y="123"/>
                </a:lnTo>
                <a:lnTo>
                  <a:pt x="765" y="109"/>
                </a:lnTo>
                <a:lnTo>
                  <a:pt x="751" y="96"/>
                </a:lnTo>
                <a:lnTo>
                  <a:pt x="735" y="83"/>
                </a:lnTo>
                <a:lnTo>
                  <a:pt x="717" y="70"/>
                </a:lnTo>
                <a:lnTo>
                  <a:pt x="696" y="59"/>
                </a:lnTo>
                <a:lnTo>
                  <a:pt x="673" y="49"/>
                </a:lnTo>
                <a:lnTo>
                  <a:pt x="647" y="39"/>
                </a:lnTo>
                <a:lnTo>
                  <a:pt x="620" y="30"/>
                </a:lnTo>
                <a:lnTo>
                  <a:pt x="591" y="22"/>
                </a:lnTo>
                <a:lnTo>
                  <a:pt x="561" y="16"/>
                </a:lnTo>
                <a:lnTo>
                  <a:pt x="529" y="10"/>
                </a:lnTo>
                <a:lnTo>
                  <a:pt x="496" y="6"/>
                </a:lnTo>
                <a:lnTo>
                  <a:pt x="463" y="3"/>
                </a:lnTo>
                <a:lnTo>
                  <a:pt x="429" y="0"/>
                </a:lnTo>
                <a:lnTo>
                  <a:pt x="394" y="0"/>
                </a:lnTo>
                <a:lnTo>
                  <a:pt x="360" y="0"/>
                </a:lnTo>
                <a:lnTo>
                  <a:pt x="325" y="3"/>
                </a:lnTo>
                <a:lnTo>
                  <a:pt x="292" y="6"/>
                </a:lnTo>
                <a:lnTo>
                  <a:pt x="260" y="10"/>
                </a:lnTo>
                <a:lnTo>
                  <a:pt x="228" y="16"/>
                </a:lnTo>
                <a:lnTo>
                  <a:pt x="197" y="22"/>
                </a:lnTo>
                <a:lnTo>
                  <a:pt x="168" y="30"/>
                </a:lnTo>
                <a:lnTo>
                  <a:pt x="141" y="39"/>
                </a:lnTo>
                <a:lnTo>
                  <a:pt x="115" y="49"/>
                </a:lnTo>
                <a:lnTo>
                  <a:pt x="92" y="59"/>
                </a:lnTo>
                <a:lnTo>
                  <a:pt x="71" y="70"/>
                </a:lnTo>
                <a:lnTo>
                  <a:pt x="53" y="83"/>
                </a:lnTo>
                <a:lnTo>
                  <a:pt x="37" y="96"/>
                </a:lnTo>
                <a:lnTo>
                  <a:pt x="24" y="109"/>
                </a:lnTo>
                <a:lnTo>
                  <a:pt x="14" y="123"/>
                </a:lnTo>
                <a:lnTo>
                  <a:pt x="6" y="137"/>
                </a:lnTo>
                <a:lnTo>
                  <a:pt x="1" y="151"/>
                </a:lnTo>
                <a:lnTo>
                  <a:pt x="0" y="166"/>
                </a:lnTo>
                <a:lnTo>
                  <a:pt x="1" y="180"/>
                </a:lnTo>
                <a:lnTo>
                  <a:pt x="6" y="195"/>
                </a:lnTo>
                <a:lnTo>
                  <a:pt x="14" y="209"/>
                </a:lnTo>
                <a:lnTo>
                  <a:pt x="24" y="223"/>
                </a:lnTo>
                <a:lnTo>
                  <a:pt x="37" y="236"/>
                </a:lnTo>
                <a:lnTo>
                  <a:pt x="53" y="249"/>
                </a:lnTo>
                <a:lnTo>
                  <a:pt x="71" y="261"/>
                </a:lnTo>
                <a:lnTo>
                  <a:pt x="92" y="273"/>
                </a:lnTo>
                <a:lnTo>
                  <a:pt x="115" y="284"/>
                </a:lnTo>
                <a:lnTo>
                  <a:pt x="141" y="294"/>
                </a:lnTo>
                <a:lnTo>
                  <a:pt x="168" y="302"/>
                </a:lnTo>
                <a:lnTo>
                  <a:pt x="197" y="310"/>
                </a:lnTo>
                <a:lnTo>
                  <a:pt x="228" y="317"/>
                </a:lnTo>
                <a:lnTo>
                  <a:pt x="260" y="322"/>
                </a:lnTo>
                <a:lnTo>
                  <a:pt x="292" y="327"/>
                </a:lnTo>
                <a:lnTo>
                  <a:pt x="325" y="330"/>
                </a:lnTo>
                <a:lnTo>
                  <a:pt x="360" y="331"/>
                </a:lnTo>
                <a:lnTo>
                  <a:pt x="394" y="332"/>
                </a:lnTo>
                <a:lnTo>
                  <a:pt x="429" y="331"/>
                </a:lnTo>
                <a:lnTo>
                  <a:pt x="463" y="330"/>
                </a:lnTo>
                <a:lnTo>
                  <a:pt x="496" y="327"/>
                </a:lnTo>
                <a:lnTo>
                  <a:pt x="529" y="322"/>
                </a:lnTo>
                <a:lnTo>
                  <a:pt x="561" y="317"/>
                </a:lnTo>
                <a:lnTo>
                  <a:pt x="591" y="310"/>
                </a:lnTo>
                <a:lnTo>
                  <a:pt x="620" y="302"/>
                </a:lnTo>
                <a:lnTo>
                  <a:pt x="647" y="294"/>
                </a:lnTo>
                <a:lnTo>
                  <a:pt x="673" y="284"/>
                </a:lnTo>
                <a:lnTo>
                  <a:pt x="696" y="273"/>
                </a:lnTo>
                <a:lnTo>
                  <a:pt x="717" y="261"/>
                </a:lnTo>
                <a:lnTo>
                  <a:pt x="735" y="249"/>
                </a:lnTo>
                <a:lnTo>
                  <a:pt x="751" y="236"/>
                </a:lnTo>
                <a:lnTo>
                  <a:pt x="765" y="223"/>
                </a:lnTo>
                <a:lnTo>
                  <a:pt x="775" y="209"/>
                </a:lnTo>
                <a:lnTo>
                  <a:pt x="782" y="195"/>
                </a:lnTo>
                <a:lnTo>
                  <a:pt x="787" y="180"/>
                </a:lnTo>
                <a:lnTo>
                  <a:pt x="788" y="16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0" name="Rectangle 14"/>
          <p:cNvSpPr>
            <a:spLocks noChangeArrowheads="1"/>
          </p:cNvSpPr>
          <p:nvPr/>
        </p:nvSpPr>
        <p:spPr bwMode="auto">
          <a:xfrm>
            <a:off x="3224213" y="1673225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lot</a:t>
            </a:r>
          </a:p>
        </p:txBody>
      </p:sp>
      <p:sp>
        <p:nvSpPr>
          <p:cNvPr id="42001" name="Freeform 15"/>
          <p:cNvSpPr>
            <a:spLocks/>
          </p:cNvSpPr>
          <p:nvPr/>
        </p:nvSpPr>
        <p:spPr bwMode="auto">
          <a:xfrm>
            <a:off x="4360863" y="2398713"/>
            <a:ext cx="1252537" cy="622300"/>
          </a:xfrm>
          <a:custGeom>
            <a:avLst/>
            <a:gdLst>
              <a:gd name="T0" fmla="*/ 0 w 789"/>
              <a:gd name="T1" fmla="*/ 2147483647 h 392"/>
              <a:gd name="T2" fmla="*/ 2147483647 w 789"/>
              <a:gd name="T3" fmla="*/ 0 h 392"/>
              <a:gd name="T4" fmla="*/ 2147483647 w 789"/>
              <a:gd name="T5" fmla="*/ 2147483647 h 392"/>
              <a:gd name="T6" fmla="*/ 2147483647 w 789"/>
              <a:gd name="T7" fmla="*/ 2147483647 h 392"/>
              <a:gd name="T8" fmla="*/ 0 w 789"/>
              <a:gd name="T9" fmla="*/ 2147483647 h 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9"/>
              <a:gd name="T16" fmla="*/ 0 h 392"/>
              <a:gd name="T17" fmla="*/ 789 w 789"/>
              <a:gd name="T18" fmla="*/ 392 h 3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9" h="392">
                <a:moveTo>
                  <a:pt x="0" y="196"/>
                </a:moveTo>
                <a:lnTo>
                  <a:pt x="394" y="0"/>
                </a:lnTo>
                <a:lnTo>
                  <a:pt x="788" y="196"/>
                </a:lnTo>
                <a:lnTo>
                  <a:pt x="394" y="391"/>
                </a:lnTo>
                <a:lnTo>
                  <a:pt x="0" y="196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Rectangle 16"/>
          <p:cNvSpPr>
            <a:spLocks noChangeArrowheads="1"/>
          </p:cNvSpPr>
          <p:nvPr/>
        </p:nvSpPr>
        <p:spPr bwMode="auto">
          <a:xfrm>
            <a:off x="1906588" y="1266825"/>
            <a:ext cx="711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name</a:t>
            </a:r>
          </a:p>
        </p:txBody>
      </p:sp>
      <p:sp>
        <p:nvSpPr>
          <p:cNvPr id="42003" name="Rectangle 17"/>
          <p:cNvSpPr>
            <a:spLocks noChangeArrowheads="1"/>
          </p:cNvSpPr>
          <p:nvPr/>
        </p:nvSpPr>
        <p:spPr bwMode="auto">
          <a:xfrm>
            <a:off x="7754938" y="1636713"/>
            <a:ext cx="5318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age</a:t>
            </a:r>
          </a:p>
        </p:txBody>
      </p:sp>
      <p:sp>
        <p:nvSpPr>
          <p:cNvPr id="42004" name="Rectangle 18"/>
          <p:cNvSpPr>
            <a:spLocks noChangeArrowheads="1"/>
          </p:cNvSpPr>
          <p:nvPr/>
        </p:nvSpPr>
        <p:spPr bwMode="auto">
          <a:xfrm>
            <a:off x="6032500" y="1597025"/>
            <a:ext cx="8366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pname</a:t>
            </a:r>
          </a:p>
        </p:txBody>
      </p:sp>
      <p:sp>
        <p:nvSpPr>
          <p:cNvPr id="42005" name="Rectangle 19"/>
          <p:cNvSpPr>
            <a:spLocks noChangeArrowheads="1"/>
          </p:cNvSpPr>
          <p:nvPr/>
        </p:nvSpPr>
        <p:spPr bwMode="auto">
          <a:xfrm>
            <a:off x="6742113" y="2557463"/>
            <a:ext cx="13446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Dependents</a:t>
            </a:r>
          </a:p>
        </p:txBody>
      </p:sp>
      <p:sp>
        <p:nvSpPr>
          <p:cNvPr id="42006" name="Rectangle 20"/>
          <p:cNvSpPr>
            <a:spLocks noChangeArrowheads="1"/>
          </p:cNvSpPr>
          <p:nvPr/>
        </p:nvSpPr>
        <p:spPr bwMode="auto">
          <a:xfrm>
            <a:off x="1619250" y="2574925"/>
            <a:ext cx="1254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Employees</a:t>
            </a:r>
          </a:p>
        </p:txBody>
      </p:sp>
      <p:sp>
        <p:nvSpPr>
          <p:cNvPr id="42007" name="Rectangle 21"/>
          <p:cNvSpPr>
            <a:spLocks noChangeArrowheads="1"/>
          </p:cNvSpPr>
          <p:nvPr/>
        </p:nvSpPr>
        <p:spPr bwMode="auto">
          <a:xfrm>
            <a:off x="827088" y="1644650"/>
            <a:ext cx="5318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ssn</a:t>
            </a:r>
          </a:p>
        </p:txBody>
      </p:sp>
      <p:sp>
        <p:nvSpPr>
          <p:cNvPr id="42008" name="Rectangle 22"/>
          <p:cNvSpPr>
            <a:spLocks noChangeArrowheads="1"/>
          </p:cNvSpPr>
          <p:nvPr/>
        </p:nvSpPr>
        <p:spPr bwMode="auto">
          <a:xfrm>
            <a:off x="4594225" y="2557463"/>
            <a:ext cx="7794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Policy</a:t>
            </a:r>
          </a:p>
        </p:txBody>
      </p:sp>
      <p:sp>
        <p:nvSpPr>
          <p:cNvPr id="42009" name="Rectangle 23"/>
          <p:cNvSpPr>
            <a:spLocks noChangeArrowheads="1"/>
          </p:cNvSpPr>
          <p:nvPr/>
        </p:nvSpPr>
        <p:spPr bwMode="auto">
          <a:xfrm>
            <a:off x="4660900" y="1570038"/>
            <a:ext cx="5984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cost</a:t>
            </a:r>
          </a:p>
        </p:txBody>
      </p:sp>
      <p:sp>
        <p:nvSpPr>
          <p:cNvPr id="42010" name="Line 24"/>
          <p:cNvSpPr>
            <a:spLocks noChangeShapeType="1"/>
          </p:cNvSpPr>
          <p:nvPr/>
        </p:nvSpPr>
        <p:spPr bwMode="auto">
          <a:xfrm flipH="1">
            <a:off x="6138863" y="1903413"/>
            <a:ext cx="609600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1" name="Line 25"/>
          <p:cNvSpPr>
            <a:spLocks noChangeShapeType="1"/>
          </p:cNvSpPr>
          <p:nvPr/>
        </p:nvSpPr>
        <p:spPr bwMode="auto">
          <a:xfrm>
            <a:off x="2265363" y="1771650"/>
            <a:ext cx="0" cy="6683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2" name="Line 26"/>
          <p:cNvSpPr>
            <a:spLocks noChangeShapeType="1"/>
          </p:cNvSpPr>
          <p:nvPr/>
        </p:nvSpPr>
        <p:spPr bwMode="auto">
          <a:xfrm>
            <a:off x="1358900" y="2120900"/>
            <a:ext cx="558800" cy="3397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3" name="Line 27"/>
          <p:cNvSpPr>
            <a:spLocks noChangeShapeType="1"/>
          </p:cNvSpPr>
          <p:nvPr/>
        </p:nvSpPr>
        <p:spPr bwMode="auto">
          <a:xfrm flipH="1">
            <a:off x="2600325" y="2132013"/>
            <a:ext cx="814388" cy="3286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4" name="Line 28"/>
          <p:cNvSpPr>
            <a:spLocks noChangeShapeType="1"/>
          </p:cNvSpPr>
          <p:nvPr/>
        </p:nvSpPr>
        <p:spPr bwMode="auto">
          <a:xfrm flipV="1">
            <a:off x="4994275" y="2022475"/>
            <a:ext cx="3175" cy="3683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5" name="Line 29"/>
          <p:cNvSpPr>
            <a:spLocks noChangeShapeType="1"/>
          </p:cNvSpPr>
          <p:nvPr/>
        </p:nvSpPr>
        <p:spPr bwMode="auto">
          <a:xfrm>
            <a:off x="6492875" y="2112963"/>
            <a:ext cx="360363" cy="3667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6" name="Line 30"/>
          <p:cNvSpPr>
            <a:spLocks noChangeShapeType="1"/>
          </p:cNvSpPr>
          <p:nvPr/>
        </p:nvSpPr>
        <p:spPr bwMode="auto">
          <a:xfrm flipH="1">
            <a:off x="7473950" y="2132013"/>
            <a:ext cx="514350" cy="3476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7" name="Line 31"/>
          <p:cNvSpPr>
            <a:spLocks noChangeShapeType="1"/>
          </p:cNvSpPr>
          <p:nvPr/>
        </p:nvSpPr>
        <p:spPr bwMode="auto">
          <a:xfrm flipH="1">
            <a:off x="2881313" y="2706688"/>
            <a:ext cx="14160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8" name="Line 32"/>
          <p:cNvSpPr>
            <a:spLocks noChangeShapeType="1"/>
          </p:cNvSpPr>
          <p:nvPr/>
        </p:nvSpPr>
        <p:spPr bwMode="auto">
          <a:xfrm>
            <a:off x="5640388" y="2706688"/>
            <a:ext cx="931862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Curved Left Arrow 38"/>
          <p:cNvSpPr>
            <a:spLocks noChangeArrowheads="1"/>
          </p:cNvSpPr>
          <p:nvPr/>
        </p:nvSpPr>
        <p:spPr bwMode="auto">
          <a:xfrm rot="1456760">
            <a:off x="6673515" y="3133334"/>
            <a:ext cx="730250" cy="2108956"/>
          </a:xfrm>
          <a:prstGeom prst="curvedLeftArrow">
            <a:avLst>
              <a:gd name="adj1" fmla="val 25057"/>
              <a:gd name="adj2" fmla="val 50103"/>
              <a:gd name="adj3" fmla="val 25000"/>
            </a:avLst>
          </a:prstGeom>
          <a:solidFill>
            <a:srgbClr val="00B0F0"/>
          </a:solidFill>
          <a:ln w="12700" algn="ctr">
            <a:solidFill>
              <a:srgbClr val="005EA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473950" y="3619759"/>
            <a:ext cx="13636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Map into</a:t>
            </a:r>
          </a:p>
          <a:p>
            <a:pPr eaLnBrk="1" hangingPunct="1"/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one table</a:t>
            </a:r>
          </a:p>
        </p:txBody>
      </p:sp>
      <p:sp>
        <p:nvSpPr>
          <p:cNvPr id="41" name="Rounded Rectangular Callout 40"/>
          <p:cNvSpPr/>
          <p:nvPr/>
        </p:nvSpPr>
        <p:spPr bwMode="auto">
          <a:xfrm>
            <a:off x="4150817" y="3278188"/>
            <a:ext cx="2597645" cy="914400"/>
          </a:xfrm>
          <a:prstGeom prst="wedgeRoundRectCallout">
            <a:avLst>
              <a:gd name="adj1" fmla="val -76985"/>
              <a:gd name="adj2" fmla="val 118834"/>
              <a:gd name="adj3" fmla="val 16667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lnSpc>
                <a:spcPts val="2100"/>
              </a:lnSpc>
              <a:defRPr/>
            </a:pPr>
            <a:r>
              <a:rPr lang="en-US" sz="2000" i="1" dirty="0" err="1">
                <a:solidFill>
                  <a:schemeClr val="bg1"/>
                </a:solidFill>
                <a:latin typeface="Calibri" pitchFamily="34" charset="0"/>
                <a:cs typeface="+mn-cs"/>
              </a:rPr>
              <a:t>ssn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+mn-cs"/>
              </a:rPr>
              <a:t> is part of a primary key</a:t>
            </a:r>
          </a:p>
          <a:p>
            <a:pPr algn="ctr" eaLnBrk="0" hangingPunct="0">
              <a:lnSpc>
                <a:spcPts val="21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+mn-cs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→ 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+mn-cs"/>
              </a:rPr>
              <a:t>Implicit NOT NULL</a:t>
            </a:r>
          </a:p>
        </p:txBody>
      </p:sp>
      <p:sp>
        <p:nvSpPr>
          <p:cNvPr id="42" name="Rounded Rectangular Callout 41"/>
          <p:cNvSpPr/>
          <p:nvPr/>
        </p:nvSpPr>
        <p:spPr bwMode="auto">
          <a:xfrm>
            <a:off x="6421437" y="5029200"/>
            <a:ext cx="2112963" cy="1600200"/>
          </a:xfrm>
          <a:prstGeom prst="wedgeRoundRectCallout">
            <a:avLst>
              <a:gd name="adj1" fmla="val -177448"/>
              <a:gd name="adj2" fmla="val 18133"/>
              <a:gd name="adj3" fmla="val 16667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lnSpc>
                <a:spcPts val="21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+mn-cs"/>
              </a:rPr>
              <a:t>When the owner entity is deleted, all owned weak entities must also be deleted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48B88F-39FB-4A74-AAC7-9AB920ABF57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889" y="4830762"/>
            <a:ext cx="515921" cy="350826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DB33CE-5E91-407F-8FC2-E45EF3183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0CAF-231E-44D3-A39E-119AE23AA762}" type="datetime1">
              <a:rPr lang="en-US" smtClean="0"/>
              <a:t>11/11/2020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DFD51B-ECE2-4D08-B436-30F209AF6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3602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2774" grpId="0" animBg="1"/>
      <p:bldP spid="7" grpId="0" animBg="1"/>
      <p:bldP spid="39" grpId="0" animBg="1"/>
      <p:bldP spid="40" grpId="0"/>
      <p:bldP spid="41" grpId="0" animBg="1"/>
      <p:bldP spid="4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Mapping ISA to Relations</a:t>
            </a:r>
          </a:p>
        </p:txBody>
      </p:sp>
      <p:sp>
        <p:nvSpPr>
          <p:cNvPr id="58402" name="Rectangle 3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3657600" cy="1524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002060"/>
                </a:solidFill>
                <a:latin typeface="Calibri" pitchFamily="34" charset="0"/>
              </a:rPr>
              <a:t>Two approaches:</a:t>
            </a:r>
          </a:p>
          <a:p>
            <a:pPr marL="803275" indent="-514350">
              <a:buFont typeface="+mj-lt"/>
              <a:buAutoNum type="arabicParenR"/>
              <a:defRPr/>
            </a:pP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Using three tables</a:t>
            </a:r>
          </a:p>
          <a:p>
            <a:pPr marL="803275" indent="-514350">
              <a:buFont typeface="+mj-lt"/>
              <a:buAutoNum type="arabicParenR"/>
              <a:defRPr/>
            </a:pP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Using two tables</a:t>
            </a:r>
          </a:p>
        </p:txBody>
      </p:sp>
      <p:grpSp>
        <p:nvGrpSpPr>
          <p:cNvPr id="45062" name="Group 35"/>
          <p:cNvGrpSpPr>
            <a:grpSpLocks/>
          </p:cNvGrpSpPr>
          <p:nvPr/>
        </p:nvGrpSpPr>
        <p:grpSpPr bwMode="auto">
          <a:xfrm>
            <a:off x="3167063" y="2887663"/>
            <a:ext cx="5138737" cy="3055937"/>
            <a:chOff x="3884613" y="115888"/>
            <a:chExt cx="5138737" cy="3055937"/>
          </a:xfrm>
        </p:grpSpPr>
        <p:sp>
          <p:nvSpPr>
            <p:cNvPr id="45063" name="Rectangle 5"/>
            <p:cNvSpPr>
              <a:spLocks noChangeArrowheads="1"/>
            </p:cNvSpPr>
            <p:nvPr/>
          </p:nvSpPr>
          <p:spPr bwMode="auto">
            <a:xfrm>
              <a:off x="7527925" y="2781300"/>
              <a:ext cx="1495425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 dirty="0" err="1">
                  <a:solidFill>
                    <a:srgbClr val="000000"/>
                  </a:solidFill>
                  <a:latin typeface="Arial" pitchFamily="34" charset="0"/>
                </a:rPr>
                <a:t>Contract_Emps</a:t>
              </a:r>
              <a:endParaRPr lang="en-US" sz="14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064" name="Freeform 6"/>
            <p:cNvSpPr>
              <a:spLocks/>
            </p:cNvSpPr>
            <p:nvPr/>
          </p:nvSpPr>
          <p:spPr bwMode="auto">
            <a:xfrm>
              <a:off x="5781675" y="400050"/>
              <a:ext cx="1055688" cy="390525"/>
            </a:xfrm>
            <a:custGeom>
              <a:avLst/>
              <a:gdLst>
                <a:gd name="T0" fmla="*/ 2147483647 w 665"/>
                <a:gd name="T1" fmla="*/ 2147483647 h 246"/>
                <a:gd name="T2" fmla="*/ 2147483647 w 665"/>
                <a:gd name="T3" fmla="*/ 2147483647 h 246"/>
                <a:gd name="T4" fmla="*/ 2147483647 w 665"/>
                <a:gd name="T5" fmla="*/ 2147483647 h 246"/>
                <a:gd name="T6" fmla="*/ 2147483647 w 665"/>
                <a:gd name="T7" fmla="*/ 2147483647 h 246"/>
                <a:gd name="T8" fmla="*/ 2147483647 w 665"/>
                <a:gd name="T9" fmla="*/ 2147483647 h 246"/>
                <a:gd name="T10" fmla="*/ 2147483647 w 665"/>
                <a:gd name="T11" fmla="*/ 2147483647 h 246"/>
                <a:gd name="T12" fmla="*/ 2147483647 w 665"/>
                <a:gd name="T13" fmla="*/ 2147483647 h 246"/>
                <a:gd name="T14" fmla="*/ 2147483647 w 665"/>
                <a:gd name="T15" fmla="*/ 2147483647 h 246"/>
                <a:gd name="T16" fmla="*/ 2147483647 w 665"/>
                <a:gd name="T17" fmla="*/ 2147483647 h 246"/>
                <a:gd name="T18" fmla="*/ 2147483647 w 665"/>
                <a:gd name="T19" fmla="*/ 2147483647 h 246"/>
                <a:gd name="T20" fmla="*/ 2147483647 w 665"/>
                <a:gd name="T21" fmla="*/ 2147483647 h 246"/>
                <a:gd name="T22" fmla="*/ 2147483647 w 665"/>
                <a:gd name="T23" fmla="*/ 2147483647 h 246"/>
                <a:gd name="T24" fmla="*/ 2147483647 w 665"/>
                <a:gd name="T25" fmla="*/ 2147483647 h 246"/>
                <a:gd name="T26" fmla="*/ 2147483647 w 665"/>
                <a:gd name="T27" fmla="*/ 2147483647 h 246"/>
                <a:gd name="T28" fmla="*/ 2147483647 w 665"/>
                <a:gd name="T29" fmla="*/ 2147483647 h 246"/>
                <a:gd name="T30" fmla="*/ 2147483647 w 665"/>
                <a:gd name="T31" fmla="*/ 2147483647 h 246"/>
                <a:gd name="T32" fmla="*/ 2147483647 w 665"/>
                <a:gd name="T33" fmla="*/ 2147483647 h 246"/>
                <a:gd name="T34" fmla="*/ 2147483647 w 665"/>
                <a:gd name="T35" fmla="*/ 2147483647 h 246"/>
                <a:gd name="T36" fmla="*/ 2147483647 w 665"/>
                <a:gd name="T37" fmla="*/ 2147483647 h 246"/>
                <a:gd name="T38" fmla="*/ 2147483647 w 665"/>
                <a:gd name="T39" fmla="*/ 2147483647 h 246"/>
                <a:gd name="T40" fmla="*/ 2147483647 w 665"/>
                <a:gd name="T41" fmla="*/ 2147483647 h 246"/>
                <a:gd name="T42" fmla="*/ 2147483647 w 665"/>
                <a:gd name="T43" fmla="*/ 2147483647 h 246"/>
                <a:gd name="T44" fmla="*/ 2147483647 w 665"/>
                <a:gd name="T45" fmla="*/ 2147483647 h 246"/>
                <a:gd name="T46" fmla="*/ 2147483647 w 665"/>
                <a:gd name="T47" fmla="*/ 2147483647 h 246"/>
                <a:gd name="T48" fmla="*/ 2147483647 w 665"/>
                <a:gd name="T49" fmla="*/ 2147483647 h 246"/>
                <a:gd name="T50" fmla="*/ 2147483647 w 665"/>
                <a:gd name="T51" fmla="*/ 2147483647 h 246"/>
                <a:gd name="T52" fmla="*/ 2147483647 w 665"/>
                <a:gd name="T53" fmla="*/ 2147483647 h 246"/>
                <a:gd name="T54" fmla="*/ 2147483647 w 665"/>
                <a:gd name="T55" fmla="*/ 2147483647 h 246"/>
                <a:gd name="T56" fmla="*/ 2147483647 w 665"/>
                <a:gd name="T57" fmla="*/ 2147483647 h 246"/>
                <a:gd name="T58" fmla="*/ 2147483647 w 665"/>
                <a:gd name="T59" fmla="*/ 2147483647 h 246"/>
                <a:gd name="T60" fmla="*/ 2147483647 w 665"/>
                <a:gd name="T61" fmla="*/ 2147483647 h 246"/>
                <a:gd name="T62" fmla="*/ 2147483647 w 665"/>
                <a:gd name="T63" fmla="*/ 2147483647 h 246"/>
                <a:gd name="T64" fmla="*/ 2147483647 w 665"/>
                <a:gd name="T65" fmla="*/ 2147483647 h 246"/>
                <a:gd name="T66" fmla="*/ 2147483647 w 665"/>
                <a:gd name="T67" fmla="*/ 2147483647 h 246"/>
                <a:gd name="T68" fmla="*/ 2147483647 w 665"/>
                <a:gd name="T69" fmla="*/ 2147483647 h 246"/>
                <a:gd name="T70" fmla="*/ 2147483647 w 665"/>
                <a:gd name="T71" fmla="*/ 2147483647 h 2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5"/>
                <a:gd name="T109" fmla="*/ 0 h 246"/>
                <a:gd name="T110" fmla="*/ 665 w 665"/>
                <a:gd name="T111" fmla="*/ 246 h 2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5" h="246">
                  <a:moveTo>
                    <a:pt x="664" y="123"/>
                  </a:moveTo>
                  <a:lnTo>
                    <a:pt x="662" y="111"/>
                  </a:lnTo>
                  <a:lnTo>
                    <a:pt x="658" y="101"/>
                  </a:lnTo>
                  <a:lnTo>
                    <a:pt x="653" y="90"/>
                  </a:lnTo>
                  <a:lnTo>
                    <a:pt x="644" y="80"/>
                  </a:lnTo>
                  <a:lnTo>
                    <a:pt x="633" y="70"/>
                  </a:lnTo>
                  <a:lnTo>
                    <a:pt x="620" y="62"/>
                  </a:lnTo>
                  <a:lnTo>
                    <a:pt x="604" y="52"/>
                  </a:lnTo>
                  <a:lnTo>
                    <a:pt x="587" y="43"/>
                  </a:lnTo>
                  <a:lnTo>
                    <a:pt x="567" y="35"/>
                  </a:lnTo>
                  <a:lnTo>
                    <a:pt x="546" y="28"/>
                  </a:lnTo>
                  <a:lnTo>
                    <a:pt x="522" y="23"/>
                  </a:lnTo>
                  <a:lnTo>
                    <a:pt x="498" y="17"/>
                  </a:lnTo>
                  <a:lnTo>
                    <a:pt x="473" y="11"/>
                  </a:lnTo>
                  <a:lnTo>
                    <a:pt x="446" y="8"/>
                  </a:lnTo>
                  <a:lnTo>
                    <a:pt x="418" y="4"/>
                  </a:lnTo>
                  <a:lnTo>
                    <a:pt x="389" y="2"/>
                  </a:lnTo>
                  <a:lnTo>
                    <a:pt x="361" y="1"/>
                  </a:lnTo>
                  <a:lnTo>
                    <a:pt x="332" y="0"/>
                  </a:lnTo>
                  <a:lnTo>
                    <a:pt x="303" y="1"/>
                  </a:lnTo>
                  <a:lnTo>
                    <a:pt x="275" y="2"/>
                  </a:lnTo>
                  <a:lnTo>
                    <a:pt x="246" y="4"/>
                  </a:lnTo>
                  <a:lnTo>
                    <a:pt x="218" y="8"/>
                  </a:lnTo>
                  <a:lnTo>
                    <a:pt x="192" y="11"/>
                  </a:lnTo>
                  <a:lnTo>
                    <a:pt x="166" y="17"/>
                  </a:lnTo>
                  <a:lnTo>
                    <a:pt x="141" y="23"/>
                  </a:lnTo>
                  <a:lnTo>
                    <a:pt x="119" y="28"/>
                  </a:lnTo>
                  <a:lnTo>
                    <a:pt x="98" y="35"/>
                  </a:lnTo>
                  <a:lnTo>
                    <a:pt x="78" y="43"/>
                  </a:lnTo>
                  <a:lnTo>
                    <a:pt x="60" y="52"/>
                  </a:lnTo>
                  <a:lnTo>
                    <a:pt x="45" y="62"/>
                  </a:lnTo>
                  <a:lnTo>
                    <a:pt x="31" y="70"/>
                  </a:lnTo>
                  <a:lnTo>
                    <a:pt x="21" y="80"/>
                  </a:lnTo>
                  <a:lnTo>
                    <a:pt x="11" y="90"/>
                  </a:lnTo>
                  <a:lnTo>
                    <a:pt x="5" y="101"/>
                  </a:lnTo>
                  <a:lnTo>
                    <a:pt x="1" y="111"/>
                  </a:lnTo>
                  <a:lnTo>
                    <a:pt x="0" y="123"/>
                  </a:lnTo>
                  <a:lnTo>
                    <a:pt x="1" y="133"/>
                  </a:lnTo>
                  <a:lnTo>
                    <a:pt x="5" y="143"/>
                  </a:lnTo>
                  <a:lnTo>
                    <a:pt x="11" y="154"/>
                  </a:lnTo>
                  <a:lnTo>
                    <a:pt x="21" y="164"/>
                  </a:lnTo>
                  <a:lnTo>
                    <a:pt x="31" y="174"/>
                  </a:lnTo>
                  <a:lnTo>
                    <a:pt x="45" y="184"/>
                  </a:lnTo>
                  <a:lnTo>
                    <a:pt x="60" y="193"/>
                  </a:lnTo>
                  <a:lnTo>
                    <a:pt x="78" y="201"/>
                  </a:lnTo>
                  <a:lnTo>
                    <a:pt x="98" y="209"/>
                  </a:lnTo>
                  <a:lnTo>
                    <a:pt x="119" y="216"/>
                  </a:lnTo>
                  <a:lnTo>
                    <a:pt x="141" y="223"/>
                  </a:lnTo>
                  <a:lnTo>
                    <a:pt x="166" y="228"/>
                  </a:lnTo>
                  <a:lnTo>
                    <a:pt x="192" y="233"/>
                  </a:lnTo>
                  <a:lnTo>
                    <a:pt x="218" y="238"/>
                  </a:lnTo>
                  <a:lnTo>
                    <a:pt x="246" y="240"/>
                  </a:lnTo>
                  <a:lnTo>
                    <a:pt x="275" y="242"/>
                  </a:lnTo>
                  <a:lnTo>
                    <a:pt x="303" y="245"/>
                  </a:lnTo>
                  <a:lnTo>
                    <a:pt x="332" y="245"/>
                  </a:lnTo>
                  <a:lnTo>
                    <a:pt x="361" y="245"/>
                  </a:lnTo>
                  <a:lnTo>
                    <a:pt x="389" y="242"/>
                  </a:lnTo>
                  <a:lnTo>
                    <a:pt x="418" y="240"/>
                  </a:lnTo>
                  <a:lnTo>
                    <a:pt x="446" y="238"/>
                  </a:lnTo>
                  <a:lnTo>
                    <a:pt x="473" y="233"/>
                  </a:lnTo>
                  <a:lnTo>
                    <a:pt x="498" y="228"/>
                  </a:lnTo>
                  <a:lnTo>
                    <a:pt x="522" y="223"/>
                  </a:lnTo>
                  <a:lnTo>
                    <a:pt x="546" y="216"/>
                  </a:lnTo>
                  <a:lnTo>
                    <a:pt x="567" y="209"/>
                  </a:lnTo>
                  <a:lnTo>
                    <a:pt x="587" y="201"/>
                  </a:lnTo>
                  <a:lnTo>
                    <a:pt x="604" y="193"/>
                  </a:lnTo>
                  <a:lnTo>
                    <a:pt x="620" y="184"/>
                  </a:lnTo>
                  <a:lnTo>
                    <a:pt x="633" y="174"/>
                  </a:lnTo>
                  <a:lnTo>
                    <a:pt x="644" y="164"/>
                  </a:lnTo>
                  <a:lnTo>
                    <a:pt x="653" y="154"/>
                  </a:lnTo>
                  <a:lnTo>
                    <a:pt x="658" y="143"/>
                  </a:lnTo>
                  <a:lnTo>
                    <a:pt x="662" y="133"/>
                  </a:lnTo>
                  <a:lnTo>
                    <a:pt x="664" y="12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5" name="Freeform 7"/>
            <p:cNvSpPr>
              <a:spLocks/>
            </p:cNvSpPr>
            <p:nvPr/>
          </p:nvSpPr>
          <p:spPr bwMode="auto">
            <a:xfrm>
              <a:off x="7718425" y="400050"/>
              <a:ext cx="1054100" cy="390525"/>
            </a:xfrm>
            <a:custGeom>
              <a:avLst/>
              <a:gdLst>
                <a:gd name="T0" fmla="*/ 2147483647 w 664"/>
                <a:gd name="T1" fmla="*/ 2147483647 h 246"/>
                <a:gd name="T2" fmla="*/ 2147483647 w 664"/>
                <a:gd name="T3" fmla="*/ 2147483647 h 246"/>
                <a:gd name="T4" fmla="*/ 2147483647 w 664"/>
                <a:gd name="T5" fmla="*/ 2147483647 h 246"/>
                <a:gd name="T6" fmla="*/ 2147483647 w 664"/>
                <a:gd name="T7" fmla="*/ 2147483647 h 246"/>
                <a:gd name="T8" fmla="*/ 2147483647 w 664"/>
                <a:gd name="T9" fmla="*/ 2147483647 h 246"/>
                <a:gd name="T10" fmla="*/ 2147483647 w 664"/>
                <a:gd name="T11" fmla="*/ 2147483647 h 246"/>
                <a:gd name="T12" fmla="*/ 2147483647 w 664"/>
                <a:gd name="T13" fmla="*/ 2147483647 h 246"/>
                <a:gd name="T14" fmla="*/ 2147483647 w 664"/>
                <a:gd name="T15" fmla="*/ 2147483647 h 246"/>
                <a:gd name="T16" fmla="*/ 2147483647 w 664"/>
                <a:gd name="T17" fmla="*/ 2147483647 h 246"/>
                <a:gd name="T18" fmla="*/ 2147483647 w 664"/>
                <a:gd name="T19" fmla="*/ 2147483647 h 246"/>
                <a:gd name="T20" fmla="*/ 2147483647 w 664"/>
                <a:gd name="T21" fmla="*/ 2147483647 h 246"/>
                <a:gd name="T22" fmla="*/ 2147483647 w 664"/>
                <a:gd name="T23" fmla="*/ 2147483647 h 246"/>
                <a:gd name="T24" fmla="*/ 2147483647 w 664"/>
                <a:gd name="T25" fmla="*/ 2147483647 h 246"/>
                <a:gd name="T26" fmla="*/ 2147483647 w 664"/>
                <a:gd name="T27" fmla="*/ 2147483647 h 246"/>
                <a:gd name="T28" fmla="*/ 2147483647 w 664"/>
                <a:gd name="T29" fmla="*/ 2147483647 h 246"/>
                <a:gd name="T30" fmla="*/ 2147483647 w 664"/>
                <a:gd name="T31" fmla="*/ 2147483647 h 246"/>
                <a:gd name="T32" fmla="*/ 2147483647 w 664"/>
                <a:gd name="T33" fmla="*/ 2147483647 h 246"/>
                <a:gd name="T34" fmla="*/ 2147483647 w 664"/>
                <a:gd name="T35" fmla="*/ 2147483647 h 246"/>
                <a:gd name="T36" fmla="*/ 2147483647 w 664"/>
                <a:gd name="T37" fmla="*/ 2147483647 h 246"/>
                <a:gd name="T38" fmla="*/ 2147483647 w 664"/>
                <a:gd name="T39" fmla="*/ 2147483647 h 246"/>
                <a:gd name="T40" fmla="*/ 2147483647 w 664"/>
                <a:gd name="T41" fmla="*/ 2147483647 h 246"/>
                <a:gd name="T42" fmla="*/ 2147483647 w 664"/>
                <a:gd name="T43" fmla="*/ 2147483647 h 246"/>
                <a:gd name="T44" fmla="*/ 2147483647 w 664"/>
                <a:gd name="T45" fmla="*/ 2147483647 h 246"/>
                <a:gd name="T46" fmla="*/ 2147483647 w 664"/>
                <a:gd name="T47" fmla="*/ 2147483647 h 246"/>
                <a:gd name="T48" fmla="*/ 2147483647 w 664"/>
                <a:gd name="T49" fmla="*/ 2147483647 h 246"/>
                <a:gd name="T50" fmla="*/ 2147483647 w 664"/>
                <a:gd name="T51" fmla="*/ 2147483647 h 246"/>
                <a:gd name="T52" fmla="*/ 2147483647 w 664"/>
                <a:gd name="T53" fmla="*/ 2147483647 h 246"/>
                <a:gd name="T54" fmla="*/ 2147483647 w 664"/>
                <a:gd name="T55" fmla="*/ 2147483647 h 246"/>
                <a:gd name="T56" fmla="*/ 2147483647 w 664"/>
                <a:gd name="T57" fmla="*/ 2147483647 h 246"/>
                <a:gd name="T58" fmla="*/ 2147483647 w 664"/>
                <a:gd name="T59" fmla="*/ 2147483647 h 246"/>
                <a:gd name="T60" fmla="*/ 2147483647 w 664"/>
                <a:gd name="T61" fmla="*/ 2147483647 h 246"/>
                <a:gd name="T62" fmla="*/ 2147483647 w 664"/>
                <a:gd name="T63" fmla="*/ 2147483647 h 246"/>
                <a:gd name="T64" fmla="*/ 2147483647 w 664"/>
                <a:gd name="T65" fmla="*/ 2147483647 h 246"/>
                <a:gd name="T66" fmla="*/ 2147483647 w 664"/>
                <a:gd name="T67" fmla="*/ 2147483647 h 246"/>
                <a:gd name="T68" fmla="*/ 2147483647 w 664"/>
                <a:gd name="T69" fmla="*/ 2147483647 h 246"/>
                <a:gd name="T70" fmla="*/ 2147483647 w 664"/>
                <a:gd name="T71" fmla="*/ 2147483647 h 2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4"/>
                <a:gd name="T109" fmla="*/ 0 h 246"/>
                <a:gd name="T110" fmla="*/ 664 w 664"/>
                <a:gd name="T111" fmla="*/ 246 h 2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4" h="246">
                  <a:moveTo>
                    <a:pt x="0" y="123"/>
                  </a:moveTo>
                  <a:lnTo>
                    <a:pt x="1" y="133"/>
                  </a:lnTo>
                  <a:lnTo>
                    <a:pt x="5" y="143"/>
                  </a:lnTo>
                  <a:lnTo>
                    <a:pt x="10" y="154"/>
                  </a:lnTo>
                  <a:lnTo>
                    <a:pt x="19" y="164"/>
                  </a:lnTo>
                  <a:lnTo>
                    <a:pt x="30" y="174"/>
                  </a:lnTo>
                  <a:lnTo>
                    <a:pt x="43" y="184"/>
                  </a:lnTo>
                  <a:lnTo>
                    <a:pt x="59" y="193"/>
                  </a:lnTo>
                  <a:lnTo>
                    <a:pt x="76" y="201"/>
                  </a:lnTo>
                  <a:lnTo>
                    <a:pt x="96" y="209"/>
                  </a:lnTo>
                  <a:lnTo>
                    <a:pt x="118" y="216"/>
                  </a:lnTo>
                  <a:lnTo>
                    <a:pt x="141" y="223"/>
                  </a:lnTo>
                  <a:lnTo>
                    <a:pt x="165" y="228"/>
                  </a:lnTo>
                  <a:lnTo>
                    <a:pt x="190" y="233"/>
                  </a:lnTo>
                  <a:lnTo>
                    <a:pt x="217" y="238"/>
                  </a:lnTo>
                  <a:lnTo>
                    <a:pt x="245" y="240"/>
                  </a:lnTo>
                  <a:lnTo>
                    <a:pt x="273" y="242"/>
                  </a:lnTo>
                  <a:lnTo>
                    <a:pt x="302" y="245"/>
                  </a:lnTo>
                  <a:lnTo>
                    <a:pt x="331" y="245"/>
                  </a:lnTo>
                  <a:lnTo>
                    <a:pt x="359" y="245"/>
                  </a:lnTo>
                  <a:lnTo>
                    <a:pt x="388" y="242"/>
                  </a:lnTo>
                  <a:lnTo>
                    <a:pt x="417" y="240"/>
                  </a:lnTo>
                  <a:lnTo>
                    <a:pt x="444" y="238"/>
                  </a:lnTo>
                  <a:lnTo>
                    <a:pt x="472" y="233"/>
                  </a:lnTo>
                  <a:lnTo>
                    <a:pt x="497" y="228"/>
                  </a:lnTo>
                  <a:lnTo>
                    <a:pt x="521" y="221"/>
                  </a:lnTo>
                  <a:lnTo>
                    <a:pt x="544" y="216"/>
                  </a:lnTo>
                  <a:lnTo>
                    <a:pt x="566" y="209"/>
                  </a:lnTo>
                  <a:lnTo>
                    <a:pt x="584" y="201"/>
                  </a:lnTo>
                  <a:lnTo>
                    <a:pt x="603" y="192"/>
                  </a:lnTo>
                  <a:lnTo>
                    <a:pt x="617" y="184"/>
                  </a:lnTo>
                  <a:lnTo>
                    <a:pt x="631" y="174"/>
                  </a:lnTo>
                  <a:lnTo>
                    <a:pt x="643" y="164"/>
                  </a:lnTo>
                  <a:lnTo>
                    <a:pt x="652" y="154"/>
                  </a:lnTo>
                  <a:lnTo>
                    <a:pt x="657" y="143"/>
                  </a:lnTo>
                  <a:lnTo>
                    <a:pt x="661" y="133"/>
                  </a:lnTo>
                  <a:lnTo>
                    <a:pt x="663" y="123"/>
                  </a:lnTo>
                  <a:lnTo>
                    <a:pt x="661" y="111"/>
                  </a:lnTo>
                  <a:lnTo>
                    <a:pt x="657" y="101"/>
                  </a:lnTo>
                  <a:lnTo>
                    <a:pt x="652" y="90"/>
                  </a:lnTo>
                  <a:lnTo>
                    <a:pt x="643" y="80"/>
                  </a:lnTo>
                  <a:lnTo>
                    <a:pt x="631" y="70"/>
                  </a:lnTo>
                  <a:lnTo>
                    <a:pt x="617" y="62"/>
                  </a:lnTo>
                  <a:lnTo>
                    <a:pt x="603" y="52"/>
                  </a:lnTo>
                  <a:lnTo>
                    <a:pt x="584" y="43"/>
                  </a:lnTo>
                  <a:lnTo>
                    <a:pt x="566" y="35"/>
                  </a:lnTo>
                  <a:lnTo>
                    <a:pt x="543" y="28"/>
                  </a:lnTo>
                  <a:lnTo>
                    <a:pt x="521" y="23"/>
                  </a:lnTo>
                  <a:lnTo>
                    <a:pt x="497" y="17"/>
                  </a:lnTo>
                  <a:lnTo>
                    <a:pt x="472" y="11"/>
                  </a:lnTo>
                  <a:lnTo>
                    <a:pt x="444" y="8"/>
                  </a:lnTo>
                  <a:lnTo>
                    <a:pt x="416" y="4"/>
                  </a:lnTo>
                  <a:lnTo>
                    <a:pt x="388" y="2"/>
                  </a:lnTo>
                  <a:lnTo>
                    <a:pt x="359" y="1"/>
                  </a:lnTo>
                  <a:lnTo>
                    <a:pt x="331" y="0"/>
                  </a:lnTo>
                  <a:lnTo>
                    <a:pt x="302" y="1"/>
                  </a:lnTo>
                  <a:lnTo>
                    <a:pt x="273" y="2"/>
                  </a:lnTo>
                  <a:lnTo>
                    <a:pt x="245" y="4"/>
                  </a:lnTo>
                  <a:lnTo>
                    <a:pt x="217" y="8"/>
                  </a:lnTo>
                  <a:lnTo>
                    <a:pt x="190" y="11"/>
                  </a:lnTo>
                  <a:lnTo>
                    <a:pt x="165" y="17"/>
                  </a:lnTo>
                  <a:lnTo>
                    <a:pt x="141" y="23"/>
                  </a:lnTo>
                  <a:lnTo>
                    <a:pt x="118" y="28"/>
                  </a:lnTo>
                  <a:lnTo>
                    <a:pt x="96" y="35"/>
                  </a:lnTo>
                  <a:lnTo>
                    <a:pt x="76" y="43"/>
                  </a:lnTo>
                  <a:lnTo>
                    <a:pt x="59" y="52"/>
                  </a:lnTo>
                  <a:lnTo>
                    <a:pt x="43" y="62"/>
                  </a:lnTo>
                  <a:lnTo>
                    <a:pt x="30" y="71"/>
                  </a:lnTo>
                  <a:lnTo>
                    <a:pt x="19" y="80"/>
                  </a:lnTo>
                  <a:lnTo>
                    <a:pt x="10" y="90"/>
                  </a:lnTo>
                  <a:lnTo>
                    <a:pt x="5" y="101"/>
                  </a:lnTo>
                  <a:lnTo>
                    <a:pt x="1" y="111"/>
                  </a:lnTo>
                  <a:lnTo>
                    <a:pt x="0" y="12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6" name="Freeform 8"/>
            <p:cNvSpPr>
              <a:spLocks/>
            </p:cNvSpPr>
            <p:nvPr/>
          </p:nvSpPr>
          <p:spPr bwMode="auto">
            <a:xfrm>
              <a:off x="6732588" y="115888"/>
              <a:ext cx="1054100" cy="390525"/>
            </a:xfrm>
            <a:custGeom>
              <a:avLst/>
              <a:gdLst>
                <a:gd name="T0" fmla="*/ 2147483647 w 664"/>
                <a:gd name="T1" fmla="*/ 2147483647 h 246"/>
                <a:gd name="T2" fmla="*/ 2147483647 w 664"/>
                <a:gd name="T3" fmla="*/ 2147483647 h 246"/>
                <a:gd name="T4" fmla="*/ 2147483647 w 664"/>
                <a:gd name="T5" fmla="*/ 2147483647 h 246"/>
                <a:gd name="T6" fmla="*/ 2147483647 w 664"/>
                <a:gd name="T7" fmla="*/ 2147483647 h 246"/>
                <a:gd name="T8" fmla="*/ 2147483647 w 664"/>
                <a:gd name="T9" fmla="*/ 2147483647 h 246"/>
                <a:gd name="T10" fmla="*/ 2147483647 w 664"/>
                <a:gd name="T11" fmla="*/ 2147483647 h 246"/>
                <a:gd name="T12" fmla="*/ 2147483647 w 664"/>
                <a:gd name="T13" fmla="*/ 2147483647 h 246"/>
                <a:gd name="T14" fmla="*/ 2147483647 w 664"/>
                <a:gd name="T15" fmla="*/ 2147483647 h 246"/>
                <a:gd name="T16" fmla="*/ 2147483647 w 664"/>
                <a:gd name="T17" fmla="*/ 0 h 246"/>
                <a:gd name="T18" fmla="*/ 2147483647 w 664"/>
                <a:gd name="T19" fmla="*/ 0 h 246"/>
                <a:gd name="T20" fmla="*/ 2147483647 w 664"/>
                <a:gd name="T21" fmla="*/ 2147483647 h 246"/>
                <a:gd name="T22" fmla="*/ 2147483647 w 664"/>
                <a:gd name="T23" fmla="*/ 2147483647 h 246"/>
                <a:gd name="T24" fmla="*/ 2147483647 w 664"/>
                <a:gd name="T25" fmla="*/ 2147483647 h 246"/>
                <a:gd name="T26" fmla="*/ 2147483647 w 664"/>
                <a:gd name="T27" fmla="*/ 2147483647 h 246"/>
                <a:gd name="T28" fmla="*/ 2147483647 w 664"/>
                <a:gd name="T29" fmla="*/ 2147483647 h 246"/>
                <a:gd name="T30" fmla="*/ 2147483647 w 664"/>
                <a:gd name="T31" fmla="*/ 2147483647 h 246"/>
                <a:gd name="T32" fmla="*/ 2147483647 w 664"/>
                <a:gd name="T33" fmla="*/ 2147483647 h 246"/>
                <a:gd name="T34" fmla="*/ 2147483647 w 664"/>
                <a:gd name="T35" fmla="*/ 2147483647 h 246"/>
                <a:gd name="T36" fmla="*/ 2147483647 w 664"/>
                <a:gd name="T37" fmla="*/ 2147483647 h 246"/>
                <a:gd name="T38" fmla="*/ 2147483647 w 664"/>
                <a:gd name="T39" fmla="*/ 2147483647 h 246"/>
                <a:gd name="T40" fmla="*/ 2147483647 w 664"/>
                <a:gd name="T41" fmla="*/ 2147483647 h 246"/>
                <a:gd name="T42" fmla="*/ 2147483647 w 664"/>
                <a:gd name="T43" fmla="*/ 2147483647 h 246"/>
                <a:gd name="T44" fmla="*/ 2147483647 w 664"/>
                <a:gd name="T45" fmla="*/ 2147483647 h 246"/>
                <a:gd name="T46" fmla="*/ 2147483647 w 664"/>
                <a:gd name="T47" fmla="*/ 2147483647 h 246"/>
                <a:gd name="T48" fmla="*/ 2147483647 w 664"/>
                <a:gd name="T49" fmla="*/ 2147483647 h 246"/>
                <a:gd name="T50" fmla="*/ 2147483647 w 664"/>
                <a:gd name="T51" fmla="*/ 2147483647 h 246"/>
                <a:gd name="T52" fmla="*/ 2147483647 w 664"/>
                <a:gd name="T53" fmla="*/ 2147483647 h 246"/>
                <a:gd name="T54" fmla="*/ 2147483647 w 664"/>
                <a:gd name="T55" fmla="*/ 2147483647 h 246"/>
                <a:gd name="T56" fmla="*/ 2147483647 w 664"/>
                <a:gd name="T57" fmla="*/ 2147483647 h 246"/>
                <a:gd name="T58" fmla="*/ 2147483647 w 664"/>
                <a:gd name="T59" fmla="*/ 2147483647 h 246"/>
                <a:gd name="T60" fmla="*/ 2147483647 w 664"/>
                <a:gd name="T61" fmla="*/ 2147483647 h 246"/>
                <a:gd name="T62" fmla="*/ 2147483647 w 664"/>
                <a:gd name="T63" fmla="*/ 2147483647 h 246"/>
                <a:gd name="T64" fmla="*/ 2147483647 w 664"/>
                <a:gd name="T65" fmla="*/ 2147483647 h 246"/>
                <a:gd name="T66" fmla="*/ 2147483647 w 664"/>
                <a:gd name="T67" fmla="*/ 2147483647 h 246"/>
                <a:gd name="T68" fmla="*/ 2147483647 w 664"/>
                <a:gd name="T69" fmla="*/ 2147483647 h 246"/>
                <a:gd name="T70" fmla="*/ 2147483647 w 664"/>
                <a:gd name="T71" fmla="*/ 2147483647 h 2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4"/>
                <a:gd name="T109" fmla="*/ 0 h 246"/>
                <a:gd name="T110" fmla="*/ 664 w 664"/>
                <a:gd name="T111" fmla="*/ 246 h 2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4" h="246">
                  <a:moveTo>
                    <a:pt x="663" y="121"/>
                  </a:moveTo>
                  <a:lnTo>
                    <a:pt x="661" y="111"/>
                  </a:lnTo>
                  <a:lnTo>
                    <a:pt x="657" y="101"/>
                  </a:lnTo>
                  <a:lnTo>
                    <a:pt x="651" y="90"/>
                  </a:lnTo>
                  <a:lnTo>
                    <a:pt x="643" y="80"/>
                  </a:lnTo>
                  <a:lnTo>
                    <a:pt x="632" y="70"/>
                  </a:lnTo>
                  <a:lnTo>
                    <a:pt x="618" y="60"/>
                  </a:lnTo>
                  <a:lnTo>
                    <a:pt x="603" y="51"/>
                  </a:lnTo>
                  <a:lnTo>
                    <a:pt x="586" y="43"/>
                  </a:lnTo>
                  <a:lnTo>
                    <a:pt x="566" y="35"/>
                  </a:lnTo>
                  <a:lnTo>
                    <a:pt x="545" y="28"/>
                  </a:lnTo>
                  <a:lnTo>
                    <a:pt x="521" y="21"/>
                  </a:lnTo>
                  <a:lnTo>
                    <a:pt x="497" y="16"/>
                  </a:lnTo>
                  <a:lnTo>
                    <a:pt x="471" y="11"/>
                  </a:lnTo>
                  <a:lnTo>
                    <a:pt x="444" y="6"/>
                  </a:lnTo>
                  <a:lnTo>
                    <a:pt x="416" y="4"/>
                  </a:lnTo>
                  <a:lnTo>
                    <a:pt x="389" y="2"/>
                  </a:lnTo>
                  <a:lnTo>
                    <a:pt x="361" y="0"/>
                  </a:lnTo>
                  <a:lnTo>
                    <a:pt x="330" y="0"/>
                  </a:lnTo>
                  <a:lnTo>
                    <a:pt x="303" y="0"/>
                  </a:lnTo>
                  <a:lnTo>
                    <a:pt x="273" y="2"/>
                  </a:lnTo>
                  <a:lnTo>
                    <a:pt x="246" y="4"/>
                  </a:lnTo>
                  <a:lnTo>
                    <a:pt x="218" y="6"/>
                  </a:lnTo>
                  <a:lnTo>
                    <a:pt x="191" y="11"/>
                  </a:lnTo>
                  <a:lnTo>
                    <a:pt x="165" y="16"/>
                  </a:lnTo>
                  <a:lnTo>
                    <a:pt x="141" y="21"/>
                  </a:lnTo>
                  <a:lnTo>
                    <a:pt x="119" y="28"/>
                  </a:lnTo>
                  <a:lnTo>
                    <a:pt x="96" y="35"/>
                  </a:lnTo>
                  <a:lnTo>
                    <a:pt x="78" y="43"/>
                  </a:lnTo>
                  <a:lnTo>
                    <a:pt x="59" y="51"/>
                  </a:lnTo>
                  <a:lnTo>
                    <a:pt x="44" y="60"/>
                  </a:lnTo>
                  <a:lnTo>
                    <a:pt x="31" y="70"/>
                  </a:lnTo>
                  <a:lnTo>
                    <a:pt x="19" y="80"/>
                  </a:lnTo>
                  <a:lnTo>
                    <a:pt x="11" y="90"/>
                  </a:lnTo>
                  <a:lnTo>
                    <a:pt x="5" y="101"/>
                  </a:lnTo>
                  <a:lnTo>
                    <a:pt x="1" y="111"/>
                  </a:lnTo>
                  <a:lnTo>
                    <a:pt x="0" y="121"/>
                  </a:lnTo>
                  <a:lnTo>
                    <a:pt x="1" y="133"/>
                  </a:lnTo>
                  <a:lnTo>
                    <a:pt x="5" y="143"/>
                  </a:lnTo>
                  <a:lnTo>
                    <a:pt x="11" y="154"/>
                  </a:lnTo>
                  <a:lnTo>
                    <a:pt x="19" y="164"/>
                  </a:lnTo>
                  <a:lnTo>
                    <a:pt x="31" y="173"/>
                  </a:lnTo>
                  <a:lnTo>
                    <a:pt x="44" y="182"/>
                  </a:lnTo>
                  <a:lnTo>
                    <a:pt x="59" y="192"/>
                  </a:lnTo>
                  <a:lnTo>
                    <a:pt x="78" y="201"/>
                  </a:lnTo>
                  <a:lnTo>
                    <a:pt x="96" y="209"/>
                  </a:lnTo>
                  <a:lnTo>
                    <a:pt x="119" y="216"/>
                  </a:lnTo>
                  <a:lnTo>
                    <a:pt x="141" y="221"/>
                  </a:lnTo>
                  <a:lnTo>
                    <a:pt x="165" y="227"/>
                  </a:lnTo>
                  <a:lnTo>
                    <a:pt x="191" y="233"/>
                  </a:lnTo>
                  <a:lnTo>
                    <a:pt x="218" y="236"/>
                  </a:lnTo>
                  <a:lnTo>
                    <a:pt x="246" y="240"/>
                  </a:lnTo>
                  <a:lnTo>
                    <a:pt x="273" y="242"/>
                  </a:lnTo>
                  <a:lnTo>
                    <a:pt x="303" y="243"/>
                  </a:lnTo>
                  <a:lnTo>
                    <a:pt x="330" y="245"/>
                  </a:lnTo>
                  <a:lnTo>
                    <a:pt x="361" y="243"/>
                  </a:lnTo>
                  <a:lnTo>
                    <a:pt x="389" y="242"/>
                  </a:lnTo>
                  <a:lnTo>
                    <a:pt x="416" y="240"/>
                  </a:lnTo>
                  <a:lnTo>
                    <a:pt x="444" y="236"/>
                  </a:lnTo>
                  <a:lnTo>
                    <a:pt x="471" y="233"/>
                  </a:lnTo>
                  <a:lnTo>
                    <a:pt x="497" y="227"/>
                  </a:lnTo>
                  <a:lnTo>
                    <a:pt x="521" y="221"/>
                  </a:lnTo>
                  <a:lnTo>
                    <a:pt x="545" y="216"/>
                  </a:lnTo>
                  <a:lnTo>
                    <a:pt x="566" y="209"/>
                  </a:lnTo>
                  <a:lnTo>
                    <a:pt x="586" y="201"/>
                  </a:lnTo>
                  <a:lnTo>
                    <a:pt x="603" y="192"/>
                  </a:lnTo>
                  <a:lnTo>
                    <a:pt x="618" y="182"/>
                  </a:lnTo>
                  <a:lnTo>
                    <a:pt x="632" y="173"/>
                  </a:lnTo>
                  <a:lnTo>
                    <a:pt x="643" y="164"/>
                  </a:lnTo>
                  <a:lnTo>
                    <a:pt x="651" y="154"/>
                  </a:lnTo>
                  <a:lnTo>
                    <a:pt x="657" y="143"/>
                  </a:lnTo>
                  <a:lnTo>
                    <a:pt x="661" y="133"/>
                  </a:lnTo>
                  <a:lnTo>
                    <a:pt x="663" y="12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7" name="Freeform 9"/>
            <p:cNvSpPr>
              <a:spLocks/>
            </p:cNvSpPr>
            <p:nvPr/>
          </p:nvSpPr>
          <p:spPr bwMode="auto">
            <a:xfrm>
              <a:off x="6732588" y="1027113"/>
              <a:ext cx="1196975" cy="425450"/>
            </a:xfrm>
            <a:custGeom>
              <a:avLst/>
              <a:gdLst>
                <a:gd name="T0" fmla="*/ 2147483647 w 754"/>
                <a:gd name="T1" fmla="*/ 2147483647 h 268"/>
                <a:gd name="T2" fmla="*/ 2147483647 w 754"/>
                <a:gd name="T3" fmla="*/ 0 h 268"/>
                <a:gd name="T4" fmla="*/ 0 w 754"/>
                <a:gd name="T5" fmla="*/ 0 h 268"/>
                <a:gd name="T6" fmla="*/ 0 w 754"/>
                <a:gd name="T7" fmla="*/ 2147483647 h 268"/>
                <a:gd name="T8" fmla="*/ 2147483647 w 754"/>
                <a:gd name="T9" fmla="*/ 2147483647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4"/>
                <a:gd name="T16" fmla="*/ 0 h 268"/>
                <a:gd name="T17" fmla="*/ 754 w 754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4" h="268">
                  <a:moveTo>
                    <a:pt x="753" y="267"/>
                  </a:moveTo>
                  <a:lnTo>
                    <a:pt x="753" y="0"/>
                  </a:lnTo>
                  <a:lnTo>
                    <a:pt x="0" y="0"/>
                  </a:lnTo>
                  <a:lnTo>
                    <a:pt x="0" y="267"/>
                  </a:lnTo>
                  <a:lnTo>
                    <a:pt x="753" y="26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8" name="Rectangle 10"/>
            <p:cNvSpPr>
              <a:spLocks noChangeArrowheads="1"/>
            </p:cNvSpPr>
            <p:nvPr/>
          </p:nvSpPr>
          <p:spPr bwMode="auto">
            <a:xfrm>
              <a:off x="6951663" y="176213"/>
              <a:ext cx="646112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name</a:t>
              </a:r>
            </a:p>
          </p:txBody>
        </p:sp>
        <p:sp>
          <p:nvSpPr>
            <p:cNvPr id="45069" name="Rectangle 11"/>
            <p:cNvSpPr>
              <a:spLocks noChangeArrowheads="1"/>
            </p:cNvSpPr>
            <p:nvPr/>
          </p:nvSpPr>
          <p:spPr bwMode="auto">
            <a:xfrm>
              <a:off x="6030913" y="396875"/>
              <a:ext cx="487362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 u="sng">
                  <a:solidFill>
                    <a:srgbClr val="000000"/>
                  </a:solidFill>
                  <a:latin typeface="Arial" pitchFamily="34" charset="0"/>
                </a:rPr>
                <a:t>ssn</a:t>
              </a:r>
            </a:p>
          </p:txBody>
        </p:sp>
        <p:sp>
          <p:nvSpPr>
            <p:cNvPr id="45070" name="Rectangle 12"/>
            <p:cNvSpPr>
              <a:spLocks noChangeArrowheads="1"/>
            </p:cNvSpPr>
            <p:nvPr/>
          </p:nvSpPr>
          <p:spPr bwMode="auto">
            <a:xfrm>
              <a:off x="6796088" y="1087438"/>
              <a:ext cx="1119187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Employees</a:t>
              </a:r>
            </a:p>
          </p:txBody>
        </p:sp>
        <p:sp>
          <p:nvSpPr>
            <p:cNvPr id="45071" name="Rectangle 13"/>
            <p:cNvSpPr>
              <a:spLocks noChangeArrowheads="1"/>
            </p:cNvSpPr>
            <p:nvPr/>
          </p:nvSpPr>
          <p:spPr bwMode="auto">
            <a:xfrm>
              <a:off x="8016875" y="407988"/>
              <a:ext cx="398463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lot</a:t>
              </a:r>
            </a:p>
          </p:txBody>
        </p:sp>
        <p:sp>
          <p:nvSpPr>
            <p:cNvPr id="45072" name="Line 14"/>
            <p:cNvSpPr>
              <a:spLocks noChangeShapeType="1"/>
            </p:cNvSpPr>
            <p:nvPr/>
          </p:nvSpPr>
          <p:spPr bwMode="auto">
            <a:xfrm>
              <a:off x="6309519" y="790575"/>
              <a:ext cx="635794" cy="2349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3" name="Line 15"/>
            <p:cNvSpPr>
              <a:spLocks noChangeShapeType="1"/>
            </p:cNvSpPr>
            <p:nvPr/>
          </p:nvSpPr>
          <p:spPr bwMode="auto">
            <a:xfrm>
              <a:off x="7346950" y="523875"/>
              <a:ext cx="0" cy="5016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4" name="Line 16"/>
            <p:cNvSpPr>
              <a:spLocks noChangeShapeType="1"/>
            </p:cNvSpPr>
            <p:nvPr/>
          </p:nvSpPr>
          <p:spPr bwMode="auto">
            <a:xfrm flipH="1">
              <a:off x="7567613" y="790576"/>
              <a:ext cx="541337" cy="2349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5" name="Freeform 17"/>
            <p:cNvSpPr>
              <a:spLocks/>
            </p:cNvSpPr>
            <p:nvPr/>
          </p:nvSpPr>
          <p:spPr bwMode="auto">
            <a:xfrm>
              <a:off x="3886200" y="1600200"/>
              <a:ext cx="1417638" cy="468313"/>
            </a:xfrm>
            <a:custGeom>
              <a:avLst/>
              <a:gdLst>
                <a:gd name="T0" fmla="*/ 0 w 893"/>
                <a:gd name="T1" fmla="*/ 2147483647 h 295"/>
                <a:gd name="T2" fmla="*/ 2147483647 w 893"/>
                <a:gd name="T3" fmla="*/ 2147483647 h 295"/>
                <a:gd name="T4" fmla="*/ 2147483647 w 893"/>
                <a:gd name="T5" fmla="*/ 2147483647 h 295"/>
                <a:gd name="T6" fmla="*/ 2147483647 w 893"/>
                <a:gd name="T7" fmla="*/ 2147483647 h 295"/>
                <a:gd name="T8" fmla="*/ 2147483647 w 893"/>
                <a:gd name="T9" fmla="*/ 2147483647 h 295"/>
                <a:gd name="T10" fmla="*/ 2147483647 w 893"/>
                <a:gd name="T11" fmla="*/ 2147483647 h 295"/>
                <a:gd name="T12" fmla="*/ 2147483647 w 893"/>
                <a:gd name="T13" fmla="*/ 2147483647 h 295"/>
                <a:gd name="T14" fmla="*/ 2147483647 w 893"/>
                <a:gd name="T15" fmla="*/ 2147483647 h 295"/>
                <a:gd name="T16" fmla="*/ 2147483647 w 893"/>
                <a:gd name="T17" fmla="*/ 2147483647 h 295"/>
                <a:gd name="T18" fmla="*/ 2147483647 w 893"/>
                <a:gd name="T19" fmla="*/ 2147483647 h 295"/>
                <a:gd name="T20" fmla="*/ 2147483647 w 893"/>
                <a:gd name="T21" fmla="*/ 2147483647 h 295"/>
                <a:gd name="T22" fmla="*/ 2147483647 w 893"/>
                <a:gd name="T23" fmla="*/ 2147483647 h 295"/>
                <a:gd name="T24" fmla="*/ 2147483647 w 893"/>
                <a:gd name="T25" fmla="*/ 2147483647 h 295"/>
                <a:gd name="T26" fmla="*/ 2147483647 w 893"/>
                <a:gd name="T27" fmla="*/ 2147483647 h 295"/>
                <a:gd name="T28" fmla="*/ 2147483647 w 893"/>
                <a:gd name="T29" fmla="*/ 2147483647 h 295"/>
                <a:gd name="T30" fmla="*/ 2147483647 w 893"/>
                <a:gd name="T31" fmla="*/ 2147483647 h 295"/>
                <a:gd name="T32" fmla="*/ 2147483647 w 893"/>
                <a:gd name="T33" fmla="*/ 2147483647 h 295"/>
                <a:gd name="T34" fmla="*/ 2147483647 w 893"/>
                <a:gd name="T35" fmla="*/ 2147483647 h 295"/>
                <a:gd name="T36" fmla="*/ 2147483647 w 893"/>
                <a:gd name="T37" fmla="*/ 2147483647 h 295"/>
                <a:gd name="T38" fmla="*/ 2147483647 w 893"/>
                <a:gd name="T39" fmla="*/ 2147483647 h 295"/>
                <a:gd name="T40" fmla="*/ 2147483647 w 893"/>
                <a:gd name="T41" fmla="*/ 2147483647 h 295"/>
                <a:gd name="T42" fmla="*/ 2147483647 w 893"/>
                <a:gd name="T43" fmla="*/ 2147483647 h 295"/>
                <a:gd name="T44" fmla="*/ 2147483647 w 893"/>
                <a:gd name="T45" fmla="*/ 2147483647 h 295"/>
                <a:gd name="T46" fmla="*/ 2147483647 w 893"/>
                <a:gd name="T47" fmla="*/ 2147483647 h 295"/>
                <a:gd name="T48" fmla="*/ 2147483647 w 893"/>
                <a:gd name="T49" fmla="*/ 2147483647 h 295"/>
                <a:gd name="T50" fmla="*/ 2147483647 w 893"/>
                <a:gd name="T51" fmla="*/ 2147483647 h 295"/>
                <a:gd name="T52" fmla="*/ 2147483647 w 893"/>
                <a:gd name="T53" fmla="*/ 0 h 295"/>
                <a:gd name="T54" fmla="*/ 2147483647 w 893"/>
                <a:gd name="T55" fmla="*/ 0 h 295"/>
                <a:gd name="T56" fmla="*/ 2147483647 w 893"/>
                <a:gd name="T57" fmla="*/ 2147483647 h 295"/>
                <a:gd name="T58" fmla="*/ 2147483647 w 893"/>
                <a:gd name="T59" fmla="*/ 2147483647 h 295"/>
                <a:gd name="T60" fmla="*/ 2147483647 w 893"/>
                <a:gd name="T61" fmla="*/ 2147483647 h 295"/>
                <a:gd name="T62" fmla="*/ 2147483647 w 893"/>
                <a:gd name="T63" fmla="*/ 2147483647 h 295"/>
                <a:gd name="T64" fmla="*/ 2147483647 w 893"/>
                <a:gd name="T65" fmla="*/ 2147483647 h 295"/>
                <a:gd name="T66" fmla="*/ 2147483647 w 893"/>
                <a:gd name="T67" fmla="*/ 2147483647 h 295"/>
                <a:gd name="T68" fmla="*/ 2147483647 w 893"/>
                <a:gd name="T69" fmla="*/ 2147483647 h 295"/>
                <a:gd name="T70" fmla="*/ 0 w 893"/>
                <a:gd name="T71" fmla="*/ 2147483647 h 2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93"/>
                <a:gd name="T109" fmla="*/ 0 h 295"/>
                <a:gd name="T110" fmla="*/ 893 w 893"/>
                <a:gd name="T111" fmla="*/ 295 h 2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93" h="295">
                  <a:moveTo>
                    <a:pt x="0" y="146"/>
                  </a:moveTo>
                  <a:lnTo>
                    <a:pt x="0" y="159"/>
                  </a:lnTo>
                  <a:lnTo>
                    <a:pt x="4" y="172"/>
                  </a:lnTo>
                  <a:lnTo>
                    <a:pt x="14" y="184"/>
                  </a:lnTo>
                  <a:lnTo>
                    <a:pt x="26" y="197"/>
                  </a:lnTo>
                  <a:lnTo>
                    <a:pt x="41" y="208"/>
                  </a:lnTo>
                  <a:lnTo>
                    <a:pt x="58" y="219"/>
                  </a:lnTo>
                  <a:lnTo>
                    <a:pt x="80" y="229"/>
                  </a:lnTo>
                  <a:lnTo>
                    <a:pt x="102" y="241"/>
                  </a:lnTo>
                  <a:lnTo>
                    <a:pt x="129" y="251"/>
                  </a:lnTo>
                  <a:lnTo>
                    <a:pt x="159" y="259"/>
                  </a:lnTo>
                  <a:lnTo>
                    <a:pt x="189" y="265"/>
                  </a:lnTo>
                  <a:lnTo>
                    <a:pt x="222" y="272"/>
                  </a:lnTo>
                  <a:lnTo>
                    <a:pt x="257" y="280"/>
                  </a:lnTo>
                  <a:lnTo>
                    <a:pt x="292" y="283"/>
                  </a:lnTo>
                  <a:lnTo>
                    <a:pt x="329" y="288"/>
                  </a:lnTo>
                  <a:lnTo>
                    <a:pt x="369" y="290"/>
                  </a:lnTo>
                  <a:lnTo>
                    <a:pt x="407" y="292"/>
                  </a:lnTo>
                  <a:lnTo>
                    <a:pt x="445" y="294"/>
                  </a:lnTo>
                  <a:lnTo>
                    <a:pt x="484" y="292"/>
                  </a:lnTo>
                  <a:lnTo>
                    <a:pt x="522" y="290"/>
                  </a:lnTo>
                  <a:lnTo>
                    <a:pt x="562" y="288"/>
                  </a:lnTo>
                  <a:lnTo>
                    <a:pt x="599" y="283"/>
                  </a:lnTo>
                  <a:lnTo>
                    <a:pt x="634" y="278"/>
                  </a:lnTo>
                  <a:lnTo>
                    <a:pt x="669" y="272"/>
                  </a:lnTo>
                  <a:lnTo>
                    <a:pt x="702" y="265"/>
                  </a:lnTo>
                  <a:lnTo>
                    <a:pt x="732" y="259"/>
                  </a:lnTo>
                  <a:lnTo>
                    <a:pt x="761" y="250"/>
                  </a:lnTo>
                  <a:lnTo>
                    <a:pt x="788" y="241"/>
                  </a:lnTo>
                  <a:lnTo>
                    <a:pt x="811" y="229"/>
                  </a:lnTo>
                  <a:lnTo>
                    <a:pt x="833" y="219"/>
                  </a:lnTo>
                  <a:lnTo>
                    <a:pt x="850" y="208"/>
                  </a:lnTo>
                  <a:lnTo>
                    <a:pt x="866" y="197"/>
                  </a:lnTo>
                  <a:lnTo>
                    <a:pt x="877" y="184"/>
                  </a:lnTo>
                  <a:lnTo>
                    <a:pt x="884" y="171"/>
                  </a:lnTo>
                  <a:lnTo>
                    <a:pt x="890" y="159"/>
                  </a:lnTo>
                  <a:lnTo>
                    <a:pt x="892" y="146"/>
                  </a:lnTo>
                  <a:lnTo>
                    <a:pt x="890" y="134"/>
                  </a:lnTo>
                  <a:lnTo>
                    <a:pt x="884" y="121"/>
                  </a:lnTo>
                  <a:lnTo>
                    <a:pt x="877" y="109"/>
                  </a:lnTo>
                  <a:lnTo>
                    <a:pt x="865" y="96"/>
                  </a:lnTo>
                  <a:lnTo>
                    <a:pt x="850" y="84"/>
                  </a:lnTo>
                  <a:lnTo>
                    <a:pt x="833" y="73"/>
                  </a:lnTo>
                  <a:lnTo>
                    <a:pt x="811" y="61"/>
                  </a:lnTo>
                  <a:lnTo>
                    <a:pt x="788" y="51"/>
                  </a:lnTo>
                  <a:lnTo>
                    <a:pt x="761" y="42"/>
                  </a:lnTo>
                  <a:lnTo>
                    <a:pt x="732" y="32"/>
                  </a:lnTo>
                  <a:lnTo>
                    <a:pt x="701" y="25"/>
                  </a:lnTo>
                  <a:lnTo>
                    <a:pt x="669" y="19"/>
                  </a:lnTo>
                  <a:lnTo>
                    <a:pt x="634" y="13"/>
                  </a:lnTo>
                  <a:lnTo>
                    <a:pt x="599" y="7"/>
                  </a:lnTo>
                  <a:lnTo>
                    <a:pt x="560" y="4"/>
                  </a:lnTo>
                  <a:lnTo>
                    <a:pt x="522" y="1"/>
                  </a:lnTo>
                  <a:lnTo>
                    <a:pt x="484" y="0"/>
                  </a:lnTo>
                  <a:lnTo>
                    <a:pt x="445" y="0"/>
                  </a:lnTo>
                  <a:lnTo>
                    <a:pt x="407" y="0"/>
                  </a:lnTo>
                  <a:lnTo>
                    <a:pt x="369" y="1"/>
                  </a:lnTo>
                  <a:lnTo>
                    <a:pt x="329" y="4"/>
                  </a:lnTo>
                  <a:lnTo>
                    <a:pt x="292" y="7"/>
                  </a:lnTo>
                  <a:lnTo>
                    <a:pt x="257" y="13"/>
                  </a:lnTo>
                  <a:lnTo>
                    <a:pt x="222" y="19"/>
                  </a:lnTo>
                  <a:lnTo>
                    <a:pt x="189" y="25"/>
                  </a:lnTo>
                  <a:lnTo>
                    <a:pt x="159" y="33"/>
                  </a:lnTo>
                  <a:lnTo>
                    <a:pt x="129" y="42"/>
                  </a:lnTo>
                  <a:lnTo>
                    <a:pt x="102" y="51"/>
                  </a:lnTo>
                  <a:lnTo>
                    <a:pt x="80" y="61"/>
                  </a:lnTo>
                  <a:lnTo>
                    <a:pt x="58" y="73"/>
                  </a:lnTo>
                  <a:lnTo>
                    <a:pt x="41" y="84"/>
                  </a:lnTo>
                  <a:lnTo>
                    <a:pt x="26" y="96"/>
                  </a:lnTo>
                  <a:lnTo>
                    <a:pt x="14" y="109"/>
                  </a:lnTo>
                  <a:lnTo>
                    <a:pt x="4" y="121"/>
                  </a:lnTo>
                  <a:lnTo>
                    <a:pt x="0" y="134"/>
                  </a:lnTo>
                  <a:lnTo>
                    <a:pt x="0" y="14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6" name="Rectangle 18"/>
            <p:cNvSpPr>
              <a:spLocks noChangeArrowheads="1"/>
            </p:cNvSpPr>
            <p:nvPr/>
          </p:nvSpPr>
          <p:spPr bwMode="auto">
            <a:xfrm>
              <a:off x="3884613" y="1682750"/>
              <a:ext cx="1366837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hourly_wages</a:t>
              </a:r>
            </a:p>
          </p:txBody>
        </p:sp>
        <p:sp>
          <p:nvSpPr>
            <p:cNvPr id="45077" name="Line 19"/>
            <p:cNvSpPr>
              <a:spLocks noChangeShapeType="1"/>
            </p:cNvSpPr>
            <p:nvPr/>
          </p:nvSpPr>
          <p:spPr bwMode="auto">
            <a:xfrm>
              <a:off x="4713288" y="2078038"/>
              <a:ext cx="1143000" cy="6350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8" name="Freeform 20"/>
            <p:cNvSpPr>
              <a:spLocks/>
            </p:cNvSpPr>
            <p:nvPr/>
          </p:nvSpPr>
          <p:spPr bwMode="auto">
            <a:xfrm>
              <a:off x="7848600" y="2057400"/>
              <a:ext cx="1085850" cy="431800"/>
            </a:xfrm>
            <a:custGeom>
              <a:avLst/>
              <a:gdLst>
                <a:gd name="T0" fmla="*/ 2147483647 w 684"/>
                <a:gd name="T1" fmla="*/ 2147483647 h 272"/>
                <a:gd name="T2" fmla="*/ 2147483647 w 684"/>
                <a:gd name="T3" fmla="*/ 2147483647 h 272"/>
                <a:gd name="T4" fmla="*/ 2147483647 w 684"/>
                <a:gd name="T5" fmla="*/ 2147483647 h 272"/>
                <a:gd name="T6" fmla="*/ 2147483647 w 684"/>
                <a:gd name="T7" fmla="*/ 2147483647 h 272"/>
                <a:gd name="T8" fmla="*/ 2147483647 w 684"/>
                <a:gd name="T9" fmla="*/ 2147483647 h 272"/>
                <a:gd name="T10" fmla="*/ 2147483647 w 684"/>
                <a:gd name="T11" fmla="*/ 2147483647 h 272"/>
                <a:gd name="T12" fmla="*/ 2147483647 w 684"/>
                <a:gd name="T13" fmla="*/ 2147483647 h 272"/>
                <a:gd name="T14" fmla="*/ 2147483647 w 684"/>
                <a:gd name="T15" fmla="*/ 2147483647 h 272"/>
                <a:gd name="T16" fmla="*/ 2147483647 w 684"/>
                <a:gd name="T17" fmla="*/ 2147483647 h 272"/>
                <a:gd name="T18" fmla="*/ 2147483647 w 684"/>
                <a:gd name="T19" fmla="*/ 2147483647 h 272"/>
                <a:gd name="T20" fmla="*/ 2147483647 w 684"/>
                <a:gd name="T21" fmla="*/ 2147483647 h 272"/>
                <a:gd name="T22" fmla="*/ 2147483647 w 684"/>
                <a:gd name="T23" fmla="*/ 2147483647 h 272"/>
                <a:gd name="T24" fmla="*/ 2147483647 w 684"/>
                <a:gd name="T25" fmla="*/ 2147483647 h 272"/>
                <a:gd name="T26" fmla="*/ 2147483647 w 684"/>
                <a:gd name="T27" fmla="*/ 2147483647 h 272"/>
                <a:gd name="T28" fmla="*/ 2147483647 w 684"/>
                <a:gd name="T29" fmla="*/ 2147483647 h 272"/>
                <a:gd name="T30" fmla="*/ 2147483647 w 684"/>
                <a:gd name="T31" fmla="*/ 2147483647 h 272"/>
                <a:gd name="T32" fmla="*/ 2147483647 w 684"/>
                <a:gd name="T33" fmla="*/ 2147483647 h 272"/>
                <a:gd name="T34" fmla="*/ 2147483647 w 684"/>
                <a:gd name="T35" fmla="*/ 2147483647 h 272"/>
                <a:gd name="T36" fmla="*/ 2147483647 w 684"/>
                <a:gd name="T37" fmla="*/ 2147483647 h 272"/>
                <a:gd name="T38" fmla="*/ 2147483647 w 684"/>
                <a:gd name="T39" fmla="*/ 2147483647 h 272"/>
                <a:gd name="T40" fmla="*/ 2147483647 w 684"/>
                <a:gd name="T41" fmla="*/ 2147483647 h 272"/>
                <a:gd name="T42" fmla="*/ 2147483647 w 684"/>
                <a:gd name="T43" fmla="*/ 2147483647 h 272"/>
                <a:gd name="T44" fmla="*/ 2147483647 w 684"/>
                <a:gd name="T45" fmla="*/ 2147483647 h 272"/>
                <a:gd name="T46" fmla="*/ 2147483647 w 684"/>
                <a:gd name="T47" fmla="*/ 2147483647 h 272"/>
                <a:gd name="T48" fmla="*/ 2147483647 w 684"/>
                <a:gd name="T49" fmla="*/ 2147483647 h 272"/>
                <a:gd name="T50" fmla="*/ 2147483647 w 684"/>
                <a:gd name="T51" fmla="*/ 2147483647 h 272"/>
                <a:gd name="T52" fmla="*/ 2147483647 w 684"/>
                <a:gd name="T53" fmla="*/ 2147483647 h 272"/>
                <a:gd name="T54" fmla="*/ 2147483647 w 684"/>
                <a:gd name="T55" fmla="*/ 2147483647 h 272"/>
                <a:gd name="T56" fmla="*/ 2147483647 w 684"/>
                <a:gd name="T57" fmla="*/ 2147483647 h 272"/>
                <a:gd name="T58" fmla="*/ 2147483647 w 684"/>
                <a:gd name="T59" fmla="*/ 2147483647 h 272"/>
                <a:gd name="T60" fmla="*/ 2147483647 w 684"/>
                <a:gd name="T61" fmla="*/ 2147483647 h 272"/>
                <a:gd name="T62" fmla="*/ 2147483647 w 684"/>
                <a:gd name="T63" fmla="*/ 2147483647 h 272"/>
                <a:gd name="T64" fmla="*/ 2147483647 w 684"/>
                <a:gd name="T65" fmla="*/ 2147483647 h 272"/>
                <a:gd name="T66" fmla="*/ 2147483647 w 684"/>
                <a:gd name="T67" fmla="*/ 2147483647 h 272"/>
                <a:gd name="T68" fmla="*/ 2147483647 w 684"/>
                <a:gd name="T69" fmla="*/ 2147483647 h 272"/>
                <a:gd name="T70" fmla="*/ 2147483647 w 684"/>
                <a:gd name="T71" fmla="*/ 2147483647 h 2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84"/>
                <a:gd name="T109" fmla="*/ 0 h 272"/>
                <a:gd name="T110" fmla="*/ 684 w 684"/>
                <a:gd name="T111" fmla="*/ 272 h 2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84" h="272">
                  <a:moveTo>
                    <a:pt x="0" y="136"/>
                  </a:moveTo>
                  <a:lnTo>
                    <a:pt x="1" y="147"/>
                  </a:lnTo>
                  <a:lnTo>
                    <a:pt x="3" y="158"/>
                  </a:lnTo>
                  <a:lnTo>
                    <a:pt x="10" y="170"/>
                  </a:lnTo>
                  <a:lnTo>
                    <a:pt x="19" y="181"/>
                  </a:lnTo>
                  <a:lnTo>
                    <a:pt x="31" y="192"/>
                  </a:lnTo>
                  <a:lnTo>
                    <a:pt x="44" y="204"/>
                  </a:lnTo>
                  <a:lnTo>
                    <a:pt x="61" y="213"/>
                  </a:lnTo>
                  <a:lnTo>
                    <a:pt x="77" y="222"/>
                  </a:lnTo>
                  <a:lnTo>
                    <a:pt x="98" y="231"/>
                  </a:lnTo>
                  <a:lnTo>
                    <a:pt x="120" y="239"/>
                  </a:lnTo>
                  <a:lnTo>
                    <a:pt x="144" y="247"/>
                  </a:lnTo>
                  <a:lnTo>
                    <a:pt x="169" y="252"/>
                  </a:lnTo>
                  <a:lnTo>
                    <a:pt x="196" y="258"/>
                  </a:lnTo>
                  <a:lnTo>
                    <a:pt x="224" y="263"/>
                  </a:lnTo>
                  <a:lnTo>
                    <a:pt x="251" y="267"/>
                  </a:lnTo>
                  <a:lnTo>
                    <a:pt x="281" y="269"/>
                  </a:lnTo>
                  <a:lnTo>
                    <a:pt x="310" y="271"/>
                  </a:lnTo>
                  <a:lnTo>
                    <a:pt x="339" y="271"/>
                  </a:lnTo>
                  <a:lnTo>
                    <a:pt x="369" y="271"/>
                  </a:lnTo>
                  <a:lnTo>
                    <a:pt x="399" y="269"/>
                  </a:lnTo>
                  <a:lnTo>
                    <a:pt x="428" y="265"/>
                  </a:lnTo>
                  <a:lnTo>
                    <a:pt x="457" y="263"/>
                  </a:lnTo>
                  <a:lnTo>
                    <a:pt x="485" y="258"/>
                  </a:lnTo>
                  <a:lnTo>
                    <a:pt x="512" y="252"/>
                  </a:lnTo>
                  <a:lnTo>
                    <a:pt x="536" y="247"/>
                  </a:lnTo>
                  <a:lnTo>
                    <a:pt x="559" y="239"/>
                  </a:lnTo>
                  <a:lnTo>
                    <a:pt x="582" y="231"/>
                  </a:lnTo>
                  <a:lnTo>
                    <a:pt x="601" y="222"/>
                  </a:lnTo>
                  <a:lnTo>
                    <a:pt x="621" y="213"/>
                  </a:lnTo>
                  <a:lnTo>
                    <a:pt x="636" y="204"/>
                  </a:lnTo>
                  <a:lnTo>
                    <a:pt x="650" y="192"/>
                  </a:lnTo>
                  <a:lnTo>
                    <a:pt x="662" y="181"/>
                  </a:lnTo>
                  <a:lnTo>
                    <a:pt x="671" y="170"/>
                  </a:lnTo>
                  <a:lnTo>
                    <a:pt x="677" y="158"/>
                  </a:lnTo>
                  <a:lnTo>
                    <a:pt x="681" y="147"/>
                  </a:lnTo>
                  <a:lnTo>
                    <a:pt x="683" y="136"/>
                  </a:lnTo>
                  <a:lnTo>
                    <a:pt x="681" y="123"/>
                  </a:lnTo>
                  <a:lnTo>
                    <a:pt x="677" y="112"/>
                  </a:lnTo>
                  <a:lnTo>
                    <a:pt x="671" y="100"/>
                  </a:lnTo>
                  <a:lnTo>
                    <a:pt x="662" y="88"/>
                  </a:lnTo>
                  <a:lnTo>
                    <a:pt x="650" y="79"/>
                  </a:lnTo>
                  <a:lnTo>
                    <a:pt x="636" y="69"/>
                  </a:lnTo>
                  <a:lnTo>
                    <a:pt x="621" y="58"/>
                  </a:lnTo>
                  <a:lnTo>
                    <a:pt x="601" y="48"/>
                  </a:lnTo>
                  <a:lnTo>
                    <a:pt x="582" y="39"/>
                  </a:lnTo>
                  <a:lnTo>
                    <a:pt x="559" y="31"/>
                  </a:lnTo>
                  <a:lnTo>
                    <a:pt x="536" y="25"/>
                  </a:lnTo>
                  <a:lnTo>
                    <a:pt x="511" y="19"/>
                  </a:lnTo>
                  <a:lnTo>
                    <a:pt x="485" y="12"/>
                  </a:lnTo>
                  <a:lnTo>
                    <a:pt x="457" y="9"/>
                  </a:lnTo>
                  <a:lnTo>
                    <a:pt x="428" y="4"/>
                  </a:lnTo>
                  <a:lnTo>
                    <a:pt x="399" y="2"/>
                  </a:lnTo>
                  <a:lnTo>
                    <a:pt x="369" y="1"/>
                  </a:lnTo>
                  <a:lnTo>
                    <a:pt x="339" y="0"/>
                  </a:lnTo>
                  <a:lnTo>
                    <a:pt x="310" y="1"/>
                  </a:lnTo>
                  <a:lnTo>
                    <a:pt x="281" y="2"/>
                  </a:lnTo>
                  <a:lnTo>
                    <a:pt x="251" y="4"/>
                  </a:lnTo>
                  <a:lnTo>
                    <a:pt x="224" y="9"/>
                  </a:lnTo>
                  <a:lnTo>
                    <a:pt x="196" y="12"/>
                  </a:lnTo>
                  <a:lnTo>
                    <a:pt x="169" y="19"/>
                  </a:lnTo>
                  <a:lnTo>
                    <a:pt x="144" y="25"/>
                  </a:lnTo>
                  <a:lnTo>
                    <a:pt x="120" y="31"/>
                  </a:lnTo>
                  <a:lnTo>
                    <a:pt x="98" y="40"/>
                  </a:lnTo>
                  <a:lnTo>
                    <a:pt x="77" y="48"/>
                  </a:lnTo>
                  <a:lnTo>
                    <a:pt x="60" y="58"/>
                  </a:lnTo>
                  <a:lnTo>
                    <a:pt x="44" y="69"/>
                  </a:lnTo>
                  <a:lnTo>
                    <a:pt x="31" y="79"/>
                  </a:lnTo>
                  <a:lnTo>
                    <a:pt x="19" y="88"/>
                  </a:lnTo>
                  <a:lnTo>
                    <a:pt x="10" y="100"/>
                  </a:lnTo>
                  <a:lnTo>
                    <a:pt x="3" y="113"/>
                  </a:lnTo>
                  <a:lnTo>
                    <a:pt x="1" y="123"/>
                  </a:lnTo>
                  <a:lnTo>
                    <a:pt x="0" y="13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9" name="Freeform 21"/>
            <p:cNvSpPr>
              <a:spLocks/>
            </p:cNvSpPr>
            <p:nvPr/>
          </p:nvSpPr>
          <p:spPr bwMode="auto">
            <a:xfrm>
              <a:off x="5334000" y="1600200"/>
              <a:ext cx="1525588" cy="481013"/>
            </a:xfrm>
            <a:custGeom>
              <a:avLst/>
              <a:gdLst>
                <a:gd name="T0" fmla="*/ 2147483647 w 961"/>
                <a:gd name="T1" fmla="*/ 2147483647 h 303"/>
                <a:gd name="T2" fmla="*/ 2147483647 w 961"/>
                <a:gd name="T3" fmla="*/ 2147483647 h 303"/>
                <a:gd name="T4" fmla="*/ 2147483647 w 961"/>
                <a:gd name="T5" fmla="*/ 2147483647 h 303"/>
                <a:gd name="T6" fmla="*/ 2147483647 w 961"/>
                <a:gd name="T7" fmla="*/ 2147483647 h 303"/>
                <a:gd name="T8" fmla="*/ 2147483647 w 961"/>
                <a:gd name="T9" fmla="*/ 2147483647 h 303"/>
                <a:gd name="T10" fmla="*/ 2147483647 w 961"/>
                <a:gd name="T11" fmla="*/ 2147483647 h 303"/>
                <a:gd name="T12" fmla="*/ 2147483647 w 961"/>
                <a:gd name="T13" fmla="*/ 2147483647 h 303"/>
                <a:gd name="T14" fmla="*/ 2147483647 w 961"/>
                <a:gd name="T15" fmla="*/ 2147483647 h 303"/>
                <a:gd name="T16" fmla="*/ 2147483647 w 961"/>
                <a:gd name="T17" fmla="*/ 2147483647 h 303"/>
                <a:gd name="T18" fmla="*/ 2147483647 w 961"/>
                <a:gd name="T19" fmla="*/ 2147483647 h 303"/>
                <a:gd name="T20" fmla="*/ 2147483647 w 961"/>
                <a:gd name="T21" fmla="*/ 2147483647 h 303"/>
                <a:gd name="T22" fmla="*/ 2147483647 w 961"/>
                <a:gd name="T23" fmla="*/ 2147483647 h 303"/>
                <a:gd name="T24" fmla="*/ 2147483647 w 961"/>
                <a:gd name="T25" fmla="*/ 2147483647 h 303"/>
                <a:gd name="T26" fmla="*/ 2147483647 w 961"/>
                <a:gd name="T27" fmla="*/ 2147483647 h 303"/>
                <a:gd name="T28" fmla="*/ 2147483647 w 961"/>
                <a:gd name="T29" fmla="*/ 2147483647 h 303"/>
                <a:gd name="T30" fmla="*/ 2147483647 w 961"/>
                <a:gd name="T31" fmla="*/ 2147483647 h 303"/>
                <a:gd name="T32" fmla="*/ 2147483647 w 961"/>
                <a:gd name="T33" fmla="*/ 2147483647 h 303"/>
                <a:gd name="T34" fmla="*/ 2147483647 w 961"/>
                <a:gd name="T35" fmla="*/ 2147483647 h 303"/>
                <a:gd name="T36" fmla="*/ 2147483647 w 961"/>
                <a:gd name="T37" fmla="*/ 2147483647 h 303"/>
                <a:gd name="T38" fmla="*/ 2147483647 w 961"/>
                <a:gd name="T39" fmla="*/ 2147483647 h 303"/>
                <a:gd name="T40" fmla="*/ 2147483647 w 961"/>
                <a:gd name="T41" fmla="*/ 2147483647 h 303"/>
                <a:gd name="T42" fmla="*/ 2147483647 w 961"/>
                <a:gd name="T43" fmla="*/ 2147483647 h 303"/>
                <a:gd name="T44" fmla="*/ 2147483647 w 961"/>
                <a:gd name="T45" fmla="*/ 2147483647 h 303"/>
                <a:gd name="T46" fmla="*/ 2147483647 w 961"/>
                <a:gd name="T47" fmla="*/ 2147483647 h 303"/>
                <a:gd name="T48" fmla="*/ 2147483647 w 961"/>
                <a:gd name="T49" fmla="*/ 2147483647 h 303"/>
                <a:gd name="T50" fmla="*/ 2147483647 w 961"/>
                <a:gd name="T51" fmla="*/ 2147483647 h 303"/>
                <a:gd name="T52" fmla="*/ 2147483647 w 961"/>
                <a:gd name="T53" fmla="*/ 2147483647 h 303"/>
                <a:gd name="T54" fmla="*/ 2147483647 w 961"/>
                <a:gd name="T55" fmla="*/ 2147483647 h 303"/>
                <a:gd name="T56" fmla="*/ 2147483647 w 961"/>
                <a:gd name="T57" fmla="*/ 2147483647 h 303"/>
                <a:gd name="T58" fmla="*/ 2147483647 w 961"/>
                <a:gd name="T59" fmla="*/ 2147483647 h 303"/>
                <a:gd name="T60" fmla="*/ 2147483647 w 961"/>
                <a:gd name="T61" fmla="*/ 2147483647 h 303"/>
                <a:gd name="T62" fmla="*/ 2147483647 w 961"/>
                <a:gd name="T63" fmla="*/ 2147483647 h 303"/>
                <a:gd name="T64" fmla="*/ 2147483647 w 961"/>
                <a:gd name="T65" fmla="*/ 2147483647 h 303"/>
                <a:gd name="T66" fmla="*/ 2147483647 w 961"/>
                <a:gd name="T67" fmla="*/ 2147483647 h 303"/>
                <a:gd name="T68" fmla="*/ 2147483647 w 961"/>
                <a:gd name="T69" fmla="*/ 2147483647 h 303"/>
                <a:gd name="T70" fmla="*/ 2147483647 w 961"/>
                <a:gd name="T71" fmla="*/ 2147483647 h 30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61"/>
                <a:gd name="T109" fmla="*/ 0 h 303"/>
                <a:gd name="T110" fmla="*/ 961 w 961"/>
                <a:gd name="T111" fmla="*/ 303 h 30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61" h="303">
                  <a:moveTo>
                    <a:pt x="0" y="152"/>
                  </a:moveTo>
                  <a:lnTo>
                    <a:pt x="1" y="164"/>
                  </a:lnTo>
                  <a:lnTo>
                    <a:pt x="7" y="177"/>
                  </a:lnTo>
                  <a:lnTo>
                    <a:pt x="17" y="189"/>
                  </a:lnTo>
                  <a:lnTo>
                    <a:pt x="28" y="203"/>
                  </a:lnTo>
                  <a:lnTo>
                    <a:pt x="46" y="215"/>
                  </a:lnTo>
                  <a:lnTo>
                    <a:pt x="63" y="226"/>
                  </a:lnTo>
                  <a:lnTo>
                    <a:pt x="85" y="237"/>
                  </a:lnTo>
                  <a:lnTo>
                    <a:pt x="113" y="247"/>
                  </a:lnTo>
                  <a:lnTo>
                    <a:pt x="139" y="258"/>
                  </a:lnTo>
                  <a:lnTo>
                    <a:pt x="172" y="266"/>
                  </a:lnTo>
                  <a:lnTo>
                    <a:pt x="205" y="274"/>
                  </a:lnTo>
                  <a:lnTo>
                    <a:pt x="241" y="281"/>
                  </a:lnTo>
                  <a:lnTo>
                    <a:pt x="277" y="287"/>
                  </a:lnTo>
                  <a:lnTo>
                    <a:pt x="315" y="292"/>
                  </a:lnTo>
                  <a:lnTo>
                    <a:pt x="355" y="296"/>
                  </a:lnTo>
                  <a:lnTo>
                    <a:pt x="396" y="299"/>
                  </a:lnTo>
                  <a:lnTo>
                    <a:pt x="438" y="302"/>
                  </a:lnTo>
                  <a:lnTo>
                    <a:pt x="481" y="302"/>
                  </a:lnTo>
                  <a:lnTo>
                    <a:pt x="520" y="302"/>
                  </a:lnTo>
                  <a:lnTo>
                    <a:pt x="563" y="299"/>
                  </a:lnTo>
                  <a:lnTo>
                    <a:pt x="604" y="295"/>
                  </a:lnTo>
                  <a:lnTo>
                    <a:pt x="643" y="292"/>
                  </a:lnTo>
                  <a:lnTo>
                    <a:pt x="682" y="287"/>
                  </a:lnTo>
                  <a:lnTo>
                    <a:pt x="720" y="281"/>
                  </a:lnTo>
                  <a:lnTo>
                    <a:pt x="754" y="274"/>
                  </a:lnTo>
                  <a:lnTo>
                    <a:pt x="787" y="266"/>
                  </a:lnTo>
                  <a:lnTo>
                    <a:pt x="820" y="258"/>
                  </a:lnTo>
                  <a:lnTo>
                    <a:pt x="848" y="247"/>
                  </a:lnTo>
                  <a:lnTo>
                    <a:pt x="873" y="237"/>
                  </a:lnTo>
                  <a:lnTo>
                    <a:pt x="894" y="226"/>
                  </a:lnTo>
                  <a:lnTo>
                    <a:pt x="916" y="215"/>
                  </a:lnTo>
                  <a:lnTo>
                    <a:pt x="930" y="203"/>
                  </a:lnTo>
                  <a:lnTo>
                    <a:pt x="942" y="189"/>
                  </a:lnTo>
                  <a:lnTo>
                    <a:pt x="952" y="177"/>
                  </a:lnTo>
                  <a:lnTo>
                    <a:pt x="958" y="164"/>
                  </a:lnTo>
                  <a:lnTo>
                    <a:pt x="960" y="152"/>
                  </a:lnTo>
                  <a:lnTo>
                    <a:pt x="958" y="137"/>
                  </a:lnTo>
                  <a:lnTo>
                    <a:pt x="952" y="124"/>
                  </a:lnTo>
                  <a:lnTo>
                    <a:pt x="942" y="112"/>
                  </a:lnTo>
                  <a:lnTo>
                    <a:pt x="930" y="98"/>
                  </a:lnTo>
                  <a:lnTo>
                    <a:pt x="916" y="87"/>
                  </a:lnTo>
                  <a:lnTo>
                    <a:pt x="894" y="76"/>
                  </a:lnTo>
                  <a:lnTo>
                    <a:pt x="871" y="65"/>
                  </a:lnTo>
                  <a:lnTo>
                    <a:pt x="848" y="54"/>
                  </a:lnTo>
                  <a:lnTo>
                    <a:pt x="820" y="43"/>
                  </a:lnTo>
                  <a:lnTo>
                    <a:pt x="787" y="34"/>
                  </a:lnTo>
                  <a:lnTo>
                    <a:pt x="754" y="28"/>
                  </a:lnTo>
                  <a:lnTo>
                    <a:pt x="717" y="21"/>
                  </a:lnTo>
                  <a:lnTo>
                    <a:pt x="682" y="14"/>
                  </a:lnTo>
                  <a:lnTo>
                    <a:pt x="643" y="10"/>
                  </a:lnTo>
                  <a:lnTo>
                    <a:pt x="604" y="6"/>
                  </a:lnTo>
                  <a:lnTo>
                    <a:pt x="563" y="3"/>
                  </a:lnTo>
                  <a:lnTo>
                    <a:pt x="520" y="1"/>
                  </a:lnTo>
                  <a:lnTo>
                    <a:pt x="478" y="0"/>
                  </a:lnTo>
                  <a:lnTo>
                    <a:pt x="438" y="1"/>
                  </a:lnTo>
                  <a:lnTo>
                    <a:pt x="396" y="3"/>
                  </a:lnTo>
                  <a:lnTo>
                    <a:pt x="355" y="6"/>
                  </a:lnTo>
                  <a:lnTo>
                    <a:pt x="315" y="10"/>
                  </a:lnTo>
                  <a:lnTo>
                    <a:pt x="277" y="14"/>
                  </a:lnTo>
                  <a:lnTo>
                    <a:pt x="239" y="21"/>
                  </a:lnTo>
                  <a:lnTo>
                    <a:pt x="205" y="28"/>
                  </a:lnTo>
                  <a:lnTo>
                    <a:pt x="172" y="34"/>
                  </a:lnTo>
                  <a:lnTo>
                    <a:pt x="139" y="44"/>
                  </a:lnTo>
                  <a:lnTo>
                    <a:pt x="113" y="54"/>
                  </a:lnTo>
                  <a:lnTo>
                    <a:pt x="85" y="65"/>
                  </a:lnTo>
                  <a:lnTo>
                    <a:pt x="63" y="76"/>
                  </a:lnTo>
                  <a:lnTo>
                    <a:pt x="46" y="87"/>
                  </a:lnTo>
                  <a:lnTo>
                    <a:pt x="28" y="98"/>
                  </a:lnTo>
                  <a:lnTo>
                    <a:pt x="17" y="112"/>
                  </a:lnTo>
                  <a:lnTo>
                    <a:pt x="7" y="125"/>
                  </a:lnTo>
                  <a:lnTo>
                    <a:pt x="1" y="137"/>
                  </a:lnTo>
                  <a:lnTo>
                    <a:pt x="0" y="15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0" name="Freeform 22"/>
            <p:cNvSpPr>
              <a:spLocks/>
            </p:cNvSpPr>
            <p:nvPr/>
          </p:nvSpPr>
          <p:spPr bwMode="auto">
            <a:xfrm>
              <a:off x="5734050" y="2740025"/>
              <a:ext cx="1284288" cy="431800"/>
            </a:xfrm>
            <a:custGeom>
              <a:avLst/>
              <a:gdLst>
                <a:gd name="T0" fmla="*/ 2147483647 w 809"/>
                <a:gd name="T1" fmla="*/ 2147483647 h 272"/>
                <a:gd name="T2" fmla="*/ 2147483647 w 809"/>
                <a:gd name="T3" fmla="*/ 0 h 272"/>
                <a:gd name="T4" fmla="*/ 0 w 809"/>
                <a:gd name="T5" fmla="*/ 0 h 272"/>
                <a:gd name="T6" fmla="*/ 0 w 809"/>
                <a:gd name="T7" fmla="*/ 2147483647 h 272"/>
                <a:gd name="T8" fmla="*/ 2147483647 w 809"/>
                <a:gd name="T9" fmla="*/ 2147483647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9"/>
                <a:gd name="T16" fmla="*/ 0 h 272"/>
                <a:gd name="T17" fmla="*/ 809 w 809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9" h="272">
                  <a:moveTo>
                    <a:pt x="808" y="271"/>
                  </a:moveTo>
                  <a:lnTo>
                    <a:pt x="808" y="0"/>
                  </a:lnTo>
                  <a:lnTo>
                    <a:pt x="0" y="0"/>
                  </a:lnTo>
                  <a:lnTo>
                    <a:pt x="0" y="271"/>
                  </a:lnTo>
                  <a:lnTo>
                    <a:pt x="808" y="27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1" name="Freeform 23"/>
            <p:cNvSpPr>
              <a:spLocks/>
            </p:cNvSpPr>
            <p:nvPr/>
          </p:nvSpPr>
          <p:spPr bwMode="auto">
            <a:xfrm>
              <a:off x="7577138" y="2740025"/>
              <a:ext cx="1446212" cy="414338"/>
            </a:xfrm>
            <a:custGeom>
              <a:avLst/>
              <a:gdLst>
                <a:gd name="T0" fmla="*/ 2147483647 w 911"/>
                <a:gd name="T1" fmla="*/ 2147483647 h 261"/>
                <a:gd name="T2" fmla="*/ 2147483647 w 911"/>
                <a:gd name="T3" fmla="*/ 0 h 261"/>
                <a:gd name="T4" fmla="*/ 0 w 911"/>
                <a:gd name="T5" fmla="*/ 0 h 261"/>
                <a:gd name="T6" fmla="*/ 0 w 911"/>
                <a:gd name="T7" fmla="*/ 2147483647 h 261"/>
                <a:gd name="T8" fmla="*/ 2147483647 w 911"/>
                <a:gd name="T9" fmla="*/ 2147483647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1"/>
                <a:gd name="T16" fmla="*/ 0 h 261"/>
                <a:gd name="T17" fmla="*/ 911 w 911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1" h="261">
                  <a:moveTo>
                    <a:pt x="910" y="260"/>
                  </a:moveTo>
                  <a:lnTo>
                    <a:pt x="910" y="0"/>
                  </a:lnTo>
                  <a:lnTo>
                    <a:pt x="0" y="0"/>
                  </a:lnTo>
                  <a:lnTo>
                    <a:pt x="0" y="260"/>
                  </a:lnTo>
                  <a:lnTo>
                    <a:pt x="910" y="26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2" name="Freeform 24"/>
            <p:cNvSpPr>
              <a:spLocks/>
            </p:cNvSpPr>
            <p:nvPr/>
          </p:nvSpPr>
          <p:spPr bwMode="auto">
            <a:xfrm>
              <a:off x="6975475" y="1727200"/>
              <a:ext cx="722313" cy="484188"/>
            </a:xfrm>
            <a:custGeom>
              <a:avLst/>
              <a:gdLst>
                <a:gd name="T0" fmla="*/ 2147483647 w 455"/>
                <a:gd name="T1" fmla="*/ 0 h 305"/>
                <a:gd name="T2" fmla="*/ 2147483647 w 455"/>
                <a:gd name="T3" fmla="*/ 2147483647 h 305"/>
                <a:gd name="T4" fmla="*/ 0 w 455"/>
                <a:gd name="T5" fmla="*/ 2147483647 h 305"/>
                <a:gd name="T6" fmla="*/ 2147483647 w 455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5"/>
                <a:gd name="T13" fmla="*/ 0 h 305"/>
                <a:gd name="T14" fmla="*/ 455 w 455"/>
                <a:gd name="T15" fmla="*/ 305 h 3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5" h="305">
                  <a:moveTo>
                    <a:pt x="226" y="0"/>
                  </a:moveTo>
                  <a:lnTo>
                    <a:pt x="454" y="304"/>
                  </a:lnTo>
                  <a:lnTo>
                    <a:pt x="0" y="304"/>
                  </a:lnTo>
                  <a:lnTo>
                    <a:pt x="226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3" name="Rectangle 25"/>
            <p:cNvSpPr>
              <a:spLocks noChangeArrowheads="1"/>
            </p:cNvSpPr>
            <p:nvPr/>
          </p:nvSpPr>
          <p:spPr bwMode="auto">
            <a:xfrm>
              <a:off x="7094538" y="1933575"/>
              <a:ext cx="477837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chemeClr val="accent2"/>
                  </a:solidFill>
                  <a:latin typeface="Arial" pitchFamily="34" charset="0"/>
                </a:rPr>
                <a:t>ISA</a:t>
              </a:r>
            </a:p>
          </p:txBody>
        </p:sp>
        <p:sp>
          <p:nvSpPr>
            <p:cNvPr id="45084" name="Rectangle 26"/>
            <p:cNvSpPr>
              <a:spLocks noChangeArrowheads="1"/>
            </p:cNvSpPr>
            <p:nvPr/>
          </p:nvSpPr>
          <p:spPr bwMode="auto">
            <a:xfrm>
              <a:off x="5716588" y="2822575"/>
              <a:ext cx="1327150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Hourly_Emps</a:t>
              </a:r>
            </a:p>
          </p:txBody>
        </p:sp>
        <p:sp>
          <p:nvSpPr>
            <p:cNvPr id="45085" name="Rectangle 27"/>
            <p:cNvSpPr>
              <a:spLocks noChangeArrowheads="1"/>
            </p:cNvSpPr>
            <p:nvPr/>
          </p:nvSpPr>
          <p:spPr bwMode="auto">
            <a:xfrm>
              <a:off x="7824788" y="2128838"/>
              <a:ext cx="1039812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contractid</a:t>
              </a:r>
            </a:p>
          </p:txBody>
        </p:sp>
        <p:sp>
          <p:nvSpPr>
            <p:cNvPr id="45086" name="Rectangle 28"/>
            <p:cNvSpPr>
              <a:spLocks noChangeArrowheads="1"/>
            </p:cNvSpPr>
            <p:nvPr/>
          </p:nvSpPr>
          <p:spPr bwMode="auto">
            <a:xfrm>
              <a:off x="5407025" y="1673225"/>
              <a:ext cx="1397000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hours_worked</a:t>
              </a:r>
            </a:p>
          </p:txBody>
        </p:sp>
        <p:sp>
          <p:nvSpPr>
            <p:cNvPr id="45087" name="Line 29"/>
            <p:cNvSpPr>
              <a:spLocks noChangeShapeType="1"/>
            </p:cNvSpPr>
            <p:nvPr/>
          </p:nvSpPr>
          <p:spPr bwMode="auto">
            <a:xfrm flipH="1">
              <a:off x="6389688" y="2195513"/>
              <a:ext cx="774700" cy="53498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8" name="Line 30"/>
            <p:cNvSpPr>
              <a:spLocks noChangeShapeType="1"/>
            </p:cNvSpPr>
            <p:nvPr/>
          </p:nvSpPr>
          <p:spPr bwMode="auto">
            <a:xfrm>
              <a:off x="7415213" y="2195513"/>
              <a:ext cx="785812" cy="53498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9" name="Line 31"/>
            <p:cNvSpPr>
              <a:spLocks noChangeShapeType="1"/>
            </p:cNvSpPr>
            <p:nvPr/>
          </p:nvSpPr>
          <p:spPr bwMode="auto">
            <a:xfrm>
              <a:off x="8383588" y="2516188"/>
              <a:ext cx="0" cy="2286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0" name="Line 32"/>
            <p:cNvSpPr>
              <a:spLocks noChangeShapeType="1"/>
            </p:cNvSpPr>
            <p:nvPr/>
          </p:nvSpPr>
          <p:spPr bwMode="auto">
            <a:xfrm>
              <a:off x="6076950" y="2078038"/>
              <a:ext cx="0" cy="65246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1" name="Line 35"/>
            <p:cNvSpPr>
              <a:spLocks noChangeShapeType="1"/>
            </p:cNvSpPr>
            <p:nvPr/>
          </p:nvSpPr>
          <p:spPr bwMode="auto">
            <a:xfrm flipV="1">
              <a:off x="7315200" y="1441450"/>
              <a:ext cx="0" cy="3175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5373504"/>
      </p:ext>
    </p:extLst>
  </p:cSld>
  <p:clrMapOvr>
    <a:masterClrMapping/>
  </p:clrMapOvr>
  <p:transition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049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ISA: </a:t>
            </a:r>
            <a:r>
              <a:rPr lang="en-US" sz="4400" dirty="0">
                <a:latin typeface="Calibri" pitchFamily="34" charset="0"/>
                <a:cs typeface="Calibri" pitchFamily="34" charset="0"/>
              </a:rPr>
              <a:t> Mapping Using Three Relations</a:t>
            </a:r>
          </a:p>
        </p:txBody>
      </p:sp>
      <p:grpSp>
        <p:nvGrpSpPr>
          <p:cNvPr id="46084" name="Group 35"/>
          <p:cNvGrpSpPr>
            <a:grpSpLocks/>
          </p:cNvGrpSpPr>
          <p:nvPr/>
        </p:nvGrpSpPr>
        <p:grpSpPr bwMode="auto">
          <a:xfrm>
            <a:off x="4419600" y="1674813"/>
            <a:ext cx="4486275" cy="2820987"/>
            <a:chOff x="4555537" y="350837"/>
            <a:chExt cx="4487223" cy="2820988"/>
          </a:xfrm>
        </p:grpSpPr>
        <p:sp>
          <p:nvSpPr>
            <p:cNvPr id="55" name="Freeform 23"/>
            <p:cNvSpPr>
              <a:spLocks/>
            </p:cNvSpPr>
            <p:nvPr/>
          </p:nvSpPr>
          <p:spPr bwMode="auto">
            <a:xfrm>
              <a:off x="7577188" y="2740025"/>
              <a:ext cx="1446518" cy="414338"/>
            </a:xfrm>
            <a:custGeom>
              <a:avLst/>
              <a:gdLst>
                <a:gd name="T0" fmla="*/ 2147483647 w 911"/>
                <a:gd name="T1" fmla="*/ 2147483647 h 261"/>
                <a:gd name="T2" fmla="*/ 2147483647 w 911"/>
                <a:gd name="T3" fmla="*/ 0 h 261"/>
                <a:gd name="T4" fmla="*/ 0 w 911"/>
                <a:gd name="T5" fmla="*/ 0 h 261"/>
                <a:gd name="T6" fmla="*/ 0 w 911"/>
                <a:gd name="T7" fmla="*/ 2147483647 h 261"/>
                <a:gd name="T8" fmla="*/ 2147483647 w 911"/>
                <a:gd name="T9" fmla="*/ 2147483647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1"/>
                <a:gd name="T16" fmla="*/ 0 h 261"/>
                <a:gd name="T17" fmla="*/ 911 w 911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1" h="261">
                  <a:moveTo>
                    <a:pt x="910" y="260"/>
                  </a:moveTo>
                  <a:lnTo>
                    <a:pt x="910" y="0"/>
                  </a:lnTo>
                  <a:lnTo>
                    <a:pt x="0" y="0"/>
                  </a:lnTo>
                  <a:lnTo>
                    <a:pt x="0" y="260"/>
                  </a:lnTo>
                  <a:lnTo>
                    <a:pt x="910" y="260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120" name="Rectangle 5"/>
            <p:cNvSpPr>
              <a:spLocks noChangeArrowheads="1"/>
            </p:cNvSpPr>
            <p:nvPr/>
          </p:nvSpPr>
          <p:spPr bwMode="auto">
            <a:xfrm>
              <a:off x="7547335" y="2775656"/>
              <a:ext cx="1495425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Contract_Emps</a:t>
              </a:r>
            </a:p>
          </p:txBody>
        </p:sp>
        <p:sp>
          <p:nvSpPr>
            <p:cNvPr id="46121" name="Freeform 6"/>
            <p:cNvSpPr>
              <a:spLocks/>
            </p:cNvSpPr>
            <p:nvPr/>
          </p:nvSpPr>
          <p:spPr bwMode="auto">
            <a:xfrm>
              <a:off x="6079738" y="428625"/>
              <a:ext cx="757626" cy="361950"/>
            </a:xfrm>
            <a:custGeom>
              <a:avLst/>
              <a:gdLst>
                <a:gd name="T0" fmla="*/ 2147483647 w 665"/>
                <a:gd name="T1" fmla="*/ 2147483647 h 246"/>
                <a:gd name="T2" fmla="*/ 2147483647 w 665"/>
                <a:gd name="T3" fmla="*/ 2147483647 h 246"/>
                <a:gd name="T4" fmla="*/ 2147483647 w 665"/>
                <a:gd name="T5" fmla="*/ 2147483647 h 246"/>
                <a:gd name="T6" fmla="*/ 2147483647 w 665"/>
                <a:gd name="T7" fmla="*/ 2147483647 h 246"/>
                <a:gd name="T8" fmla="*/ 2147483647 w 665"/>
                <a:gd name="T9" fmla="*/ 2147483647 h 246"/>
                <a:gd name="T10" fmla="*/ 2147483647 w 665"/>
                <a:gd name="T11" fmla="*/ 2147483647 h 246"/>
                <a:gd name="T12" fmla="*/ 2147483647 w 665"/>
                <a:gd name="T13" fmla="*/ 2147483647 h 246"/>
                <a:gd name="T14" fmla="*/ 2147483647 w 665"/>
                <a:gd name="T15" fmla="*/ 2147483647 h 246"/>
                <a:gd name="T16" fmla="*/ 2147483647 w 665"/>
                <a:gd name="T17" fmla="*/ 2147483647 h 246"/>
                <a:gd name="T18" fmla="*/ 2147483647 w 665"/>
                <a:gd name="T19" fmla="*/ 2147483647 h 246"/>
                <a:gd name="T20" fmla="*/ 2147483647 w 665"/>
                <a:gd name="T21" fmla="*/ 2147483647 h 246"/>
                <a:gd name="T22" fmla="*/ 2147483647 w 665"/>
                <a:gd name="T23" fmla="*/ 2147483647 h 246"/>
                <a:gd name="T24" fmla="*/ 2147483647 w 665"/>
                <a:gd name="T25" fmla="*/ 2147483647 h 246"/>
                <a:gd name="T26" fmla="*/ 2147483647 w 665"/>
                <a:gd name="T27" fmla="*/ 2147483647 h 246"/>
                <a:gd name="T28" fmla="*/ 2147483647 w 665"/>
                <a:gd name="T29" fmla="*/ 2147483647 h 246"/>
                <a:gd name="T30" fmla="*/ 2147483647 w 665"/>
                <a:gd name="T31" fmla="*/ 2147483647 h 246"/>
                <a:gd name="T32" fmla="*/ 2147483647 w 665"/>
                <a:gd name="T33" fmla="*/ 2147483647 h 246"/>
                <a:gd name="T34" fmla="*/ 2147483647 w 665"/>
                <a:gd name="T35" fmla="*/ 2147483647 h 246"/>
                <a:gd name="T36" fmla="*/ 2147483647 w 665"/>
                <a:gd name="T37" fmla="*/ 2147483647 h 246"/>
                <a:gd name="T38" fmla="*/ 2147483647 w 665"/>
                <a:gd name="T39" fmla="*/ 2147483647 h 246"/>
                <a:gd name="T40" fmla="*/ 2147483647 w 665"/>
                <a:gd name="T41" fmla="*/ 2147483647 h 246"/>
                <a:gd name="T42" fmla="*/ 2147483647 w 665"/>
                <a:gd name="T43" fmla="*/ 2147483647 h 246"/>
                <a:gd name="T44" fmla="*/ 2147483647 w 665"/>
                <a:gd name="T45" fmla="*/ 2147483647 h 246"/>
                <a:gd name="T46" fmla="*/ 2147483647 w 665"/>
                <a:gd name="T47" fmla="*/ 2147483647 h 246"/>
                <a:gd name="T48" fmla="*/ 2147483647 w 665"/>
                <a:gd name="T49" fmla="*/ 2147483647 h 246"/>
                <a:gd name="T50" fmla="*/ 2147483647 w 665"/>
                <a:gd name="T51" fmla="*/ 2147483647 h 246"/>
                <a:gd name="T52" fmla="*/ 2147483647 w 665"/>
                <a:gd name="T53" fmla="*/ 2147483647 h 246"/>
                <a:gd name="T54" fmla="*/ 2147483647 w 665"/>
                <a:gd name="T55" fmla="*/ 2147483647 h 246"/>
                <a:gd name="T56" fmla="*/ 2147483647 w 665"/>
                <a:gd name="T57" fmla="*/ 2147483647 h 246"/>
                <a:gd name="T58" fmla="*/ 2147483647 w 665"/>
                <a:gd name="T59" fmla="*/ 2147483647 h 246"/>
                <a:gd name="T60" fmla="*/ 2147483647 w 665"/>
                <a:gd name="T61" fmla="*/ 2147483647 h 246"/>
                <a:gd name="T62" fmla="*/ 2147483647 w 665"/>
                <a:gd name="T63" fmla="*/ 2147483647 h 246"/>
                <a:gd name="T64" fmla="*/ 2147483647 w 665"/>
                <a:gd name="T65" fmla="*/ 2147483647 h 246"/>
                <a:gd name="T66" fmla="*/ 2147483647 w 665"/>
                <a:gd name="T67" fmla="*/ 2147483647 h 246"/>
                <a:gd name="T68" fmla="*/ 2147483647 w 665"/>
                <a:gd name="T69" fmla="*/ 2147483647 h 246"/>
                <a:gd name="T70" fmla="*/ 2147483647 w 665"/>
                <a:gd name="T71" fmla="*/ 2147483647 h 2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5"/>
                <a:gd name="T109" fmla="*/ 0 h 246"/>
                <a:gd name="T110" fmla="*/ 665 w 665"/>
                <a:gd name="T111" fmla="*/ 246 h 2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5" h="246">
                  <a:moveTo>
                    <a:pt x="664" y="123"/>
                  </a:moveTo>
                  <a:lnTo>
                    <a:pt x="662" y="111"/>
                  </a:lnTo>
                  <a:lnTo>
                    <a:pt x="658" y="101"/>
                  </a:lnTo>
                  <a:lnTo>
                    <a:pt x="653" y="90"/>
                  </a:lnTo>
                  <a:lnTo>
                    <a:pt x="644" y="80"/>
                  </a:lnTo>
                  <a:lnTo>
                    <a:pt x="633" y="70"/>
                  </a:lnTo>
                  <a:lnTo>
                    <a:pt x="620" y="62"/>
                  </a:lnTo>
                  <a:lnTo>
                    <a:pt x="604" y="52"/>
                  </a:lnTo>
                  <a:lnTo>
                    <a:pt x="587" y="43"/>
                  </a:lnTo>
                  <a:lnTo>
                    <a:pt x="567" y="35"/>
                  </a:lnTo>
                  <a:lnTo>
                    <a:pt x="546" y="28"/>
                  </a:lnTo>
                  <a:lnTo>
                    <a:pt x="522" y="23"/>
                  </a:lnTo>
                  <a:lnTo>
                    <a:pt x="498" y="17"/>
                  </a:lnTo>
                  <a:lnTo>
                    <a:pt x="473" y="11"/>
                  </a:lnTo>
                  <a:lnTo>
                    <a:pt x="446" y="8"/>
                  </a:lnTo>
                  <a:lnTo>
                    <a:pt x="418" y="4"/>
                  </a:lnTo>
                  <a:lnTo>
                    <a:pt x="389" y="2"/>
                  </a:lnTo>
                  <a:lnTo>
                    <a:pt x="361" y="1"/>
                  </a:lnTo>
                  <a:lnTo>
                    <a:pt x="332" y="0"/>
                  </a:lnTo>
                  <a:lnTo>
                    <a:pt x="303" y="1"/>
                  </a:lnTo>
                  <a:lnTo>
                    <a:pt x="275" y="2"/>
                  </a:lnTo>
                  <a:lnTo>
                    <a:pt x="246" y="4"/>
                  </a:lnTo>
                  <a:lnTo>
                    <a:pt x="218" y="8"/>
                  </a:lnTo>
                  <a:lnTo>
                    <a:pt x="192" y="11"/>
                  </a:lnTo>
                  <a:lnTo>
                    <a:pt x="166" y="17"/>
                  </a:lnTo>
                  <a:lnTo>
                    <a:pt x="141" y="23"/>
                  </a:lnTo>
                  <a:lnTo>
                    <a:pt x="119" y="28"/>
                  </a:lnTo>
                  <a:lnTo>
                    <a:pt x="98" y="35"/>
                  </a:lnTo>
                  <a:lnTo>
                    <a:pt x="78" y="43"/>
                  </a:lnTo>
                  <a:lnTo>
                    <a:pt x="60" y="52"/>
                  </a:lnTo>
                  <a:lnTo>
                    <a:pt x="45" y="62"/>
                  </a:lnTo>
                  <a:lnTo>
                    <a:pt x="31" y="70"/>
                  </a:lnTo>
                  <a:lnTo>
                    <a:pt x="21" y="80"/>
                  </a:lnTo>
                  <a:lnTo>
                    <a:pt x="11" y="90"/>
                  </a:lnTo>
                  <a:lnTo>
                    <a:pt x="5" y="101"/>
                  </a:lnTo>
                  <a:lnTo>
                    <a:pt x="1" y="111"/>
                  </a:lnTo>
                  <a:lnTo>
                    <a:pt x="0" y="123"/>
                  </a:lnTo>
                  <a:lnTo>
                    <a:pt x="1" y="133"/>
                  </a:lnTo>
                  <a:lnTo>
                    <a:pt x="5" y="143"/>
                  </a:lnTo>
                  <a:lnTo>
                    <a:pt x="11" y="154"/>
                  </a:lnTo>
                  <a:lnTo>
                    <a:pt x="21" y="164"/>
                  </a:lnTo>
                  <a:lnTo>
                    <a:pt x="31" y="174"/>
                  </a:lnTo>
                  <a:lnTo>
                    <a:pt x="45" y="184"/>
                  </a:lnTo>
                  <a:lnTo>
                    <a:pt x="60" y="193"/>
                  </a:lnTo>
                  <a:lnTo>
                    <a:pt x="78" y="201"/>
                  </a:lnTo>
                  <a:lnTo>
                    <a:pt x="98" y="209"/>
                  </a:lnTo>
                  <a:lnTo>
                    <a:pt x="119" y="216"/>
                  </a:lnTo>
                  <a:lnTo>
                    <a:pt x="141" y="223"/>
                  </a:lnTo>
                  <a:lnTo>
                    <a:pt x="166" y="228"/>
                  </a:lnTo>
                  <a:lnTo>
                    <a:pt x="192" y="233"/>
                  </a:lnTo>
                  <a:lnTo>
                    <a:pt x="218" y="238"/>
                  </a:lnTo>
                  <a:lnTo>
                    <a:pt x="246" y="240"/>
                  </a:lnTo>
                  <a:lnTo>
                    <a:pt x="275" y="242"/>
                  </a:lnTo>
                  <a:lnTo>
                    <a:pt x="303" y="245"/>
                  </a:lnTo>
                  <a:lnTo>
                    <a:pt x="332" y="245"/>
                  </a:lnTo>
                  <a:lnTo>
                    <a:pt x="361" y="245"/>
                  </a:lnTo>
                  <a:lnTo>
                    <a:pt x="389" y="242"/>
                  </a:lnTo>
                  <a:lnTo>
                    <a:pt x="418" y="240"/>
                  </a:lnTo>
                  <a:lnTo>
                    <a:pt x="446" y="238"/>
                  </a:lnTo>
                  <a:lnTo>
                    <a:pt x="473" y="233"/>
                  </a:lnTo>
                  <a:lnTo>
                    <a:pt x="498" y="228"/>
                  </a:lnTo>
                  <a:lnTo>
                    <a:pt x="522" y="223"/>
                  </a:lnTo>
                  <a:lnTo>
                    <a:pt x="546" y="216"/>
                  </a:lnTo>
                  <a:lnTo>
                    <a:pt x="567" y="209"/>
                  </a:lnTo>
                  <a:lnTo>
                    <a:pt x="587" y="201"/>
                  </a:lnTo>
                  <a:lnTo>
                    <a:pt x="604" y="193"/>
                  </a:lnTo>
                  <a:lnTo>
                    <a:pt x="620" y="184"/>
                  </a:lnTo>
                  <a:lnTo>
                    <a:pt x="633" y="174"/>
                  </a:lnTo>
                  <a:lnTo>
                    <a:pt x="644" y="164"/>
                  </a:lnTo>
                  <a:lnTo>
                    <a:pt x="653" y="154"/>
                  </a:lnTo>
                  <a:lnTo>
                    <a:pt x="658" y="143"/>
                  </a:lnTo>
                  <a:lnTo>
                    <a:pt x="662" y="133"/>
                  </a:lnTo>
                  <a:lnTo>
                    <a:pt x="664" y="12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2" name="Freeform 7"/>
            <p:cNvSpPr>
              <a:spLocks/>
            </p:cNvSpPr>
            <p:nvPr/>
          </p:nvSpPr>
          <p:spPr bwMode="auto">
            <a:xfrm>
              <a:off x="7718425" y="504825"/>
              <a:ext cx="647614" cy="285750"/>
            </a:xfrm>
            <a:custGeom>
              <a:avLst/>
              <a:gdLst>
                <a:gd name="T0" fmla="*/ 2147483647 w 664"/>
                <a:gd name="T1" fmla="*/ 2147483647 h 246"/>
                <a:gd name="T2" fmla="*/ 2147483647 w 664"/>
                <a:gd name="T3" fmla="*/ 2147483647 h 246"/>
                <a:gd name="T4" fmla="*/ 2147483647 w 664"/>
                <a:gd name="T5" fmla="*/ 2147483647 h 246"/>
                <a:gd name="T6" fmla="*/ 2147483647 w 664"/>
                <a:gd name="T7" fmla="*/ 2147483647 h 246"/>
                <a:gd name="T8" fmla="*/ 2147483647 w 664"/>
                <a:gd name="T9" fmla="*/ 2147483647 h 246"/>
                <a:gd name="T10" fmla="*/ 2147483647 w 664"/>
                <a:gd name="T11" fmla="*/ 2147483647 h 246"/>
                <a:gd name="T12" fmla="*/ 2147483647 w 664"/>
                <a:gd name="T13" fmla="*/ 2147483647 h 246"/>
                <a:gd name="T14" fmla="*/ 2147483647 w 664"/>
                <a:gd name="T15" fmla="*/ 2147483647 h 246"/>
                <a:gd name="T16" fmla="*/ 2147483647 w 664"/>
                <a:gd name="T17" fmla="*/ 2147483647 h 246"/>
                <a:gd name="T18" fmla="*/ 2147483647 w 664"/>
                <a:gd name="T19" fmla="*/ 2147483647 h 246"/>
                <a:gd name="T20" fmla="*/ 2147483647 w 664"/>
                <a:gd name="T21" fmla="*/ 2147483647 h 246"/>
                <a:gd name="T22" fmla="*/ 2147483647 w 664"/>
                <a:gd name="T23" fmla="*/ 2147483647 h 246"/>
                <a:gd name="T24" fmla="*/ 2147483647 w 664"/>
                <a:gd name="T25" fmla="*/ 2147483647 h 246"/>
                <a:gd name="T26" fmla="*/ 2147483647 w 664"/>
                <a:gd name="T27" fmla="*/ 2147483647 h 246"/>
                <a:gd name="T28" fmla="*/ 2147483647 w 664"/>
                <a:gd name="T29" fmla="*/ 2147483647 h 246"/>
                <a:gd name="T30" fmla="*/ 2147483647 w 664"/>
                <a:gd name="T31" fmla="*/ 2147483647 h 246"/>
                <a:gd name="T32" fmla="*/ 2147483647 w 664"/>
                <a:gd name="T33" fmla="*/ 2147483647 h 246"/>
                <a:gd name="T34" fmla="*/ 2147483647 w 664"/>
                <a:gd name="T35" fmla="*/ 2147483647 h 246"/>
                <a:gd name="T36" fmla="*/ 2147483647 w 664"/>
                <a:gd name="T37" fmla="*/ 2147483647 h 246"/>
                <a:gd name="T38" fmla="*/ 2147483647 w 664"/>
                <a:gd name="T39" fmla="*/ 2147483647 h 246"/>
                <a:gd name="T40" fmla="*/ 2147483647 w 664"/>
                <a:gd name="T41" fmla="*/ 2147483647 h 246"/>
                <a:gd name="T42" fmla="*/ 2147483647 w 664"/>
                <a:gd name="T43" fmla="*/ 2147483647 h 246"/>
                <a:gd name="T44" fmla="*/ 2147483647 w 664"/>
                <a:gd name="T45" fmla="*/ 2147483647 h 246"/>
                <a:gd name="T46" fmla="*/ 2147483647 w 664"/>
                <a:gd name="T47" fmla="*/ 2147483647 h 246"/>
                <a:gd name="T48" fmla="*/ 2147483647 w 664"/>
                <a:gd name="T49" fmla="*/ 2147483647 h 246"/>
                <a:gd name="T50" fmla="*/ 2147483647 w 664"/>
                <a:gd name="T51" fmla="*/ 2147483647 h 246"/>
                <a:gd name="T52" fmla="*/ 2147483647 w 664"/>
                <a:gd name="T53" fmla="*/ 2147483647 h 246"/>
                <a:gd name="T54" fmla="*/ 2147483647 w 664"/>
                <a:gd name="T55" fmla="*/ 2147483647 h 246"/>
                <a:gd name="T56" fmla="*/ 2147483647 w 664"/>
                <a:gd name="T57" fmla="*/ 2147483647 h 246"/>
                <a:gd name="T58" fmla="*/ 2147483647 w 664"/>
                <a:gd name="T59" fmla="*/ 2147483647 h 246"/>
                <a:gd name="T60" fmla="*/ 2147483647 w 664"/>
                <a:gd name="T61" fmla="*/ 2147483647 h 246"/>
                <a:gd name="T62" fmla="*/ 2147483647 w 664"/>
                <a:gd name="T63" fmla="*/ 2147483647 h 246"/>
                <a:gd name="T64" fmla="*/ 2147483647 w 664"/>
                <a:gd name="T65" fmla="*/ 2147483647 h 246"/>
                <a:gd name="T66" fmla="*/ 2147483647 w 664"/>
                <a:gd name="T67" fmla="*/ 2147483647 h 246"/>
                <a:gd name="T68" fmla="*/ 2147483647 w 664"/>
                <a:gd name="T69" fmla="*/ 2147483647 h 246"/>
                <a:gd name="T70" fmla="*/ 2147483647 w 664"/>
                <a:gd name="T71" fmla="*/ 2147483647 h 2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4"/>
                <a:gd name="T109" fmla="*/ 0 h 246"/>
                <a:gd name="T110" fmla="*/ 664 w 664"/>
                <a:gd name="T111" fmla="*/ 246 h 2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4" h="246">
                  <a:moveTo>
                    <a:pt x="0" y="123"/>
                  </a:moveTo>
                  <a:lnTo>
                    <a:pt x="1" y="133"/>
                  </a:lnTo>
                  <a:lnTo>
                    <a:pt x="5" y="143"/>
                  </a:lnTo>
                  <a:lnTo>
                    <a:pt x="10" y="154"/>
                  </a:lnTo>
                  <a:lnTo>
                    <a:pt x="19" y="164"/>
                  </a:lnTo>
                  <a:lnTo>
                    <a:pt x="30" y="174"/>
                  </a:lnTo>
                  <a:lnTo>
                    <a:pt x="43" y="184"/>
                  </a:lnTo>
                  <a:lnTo>
                    <a:pt x="59" y="193"/>
                  </a:lnTo>
                  <a:lnTo>
                    <a:pt x="76" y="201"/>
                  </a:lnTo>
                  <a:lnTo>
                    <a:pt x="96" y="209"/>
                  </a:lnTo>
                  <a:lnTo>
                    <a:pt x="118" y="216"/>
                  </a:lnTo>
                  <a:lnTo>
                    <a:pt x="141" y="223"/>
                  </a:lnTo>
                  <a:lnTo>
                    <a:pt x="165" y="228"/>
                  </a:lnTo>
                  <a:lnTo>
                    <a:pt x="190" y="233"/>
                  </a:lnTo>
                  <a:lnTo>
                    <a:pt x="217" y="238"/>
                  </a:lnTo>
                  <a:lnTo>
                    <a:pt x="245" y="240"/>
                  </a:lnTo>
                  <a:lnTo>
                    <a:pt x="273" y="242"/>
                  </a:lnTo>
                  <a:lnTo>
                    <a:pt x="302" y="245"/>
                  </a:lnTo>
                  <a:lnTo>
                    <a:pt x="331" y="245"/>
                  </a:lnTo>
                  <a:lnTo>
                    <a:pt x="359" y="245"/>
                  </a:lnTo>
                  <a:lnTo>
                    <a:pt x="388" y="242"/>
                  </a:lnTo>
                  <a:lnTo>
                    <a:pt x="417" y="240"/>
                  </a:lnTo>
                  <a:lnTo>
                    <a:pt x="444" y="238"/>
                  </a:lnTo>
                  <a:lnTo>
                    <a:pt x="472" y="233"/>
                  </a:lnTo>
                  <a:lnTo>
                    <a:pt x="497" y="228"/>
                  </a:lnTo>
                  <a:lnTo>
                    <a:pt x="521" y="221"/>
                  </a:lnTo>
                  <a:lnTo>
                    <a:pt x="544" y="216"/>
                  </a:lnTo>
                  <a:lnTo>
                    <a:pt x="566" y="209"/>
                  </a:lnTo>
                  <a:lnTo>
                    <a:pt x="584" y="201"/>
                  </a:lnTo>
                  <a:lnTo>
                    <a:pt x="603" y="192"/>
                  </a:lnTo>
                  <a:lnTo>
                    <a:pt x="617" y="184"/>
                  </a:lnTo>
                  <a:lnTo>
                    <a:pt x="631" y="174"/>
                  </a:lnTo>
                  <a:lnTo>
                    <a:pt x="643" y="164"/>
                  </a:lnTo>
                  <a:lnTo>
                    <a:pt x="652" y="154"/>
                  </a:lnTo>
                  <a:lnTo>
                    <a:pt x="657" y="143"/>
                  </a:lnTo>
                  <a:lnTo>
                    <a:pt x="661" y="133"/>
                  </a:lnTo>
                  <a:lnTo>
                    <a:pt x="663" y="123"/>
                  </a:lnTo>
                  <a:lnTo>
                    <a:pt x="661" y="111"/>
                  </a:lnTo>
                  <a:lnTo>
                    <a:pt x="657" y="101"/>
                  </a:lnTo>
                  <a:lnTo>
                    <a:pt x="652" y="90"/>
                  </a:lnTo>
                  <a:lnTo>
                    <a:pt x="643" y="80"/>
                  </a:lnTo>
                  <a:lnTo>
                    <a:pt x="631" y="70"/>
                  </a:lnTo>
                  <a:lnTo>
                    <a:pt x="617" y="62"/>
                  </a:lnTo>
                  <a:lnTo>
                    <a:pt x="603" y="52"/>
                  </a:lnTo>
                  <a:lnTo>
                    <a:pt x="584" y="43"/>
                  </a:lnTo>
                  <a:lnTo>
                    <a:pt x="566" y="35"/>
                  </a:lnTo>
                  <a:lnTo>
                    <a:pt x="543" y="28"/>
                  </a:lnTo>
                  <a:lnTo>
                    <a:pt x="521" y="23"/>
                  </a:lnTo>
                  <a:lnTo>
                    <a:pt x="497" y="17"/>
                  </a:lnTo>
                  <a:lnTo>
                    <a:pt x="472" y="11"/>
                  </a:lnTo>
                  <a:lnTo>
                    <a:pt x="444" y="8"/>
                  </a:lnTo>
                  <a:lnTo>
                    <a:pt x="416" y="4"/>
                  </a:lnTo>
                  <a:lnTo>
                    <a:pt x="388" y="2"/>
                  </a:lnTo>
                  <a:lnTo>
                    <a:pt x="359" y="1"/>
                  </a:lnTo>
                  <a:lnTo>
                    <a:pt x="331" y="0"/>
                  </a:lnTo>
                  <a:lnTo>
                    <a:pt x="302" y="1"/>
                  </a:lnTo>
                  <a:lnTo>
                    <a:pt x="273" y="2"/>
                  </a:lnTo>
                  <a:lnTo>
                    <a:pt x="245" y="4"/>
                  </a:lnTo>
                  <a:lnTo>
                    <a:pt x="217" y="8"/>
                  </a:lnTo>
                  <a:lnTo>
                    <a:pt x="190" y="11"/>
                  </a:lnTo>
                  <a:lnTo>
                    <a:pt x="165" y="17"/>
                  </a:lnTo>
                  <a:lnTo>
                    <a:pt x="141" y="23"/>
                  </a:lnTo>
                  <a:lnTo>
                    <a:pt x="118" y="28"/>
                  </a:lnTo>
                  <a:lnTo>
                    <a:pt x="96" y="35"/>
                  </a:lnTo>
                  <a:lnTo>
                    <a:pt x="76" y="43"/>
                  </a:lnTo>
                  <a:lnTo>
                    <a:pt x="59" y="52"/>
                  </a:lnTo>
                  <a:lnTo>
                    <a:pt x="43" y="62"/>
                  </a:lnTo>
                  <a:lnTo>
                    <a:pt x="30" y="71"/>
                  </a:lnTo>
                  <a:lnTo>
                    <a:pt x="19" y="80"/>
                  </a:lnTo>
                  <a:lnTo>
                    <a:pt x="10" y="90"/>
                  </a:lnTo>
                  <a:lnTo>
                    <a:pt x="5" y="101"/>
                  </a:lnTo>
                  <a:lnTo>
                    <a:pt x="1" y="111"/>
                  </a:lnTo>
                  <a:lnTo>
                    <a:pt x="0" y="12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3" name="Freeform 8"/>
            <p:cNvSpPr>
              <a:spLocks/>
            </p:cNvSpPr>
            <p:nvPr/>
          </p:nvSpPr>
          <p:spPr bwMode="auto">
            <a:xfrm>
              <a:off x="6961218" y="350837"/>
              <a:ext cx="718931" cy="306388"/>
            </a:xfrm>
            <a:custGeom>
              <a:avLst/>
              <a:gdLst>
                <a:gd name="T0" fmla="*/ 2147483647 w 664"/>
                <a:gd name="T1" fmla="*/ 2147483647 h 246"/>
                <a:gd name="T2" fmla="*/ 2147483647 w 664"/>
                <a:gd name="T3" fmla="*/ 2147483647 h 246"/>
                <a:gd name="T4" fmla="*/ 2147483647 w 664"/>
                <a:gd name="T5" fmla="*/ 2147483647 h 246"/>
                <a:gd name="T6" fmla="*/ 2147483647 w 664"/>
                <a:gd name="T7" fmla="*/ 2147483647 h 246"/>
                <a:gd name="T8" fmla="*/ 2147483647 w 664"/>
                <a:gd name="T9" fmla="*/ 2147483647 h 246"/>
                <a:gd name="T10" fmla="*/ 2147483647 w 664"/>
                <a:gd name="T11" fmla="*/ 2147483647 h 246"/>
                <a:gd name="T12" fmla="*/ 2147483647 w 664"/>
                <a:gd name="T13" fmla="*/ 2147483647 h 246"/>
                <a:gd name="T14" fmla="*/ 2147483647 w 664"/>
                <a:gd name="T15" fmla="*/ 2147483647 h 246"/>
                <a:gd name="T16" fmla="*/ 2147483647 w 664"/>
                <a:gd name="T17" fmla="*/ 0 h 246"/>
                <a:gd name="T18" fmla="*/ 2147483647 w 664"/>
                <a:gd name="T19" fmla="*/ 0 h 246"/>
                <a:gd name="T20" fmla="*/ 2147483647 w 664"/>
                <a:gd name="T21" fmla="*/ 2147483647 h 246"/>
                <a:gd name="T22" fmla="*/ 2147483647 w 664"/>
                <a:gd name="T23" fmla="*/ 2147483647 h 246"/>
                <a:gd name="T24" fmla="*/ 2147483647 w 664"/>
                <a:gd name="T25" fmla="*/ 2147483647 h 246"/>
                <a:gd name="T26" fmla="*/ 2147483647 w 664"/>
                <a:gd name="T27" fmla="*/ 2147483647 h 246"/>
                <a:gd name="T28" fmla="*/ 2147483647 w 664"/>
                <a:gd name="T29" fmla="*/ 2147483647 h 246"/>
                <a:gd name="T30" fmla="*/ 2147483647 w 664"/>
                <a:gd name="T31" fmla="*/ 2147483647 h 246"/>
                <a:gd name="T32" fmla="*/ 2147483647 w 664"/>
                <a:gd name="T33" fmla="*/ 2147483647 h 246"/>
                <a:gd name="T34" fmla="*/ 2147483647 w 664"/>
                <a:gd name="T35" fmla="*/ 2147483647 h 246"/>
                <a:gd name="T36" fmla="*/ 2147483647 w 664"/>
                <a:gd name="T37" fmla="*/ 2147483647 h 246"/>
                <a:gd name="T38" fmla="*/ 2147483647 w 664"/>
                <a:gd name="T39" fmla="*/ 2147483647 h 246"/>
                <a:gd name="T40" fmla="*/ 2147483647 w 664"/>
                <a:gd name="T41" fmla="*/ 2147483647 h 246"/>
                <a:gd name="T42" fmla="*/ 2147483647 w 664"/>
                <a:gd name="T43" fmla="*/ 2147483647 h 246"/>
                <a:gd name="T44" fmla="*/ 2147483647 w 664"/>
                <a:gd name="T45" fmla="*/ 2147483647 h 246"/>
                <a:gd name="T46" fmla="*/ 2147483647 w 664"/>
                <a:gd name="T47" fmla="*/ 2147483647 h 246"/>
                <a:gd name="T48" fmla="*/ 2147483647 w 664"/>
                <a:gd name="T49" fmla="*/ 2147483647 h 246"/>
                <a:gd name="T50" fmla="*/ 2147483647 w 664"/>
                <a:gd name="T51" fmla="*/ 2147483647 h 246"/>
                <a:gd name="T52" fmla="*/ 2147483647 w 664"/>
                <a:gd name="T53" fmla="*/ 2147483647 h 246"/>
                <a:gd name="T54" fmla="*/ 2147483647 w 664"/>
                <a:gd name="T55" fmla="*/ 2147483647 h 246"/>
                <a:gd name="T56" fmla="*/ 2147483647 w 664"/>
                <a:gd name="T57" fmla="*/ 2147483647 h 246"/>
                <a:gd name="T58" fmla="*/ 2147483647 w 664"/>
                <a:gd name="T59" fmla="*/ 2147483647 h 246"/>
                <a:gd name="T60" fmla="*/ 2147483647 w 664"/>
                <a:gd name="T61" fmla="*/ 2147483647 h 246"/>
                <a:gd name="T62" fmla="*/ 2147483647 w 664"/>
                <a:gd name="T63" fmla="*/ 2147483647 h 246"/>
                <a:gd name="T64" fmla="*/ 2147483647 w 664"/>
                <a:gd name="T65" fmla="*/ 2147483647 h 246"/>
                <a:gd name="T66" fmla="*/ 2147483647 w 664"/>
                <a:gd name="T67" fmla="*/ 2147483647 h 246"/>
                <a:gd name="T68" fmla="*/ 2147483647 w 664"/>
                <a:gd name="T69" fmla="*/ 2147483647 h 246"/>
                <a:gd name="T70" fmla="*/ 2147483647 w 664"/>
                <a:gd name="T71" fmla="*/ 2147483647 h 2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4"/>
                <a:gd name="T109" fmla="*/ 0 h 246"/>
                <a:gd name="T110" fmla="*/ 664 w 664"/>
                <a:gd name="T111" fmla="*/ 246 h 2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4" h="246">
                  <a:moveTo>
                    <a:pt x="663" y="121"/>
                  </a:moveTo>
                  <a:lnTo>
                    <a:pt x="661" y="111"/>
                  </a:lnTo>
                  <a:lnTo>
                    <a:pt x="657" y="101"/>
                  </a:lnTo>
                  <a:lnTo>
                    <a:pt x="651" y="90"/>
                  </a:lnTo>
                  <a:lnTo>
                    <a:pt x="643" y="80"/>
                  </a:lnTo>
                  <a:lnTo>
                    <a:pt x="632" y="70"/>
                  </a:lnTo>
                  <a:lnTo>
                    <a:pt x="618" y="60"/>
                  </a:lnTo>
                  <a:lnTo>
                    <a:pt x="603" y="51"/>
                  </a:lnTo>
                  <a:lnTo>
                    <a:pt x="586" y="43"/>
                  </a:lnTo>
                  <a:lnTo>
                    <a:pt x="566" y="35"/>
                  </a:lnTo>
                  <a:lnTo>
                    <a:pt x="545" y="28"/>
                  </a:lnTo>
                  <a:lnTo>
                    <a:pt x="521" y="21"/>
                  </a:lnTo>
                  <a:lnTo>
                    <a:pt x="497" y="16"/>
                  </a:lnTo>
                  <a:lnTo>
                    <a:pt x="471" y="11"/>
                  </a:lnTo>
                  <a:lnTo>
                    <a:pt x="444" y="6"/>
                  </a:lnTo>
                  <a:lnTo>
                    <a:pt x="416" y="4"/>
                  </a:lnTo>
                  <a:lnTo>
                    <a:pt x="389" y="2"/>
                  </a:lnTo>
                  <a:lnTo>
                    <a:pt x="361" y="0"/>
                  </a:lnTo>
                  <a:lnTo>
                    <a:pt x="330" y="0"/>
                  </a:lnTo>
                  <a:lnTo>
                    <a:pt x="303" y="0"/>
                  </a:lnTo>
                  <a:lnTo>
                    <a:pt x="273" y="2"/>
                  </a:lnTo>
                  <a:lnTo>
                    <a:pt x="246" y="4"/>
                  </a:lnTo>
                  <a:lnTo>
                    <a:pt x="218" y="6"/>
                  </a:lnTo>
                  <a:lnTo>
                    <a:pt x="191" y="11"/>
                  </a:lnTo>
                  <a:lnTo>
                    <a:pt x="165" y="16"/>
                  </a:lnTo>
                  <a:lnTo>
                    <a:pt x="141" y="21"/>
                  </a:lnTo>
                  <a:lnTo>
                    <a:pt x="119" y="28"/>
                  </a:lnTo>
                  <a:lnTo>
                    <a:pt x="96" y="35"/>
                  </a:lnTo>
                  <a:lnTo>
                    <a:pt x="78" y="43"/>
                  </a:lnTo>
                  <a:lnTo>
                    <a:pt x="59" y="51"/>
                  </a:lnTo>
                  <a:lnTo>
                    <a:pt x="44" y="60"/>
                  </a:lnTo>
                  <a:lnTo>
                    <a:pt x="31" y="70"/>
                  </a:lnTo>
                  <a:lnTo>
                    <a:pt x="19" y="80"/>
                  </a:lnTo>
                  <a:lnTo>
                    <a:pt x="11" y="90"/>
                  </a:lnTo>
                  <a:lnTo>
                    <a:pt x="5" y="101"/>
                  </a:lnTo>
                  <a:lnTo>
                    <a:pt x="1" y="111"/>
                  </a:lnTo>
                  <a:lnTo>
                    <a:pt x="0" y="121"/>
                  </a:lnTo>
                  <a:lnTo>
                    <a:pt x="1" y="133"/>
                  </a:lnTo>
                  <a:lnTo>
                    <a:pt x="5" y="143"/>
                  </a:lnTo>
                  <a:lnTo>
                    <a:pt x="11" y="154"/>
                  </a:lnTo>
                  <a:lnTo>
                    <a:pt x="19" y="164"/>
                  </a:lnTo>
                  <a:lnTo>
                    <a:pt x="31" y="173"/>
                  </a:lnTo>
                  <a:lnTo>
                    <a:pt x="44" y="182"/>
                  </a:lnTo>
                  <a:lnTo>
                    <a:pt x="59" y="192"/>
                  </a:lnTo>
                  <a:lnTo>
                    <a:pt x="78" y="201"/>
                  </a:lnTo>
                  <a:lnTo>
                    <a:pt x="96" y="209"/>
                  </a:lnTo>
                  <a:lnTo>
                    <a:pt x="119" y="216"/>
                  </a:lnTo>
                  <a:lnTo>
                    <a:pt x="141" y="221"/>
                  </a:lnTo>
                  <a:lnTo>
                    <a:pt x="165" y="227"/>
                  </a:lnTo>
                  <a:lnTo>
                    <a:pt x="191" y="233"/>
                  </a:lnTo>
                  <a:lnTo>
                    <a:pt x="218" y="236"/>
                  </a:lnTo>
                  <a:lnTo>
                    <a:pt x="246" y="240"/>
                  </a:lnTo>
                  <a:lnTo>
                    <a:pt x="273" y="242"/>
                  </a:lnTo>
                  <a:lnTo>
                    <a:pt x="303" y="243"/>
                  </a:lnTo>
                  <a:lnTo>
                    <a:pt x="330" y="245"/>
                  </a:lnTo>
                  <a:lnTo>
                    <a:pt x="361" y="243"/>
                  </a:lnTo>
                  <a:lnTo>
                    <a:pt x="389" y="242"/>
                  </a:lnTo>
                  <a:lnTo>
                    <a:pt x="416" y="240"/>
                  </a:lnTo>
                  <a:lnTo>
                    <a:pt x="444" y="236"/>
                  </a:lnTo>
                  <a:lnTo>
                    <a:pt x="471" y="233"/>
                  </a:lnTo>
                  <a:lnTo>
                    <a:pt x="497" y="227"/>
                  </a:lnTo>
                  <a:lnTo>
                    <a:pt x="521" y="221"/>
                  </a:lnTo>
                  <a:lnTo>
                    <a:pt x="545" y="216"/>
                  </a:lnTo>
                  <a:lnTo>
                    <a:pt x="566" y="209"/>
                  </a:lnTo>
                  <a:lnTo>
                    <a:pt x="586" y="201"/>
                  </a:lnTo>
                  <a:lnTo>
                    <a:pt x="603" y="192"/>
                  </a:lnTo>
                  <a:lnTo>
                    <a:pt x="618" y="182"/>
                  </a:lnTo>
                  <a:lnTo>
                    <a:pt x="632" y="173"/>
                  </a:lnTo>
                  <a:lnTo>
                    <a:pt x="643" y="164"/>
                  </a:lnTo>
                  <a:lnTo>
                    <a:pt x="651" y="154"/>
                  </a:lnTo>
                  <a:lnTo>
                    <a:pt x="657" y="143"/>
                  </a:lnTo>
                  <a:lnTo>
                    <a:pt x="661" y="133"/>
                  </a:lnTo>
                  <a:lnTo>
                    <a:pt x="663" y="12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9"/>
            <p:cNvSpPr>
              <a:spLocks/>
            </p:cNvSpPr>
            <p:nvPr/>
          </p:nvSpPr>
          <p:spPr bwMode="auto">
            <a:xfrm>
              <a:off x="6732460" y="1027112"/>
              <a:ext cx="1197228" cy="425450"/>
            </a:xfrm>
            <a:custGeom>
              <a:avLst/>
              <a:gdLst>
                <a:gd name="T0" fmla="*/ 2147483647 w 754"/>
                <a:gd name="T1" fmla="*/ 2147483647 h 268"/>
                <a:gd name="T2" fmla="*/ 2147483647 w 754"/>
                <a:gd name="T3" fmla="*/ 0 h 268"/>
                <a:gd name="T4" fmla="*/ 0 w 754"/>
                <a:gd name="T5" fmla="*/ 0 h 268"/>
                <a:gd name="T6" fmla="*/ 0 w 754"/>
                <a:gd name="T7" fmla="*/ 2147483647 h 268"/>
                <a:gd name="T8" fmla="*/ 2147483647 w 754"/>
                <a:gd name="T9" fmla="*/ 2147483647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4"/>
                <a:gd name="T16" fmla="*/ 0 h 268"/>
                <a:gd name="T17" fmla="*/ 754 w 754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4" h="268">
                  <a:moveTo>
                    <a:pt x="753" y="267"/>
                  </a:moveTo>
                  <a:lnTo>
                    <a:pt x="753" y="0"/>
                  </a:lnTo>
                  <a:lnTo>
                    <a:pt x="0" y="0"/>
                  </a:lnTo>
                  <a:lnTo>
                    <a:pt x="0" y="267"/>
                  </a:lnTo>
                  <a:lnTo>
                    <a:pt x="753" y="267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125" name="Rectangle 10"/>
            <p:cNvSpPr>
              <a:spLocks noChangeArrowheads="1"/>
            </p:cNvSpPr>
            <p:nvPr/>
          </p:nvSpPr>
          <p:spPr bwMode="auto">
            <a:xfrm>
              <a:off x="7034036" y="355600"/>
              <a:ext cx="650958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</a:rPr>
                <a:t>name</a:t>
              </a:r>
            </a:p>
          </p:txBody>
        </p:sp>
        <p:sp>
          <p:nvSpPr>
            <p:cNvPr id="46126" name="Rectangle 11"/>
            <p:cNvSpPr>
              <a:spLocks noChangeArrowheads="1"/>
            </p:cNvSpPr>
            <p:nvPr/>
          </p:nvSpPr>
          <p:spPr bwMode="auto">
            <a:xfrm>
              <a:off x="6234140" y="428625"/>
              <a:ext cx="490624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 u="sng" dirty="0" err="1">
                  <a:solidFill>
                    <a:srgbClr val="000000"/>
                  </a:solidFill>
                  <a:latin typeface="Arial" pitchFamily="34" charset="0"/>
                </a:rPr>
                <a:t>ssn</a:t>
              </a:r>
              <a:endParaRPr lang="en-US" sz="1400" b="1" u="sng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6127" name="Rectangle 12"/>
            <p:cNvSpPr>
              <a:spLocks noChangeArrowheads="1"/>
            </p:cNvSpPr>
            <p:nvPr/>
          </p:nvSpPr>
          <p:spPr bwMode="auto">
            <a:xfrm>
              <a:off x="6796088" y="1087438"/>
              <a:ext cx="1119187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Employees</a:t>
              </a:r>
            </a:p>
          </p:txBody>
        </p:sp>
        <p:sp>
          <p:nvSpPr>
            <p:cNvPr id="46128" name="Rectangle 13"/>
            <p:cNvSpPr>
              <a:spLocks noChangeArrowheads="1"/>
            </p:cNvSpPr>
            <p:nvPr/>
          </p:nvSpPr>
          <p:spPr bwMode="auto">
            <a:xfrm>
              <a:off x="7844696" y="478544"/>
              <a:ext cx="400837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</a:rPr>
                <a:t>lot</a:t>
              </a:r>
            </a:p>
          </p:txBody>
        </p:sp>
        <p:sp>
          <p:nvSpPr>
            <p:cNvPr id="46129" name="Line 14"/>
            <p:cNvSpPr>
              <a:spLocks noChangeShapeType="1"/>
            </p:cNvSpPr>
            <p:nvPr/>
          </p:nvSpPr>
          <p:spPr bwMode="auto">
            <a:xfrm>
              <a:off x="6644256" y="770114"/>
              <a:ext cx="301056" cy="25541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0" name="Line 15"/>
            <p:cNvSpPr>
              <a:spLocks noChangeShapeType="1"/>
            </p:cNvSpPr>
            <p:nvPr/>
          </p:nvSpPr>
          <p:spPr bwMode="auto">
            <a:xfrm>
              <a:off x="7344260" y="657225"/>
              <a:ext cx="2689" cy="3683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1" name="Line 16"/>
            <p:cNvSpPr>
              <a:spLocks noChangeShapeType="1"/>
            </p:cNvSpPr>
            <p:nvPr/>
          </p:nvSpPr>
          <p:spPr bwMode="auto">
            <a:xfrm flipH="1">
              <a:off x="7666035" y="787047"/>
              <a:ext cx="299194" cy="23706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2" name="Freeform 17"/>
            <p:cNvSpPr>
              <a:spLocks/>
            </p:cNvSpPr>
            <p:nvPr/>
          </p:nvSpPr>
          <p:spPr bwMode="auto">
            <a:xfrm>
              <a:off x="4555537" y="2097088"/>
              <a:ext cx="1417638" cy="468313"/>
            </a:xfrm>
            <a:custGeom>
              <a:avLst/>
              <a:gdLst>
                <a:gd name="T0" fmla="*/ 0 w 893"/>
                <a:gd name="T1" fmla="*/ 2147483647 h 295"/>
                <a:gd name="T2" fmla="*/ 2147483647 w 893"/>
                <a:gd name="T3" fmla="*/ 2147483647 h 295"/>
                <a:gd name="T4" fmla="*/ 2147483647 w 893"/>
                <a:gd name="T5" fmla="*/ 2147483647 h 295"/>
                <a:gd name="T6" fmla="*/ 2147483647 w 893"/>
                <a:gd name="T7" fmla="*/ 2147483647 h 295"/>
                <a:gd name="T8" fmla="*/ 2147483647 w 893"/>
                <a:gd name="T9" fmla="*/ 2147483647 h 295"/>
                <a:gd name="T10" fmla="*/ 2147483647 w 893"/>
                <a:gd name="T11" fmla="*/ 2147483647 h 295"/>
                <a:gd name="T12" fmla="*/ 2147483647 w 893"/>
                <a:gd name="T13" fmla="*/ 2147483647 h 295"/>
                <a:gd name="T14" fmla="*/ 2147483647 w 893"/>
                <a:gd name="T15" fmla="*/ 2147483647 h 295"/>
                <a:gd name="T16" fmla="*/ 2147483647 w 893"/>
                <a:gd name="T17" fmla="*/ 2147483647 h 295"/>
                <a:gd name="T18" fmla="*/ 2147483647 w 893"/>
                <a:gd name="T19" fmla="*/ 2147483647 h 295"/>
                <a:gd name="T20" fmla="*/ 2147483647 w 893"/>
                <a:gd name="T21" fmla="*/ 2147483647 h 295"/>
                <a:gd name="T22" fmla="*/ 2147483647 w 893"/>
                <a:gd name="T23" fmla="*/ 2147483647 h 295"/>
                <a:gd name="T24" fmla="*/ 2147483647 w 893"/>
                <a:gd name="T25" fmla="*/ 2147483647 h 295"/>
                <a:gd name="T26" fmla="*/ 2147483647 w 893"/>
                <a:gd name="T27" fmla="*/ 2147483647 h 295"/>
                <a:gd name="T28" fmla="*/ 2147483647 w 893"/>
                <a:gd name="T29" fmla="*/ 2147483647 h 295"/>
                <a:gd name="T30" fmla="*/ 2147483647 w 893"/>
                <a:gd name="T31" fmla="*/ 2147483647 h 295"/>
                <a:gd name="T32" fmla="*/ 2147483647 w 893"/>
                <a:gd name="T33" fmla="*/ 2147483647 h 295"/>
                <a:gd name="T34" fmla="*/ 2147483647 w 893"/>
                <a:gd name="T35" fmla="*/ 2147483647 h 295"/>
                <a:gd name="T36" fmla="*/ 2147483647 w 893"/>
                <a:gd name="T37" fmla="*/ 2147483647 h 295"/>
                <a:gd name="T38" fmla="*/ 2147483647 w 893"/>
                <a:gd name="T39" fmla="*/ 2147483647 h 295"/>
                <a:gd name="T40" fmla="*/ 2147483647 w 893"/>
                <a:gd name="T41" fmla="*/ 2147483647 h 295"/>
                <a:gd name="T42" fmla="*/ 2147483647 w 893"/>
                <a:gd name="T43" fmla="*/ 2147483647 h 295"/>
                <a:gd name="T44" fmla="*/ 2147483647 w 893"/>
                <a:gd name="T45" fmla="*/ 2147483647 h 295"/>
                <a:gd name="T46" fmla="*/ 2147483647 w 893"/>
                <a:gd name="T47" fmla="*/ 2147483647 h 295"/>
                <a:gd name="T48" fmla="*/ 2147483647 w 893"/>
                <a:gd name="T49" fmla="*/ 2147483647 h 295"/>
                <a:gd name="T50" fmla="*/ 2147483647 w 893"/>
                <a:gd name="T51" fmla="*/ 2147483647 h 295"/>
                <a:gd name="T52" fmla="*/ 2147483647 w 893"/>
                <a:gd name="T53" fmla="*/ 0 h 295"/>
                <a:gd name="T54" fmla="*/ 2147483647 w 893"/>
                <a:gd name="T55" fmla="*/ 0 h 295"/>
                <a:gd name="T56" fmla="*/ 2147483647 w 893"/>
                <a:gd name="T57" fmla="*/ 2147483647 h 295"/>
                <a:gd name="T58" fmla="*/ 2147483647 w 893"/>
                <a:gd name="T59" fmla="*/ 2147483647 h 295"/>
                <a:gd name="T60" fmla="*/ 2147483647 w 893"/>
                <a:gd name="T61" fmla="*/ 2147483647 h 295"/>
                <a:gd name="T62" fmla="*/ 2147483647 w 893"/>
                <a:gd name="T63" fmla="*/ 2147483647 h 295"/>
                <a:gd name="T64" fmla="*/ 2147483647 w 893"/>
                <a:gd name="T65" fmla="*/ 2147483647 h 295"/>
                <a:gd name="T66" fmla="*/ 2147483647 w 893"/>
                <a:gd name="T67" fmla="*/ 2147483647 h 295"/>
                <a:gd name="T68" fmla="*/ 2147483647 w 893"/>
                <a:gd name="T69" fmla="*/ 2147483647 h 295"/>
                <a:gd name="T70" fmla="*/ 0 w 893"/>
                <a:gd name="T71" fmla="*/ 2147483647 h 2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93"/>
                <a:gd name="T109" fmla="*/ 0 h 295"/>
                <a:gd name="T110" fmla="*/ 893 w 893"/>
                <a:gd name="T111" fmla="*/ 295 h 2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93" h="295">
                  <a:moveTo>
                    <a:pt x="0" y="146"/>
                  </a:moveTo>
                  <a:lnTo>
                    <a:pt x="0" y="159"/>
                  </a:lnTo>
                  <a:lnTo>
                    <a:pt x="4" y="172"/>
                  </a:lnTo>
                  <a:lnTo>
                    <a:pt x="14" y="184"/>
                  </a:lnTo>
                  <a:lnTo>
                    <a:pt x="26" y="197"/>
                  </a:lnTo>
                  <a:lnTo>
                    <a:pt x="41" y="208"/>
                  </a:lnTo>
                  <a:lnTo>
                    <a:pt x="58" y="219"/>
                  </a:lnTo>
                  <a:lnTo>
                    <a:pt x="80" y="229"/>
                  </a:lnTo>
                  <a:lnTo>
                    <a:pt x="102" y="241"/>
                  </a:lnTo>
                  <a:lnTo>
                    <a:pt x="129" y="251"/>
                  </a:lnTo>
                  <a:lnTo>
                    <a:pt x="159" y="259"/>
                  </a:lnTo>
                  <a:lnTo>
                    <a:pt x="189" y="265"/>
                  </a:lnTo>
                  <a:lnTo>
                    <a:pt x="222" y="272"/>
                  </a:lnTo>
                  <a:lnTo>
                    <a:pt x="257" y="280"/>
                  </a:lnTo>
                  <a:lnTo>
                    <a:pt x="292" y="283"/>
                  </a:lnTo>
                  <a:lnTo>
                    <a:pt x="329" y="288"/>
                  </a:lnTo>
                  <a:lnTo>
                    <a:pt x="369" y="290"/>
                  </a:lnTo>
                  <a:lnTo>
                    <a:pt x="407" y="292"/>
                  </a:lnTo>
                  <a:lnTo>
                    <a:pt x="445" y="294"/>
                  </a:lnTo>
                  <a:lnTo>
                    <a:pt x="484" y="292"/>
                  </a:lnTo>
                  <a:lnTo>
                    <a:pt x="522" y="290"/>
                  </a:lnTo>
                  <a:lnTo>
                    <a:pt x="562" y="288"/>
                  </a:lnTo>
                  <a:lnTo>
                    <a:pt x="599" y="283"/>
                  </a:lnTo>
                  <a:lnTo>
                    <a:pt x="634" y="278"/>
                  </a:lnTo>
                  <a:lnTo>
                    <a:pt x="669" y="272"/>
                  </a:lnTo>
                  <a:lnTo>
                    <a:pt x="702" y="265"/>
                  </a:lnTo>
                  <a:lnTo>
                    <a:pt x="732" y="259"/>
                  </a:lnTo>
                  <a:lnTo>
                    <a:pt x="761" y="250"/>
                  </a:lnTo>
                  <a:lnTo>
                    <a:pt x="788" y="241"/>
                  </a:lnTo>
                  <a:lnTo>
                    <a:pt x="811" y="229"/>
                  </a:lnTo>
                  <a:lnTo>
                    <a:pt x="833" y="219"/>
                  </a:lnTo>
                  <a:lnTo>
                    <a:pt x="850" y="208"/>
                  </a:lnTo>
                  <a:lnTo>
                    <a:pt x="866" y="197"/>
                  </a:lnTo>
                  <a:lnTo>
                    <a:pt x="877" y="184"/>
                  </a:lnTo>
                  <a:lnTo>
                    <a:pt x="884" y="171"/>
                  </a:lnTo>
                  <a:lnTo>
                    <a:pt x="890" y="159"/>
                  </a:lnTo>
                  <a:lnTo>
                    <a:pt x="892" y="146"/>
                  </a:lnTo>
                  <a:lnTo>
                    <a:pt x="890" y="134"/>
                  </a:lnTo>
                  <a:lnTo>
                    <a:pt x="884" y="121"/>
                  </a:lnTo>
                  <a:lnTo>
                    <a:pt x="877" y="109"/>
                  </a:lnTo>
                  <a:lnTo>
                    <a:pt x="865" y="96"/>
                  </a:lnTo>
                  <a:lnTo>
                    <a:pt x="850" y="84"/>
                  </a:lnTo>
                  <a:lnTo>
                    <a:pt x="833" y="73"/>
                  </a:lnTo>
                  <a:lnTo>
                    <a:pt x="811" y="61"/>
                  </a:lnTo>
                  <a:lnTo>
                    <a:pt x="788" y="51"/>
                  </a:lnTo>
                  <a:lnTo>
                    <a:pt x="761" y="42"/>
                  </a:lnTo>
                  <a:lnTo>
                    <a:pt x="732" y="32"/>
                  </a:lnTo>
                  <a:lnTo>
                    <a:pt x="701" y="25"/>
                  </a:lnTo>
                  <a:lnTo>
                    <a:pt x="669" y="19"/>
                  </a:lnTo>
                  <a:lnTo>
                    <a:pt x="634" y="13"/>
                  </a:lnTo>
                  <a:lnTo>
                    <a:pt x="599" y="7"/>
                  </a:lnTo>
                  <a:lnTo>
                    <a:pt x="560" y="4"/>
                  </a:lnTo>
                  <a:lnTo>
                    <a:pt x="522" y="1"/>
                  </a:lnTo>
                  <a:lnTo>
                    <a:pt x="484" y="0"/>
                  </a:lnTo>
                  <a:lnTo>
                    <a:pt x="445" y="0"/>
                  </a:lnTo>
                  <a:lnTo>
                    <a:pt x="407" y="0"/>
                  </a:lnTo>
                  <a:lnTo>
                    <a:pt x="369" y="1"/>
                  </a:lnTo>
                  <a:lnTo>
                    <a:pt x="329" y="4"/>
                  </a:lnTo>
                  <a:lnTo>
                    <a:pt x="292" y="7"/>
                  </a:lnTo>
                  <a:lnTo>
                    <a:pt x="257" y="13"/>
                  </a:lnTo>
                  <a:lnTo>
                    <a:pt x="222" y="19"/>
                  </a:lnTo>
                  <a:lnTo>
                    <a:pt x="189" y="25"/>
                  </a:lnTo>
                  <a:lnTo>
                    <a:pt x="159" y="33"/>
                  </a:lnTo>
                  <a:lnTo>
                    <a:pt x="129" y="42"/>
                  </a:lnTo>
                  <a:lnTo>
                    <a:pt x="102" y="51"/>
                  </a:lnTo>
                  <a:lnTo>
                    <a:pt x="80" y="61"/>
                  </a:lnTo>
                  <a:lnTo>
                    <a:pt x="58" y="73"/>
                  </a:lnTo>
                  <a:lnTo>
                    <a:pt x="41" y="84"/>
                  </a:lnTo>
                  <a:lnTo>
                    <a:pt x="26" y="96"/>
                  </a:lnTo>
                  <a:lnTo>
                    <a:pt x="14" y="109"/>
                  </a:lnTo>
                  <a:lnTo>
                    <a:pt x="4" y="121"/>
                  </a:lnTo>
                  <a:lnTo>
                    <a:pt x="0" y="134"/>
                  </a:lnTo>
                  <a:lnTo>
                    <a:pt x="0" y="14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3" name="Rectangle 18"/>
            <p:cNvSpPr>
              <a:spLocks noChangeArrowheads="1"/>
            </p:cNvSpPr>
            <p:nvPr/>
          </p:nvSpPr>
          <p:spPr bwMode="auto">
            <a:xfrm>
              <a:off x="4555537" y="2173288"/>
              <a:ext cx="1375669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 dirty="0" err="1">
                  <a:solidFill>
                    <a:srgbClr val="7030A0"/>
                  </a:solidFill>
                  <a:latin typeface="Arial" pitchFamily="34" charset="0"/>
                </a:rPr>
                <a:t>hourly_wages</a:t>
              </a:r>
              <a:endParaRPr lang="en-US" sz="1400" b="1" dirty="0">
                <a:solidFill>
                  <a:srgbClr val="7030A0"/>
                </a:solidFill>
                <a:latin typeface="Arial" pitchFamily="34" charset="0"/>
              </a:endParaRPr>
            </a:p>
          </p:txBody>
        </p:sp>
        <p:sp>
          <p:nvSpPr>
            <p:cNvPr id="46134" name="Line 19"/>
            <p:cNvSpPr>
              <a:spLocks noChangeShapeType="1"/>
            </p:cNvSpPr>
            <p:nvPr/>
          </p:nvSpPr>
          <p:spPr bwMode="auto">
            <a:xfrm>
              <a:off x="5842639" y="2455510"/>
              <a:ext cx="316131" cy="28222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5" name="Freeform 20"/>
            <p:cNvSpPr>
              <a:spLocks/>
            </p:cNvSpPr>
            <p:nvPr/>
          </p:nvSpPr>
          <p:spPr bwMode="auto">
            <a:xfrm>
              <a:off x="7848600" y="2057400"/>
              <a:ext cx="1085850" cy="431800"/>
            </a:xfrm>
            <a:custGeom>
              <a:avLst/>
              <a:gdLst>
                <a:gd name="T0" fmla="*/ 2147483647 w 684"/>
                <a:gd name="T1" fmla="*/ 2147483647 h 272"/>
                <a:gd name="T2" fmla="*/ 2147483647 w 684"/>
                <a:gd name="T3" fmla="*/ 2147483647 h 272"/>
                <a:gd name="T4" fmla="*/ 2147483647 w 684"/>
                <a:gd name="T5" fmla="*/ 2147483647 h 272"/>
                <a:gd name="T6" fmla="*/ 2147483647 w 684"/>
                <a:gd name="T7" fmla="*/ 2147483647 h 272"/>
                <a:gd name="T8" fmla="*/ 2147483647 w 684"/>
                <a:gd name="T9" fmla="*/ 2147483647 h 272"/>
                <a:gd name="T10" fmla="*/ 2147483647 w 684"/>
                <a:gd name="T11" fmla="*/ 2147483647 h 272"/>
                <a:gd name="T12" fmla="*/ 2147483647 w 684"/>
                <a:gd name="T13" fmla="*/ 2147483647 h 272"/>
                <a:gd name="T14" fmla="*/ 2147483647 w 684"/>
                <a:gd name="T15" fmla="*/ 2147483647 h 272"/>
                <a:gd name="T16" fmla="*/ 2147483647 w 684"/>
                <a:gd name="T17" fmla="*/ 2147483647 h 272"/>
                <a:gd name="T18" fmla="*/ 2147483647 w 684"/>
                <a:gd name="T19" fmla="*/ 2147483647 h 272"/>
                <a:gd name="T20" fmla="*/ 2147483647 w 684"/>
                <a:gd name="T21" fmla="*/ 2147483647 h 272"/>
                <a:gd name="T22" fmla="*/ 2147483647 w 684"/>
                <a:gd name="T23" fmla="*/ 2147483647 h 272"/>
                <a:gd name="T24" fmla="*/ 2147483647 w 684"/>
                <a:gd name="T25" fmla="*/ 2147483647 h 272"/>
                <a:gd name="T26" fmla="*/ 2147483647 w 684"/>
                <a:gd name="T27" fmla="*/ 2147483647 h 272"/>
                <a:gd name="T28" fmla="*/ 2147483647 w 684"/>
                <a:gd name="T29" fmla="*/ 2147483647 h 272"/>
                <a:gd name="T30" fmla="*/ 2147483647 w 684"/>
                <a:gd name="T31" fmla="*/ 2147483647 h 272"/>
                <a:gd name="T32" fmla="*/ 2147483647 w 684"/>
                <a:gd name="T33" fmla="*/ 2147483647 h 272"/>
                <a:gd name="T34" fmla="*/ 2147483647 w 684"/>
                <a:gd name="T35" fmla="*/ 2147483647 h 272"/>
                <a:gd name="T36" fmla="*/ 2147483647 w 684"/>
                <a:gd name="T37" fmla="*/ 2147483647 h 272"/>
                <a:gd name="T38" fmla="*/ 2147483647 w 684"/>
                <a:gd name="T39" fmla="*/ 2147483647 h 272"/>
                <a:gd name="T40" fmla="*/ 2147483647 w 684"/>
                <a:gd name="T41" fmla="*/ 2147483647 h 272"/>
                <a:gd name="T42" fmla="*/ 2147483647 w 684"/>
                <a:gd name="T43" fmla="*/ 2147483647 h 272"/>
                <a:gd name="T44" fmla="*/ 2147483647 w 684"/>
                <a:gd name="T45" fmla="*/ 2147483647 h 272"/>
                <a:gd name="T46" fmla="*/ 2147483647 w 684"/>
                <a:gd name="T47" fmla="*/ 2147483647 h 272"/>
                <a:gd name="T48" fmla="*/ 2147483647 w 684"/>
                <a:gd name="T49" fmla="*/ 2147483647 h 272"/>
                <a:gd name="T50" fmla="*/ 2147483647 w 684"/>
                <a:gd name="T51" fmla="*/ 2147483647 h 272"/>
                <a:gd name="T52" fmla="*/ 2147483647 w 684"/>
                <a:gd name="T53" fmla="*/ 2147483647 h 272"/>
                <a:gd name="T54" fmla="*/ 2147483647 w 684"/>
                <a:gd name="T55" fmla="*/ 2147483647 h 272"/>
                <a:gd name="T56" fmla="*/ 2147483647 w 684"/>
                <a:gd name="T57" fmla="*/ 2147483647 h 272"/>
                <a:gd name="T58" fmla="*/ 2147483647 w 684"/>
                <a:gd name="T59" fmla="*/ 2147483647 h 272"/>
                <a:gd name="T60" fmla="*/ 2147483647 w 684"/>
                <a:gd name="T61" fmla="*/ 2147483647 h 272"/>
                <a:gd name="T62" fmla="*/ 2147483647 w 684"/>
                <a:gd name="T63" fmla="*/ 2147483647 h 272"/>
                <a:gd name="T64" fmla="*/ 2147483647 w 684"/>
                <a:gd name="T65" fmla="*/ 2147483647 h 272"/>
                <a:gd name="T66" fmla="*/ 2147483647 w 684"/>
                <a:gd name="T67" fmla="*/ 2147483647 h 272"/>
                <a:gd name="T68" fmla="*/ 2147483647 w 684"/>
                <a:gd name="T69" fmla="*/ 2147483647 h 272"/>
                <a:gd name="T70" fmla="*/ 2147483647 w 684"/>
                <a:gd name="T71" fmla="*/ 2147483647 h 2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84"/>
                <a:gd name="T109" fmla="*/ 0 h 272"/>
                <a:gd name="T110" fmla="*/ 684 w 684"/>
                <a:gd name="T111" fmla="*/ 272 h 2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84" h="272">
                  <a:moveTo>
                    <a:pt x="0" y="136"/>
                  </a:moveTo>
                  <a:lnTo>
                    <a:pt x="1" y="147"/>
                  </a:lnTo>
                  <a:lnTo>
                    <a:pt x="3" y="158"/>
                  </a:lnTo>
                  <a:lnTo>
                    <a:pt x="10" y="170"/>
                  </a:lnTo>
                  <a:lnTo>
                    <a:pt x="19" y="181"/>
                  </a:lnTo>
                  <a:lnTo>
                    <a:pt x="31" y="192"/>
                  </a:lnTo>
                  <a:lnTo>
                    <a:pt x="44" y="204"/>
                  </a:lnTo>
                  <a:lnTo>
                    <a:pt x="61" y="213"/>
                  </a:lnTo>
                  <a:lnTo>
                    <a:pt x="77" y="222"/>
                  </a:lnTo>
                  <a:lnTo>
                    <a:pt x="98" y="231"/>
                  </a:lnTo>
                  <a:lnTo>
                    <a:pt x="120" y="239"/>
                  </a:lnTo>
                  <a:lnTo>
                    <a:pt x="144" y="247"/>
                  </a:lnTo>
                  <a:lnTo>
                    <a:pt x="169" y="252"/>
                  </a:lnTo>
                  <a:lnTo>
                    <a:pt x="196" y="258"/>
                  </a:lnTo>
                  <a:lnTo>
                    <a:pt x="224" y="263"/>
                  </a:lnTo>
                  <a:lnTo>
                    <a:pt x="251" y="267"/>
                  </a:lnTo>
                  <a:lnTo>
                    <a:pt x="281" y="269"/>
                  </a:lnTo>
                  <a:lnTo>
                    <a:pt x="310" y="271"/>
                  </a:lnTo>
                  <a:lnTo>
                    <a:pt x="339" y="271"/>
                  </a:lnTo>
                  <a:lnTo>
                    <a:pt x="369" y="271"/>
                  </a:lnTo>
                  <a:lnTo>
                    <a:pt x="399" y="269"/>
                  </a:lnTo>
                  <a:lnTo>
                    <a:pt x="428" y="265"/>
                  </a:lnTo>
                  <a:lnTo>
                    <a:pt x="457" y="263"/>
                  </a:lnTo>
                  <a:lnTo>
                    <a:pt x="485" y="258"/>
                  </a:lnTo>
                  <a:lnTo>
                    <a:pt x="512" y="252"/>
                  </a:lnTo>
                  <a:lnTo>
                    <a:pt x="536" y="247"/>
                  </a:lnTo>
                  <a:lnTo>
                    <a:pt x="559" y="239"/>
                  </a:lnTo>
                  <a:lnTo>
                    <a:pt x="582" y="231"/>
                  </a:lnTo>
                  <a:lnTo>
                    <a:pt x="601" y="222"/>
                  </a:lnTo>
                  <a:lnTo>
                    <a:pt x="621" y="213"/>
                  </a:lnTo>
                  <a:lnTo>
                    <a:pt x="636" y="204"/>
                  </a:lnTo>
                  <a:lnTo>
                    <a:pt x="650" y="192"/>
                  </a:lnTo>
                  <a:lnTo>
                    <a:pt x="662" y="181"/>
                  </a:lnTo>
                  <a:lnTo>
                    <a:pt x="671" y="170"/>
                  </a:lnTo>
                  <a:lnTo>
                    <a:pt x="677" y="158"/>
                  </a:lnTo>
                  <a:lnTo>
                    <a:pt x="681" y="147"/>
                  </a:lnTo>
                  <a:lnTo>
                    <a:pt x="683" y="136"/>
                  </a:lnTo>
                  <a:lnTo>
                    <a:pt x="681" y="123"/>
                  </a:lnTo>
                  <a:lnTo>
                    <a:pt x="677" y="112"/>
                  </a:lnTo>
                  <a:lnTo>
                    <a:pt x="671" y="100"/>
                  </a:lnTo>
                  <a:lnTo>
                    <a:pt x="662" y="88"/>
                  </a:lnTo>
                  <a:lnTo>
                    <a:pt x="650" y="79"/>
                  </a:lnTo>
                  <a:lnTo>
                    <a:pt x="636" y="69"/>
                  </a:lnTo>
                  <a:lnTo>
                    <a:pt x="621" y="58"/>
                  </a:lnTo>
                  <a:lnTo>
                    <a:pt x="601" y="48"/>
                  </a:lnTo>
                  <a:lnTo>
                    <a:pt x="582" y="39"/>
                  </a:lnTo>
                  <a:lnTo>
                    <a:pt x="559" y="31"/>
                  </a:lnTo>
                  <a:lnTo>
                    <a:pt x="536" y="25"/>
                  </a:lnTo>
                  <a:lnTo>
                    <a:pt x="511" y="19"/>
                  </a:lnTo>
                  <a:lnTo>
                    <a:pt x="485" y="12"/>
                  </a:lnTo>
                  <a:lnTo>
                    <a:pt x="457" y="9"/>
                  </a:lnTo>
                  <a:lnTo>
                    <a:pt x="428" y="4"/>
                  </a:lnTo>
                  <a:lnTo>
                    <a:pt x="399" y="2"/>
                  </a:lnTo>
                  <a:lnTo>
                    <a:pt x="369" y="1"/>
                  </a:lnTo>
                  <a:lnTo>
                    <a:pt x="339" y="0"/>
                  </a:lnTo>
                  <a:lnTo>
                    <a:pt x="310" y="1"/>
                  </a:lnTo>
                  <a:lnTo>
                    <a:pt x="281" y="2"/>
                  </a:lnTo>
                  <a:lnTo>
                    <a:pt x="251" y="4"/>
                  </a:lnTo>
                  <a:lnTo>
                    <a:pt x="224" y="9"/>
                  </a:lnTo>
                  <a:lnTo>
                    <a:pt x="196" y="12"/>
                  </a:lnTo>
                  <a:lnTo>
                    <a:pt x="169" y="19"/>
                  </a:lnTo>
                  <a:lnTo>
                    <a:pt x="144" y="25"/>
                  </a:lnTo>
                  <a:lnTo>
                    <a:pt x="120" y="31"/>
                  </a:lnTo>
                  <a:lnTo>
                    <a:pt x="98" y="40"/>
                  </a:lnTo>
                  <a:lnTo>
                    <a:pt x="77" y="48"/>
                  </a:lnTo>
                  <a:lnTo>
                    <a:pt x="60" y="58"/>
                  </a:lnTo>
                  <a:lnTo>
                    <a:pt x="44" y="69"/>
                  </a:lnTo>
                  <a:lnTo>
                    <a:pt x="31" y="79"/>
                  </a:lnTo>
                  <a:lnTo>
                    <a:pt x="19" y="88"/>
                  </a:lnTo>
                  <a:lnTo>
                    <a:pt x="10" y="100"/>
                  </a:lnTo>
                  <a:lnTo>
                    <a:pt x="3" y="113"/>
                  </a:lnTo>
                  <a:lnTo>
                    <a:pt x="1" y="123"/>
                  </a:lnTo>
                  <a:lnTo>
                    <a:pt x="0" y="13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6" name="Freeform 21"/>
            <p:cNvSpPr>
              <a:spLocks/>
            </p:cNvSpPr>
            <p:nvPr/>
          </p:nvSpPr>
          <p:spPr bwMode="auto">
            <a:xfrm>
              <a:off x="5334000" y="1600200"/>
              <a:ext cx="1525588" cy="481013"/>
            </a:xfrm>
            <a:custGeom>
              <a:avLst/>
              <a:gdLst>
                <a:gd name="T0" fmla="*/ 2147483647 w 961"/>
                <a:gd name="T1" fmla="*/ 2147483647 h 303"/>
                <a:gd name="T2" fmla="*/ 2147483647 w 961"/>
                <a:gd name="T3" fmla="*/ 2147483647 h 303"/>
                <a:gd name="T4" fmla="*/ 2147483647 w 961"/>
                <a:gd name="T5" fmla="*/ 2147483647 h 303"/>
                <a:gd name="T6" fmla="*/ 2147483647 w 961"/>
                <a:gd name="T7" fmla="*/ 2147483647 h 303"/>
                <a:gd name="T8" fmla="*/ 2147483647 w 961"/>
                <a:gd name="T9" fmla="*/ 2147483647 h 303"/>
                <a:gd name="T10" fmla="*/ 2147483647 w 961"/>
                <a:gd name="T11" fmla="*/ 2147483647 h 303"/>
                <a:gd name="T12" fmla="*/ 2147483647 w 961"/>
                <a:gd name="T13" fmla="*/ 2147483647 h 303"/>
                <a:gd name="T14" fmla="*/ 2147483647 w 961"/>
                <a:gd name="T15" fmla="*/ 2147483647 h 303"/>
                <a:gd name="T16" fmla="*/ 2147483647 w 961"/>
                <a:gd name="T17" fmla="*/ 2147483647 h 303"/>
                <a:gd name="T18" fmla="*/ 2147483647 w 961"/>
                <a:gd name="T19" fmla="*/ 2147483647 h 303"/>
                <a:gd name="T20" fmla="*/ 2147483647 w 961"/>
                <a:gd name="T21" fmla="*/ 2147483647 h 303"/>
                <a:gd name="T22" fmla="*/ 2147483647 w 961"/>
                <a:gd name="T23" fmla="*/ 2147483647 h 303"/>
                <a:gd name="T24" fmla="*/ 2147483647 w 961"/>
                <a:gd name="T25" fmla="*/ 2147483647 h 303"/>
                <a:gd name="T26" fmla="*/ 2147483647 w 961"/>
                <a:gd name="T27" fmla="*/ 2147483647 h 303"/>
                <a:gd name="T28" fmla="*/ 2147483647 w 961"/>
                <a:gd name="T29" fmla="*/ 2147483647 h 303"/>
                <a:gd name="T30" fmla="*/ 2147483647 w 961"/>
                <a:gd name="T31" fmla="*/ 2147483647 h 303"/>
                <a:gd name="T32" fmla="*/ 2147483647 w 961"/>
                <a:gd name="T33" fmla="*/ 2147483647 h 303"/>
                <a:gd name="T34" fmla="*/ 2147483647 w 961"/>
                <a:gd name="T35" fmla="*/ 2147483647 h 303"/>
                <a:gd name="T36" fmla="*/ 2147483647 w 961"/>
                <a:gd name="T37" fmla="*/ 2147483647 h 303"/>
                <a:gd name="T38" fmla="*/ 2147483647 w 961"/>
                <a:gd name="T39" fmla="*/ 2147483647 h 303"/>
                <a:gd name="T40" fmla="*/ 2147483647 w 961"/>
                <a:gd name="T41" fmla="*/ 2147483647 h 303"/>
                <a:gd name="T42" fmla="*/ 2147483647 w 961"/>
                <a:gd name="T43" fmla="*/ 2147483647 h 303"/>
                <a:gd name="T44" fmla="*/ 2147483647 w 961"/>
                <a:gd name="T45" fmla="*/ 2147483647 h 303"/>
                <a:gd name="T46" fmla="*/ 2147483647 w 961"/>
                <a:gd name="T47" fmla="*/ 2147483647 h 303"/>
                <a:gd name="T48" fmla="*/ 2147483647 w 961"/>
                <a:gd name="T49" fmla="*/ 2147483647 h 303"/>
                <a:gd name="T50" fmla="*/ 2147483647 w 961"/>
                <a:gd name="T51" fmla="*/ 2147483647 h 303"/>
                <a:gd name="T52" fmla="*/ 2147483647 w 961"/>
                <a:gd name="T53" fmla="*/ 2147483647 h 303"/>
                <a:gd name="T54" fmla="*/ 2147483647 w 961"/>
                <a:gd name="T55" fmla="*/ 2147483647 h 303"/>
                <a:gd name="T56" fmla="*/ 2147483647 w 961"/>
                <a:gd name="T57" fmla="*/ 2147483647 h 303"/>
                <a:gd name="T58" fmla="*/ 2147483647 w 961"/>
                <a:gd name="T59" fmla="*/ 2147483647 h 303"/>
                <a:gd name="T60" fmla="*/ 2147483647 w 961"/>
                <a:gd name="T61" fmla="*/ 2147483647 h 303"/>
                <a:gd name="T62" fmla="*/ 2147483647 w 961"/>
                <a:gd name="T63" fmla="*/ 2147483647 h 303"/>
                <a:gd name="T64" fmla="*/ 2147483647 w 961"/>
                <a:gd name="T65" fmla="*/ 2147483647 h 303"/>
                <a:gd name="T66" fmla="*/ 2147483647 w 961"/>
                <a:gd name="T67" fmla="*/ 2147483647 h 303"/>
                <a:gd name="T68" fmla="*/ 2147483647 w 961"/>
                <a:gd name="T69" fmla="*/ 2147483647 h 303"/>
                <a:gd name="T70" fmla="*/ 2147483647 w 961"/>
                <a:gd name="T71" fmla="*/ 2147483647 h 30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61"/>
                <a:gd name="T109" fmla="*/ 0 h 303"/>
                <a:gd name="T110" fmla="*/ 961 w 961"/>
                <a:gd name="T111" fmla="*/ 303 h 30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61" h="303">
                  <a:moveTo>
                    <a:pt x="0" y="152"/>
                  </a:moveTo>
                  <a:lnTo>
                    <a:pt x="1" y="164"/>
                  </a:lnTo>
                  <a:lnTo>
                    <a:pt x="7" y="177"/>
                  </a:lnTo>
                  <a:lnTo>
                    <a:pt x="17" y="189"/>
                  </a:lnTo>
                  <a:lnTo>
                    <a:pt x="28" y="203"/>
                  </a:lnTo>
                  <a:lnTo>
                    <a:pt x="46" y="215"/>
                  </a:lnTo>
                  <a:lnTo>
                    <a:pt x="63" y="226"/>
                  </a:lnTo>
                  <a:lnTo>
                    <a:pt x="85" y="237"/>
                  </a:lnTo>
                  <a:lnTo>
                    <a:pt x="113" y="247"/>
                  </a:lnTo>
                  <a:lnTo>
                    <a:pt x="139" y="258"/>
                  </a:lnTo>
                  <a:lnTo>
                    <a:pt x="172" y="266"/>
                  </a:lnTo>
                  <a:lnTo>
                    <a:pt x="205" y="274"/>
                  </a:lnTo>
                  <a:lnTo>
                    <a:pt x="241" y="281"/>
                  </a:lnTo>
                  <a:lnTo>
                    <a:pt x="277" y="287"/>
                  </a:lnTo>
                  <a:lnTo>
                    <a:pt x="315" y="292"/>
                  </a:lnTo>
                  <a:lnTo>
                    <a:pt x="355" y="296"/>
                  </a:lnTo>
                  <a:lnTo>
                    <a:pt x="396" y="299"/>
                  </a:lnTo>
                  <a:lnTo>
                    <a:pt x="438" y="302"/>
                  </a:lnTo>
                  <a:lnTo>
                    <a:pt x="481" y="302"/>
                  </a:lnTo>
                  <a:lnTo>
                    <a:pt x="520" y="302"/>
                  </a:lnTo>
                  <a:lnTo>
                    <a:pt x="563" y="299"/>
                  </a:lnTo>
                  <a:lnTo>
                    <a:pt x="604" y="295"/>
                  </a:lnTo>
                  <a:lnTo>
                    <a:pt x="643" y="292"/>
                  </a:lnTo>
                  <a:lnTo>
                    <a:pt x="682" y="287"/>
                  </a:lnTo>
                  <a:lnTo>
                    <a:pt x="720" y="281"/>
                  </a:lnTo>
                  <a:lnTo>
                    <a:pt x="754" y="274"/>
                  </a:lnTo>
                  <a:lnTo>
                    <a:pt x="787" y="266"/>
                  </a:lnTo>
                  <a:lnTo>
                    <a:pt x="820" y="258"/>
                  </a:lnTo>
                  <a:lnTo>
                    <a:pt x="848" y="247"/>
                  </a:lnTo>
                  <a:lnTo>
                    <a:pt x="873" y="237"/>
                  </a:lnTo>
                  <a:lnTo>
                    <a:pt x="894" y="226"/>
                  </a:lnTo>
                  <a:lnTo>
                    <a:pt x="916" y="215"/>
                  </a:lnTo>
                  <a:lnTo>
                    <a:pt x="930" y="203"/>
                  </a:lnTo>
                  <a:lnTo>
                    <a:pt x="942" y="189"/>
                  </a:lnTo>
                  <a:lnTo>
                    <a:pt x="952" y="177"/>
                  </a:lnTo>
                  <a:lnTo>
                    <a:pt x="958" y="164"/>
                  </a:lnTo>
                  <a:lnTo>
                    <a:pt x="960" y="152"/>
                  </a:lnTo>
                  <a:lnTo>
                    <a:pt x="958" y="137"/>
                  </a:lnTo>
                  <a:lnTo>
                    <a:pt x="952" y="124"/>
                  </a:lnTo>
                  <a:lnTo>
                    <a:pt x="942" y="112"/>
                  </a:lnTo>
                  <a:lnTo>
                    <a:pt x="930" y="98"/>
                  </a:lnTo>
                  <a:lnTo>
                    <a:pt x="916" y="87"/>
                  </a:lnTo>
                  <a:lnTo>
                    <a:pt x="894" y="76"/>
                  </a:lnTo>
                  <a:lnTo>
                    <a:pt x="871" y="65"/>
                  </a:lnTo>
                  <a:lnTo>
                    <a:pt x="848" y="54"/>
                  </a:lnTo>
                  <a:lnTo>
                    <a:pt x="820" y="43"/>
                  </a:lnTo>
                  <a:lnTo>
                    <a:pt x="787" y="34"/>
                  </a:lnTo>
                  <a:lnTo>
                    <a:pt x="754" y="28"/>
                  </a:lnTo>
                  <a:lnTo>
                    <a:pt x="717" y="21"/>
                  </a:lnTo>
                  <a:lnTo>
                    <a:pt x="682" y="14"/>
                  </a:lnTo>
                  <a:lnTo>
                    <a:pt x="643" y="10"/>
                  </a:lnTo>
                  <a:lnTo>
                    <a:pt x="604" y="6"/>
                  </a:lnTo>
                  <a:lnTo>
                    <a:pt x="563" y="3"/>
                  </a:lnTo>
                  <a:lnTo>
                    <a:pt x="520" y="1"/>
                  </a:lnTo>
                  <a:lnTo>
                    <a:pt x="478" y="0"/>
                  </a:lnTo>
                  <a:lnTo>
                    <a:pt x="438" y="1"/>
                  </a:lnTo>
                  <a:lnTo>
                    <a:pt x="396" y="3"/>
                  </a:lnTo>
                  <a:lnTo>
                    <a:pt x="355" y="6"/>
                  </a:lnTo>
                  <a:lnTo>
                    <a:pt x="315" y="10"/>
                  </a:lnTo>
                  <a:lnTo>
                    <a:pt x="277" y="14"/>
                  </a:lnTo>
                  <a:lnTo>
                    <a:pt x="239" y="21"/>
                  </a:lnTo>
                  <a:lnTo>
                    <a:pt x="205" y="28"/>
                  </a:lnTo>
                  <a:lnTo>
                    <a:pt x="172" y="34"/>
                  </a:lnTo>
                  <a:lnTo>
                    <a:pt x="139" y="44"/>
                  </a:lnTo>
                  <a:lnTo>
                    <a:pt x="113" y="54"/>
                  </a:lnTo>
                  <a:lnTo>
                    <a:pt x="85" y="65"/>
                  </a:lnTo>
                  <a:lnTo>
                    <a:pt x="63" y="76"/>
                  </a:lnTo>
                  <a:lnTo>
                    <a:pt x="46" y="87"/>
                  </a:lnTo>
                  <a:lnTo>
                    <a:pt x="28" y="98"/>
                  </a:lnTo>
                  <a:lnTo>
                    <a:pt x="17" y="112"/>
                  </a:lnTo>
                  <a:lnTo>
                    <a:pt x="7" y="125"/>
                  </a:lnTo>
                  <a:lnTo>
                    <a:pt x="1" y="137"/>
                  </a:lnTo>
                  <a:lnTo>
                    <a:pt x="0" y="15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22"/>
            <p:cNvSpPr>
              <a:spLocks/>
            </p:cNvSpPr>
            <p:nvPr/>
          </p:nvSpPr>
          <p:spPr bwMode="auto">
            <a:xfrm>
              <a:off x="6014758" y="2740025"/>
              <a:ext cx="1284558" cy="431800"/>
            </a:xfrm>
            <a:custGeom>
              <a:avLst/>
              <a:gdLst>
                <a:gd name="T0" fmla="*/ 2147483647 w 809"/>
                <a:gd name="T1" fmla="*/ 2147483647 h 272"/>
                <a:gd name="T2" fmla="*/ 2147483647 w 809"/>
                <a:gd name="T3" fmla="*/ 0 h 272"/>
                <a:gd name="T4" fmla="*/ 0 w 809"/>
                <a:gd name="T5" fmla="*/ 0 h 272"/>
                <a:gd name="T6" fmla="*/ 0 w 809"/>
                <a:gd name="T7" fmla="*/ 2147483647 h 272"/>
                <a:gd name="T8" fmla="*/ 2147483647 w 809"/>
                <a:gd name="T9" fmla="*/ 2147483647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9"/>
                <a:gd name="T16" fmla="*/ 0 h 272"/>
                <a:gd name="T17" fmla="*/ 809 w 809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9" h="272">
                  <a:moveTo>
                    <a:pt x="808" y="271"/>
                  </a:moveTo>
                  <a:lnTo>
                    <a:pt x="808" y="0"/>
                  </a:lnTo>
                  <a:lnTo>
                    <a:pt x="0" y="0"/>
                  </a:lnTo>
                  <a:lnTo>
                    <a:pt x="0" y="271"/>
                  </a:lnTo>
                  <a:lnTo>
                    <a:pt x="808" y="271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138" name="Freeform 24"/>
            <p:cNvSpPr>
              <a:spLocks/>
            </p:cNvSpPr>
            <p:nvPr/>
          </p:nvSpPr>
          <p:spPr bwMode="auto">
            <a:xfrm>
              <a:off x="6975475" y="1727200"/>
              <a:ext cx="722313" cy="484188"/>
            </a:xfrm>
            <a:custGeom>
              <a:avLst/>
              <a:gdLst>
                <a:gd name="T0" fmla="*/ 2147483647 w 455"/>
                <a:gd name="T1" fmla="*/ 0 h 305"/>
                <a:gd name="T2" fmla="*/ 2147483647 w 455"/>
                <a:gd name="T3" fmla="*/ 2147483647 h 305"/>
                <a:gd name="T4" fmla="*/ 0 w 455"/>
                <a:gd name="T5" fmla="*/ 2147483647 h 305"/>
                <a:gd name="T6" fmla="*/ 2147483647 w 455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5"/>
                <a:gd name="T13" fmla="*/ 0 h 305"/>
                <a:gd name="T14" fmla="*/ 455 w 455"/>
                <a:gd name="T15" fmla="*/ 305 h 3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5" h="305">
                  <a:moveTo>
                    <a:pt x="226" y="0"/>
                  </a:moveTo>
                  <a:lnTo>
                    <a:pt x="454" y="304"/>
                  </a:lnTo>
                  <a:lnTo>
                    <a:pt x="0" y="304"/>
                  </a:lnTo>
                  <a:lnTo>
                    <a:pt x="226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9" name="Rectangle 25"/>
            <p:cNvSpPr>
              <a:spLocks noChangeArrowheads="1"/>
            </p:cNvSpPr>
            <p:nvPr/>
          </p:nvSpPr>
          <p:spPr bwMode="auto">
            <a:xfrm>
              <a:off x="7094538" y="1933575"/>
              <a:ext cx="477837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chemeClr val="accent2"/>
                  </a:solidFill>
                  <a:latin typeface="Arial" pitchFamily="34" charset="0"/>
                </a:rPr>
                <a:t>ISA</a:t>
              </a:r>
            </a:p>
          </p:txBody>
        </p:sp>
        <p:sp>
          <p:nvSpPr>
            <p:cNvPr id="46140" name="Rectangle 26"/>
            <p:cNvSpPr>
              <a:spLocks noChangeArrowheads="1"/>
            </p:cNvSpPr>
            <p:nvPr/>
          </p:nvSpPr>
          <p:spPr bwMode="auto">
            <a:xfrm>
              <a:off x="5996025" y="2802819"/>
              <a:ext cx="1327150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Hourly_Emps</a:t>
              </a:r>
            </a:p>
          </p:txBody>
        </p:sp>
        <p:sp>
          <p:nvSpPr>
            <p:cNvPr id="46141" name="Rectangle 27"/>
            <p:cNvSpPr>
              <a:spLocks noChangeArrowheads="1"/>
            </p:cNvSpPr>
            <p:nvPr/>
          </p:nvSpPr>
          <p:spPr bwMode="auto">
            <a:xfrm>
              <a:off x="7824788" y="2128838"/>
              <a:ext cx="1046983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 dirty="0" err="1">
                  <a:solidFill>
                    <a:srgbClr val="0070C0"/>
                  </a:solidFill>
                  <a:latin typeface="Arial" pitchFamily="34" charset="0"/>
                </a:rPr>
                <a:t>contractid</a:t>
              </a:r>
              <a:endParaRPr lang="en-US" sz="1400" b="1" dirty="0">
                <a:solidFill>
                  <a:srgbClr val="0070C0"/>
                </a:solidFill>
                <a:latin typeface="Arial" pitchFamily="34" charset="0"/>
              </a:endParaRPr>
            </a:p>
          </p:txBody>
        </p:sp>
        <p:sp>
          <p:nvSpPr>
            <p:cNvPr id="46142" name="Rectangle 28"/>
            <p:cNvSpPr>
              <a:spLocks noChangeArrowheads="1"/>
            </p:cNvSpPr>
            <p:nvPr/>
          </p:nvSpPr>
          <p:spPr bwMode="auto">
            <a:xfrm>
              <a:off x="5407025" y="1673225"/>
              <a:ext cx="1406132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 dirty="0" err="1">
                  <a:solidFill>
                    <a:srgbClr val="7030A0"/>
                  </a:solidFill>
                  <a:latin typeface="Arial" pitchFamily="34" charset="0"/>
                </a:rPr>
                <a:t>hours_worked</a:t>
              </a:r>
              <a:endParaRPr lang="en-US" sz="1400" b="1" dirty="0">
                <a:solidFill>
                  <a:srgbClr val="7030A0"/>
                </a:solidFill>
                <a:latin typeface="Arial" pitchFamily="34" charset="0"/>
              </a:endParaRPr>
            </a:p>
          </p:txBody>
        </p:sp>
        <p:sp>
          <p:nvSpPr>
            <p:cNvPr id="46143" name="Line 29"/>
            <p:cNvSpPr>
              <a:spLocks noChangeShapeType="1"/>
            </p:cNvSpPr>
            <p:nvPr/>
          </p:nvSpPr>
          <p:spPr bwMode="auto">
            <a:xfrm flipH="1">
              <a:off x="6841837" y="2219718"/>
              <a:ext cx="293450" cy="48697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4" name="Line 30"/>
            <p:cNvSpPr>
              <a:spLocks noChangeShapeType="1"/>
            </p:cNvSpPr>
            <p:nvPr/>
          </p:nvSpPr>
          <p:spPr bwMode="auto">
            <a:xfrm>
              <a:off x="7568921" y="2229145"/>
              <a:ext cx="311085" cy="50904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5" name="Line 31"/>
            <p:cNvSpPr>
              <a:spLocks noChangeShapeType="1"/>
            </p:cNvSpPr>
            <p:nvPr/>
          </p:nvSpPr>
          <p:spPr bwMode="auto">
            <a:xfrm>
              <a:off x="8366038" y="2478088"/>
              <a:ext cx="17549" cy="2667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6" name="Line 32"/>
            <p:cNvSpPr>
              <a:spLocks noChangeShapeType="1"/>
            </p:cNvSpPr>
            <p:nvPr/>
          </p:nvSpPr>
          <p:spPr bwMode="auto">
            <a:xfrm>
              <a:off x="6271674" y="2066044"/>
              <a:ext cx="276614" cy="6716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7" name="Line 35"/>
            <p:cNvSpPr>
              <a:spLocks noChangeShapeType="1"/>
            </p:cNvSpPr>
            <p:nvPr/>
          </p:nvSpPr>
          <p:spPr bwMode="auto">
            <a:xfrm flipV="1">
              <a:off x="7315200" y="1441450"/>
              <a:ext cx="0" cy="3175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6" name="Table 65"/>
          <p:cNvGraphicFramePr>
            <a:graphicFrameLocks noGrp="1"/>
          </p:cNvGraphicFramePr>
          <p:nvPr/>
        </p:nvGraphicFramePr>
        <p:xfrm>
          <a:off x="693738" y="1803400"/>
          <a:ext cx="2971800" cy="457200"/>
        </p:xfrm>
        <a:graphic>
          <a:graphicData uri="http://schemas.openxmlformats.org/drawingml/2006/table">
            <a:tbl>
              <a:tblPr firstRow="1" bandRow="1">
                <a:effectLst/>
                <a:tableStyleId>{D7AC3CCA-C797-4891-BE02-D94E43425B78}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u="sng" dirty="0" err="1">
                          <a:latin typeface="Calibri" pitchFamily="34" charset="0"/>
                          <a:cs typeface="Calibri" pitchFamily="34" charset="0"/>
                        </a:rPr>
                        <a:t>ssn</a:t>
                      </a:r>
                      <a:endParaRPr lang="en-US" sz="2400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lot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095" name="TextBox 66"/>
          <p:cNvSpPr txBox="1">
            <a:spLocks noChangeArrowheads="1"/>
          </p:cNvSpPr>
          <p:nvPr/>
        </p:nvSpPr>
        <p:spPr bwMode="auto">
          <a:xfrm>
            <a:off x="609600" y="1447800"/>
            <a:ext cx="1336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Employees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661988" y="2971800"/>
          <a:ext cx="2971800" cy="457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u="sng" dirty="0" err="1">
                          <a:latin typeface="Calibri" pitchFamily="34" charset="0"/>
                          <a:cs typeface="Calibri" pitchFamily="34" charset="0"/>
                        </a:rPr>
                        <a:t>ssn</a:t>
                      </a:r>
                      <a:endParaRPr lang="en-US" sz="2400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contractid</a:t>
                      </a:r>
                      <a:endParaRPr lang="en-US" sz="2400" b="0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104" name="TextBox 68"/>
          <p:cNvSpPr txBox="1">
            <a:spLocks noChangeArrowheads="1"/>
          </p:cNvSpPr>
          <p:nvPr/>
        </p:nvSpPr>
        <p:spPr bwMode="auto">
          <a:xfrm>
            <a:off x="569913" y="2597150"/>
            <a:ext cx="1790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Contract_Emps</a:t>
            </a:r>
          </a:p>
        </p:txBody>
      </p:sp>
      <p:graphicFrame>
        <p:nvGraphicFramePr>
          <p:cNvPr id="71" name="Table 70"/>
          <p:cNvGraphicFramePr>
            <a:graphicFrameLocks noGrp="1"/>
          </p:cNvGraphicFramePr>
          <p:nvPr/>
        </p:nvGraphicFramePr>
        <p:xfrm>
          <a:off x="609600" y="4114800"/>
          <a:ext cx="4800600" cy="482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u="sng" dirty="0" err="1">
                          <a:latin typeface="Calibri" pitchFamily="34" charset="0"/>
                          <a:cs typeface="Calibri" pitchFamily="34" charset="0"/>
                        </a:rPr>
                        <a:t>ssn</a:t>
                      </a:r>
                      <a:endParaRPr lang="en-US" sz="2400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Hourly_wages</a:t>
                      </a:r>
                      <a:endParaRPr lang="en-US" sz="2400" b="0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Hours_worked</a:t>
                      </a:r>
                      <a:endParaRPr lang="en-US" sz="2400" b="0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115" name="TextBox 71"/>
          <p:cNvSpPr txBox="1">
            <a:spLocks noChangeArrowheads="1"/>
          </p:cNvSpPr>
          <p:nvPr/>
        </p:nvSpPr>
        <p:spPr bwMode="auto">
          <a:xfrm>
            <a:off x="533400" y="3759200"/>
            <a:ext cx="1598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Hourly_Emps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685525" y="5231260"/>
            <a:ext cx="4191000" cy="1006475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/>
          <a:p>
            <a:pPr marL="344488" lvl="3" indent="-287338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latin typeface="Calibri" pitchFamily="34" charset="0"/>
              </a:rPr>
              <a:t>must delete </a:t>
            </a:r>
            <a:r>
              <a:rPr lang="en-US" sz="2200" dirty="0" err="1">
                <a:latin typeface="Calibri" pitchFamily="34" charset="0"/>
              </a:rPr>
              <a:t>Hourly_Emps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tuple</a:t>
            </a:r>
            <a:r>
              <a:rPr lang="en-US" sz="2200" dirty="0">
                <a:latin typeface="Calibri" pitchFamily="34" charset="0"/>
              </a:rPr>
              <a:t> if referenced Employees </a:t>
            </a:r>
            <a:r>
              <a:rPr lang="en-US" sz="2200" dirty="0" err="1">
                <a:latin typeface="Calibri" pitchFamily="34" charset="0"/>
              </a:rPr>
              <a:t>tuple</a:t>
            </a:r>
            <a:r>
              <a:rPr lang="en-US" sz="2200" dirty="0">
                <a:latin typeface="Calibri" pitchFamily="34" charset="0"/>
              </a:rPr>
              <a:t> is deleted.</a:t>
            </a:r>
          </a:p>
        </p:txBody>
      </p:sp>
      <p:sp>
        <p:nvSpPr>
          <p:cNvPr id="75" name="Rounded Rectangular Callout 74"/>
          <p:cNvSpPr/>
          <p:nvPr/>
        </p:nvSpPr>
        <p:spPr bwMode="auto">
          <a:xfrm>
            <a:off x="3962400" y="1447800"/>
            <a:ext cx="1752600" cy="914400"/>
          </a:xfrm>
          <a:prstGeom prst="wedgeRoundRectCallout">
            <a:avLst>
              <a:gd name="adj1" fmla="val -79757"/>
              <a:gd name="adj2" fmla="val 11047"/>
              <a:gd name="adj3" fmla="val 16667"/>
            </a:avLst>
          </a:prstGeom>
          <a:solidFill>
            <a:srgbClr val="666698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lnSpc>
                <a:spcPts val="2100"/>
              </a:lnSpc>
              <a:defRPr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  <a:cs typeface="+mn-cs"/>
              </a:rPr>
              <a:t>Every employee is recorded in Employees</a:t>
            </a:r>
          </a:p>
        </p:txBody>
      </p:sp>
      <p:sp>
        <p:nvSpPr>
          <p:cNvPr id="77" name="Rounded Rectangular Callout 76"/>
          <p:cNvSpPr/>
          <p:nvPr/>
        </p:nvSpPr>
        <p:spPr bwMode="auto">
          <a:xfrm>
            <a:off x="609599" y="5029200"/>
            <a:ext cx="3629247" cy="1219200"/>
          </a:xfrm>
          <a:prstGeom prst="wedgeRoundRectCallout">
            <a:avLst>
              <a:gd name="adj1" fmla="val 8985"/>
              <a:gd name="adj2" fmla="val -90334"/>
              <a:gd name="adj3" fmla="val 16667"/>
            </a:avLst>
          </a:prstGeom>
          <a:solidFill>
            <a:srgbClr val="666698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lnSpc>
                <a:spcPts val="2100"/>
              </a:lnSpc>
              <a:defRPr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+mn-cs"/>
              </a:rPr>
              <a:t>For hourly employees, extra information (i.e., </a:t>
            </a:r>
            <a:r>
              <a:rPr lang="en-US" sz="2000" i="1" dirty="0" err="1">
                <a:solidFill>
                  <a:srgbClr val="FFFFFF"/>
                </a:solidFill>
                <a:latin typeface="Calibri" pitchFamily="34" charset="0"/>
                <a:cs typeface="+mn-cs"/>
              </a:rPr>
              <a:t>Hourly_Wages</a:t>
            </a:r>
            <a:r>
              <a:rPr lang="en-US" sz="2000" i="1" dirty="0">
                <a:solidFill>
                  <a:srgbClr val="FFFFFF"/>
                </a:solidFill>
                <a:latin typeface="Calibri" pitchFamily="34" charset="0"/>
                <a:cs typeface="+mn-cs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+mn-cs"/>
              </a:rPr>
              <a:t>and </a:t>
            </a:r>
            <a:r>
              <a:rPr lang="en-US" sz="2000" i="1" dirty="0" err="1">
                <a:solidFill>
                  <a:srgbClr val="FFFFFF"/>
                </a:solidFill>
                <a:latin typeface="Calibri" pitchFamily="34" charset="0"/>
                <a:cs typeface="+mn-cs"/>
              </a:rPr>
              <a:t>Hours_worked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+mn-cs"/>
              </a:rPr>
              <a:t>) recorded in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cs typeface="+mn-cs"/>
              </a:rPr>
              <a:t>Hourly_Emps</a:t>
            </a:r>
            <a:endParaRPr lang="en-US" sz="2000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18434" name="Picture 2" descr="C:\Users\Kien\AppData\Local\Microsoft\Windows\Temporary Internet Files\Content.IE5\1ZZKVPOX\MC90029793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66476"/>
            <a:ext cx="540327" cy="129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27356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7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049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ISA: </a:t>
            </a:r>
            <a:r>
              <a:rPr lang="en-US" sz="4400" dirty="0">
                <a:latin typeface="Calibri" pitchFamily="34" charset="0"/>
                <a:cs typeface="Calibri" pitchFamily="34" charset="0"/>
              </a:rPr>
              <a:t> Mapping Using Three Relations</a:t>
            </a:r>
          </a:p>
        </p:txBody>
      </p:sp>
      <p:grpSp>
        <p:nvGrpSpPr>
          <p:cNvPr id="46084" name="Group 35"/>
          <p:cNvGrpSpPr>
            <a:grpSpLocks/>
          </p:cNvGrpSpPr>
          <p:nvPr/>
        </p:nvGrpSpPr>
        <p:grpSpPr bwMode="auto">
          <a:xfrm>
            <a:off x="4419600" y="1674813"/>
            <a:ext cx="4486275" cy="2820987"/>
            <a:chOff x="4555537" y="350837"/>
            <a:chExt cx="4487223" cy="2820988"/>
          </a:xfrm>
        </p:grpSpPr>
        <p:sp>
          <p:nvSpPr>
            <p:cNvPr id="55" name="Freeform 23"/>
            <p:cNvSpPr>
              <a:spLocks/>
            </p:cNvSpPr>
            <p:nvPr/>
          </p:nvSpPr>
          <p:spPr bwMode="auto">
            <a:xfrm>
              <a:off x="7577188" y="2740025"/>
              <a:ext cx="1446518" cy="414338"/>
            </a:xfrm>
            <a:custGeom>
              <a:avLst/>
              <a:gdLst>
                <a:gd name="T0" fmla="*/ 2147483647 w 911"/>
                <a:gd name="T1" fmla="*/ 2147483647 h 261"/>
                <a:gd name="T2" fmla="*/ 2147483647 w 911"/>
                <a:gd name="T3" fmla="*/ 0 h 261"/>
                <a:gd name="T4" fmla="*/ 0 w 911"/>
                <a:gd name="T5" fmla="*/ 0 h 261"/>
                <a:gd name="T6" fmla="*/ 0 w 911"/>
                <a:gd name="T7" fmla="*/ 2147483647 h 261"/>
                <a:gd name="T8" fmla="*/ 2147483647 w 911"/>
                <a:gd name="T9" fmla="*/ 2147483647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1"/>
                <a:gd name="T16" fmla="*/ 0 h 261"/>
                <a:gd name="T17" fmla="*/ 911 w 911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1" h="261">
                  <a:moveTo>
                    <a:pt x="910" y="260"/>
                  </a:moveTo>
                  <a:lnTo>
                    <a:pt x="910" y="0"/>
                  </a:lnTo>
                  <a:lnTo>
                    <a:pt x="0" y="0"/>
                  </a:lnTo>
                  <a:lnTo>
                    <a:pt x="0" y="260"/>
                  </a:lnTo>
                  <a:lnTo>
                    <a:pt x="910" y="260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120" name="Rectangle 5"/>
            <p:cNvSpPr>
              <a:spLocks noChangeArrowheads="1"/>
            </p:cNvSpPr>
            <p:nvPr/>
          </p:nvSpPr>
          <p:spPr bwMode="auto">
            <a:xfrm>
              <a:off x="7547335" y="2775656"/>
              <a:ext cx="1495425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Contract_Emps</a:t>
              </a:r>
            </a:p>
          </p:txBody>
        </p:sp>
        <p:sp>
          <p:nvSpPr>
            <p:cNvPr id="46121" name="Freeform 6"/>
            <p:cNvSpPr>
              <a:spLocks/>
            </p:cNvSpPr>
            <p:nvPr/>
          </p:nvSpPr>
          <p:spPr bwMode="auto">
            <a:xfrm>
              <a:off x="6079738" y="428625"/>
              <a:ext cx="757626" cy="361950"/>
            </a:xfrm>
            <a:custGeom>
              <a:avLst/>
              <a:gdLst>
                <a:gd name="T0" fmla="*/ 2147483647 w 665"/>
                <a:gd name="T1" fmla="*/ 2147483647 h 246"/>
                <a:gd name="T2" fmla="*/ 2147483647 w 665"/>
                <a:gd name="T3" fmla="*/ 2147483647 h 246"/>
                <a:gd name="T4" fmla="*/ 2147483647 w 665"/>
                <a:gd name="T5" fmla="*/ 2147483647 h 246"/>
                <a:gd name="T6" fmla="*/ 2147483647 w 665"/>
                <a:gd name="T7" fmla="*/ 2147483647 h 246"/>
                <a:gd name="T8" fmla="*/ 2147483647 w 665"/>
                <a:gd name="T9" fmla="*/ 2147483647 h 246"/>
                <a:gd name="T10" fmla="*/ 2147483647 w 665"/>
                <a:gd name="T11" fmla="*/ 2147483647 h 246"/>
                <a:gd name="T12" fmla="*/ 2147483647 w 665"/>
                <a:gd name="T13" fmla="*/ 2147483647 h 246"/>
                <a:gd name="T14" fmla="*/ 2147483647 w 665"/>
                <a:gd name="T15" fmla="*/ 2147483647 h 246"/>
                <a:gd name="T16" fmla="*/ 2147483647 w 665"/>
                <a:gd name="T17" fmla="*/ 2147483647 h 246"/>
                <a:gd name="T18" fmla="*/ 2147483647 w 665"/>
                <a:gd name="T19" fmla="*/ 2147483647 h 246"/>
                <a:gd name="T20" fmla="*/ 2147483647 w 665"/>
                <a:gd name="T21" fmla="*/ 2147483647 h 246"/>
                <a:gd name="T22" fmla="*/ 2147483647 w 665"/>
                <a:gd name="T23" fmla="*/ 2147483647 h 246"/>
                <a:gd name="T24" fmla="*/ 2147483647 w 665"/>
                <a:gd name="T25" fmla="*/ 2147483647 h 246"/>
                <a:gd name="T26" fmla="*/ 2147483647 w 665"/>
                <a:gd name="T27" fmla="*/ 2147483647 h 246"/>
                <a:gd name="T28" fmla="*/ 2147483647 w 665"/>
                <a:gd name="T29" fmla="*/ 2147483647 h 246"/>
                <a:gd name="T30" fmla="*/ 2147483647 w 665"/>
                <a:gd name="T31" fmla="*/ 2147483647 h 246"/>
                <a:gd name="T32" fmla="*/ 2147483647 w 665"/>
                <a:gd name="T33" fmla="*/ 2147483647 h 246"/>
                <a:gd name="T34" fmla="*/ 2147483647 w 665"/>
                <a:gd name="T35" fmla="*/ 2147483647 h 246"/>
                <a:gd name="T36" fmla="*/ 2147483647 w 665"/>
                <a:gd name="T37" fmla="*/ 2147483647 h 246"/>
                <a:gd name="T38" fmla="*/ 2147483647 w 665"/>
                <a:gd name="T39" fmla="*/ 2147483647 h 246"/>
                <a:gd name="T40" fmla="*/ 2147483647 w 665"/>
                <a:gd name="T41" fmla="*/ 2147483647 h 246"/>
                <a:gd name="T42" fmla="*/ 2147483647 w 665"/>
                <a:gd name="T43" fmla="*/ 2147483647 h 246"/>
                <a:gd name="T44" fmla="*/ 2147483647 w 665"/>
                <a:gd name="T45" fmla="*/ 2147483647 h 246"/>
                <a:gd name="T46" fmla="*/ 2147483647 w 665"/>
                <a:gd name="T47" fmla="*/ 2147483647 h 246"/>
                <a:gd name="T48" fmla="*/ 2147483647 w 665"/>
                <a:gd name="T49" fmla="*/ 2147483647 h 246"/>
                <a:gd name="T50" fmla="*/ 2147483647 w 665"/>
                <a:gd name="T51" fmla="*/ 2147483647 h 246"/>
                <a:gd name="T52" fmla="*/ 2147483647 w 665"/>
                <a:gd name="T53" fmla="*/ 2147483647 h 246"/>
                <a:gd name="T54" fmla="*/ 2147483647 w 665"/>
                <a:gd name="T55" fmla="*/ 2147483647 h 246"/>
                <a:gd name="T56" fmla="*/ 2147483647 w 665"/>
                <a:gd name="T57" fmla="*/ 2147483647 h 246"/>
                <a:gd name="T58" fmla="*/ 2147483647 w 665"/>
                <a:gd name="T59" fmla="*/ 2147483647 h 246"/>
                <a:gd name="T60" fmla="*/ 2147483647 w 665"/>
                <a:gd name="T61" fmla="*/ 2147483647 h 246"/>
                <a:gd name="T62" fmla="*/ 2147483647 w 665"/>
                <a:gd name="T63" fmla="*/ 2147483647 h 246"/>
                <a:gd name="T64" fmla="*/ 2147483647 w 665"/>
                <a:gd name="T65" fmla="*/ 2147483647 h 246"/>
                <a:gd name="T66" fmla="*/ 2147483647 w 665"/>
                <a:gd name="T67" fmla="*/ 2147483647 h 246"/>
                <a:gd name="T68" fmla="*/ 2147483647 w 665"/>
                <a:gd name="T69" fmla="*/ 2147483647 h 246"/>
                <a:gd name="T70" fmla="*/ 2147483647 w 665"/>
                <a:gd name="T71" fmla="*/ 2147483647 h 2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5"/>
                <a:gd name="T109" fmla="*/ 0 h 246"/>
                <a:gd name="T110" fmla="*/ 665 w 665"/>
                <a:gd name="T111" fmla="*/ 246 h 2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5" h="246">
                  <a:moveTo>
                    <a:pt x="664" y="123"/>
                  </a:moveTo>
                  <a:lnTo>
                    <a:pt x="662" y="111"/>
                  </a:lnTo>
                  <a:lnTo>
                    <a:pt x="658" y="101"/>
                  </a:lnTo>
                  <a:lnTo>
                    <a:pt x="653" y="90"/>
                  </a:lnTo>
                  <a:lnTo>
                    <a:pt x="644" y="80"/>
                  </a:lnTo>
                  <a:lnTo>
                    <a:pt x="633" y="70"/>
                  </a:lnTo>
                  <a:lnTo>
                    <a:pt x="620" y="62"/>
                  </a:lnTo>
                  <a:lnTo>
                    <a:pt x="604" y="52"/>
                  </a:lnTo>
                  <a:lnTo>
                    <a:pt x="587" y="43"/>
                  </a:lnTo>
                  <a:lnTo>
                    <a:pt x="567" y="35"/>
                  </a:lnTo>
                  <a:lnTo>
                    <a:pt x="546" y="28"/>
                  </a:lnTo>
                  <a:lnTo>
                    <a:pt x="522" y="23"/>
                  </a:lnTo>
                  <a:lnTo>
                    <a:pt x="498" y="17"/>
                  </a:lnTo>
                  <a:lnTo>
                    <a:pt x="473" y="11"/>
                  </a:lnTo>
                  <a:lnTo>
                    <a:pt x="446" y="8"/>
                  </a:lnTo>
                  <a:lnTo>
                    <a:pt x="418" y="4"/>
                  </a:lnTo>
                  <a:lnTo>
                    <a:pt x="389" y="2"/>
                  </a:lnTo>
                  <a:lnTo>
                    <a:pt x="361" y="1"/>
                  </a:lnTo>
                  <a:lnTo>
                    <a:pt x="332" y="0"/>
                  </a:lnTo>
                  <a:lnTo>
                    <a:pt x="303" y="1"/>
                  </a:lnTo>
                  <a:lnTo>
                    <a:pt x="275" y="2"/>
                  </a:lnTo>
                  <a:lnTo>
                    <a:pt x="246" y="4"/>
                  </a:lnTo>
                  <a:lnTo>
                    <a:pt x="218" y="8"/>
                  </a:lnTo>
                  <a:lnTo>
                    <a:pt x="192" y="11"/>
                  </a:lnTo>
                  <a:lnTo>
                    <a:pt x="166" y="17"/>
                  </a:lnTo>
                  <a:lnTo>
                    <a:pt x="141" y="23"/>
                  </a:lnTo>
                  <a:lnTo>
                    <a:pt x="119" y="28"/>
                  </a:lnTo>
                  <a:lnTo>
                    <a:pt x="98" y="35"/>
                  </a:lnTo>
                  <a:lnTo>
                    <a:pt x="78" y="43"/>
                  </a:lnTo>
                  <a:lnTo>
                    <a:pt x="60" y="52"/>
                  </a:lnTo>
                  <a:lnTo>
                    <a:pt x="45" y="62"/>
                  </a:lnTo>
                  <a:lnTo>
                    <a:pt x="31" y="70"/>
                  </a:lnTo>
                  <a:lnTo>
                    <a:pt x="21" y="80"/>
                  </a:lnTo>
                  <a:lnTo>
                    <a:pt x="11" y="90"/>
                  </a:lnTo>
                  <a:lnTo>
                    <a:pt x="5" y="101"/>
                  </a:lnTo>
                  <a:lnTo>
                    <a:pt x="1" y="111"/>
                  </a:lnTo>
                  <a:lnTo>
                    <a:pt x="0" y="123"/>
                  </a:lnTo>
                  <a:lnTo>
                    <a:pt x="1" y="133"/>
                  </a:lnTo>
                  <a:lnTo>
                    <a:pt x="5" y="143"/>
                  </a:lnTo>
                  <a:lnTo>
                    <a:pt x="11" y="154"/>
                  </a:lnTo>
                  <a:lnTo>
                    <a:pt x="21" y="164"/>
                  </a:lnTo>
                  <a:lnTo>
                    <a:pt x="31" y="174"/>
                  </a:lnTo>
                  <a:lnTo>
                    <a:pt x="45" y="184"/>
                  </a:lnTo>
                  <a:lnTo>
                    <a:pt x="60" y="193"/>
                  </a:lnTo>
                  <a:lnTo>
                    <a:pt x="78" y="201"/>
                  </a:lnTo>
                  <a:lnTo>
                    <a:pt x="98" y="209"/>
                  </a:lnTo>
                  <a:lnTo>
                    <a:pt x="119" y="216"/>
                  </a:lnTo>
                  <a:lnTo>
                    <a:pt x="141" y="223"/>
                  </a:lnTo>
                  <a:lnTo>
                    <a:pt x="166" y="228"/>
                  </a:lnTo>
                  <a:lnTo>
                    <a:pt x="192" y="233"/>
                  </a:lnTo>
                  <a:lnTo>
                    <a:pt x="218" y="238"/>
                  </a:lnTo>
                  <a:lnTo>
                    <a:pt x="246" y="240"/>
                  </a:lnTo>
                  <a:lnTo>
                    <a:pt x="275" y="242"/>
                  </a:lnTo>
                  <a:lnTo>
                    <a:pt x="303" y="245"/>
                  </a:lnTo>
                  <a:lnTo>
                    <a:pt x="332" y="245"/>
                  </a:lnTo>
                  <a:lnTo>
                    <a:pt x="361" y="245"/>
                  </a:lnTo>
                  <a:lnTo>
                    <a:pt x="389" y="242"/>
                  </a:lnTo>
                  <a:lnTo>
                    <a:pt x="418" y="240"/>
                  </a:lnTo>
                  <a:lnTo>
                    <a:pt x="446" y="238"/>
                  </a:lnTo>
                  <a:lnTo>
                    <a:pt x="473" y="233"/>
                  </a:lnTo>
                  <a:lnTo>
                    <a:pt x="498" y="228"/>
                  </a:lnTo>
                  <a:lnTo>
                    <a:pt x="522" y="223"/>
                  </a:lnTo>
                  <a:lnTo>
                    <a:pt x="546" y="216"/>
                  </a:lnTo>
                  <a:lnTo>
                    <a:pt x="567" y="209"/>
                  </a:lnTo>
                  <a:lnTo>
                    <a:pt x="587" y="201"/>
                  </a:lnTo>
                  <a:lnTo>
                    <a:pt x="604" y="193"/>
                  </a:lnTo>
                  <a:lnTo>
                    <a:pt x="620" y="184"/>
                  </a:lnTo>
                  <a:lnTo>
                    <a:pt x="633" y="174"/>
                  </a:lnTo>
                  <a:lnTo>
                    <a:pt x="644" y="164"/>
                  </a:lnTo>
                  <a:lnTo>
                    <a:pt x="653" y="154"/>
                  </a:lnTo>
                  <a:lnTo>
                    <a:pt x="658" y="143"/>
                  </a:lnTo>
                  <a:lnTo>
                    <a:pt x="662" y="133"/>
                  </a:lnTo>
                  <a:lnTo>
                    <a:pt x="664" y="12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2" name="Freeform 7"/>
            <p:cNvSpPr>
              <a:spLocks/>
            </p:cNvSpPr>
            <p:nvPr/>
          </p:nvSpPr>
          <p:spPr bwMode="auto">
            <a:xfrm>
              <a:off x="7718425" y="504825"/>
              <a:ext cx="647614" cy="285750"/>
            </a:xfrm>
            <a:custGeom>
              <a:avLst/>
              <a:gdLst>
                <a:gd name="T0" fmla="*/ 2147483647 w 664"/>
                <a:gd name="T1" fmla="*/ 2147483647 h 246"/>
                <a:gd name="T2" fmla="*/ 2147483647 w 664"/>
                <a:gd name="T3" fmla="*/ 2147483647 h 246"/>
                <a:gd name="T4" fmla="*/ 2147483647 w 664"/>
                <a:gd name="T5" fmla="*/ 2147483647 h 246"/>
                <a:gd name="T6" fmla="*/ 2147483647 w 664"/>
                <a:gd name="T7" fmla="*/ 2147483647 h 246"/>
                <a:gd name="T8" fmla="*/ 2147483647 w 664"/>
                <a:gd name="T9" fmla="*/ 2147483647 h 246"/>
                <a:gd name="T10" fmla="*/ 2147483647 w 664"/>
                <a:gd name="T11" fmla="*/ 2147483647 h 246"/>
                <a:gd name="T12" fmla="*/ 2147483647 w 664"/>
                <a:gd name="T13" fmla="*/ 2147483647 h 246"/>
                <a:gd name="T14" fmla="*/ 2147483647 w 664"/>
                <a:gd name="T15" fmla="*/ 2147483647 h 246"/>
                <a:gd name="T16" fmla="*/ 2147483647 w 664"/>
                <a:gd name="T17" fmla="*/ 2147483647 h 246"/>
                <a:gd name="T18" fmla="*/ 2147483647 w 664"/>
                <a:gd name="T19" fmla="*/ 2147483647 h 246"/>
                <a:gd name="T20" fmla="*/ 2147483647 w 664"/>
                <a:gd name="T21" fmla="*/ 2147483647 h 246"/>
                <a:gd name="T22" fmla="*/ 2147483647 w 664"/>
                <a:gd name="T23" fmla="*/ 2147483647 h 246"/>
                <a:gd name="T24" fmla="*/ 2147483647 w 664"/>
                <a:gd name="T25" fmla="*/ 2147483647 h 246"/>
                <a:gd name="T26" fmla="*/ 2147483647 w 664"/>
                <a:gd name="T27" fmla="*/ 2147483647 h 246"/>
                <a:gd name="T28" fmla="*/ 2147483647 w 664"/>
                <a:gd name="T29" fmla="*/ 2147483647 h 246"/>
                <a:gd name="T30" fmla="*/ 2147483647 w 664"/>
                <a:gd name="T31" fmla="*/ 2147483647 h 246"/>
                <a:gd name="T32" fmla="*/ 2147483647 w 664"/>
                <a:gd name="T33" fmla="*/ 2147483647 h 246"/>
                <a:gd name="T34" fmla="*/ 2147483647 w 664"/>
                <a:gd name="T35" fmla="*/ 2147483647 h 246"/>
                <a:gd name="T36" fmla="*/ 2147483647 w 664"/>
                <a:gd name="T37" fmla="*/ 2147483647 h 246"/>
                <a:gd name="T38" fmla="*/ 2147483647 w 664"/>
                <a:gd name="T39" fmla="*/ 2147483647 h 246"/>
                <a:gd name="T40" fmla="*/ 2147483647 w 664"/>
                <a:gd name="T41" fmla="*/ 2147483647 h 246"/>
                <a:gd name="T42" fmla="*/ 2147483647 w 664"/>
                <a:gd name="T43" fmla="*/ 2147483647 h 246"/>
                <a:gd name="T44" fmla="*/ 2147483647 w 664"/>
                <a:gd name="T45" fmla="*/ 2147483647 h 246"/>
                <a:gd name="T46" fmla="*/ 2147483647 w 664"/>
                <a:gd name="T47" fmla="*/ 2147483647 h 246"/>
                <a:gd name="T48" fmla="*/ 2147483647 w 664"/>
                <a:gd name="T49" fmla="*/ 2147483647 h 246"/>
                <a:gd name="T50" fmla="*/ 2147483647 w 664"/>
                <a:gd name="T51" fmla="*/ 2147483647 h 246"/>
                <a:gd name="T52" fmla="*/ 2147483647 w 664"/>
                <a:gd name="T53" fmla="*/ 2147483647 h 246"/>
                <a:gd name="T54" fmla="*/ 2147483647 w 664"/>
                <a:gd name="T55" fmla="*/ 2147483647 h 246"/>
                <a:gd name="T56" fmla="*/ 2147483647 w 664"/>
                <a:gd name="T57" fmla="*/ 2147483647 h 246"/>
                <a:gd name="T58" fmla="*/ 2147483647 w 664"/>
                <a:gd name="T59" fmla="*/ 2147483647 h 246"/>
                <a:gd name="T60" fmla="*/ 2147483647 w 664"/>
                <a:gd name="T61" fmla="*/ 2147483647 h 246"/>
                <a:gd name="T62" fmla="*/ 2147483647 w 664"/>
                <a:gd name="T63" fmla="*/ 2147483647 h 246"/>
                <a:gd name="T64" fmla="*/ 2147483647 w 664"/>
                <a:gd name="T65" fmla="*/ 2147483647 h 246"/>
                <a:gd name="T66" fmla="*/ 2147483647 w 664"/>
                <a:gd name="T67" fmla="*/ 2147483647 h 246"/>
                <a:gd name="T68" fmla="*/ 2147483647 w 664"/>
                <a:gd name="T69" fmla="*/ 2147483647 h 246"/>
                <a:gd name="T70" fmla="*/ 2147483647 w 664"/>
                <a:gd name="T71" fmla="*/ 2147483647 h 2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4"/>
                <a:gd name="T109" fmla="*/ 0 h 246"/>
                <a:gd name="T110" fmla="*/ 664 w 664"/>
                <a:gd name="T111" fmla="*/ 246 h 2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4" h="246">
                  <a:moveTo>
                    <a:pt x="0" y="123"/>
                  </a:moveTo>
                  <a:lnTo>
                    <a:pt x="1" y="133"/>
                  </a:lnTo>
                  <a:lnTo>
                    <a:pt x="5" y="143"/>
                  </a:lnTo>
                  <a:lnTo>
                    <a:pt x="10" y="154"/>
                  </a:lnTo>
                  <a:lnTo>
                    <a:pt x="19" y="164"/>
                  </a:lnTo>
                  <a:lnTo>
                    <a:pt x="30" y="174"/>
                  </a:lnTo>
                  <a:lnTo>
                    <a:pt x="43" y="184"/>
                  </a:lnTo>
                  <a:lnTo>
                    <a:pt x="59" y="193"/>
                  </a:lnTo>
                  <a:lnTo>
                    <a:pt x="76" y="201"/>
                  </a:lnTo>
                  <a:lnTo>
                    <a:pt x="96" y="209"/>
                  </a:lnTo>
                  <a:lnTo>
                    <a:pt x="118" y="216"/>
                  </a:lnTo>
                  <a:lnTo>
                    <a:pt x="141" y="223"/>
                  </a:lnTo>
                  <a:lnTo>
                    <a:pt x="165" y="228"/>
                  </a:lnTo>
                  <a:lnTo>
                    <a:pt x="190" y="233"/>
                  </a:lnTo>
                  <a:lnTo>
                    <a:pt x="217" y="238"/>
                  </a:lnTo>
                  <a:lnTo>
                    <a:pt x="245" y="240"/>
                  </a:lnTo>
                  <a:lnTo>
                    <a:pt x="273" y="242"/>
                  </a:lnTo>
                  <a:lnTo>
                    <a:pt x="302" y="245"/>
                  </a:lnTo>
                  <a:lnTo>
                    <a:pt x="331" y="245"/>
                  </a:lnTo>
                  <a:lnTo>
                    <a:pt x="359" y="245"/>
                  </a:lnTo>
                  <a:lnTo>
                    <a:pt x="388" y="242"/>
                  </a:lnTo>
                  <a:lnTo>
                    <a:pt x="417" y="240"/>
                  </a:lnTo>
                  <a:lnTo>
                    <a:pt x="444" y="238"/>
                  </a:lnTo>
                  <a:lnTo>
                    <a:pt x="472" y="233"/>
                  </a:lnTo>
                  <a:lnTo>
                    <a:pt x="497" y="228"/>
                  </a:lnTo>
                  <a:lnTo>
                    <a:pt x="521" y="221"/>
                  </a:lnTo>
                  <a:lnTo>
                    <a:pt x="544" y="216"/>
                  </a:lnTo>
                  <a:lnTo>
                    <a:pt x="566" y="209"/>
                  </a:lnTo>
                  <a:lnTo>
                    <a:pt x="584" y="201"/>
                  </a:lnTo>
                  <a:lnTo>
                    <a:pt x="603" y="192"/>
                  </a:lnTo>
                  <a:lnTo>
                    <a:pt x="617" y="184"/>
                  </a:lnTo>
                  <a:lnTo>
                    <a:pt x="631" y="174"/>
                  </a:lnTo>
                  <a:lnTo>
                    <a:pt x="643" y="164"/>
                  </a:lnTo>
                  <a:lnTo>
                    <a:pt x="652" y="154"/>
                  </a:lnTo>
                  <a:lnTo>
                    <a:pt x="657" y="143"/>
                  </a:lnTo>
                  <a:lnTo>
                    <a:pt x="661" y="133"/>
                  </a:lnTo>
                  <a:lnTo>
                    <a:pt x="663" y="123"/>
                  </a:lnTo>
                  <a:lnTo>
                    <a:pt x="661" y="111"/>
                  </a:lnTo>
                  <a:lnTo>
                    <a:pt x="657" y="101"/>
                  </a:lnTo>
                  <a:lnTo>
                    <a:pt x="652" y="90"/>
                  </a:lnTo>
                  <a:lnTo>
                    <a:pt x="643" y="80"/>
                  </a:lnTo>
                  <a:lnTo>
                    <a:pt x="631" y="70"/>
                  </a:lnTo>
                  <a:lnTo>
                    <a:pt x="617" y="62"/>
                  </a:lnTo>
                  <a:lnTo>
                    <a:pt x="603" y="52"/>
                  </a:lnTo>
                  <a:lnTo>
                    <a:pt x="584" y="43"/>
                  </a:lnTo>
                  <a:lnTo>
                    <a:pt x="566" y="35"/>
                  </a:lnTo>
                  <a:lnTo>
                    <a:pt x="543" y="28"/>
                  </a:lnTo>
                  <a:lnTo>
                    <a:pt x="521" y="23"/>
                  </a:lnTo>
                  <a:lnTo>
                    <a:pt x="497" y="17"/>
                  </a:lnTo>
                  <a:lnTo>
                    <a:pt x="472" y="11"/>
                  </a:lnTo>
                  <a:lnTo>
                    <a:pt x="444" y="8"/>
                  </a:lnTo>
                  <a:lnTo>
                    <a:pt x="416" y="4"/>
                  </a:lnTo>
                  <a:lnTo>
                    <a:pt x="388" y="2"/>
                  </a:lnTo>
                  <a:lnTo>
                    <a:pt x="359" y="1"/>
                  </a:lnTo>
                  <a:lnTo>
                    <a:pt x="331" y="0"/>
                  </a:lnTo>
                  <a:lnTo>
                    <a:pt x="302" y="1"/>
                  </a:lnTo>
                  <a:lnTo>
                    <a:pt x="273" y="2"/>
                  </a:lnTo>
                  <a:lnTo>
                    <a:pt x="245" y="4"/>
                  </a:lnTo>
                  <a:lnTo>
                    <a:pt x="217" y="8"/>
                  </a:lnTo>
                  <a:lnTo>
                    <a:pt x="190" y="11"/>
                  </a:lnTo>
                  <a:lnTo>
                    <a:pt x="165" y="17"/>
                  </a:lnTo>
                  <a:lnTo>
                    <a:pt x="141" y="23"/>
                  </a:lnTo>
                  <a:lnTo>
                    <a:pt x="118" y="28"/>
                  </a:lnTo>
                  <a:lnTo>
                    <a:pt x="96" y="35"/>
                  </a:lnTo>
                  <a:lnTo>
                    <a:pt x="76" y="43"/>
                  </a:lnTo>
                  <a:lnTo>
                    <a:pt x="59" y="52"/>
                  </a:lnTo>
                  <a:lnTo>
                    <a:pt x="43" y="62"/>
                  </a:lnTo>
                  <a:lnTo>
                    <a:pt x="30" y="71"/>
                  </a:lnTo>
                  <a:lnTo>
                    <a:pt x="19" y="80"/>
                  </a:lnTo>
                  <a:lnTo>
                    <a:pt x="10" y="90"/>
                  </a:lnTo>
                  <a:lnTo>
                    <a:pt x="5" y="101"/>
                  </a:lnTo>
                  <a:lnTo>
                    <a:pt x="1" y="111"/>
                  </a:lnTo>
                  <a:lnTo>
                    <a:pt x="0" y="12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3" name="Freeform 8"/>
            <p:cNvSpPr>
              <a:spLocks/>
            </p:cNvSpPr>
            <p:nvPr/>
          </p:nvSpPr>
          <p:spPr bwMode="auto">
            <a:xfrm>
              <a:off x="6961218" y="350837"/>
              <a:ext cx="718931" cy="306388"/>
            </a:xfrm>
            <a:custGeom>
              <a:avLst/>
              <a:gdLst>
                <a:gd name="T0" fmla="*/ 2147483647 w 664"/>
                <a:gd name="T1" fmla="*/ 2147483647 h 246"/>
                <a:gd name="T2" fmla="*/ 2147483647 w 664"/>
                <a:gd name="T3" fmla="*/ 2147483647 h 246"/>
                <a:gd name="T4" fmla="*/ 2147483647 w 664"/>
                <a:gd name="T5" fmla="*/ 2147483647 h 246"/>
                <a:gd name="T6" fmla="*/ 2147483647 w 664"/>
                <a:gd name="T7" fmla="*/ 2147483647 h 246"/>
                <a:gd name="T8" fmla="*/ 2147483647 w 664"/>
                <a:gd name="T9" fmla="*/ 2147483647 h 246"/>
                <a:gd name="T10" fmla="*/ 2147483647 w 664"/>
                <a:gd name="T11" fmla="*/ 2147483647 h 246"/>
                <a:gd name="T12" fmla="*/ 2147483647 w 664"/>
                <a:gd name="T13" fmla="*/ 2147483647 h 246"/>
                <a:gd name="T14" fmla="*/ 2147483647 w 664"/>
                <a:gd name="T15" fmla="*/ 2147483647 h 246"/>
                <a:gd name="T16" fmla="*/ 2147483647 w 664"/>
                <a:gd name="T17" fmla="*/ 0 h 246"/>
                <a:gd name="T18" fmla="*/ 2147483647 w 664"/>
                <a:gd name="T19" fmla="*/ 0 h 246"/>
                <a:gd name="T20" fmla="*/ 2147483647 w 664"/>
                <a:gd name="T21" fmla="*/ 2147483647 h 246"/>
                <a:gd name="T22" fmla="*/ 2147483647 w 664"/>
                <a:gd name="T23" fmla="*/ 2147483647 h 246"/>
                <a:gd name="T24" fmla="*/ 2147483647 w 664"/>
                <a:gd name="T25" fmla="*/ 2147483647 h 246"/>
                <a:gd name="T26" fmla="*/ 2147483647 w 664"/>
                <a:gd name="T27" fmla="*/ 2147483647 h 246"/>
                <a:gd name="T28" fmla="*/ 2147483647 w 664"/>
                <a:gd name="T29" fmla="*/ 2147483647 h 246"/>
                <a:gd name="T30" fmla="*/ 2147483647 w 664"/>
                <a:gd name="T31" fmla="*/ 2147483647 h 246"/>
                <a:gd name="T32" fmla="*/ 2147483647 w 664"/>
                <a:gd name="T33" fmla="*/ 2147483647 h 246"/>
                <a:gd name="T34" fmla="*/ 2147483647 w 664"/>
                <a:gd name="T35" fmla="*/ 2147483647 h 246"/>
                <a:gd name="T36" fmla="*/ 2147483647 w 664"/>
                <a:gd name="T37" fmla="*/ 2147483647 h 246"/>
                <a:gd name="T38" fmla="*/ 2147483647 w 664"/>
                <a:gd name="T39" fmla="*/ 2147483647 h 246"/>
                <a:gd name="T40" fmla="*/ 2147483647 w 664"/>
                <a:gd name="T41" fmla="*/ 2147483647 h 246"/>
                <a:gd name="T42" fmla="*/ 2147483647 w 664"/>
                <a:gd name="T43" fmla="*/ 2147483647 h 246"/>
                <a:gd name="T44" fmla="*/ 2147483647 w 664"/>
                <a:gd name="T45" fmla="*/ 2147483647 h 246"/>
                <a:gd name="T46" fmla="*/ 2147483647 w 664"/>
                <a:gd name="T47" fmla="*/ 2147483647 h 246"/>
                <a:gd name="T48" fmla="*/ 2147483647 w 664"/>
                <a:gd name="T49" fmla="*/ 2147483647 h 246"/>
                <a:gd name="T50" fmla="*/ 2147483647 w 664"/>
                <a:gd name="T51" fmla="*/ 2147483647 h 246"/>
                <a:gd name="T52" fmla="*/ 2147483647 w 664"/>
                <a:gd name="T53" fmla="*/ 2147483647 h 246"/>
                <a:gd name="T54" fmla="*/ 2147483647 w 664"/>
                <a:gd name="T55" fmla="*/ 2147483647 h 246"/>
                <a:gd name="T56" fmla="*/ 2147483647 w 664"/>
                <a:gd name="T57" fmla="*/ 2147483647 h 246"/>
                <a:gd name="T58" fmla="*/ 2147483647 w 664"/>
                <a:gd name="T59" fmla="*/ 2147483647 h 246"/>
                <a:gd name="T60" fmla="*/ 2147483647 w 664"/>
                <a:gd name="T61" fmla="*/ 2147483647 h 246"/>
                <a:gd name="T62" fmla="*/ 2147483647 w 664"/>
                <a:gd name="T63" fmla="*/ 2147483647 h 246"/>
                <a:gd name="T64" fmla="*/ 2147483647 w 664"/>
                <a:gd name="T65" fmla="*/ 2147483647 h 246"/>
                <a:gd name="T66" fmla="*/ 2147483647 w 664"/>
                <a:gd name="T67" fmla="*/ 2147483647 h 246"/>
                <a:gd name="T68" fmla="*/ 2147483647 w 664"/>
                <a:gd name="T69" fmla="*/ 2147483647 h 246"/>
                <a:gd name="T70" fmla="*/ 2147483647 w 664"/>
                <a:gd name="T71" fmla="*/ 2147483647 h 2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4"/>
                <a:gd name="T109" fmla="*/ 0 h 246"/>
                <a:gd name="T110" fmla="*/ 664 w 664"/>
                <a:gd name="T111" fmla="*/ 246 h 2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4" h="246">
                  <a:moveTo>
                    <a:pt x="663" y="121"/>
                  </a:moveTo>
                  <a:lnTo>
                    <a:pt x="661" y="111"/>
                  </a:lnTo>
                  <a:lnTo>
                    <a:pt x="657" y="101"/>
                  </a:lnTo>
                  <a:lnTo>
                    <a:pt x="651" y="90"/>
                  </a:lnTo>
                  <a:lnTo>
                    <a:pt x="643" y="80"/>
                  </a:lnTo>
                  <a:lnTo>
                    <a:pt x="632" y="70"/>
                  </a:lnTo>
                  <a:lnTo>
                    <a:pt x="618" y="60"/>
                  </a:lnTo>
                  <a:lnTo>
                    <a:pt x="603" y="51"/>
                  </a:lnTo>
                  <a:lnTo>
                    <a:pt x="586" y="43"/>
                  </a:lnTo>
                  <a:lnTo>
                    <a:pt x="566" y="35"/>
                  </a:lnTo>
                  <a:lnTo>
                    <a:pt x="545" y="28"/>
                  </a:lnTo>
                  <a:lnTo>
                    <a:pt x="521" y="21"/>
                  </a:lnTo>
                  <a:lnTo>
                    <a:pt x="497" y="16"/>
                  </a:lnTo>
                  <a:lnTo>
                    <a:pt x="471" y="11"/>
                  </a:lnTo>
                  <a:lnTo>
                    <a:pt x="444" y="6"/>
                  </a:lnTo>
                  <a:lnTo>
                    <a:pt x="416" y="4"/>
                  </a:lnTo>
                  <a:lnTo>
                    <a:pt x="389" y="2"/>
                  </a:lnTo>
                  <a:lnTo>
                    <a:pt x="361" y="0"/>
                  </a:lnTo>
                  <a:lnTo>
                    <a:pt x="330" y="0"/>
                  </a:lnTo>
                  <a:lnTo>
                    <a:pt x="303" y="0"/>
                  </a:lnTo>
                  <a:lnTo>
                    <a:pt x="273" y="2"/>
                  </a:lnTo>
                  <a:lnTo>
                    <a:pt x="246" y="4"/>
                  </a:lnTo>
                  <a:lnTo>
                    <a:pt x="218" y="6"/>
                  </a:lnTo>
                  <a:lnTo>
                    <a:pt x="191" y="11"/>
                  </a:lnTo>
                  <a:lnTo>
                    <a:pt x="165" y="16"/>
                  </a:lnTo>
                  <a:lnTo>
                    <a:pt x="141" y="21"/>
                  </a:lnTo>
                  <a:lnTo>
                    <a:pt x="119" y="28"/>
                  </a:lnTo>
                  <a:lnTo>
                    <a:pt x="96" y="35"/>
                  </a:lnTo>
                  <a:lnTo>
                    <a:pt x="78" y="43"/>
                  </a:lnTo>
                  <a:lnTo>
                    <a:pt x="59" y="51"/>
                  </a:lnTo>
                  <a:lnTo>
                    <a:pt x="44" y="60"/>
                  </a:lnTo>
                  <a:lnTo>
                    <a:pt x="31" y="70"/>
                  </a:lnTo>
                  <a:lnTo>
                    <a:pt x="19" y="80"/>
                  </a:lnTo>
                  <a:lnTo>
                    <a:pt x="11" y="90"/>
                  </a:lnTo>
                  <a:lnTo>
                    <a:pt x="5" y="101"/>
                  </a:lnTo>
                  <a:lnTo>
                    <a:pt x="1" y="111"/>
                  </a:lnTo>
                  <a:lnTo>
                    <a:pt x="0" y="121"/>
                  </a:lnTo>
                  <a:lnTo>
                    <a:pt x="1" y="133"/>
                  </a:lnTo>
                  <a:lnTo>
                    <a:pt x="5" y="143"/>
                  </a:lnTo>
                  <a:lnTo>
                    <a:pt x="11" y="154"/>
                  </a:lnTo>
                  <a:lnTo>
                    <a:pt x="19" y="164"/>
                  </a:lnTo>
                  <a:lnTo>
                    <a:pt x="31" y="173"/>
                  </a:lnTo>
                  <a:lnTo>
                    <a:pt x="44" y="182"/>
                  </a:lnTo>
                  <a:lnTo>
                    <a:pt x="59" y="192"/>
                  </a:lnTo>
                  <a:lnTo>
                    <a:pt x="78" y="201"/>
                  </a:lnTo>
                  <a:lnTo>
                    <a:pt x="96" y="209"/>
                  </a:lnTo>
                  <a:lnTo>
                    <a:pt x="119" y="216"/>
                  </a:lnTo>
                  <a:lnTo>
                    <a:pt x="141" y="221"/>
                  </a:lnTo>
                  <a:lnTo>
                    <a:pt x="165" y="227"/>
                  </a:lnTo>
                  <a:lnTo>
                    <a:pt x="191" y="233"/>
                  </a:lnTo>
                  <a:lnTo>
                    <a:pt x="218" y="236"/>
                  </a:lnTo>
                  <a:lnTo>
                    <a:pt x="246" y="240"/>
                  </a:lnTo>
                  <a:lnTo>
                    <a:pt x="273" y="242"/>
                  </a:lnTo>
                  <a:lnTo>
                    <a:pt x="303" y="243"/>
                  </a:lnTo>
                  <a:lnTo>
                    <a:pt x="330" y="245"/>
                  </a:lnTo>
                  <a:lnTo>
                    <a:pt x="361" y="243"/>
                  </a:lnTo>
                  <a:lnTo>
                    <a:pt x="389" y="242"/>
                  </a:lnTo>
                  <a:lnTo>
                    <a:pt x="416" y="240"/>
                  </a:lnTo>
                  <a:lnTo>
                    <a:pt x="444" y="236"/>
                  </a:lnTo>
                  <a:lnTo>
                    <a:pt x="471" y="233"/>
                  </a:lnTo>
                  <a:lnTo>
                    <a:pt x="497" y="227"/>
                  </a:lnTo>
                  <a:lnTo>
                    <a:pt x="521" y="221"/>
                  </a:lnTo>
                  <a:lnTo>
                    <a:pt x="545" y="216"/>
                  </a:lnTo>
                  <a:lnTo>
                    <a:pt x="566" y="209"/>
                  </a:lnTo>
                  <a:lnTo>
                    <a:pt x="586" y="201"/>
                  </a:lnTo>
                  <a:lnTo>
                    <a:pt x="603" y="192"/>
                  </a:lnTo>
                  <a:lnTo>
                    <a:pt x="618" y="182"/>
                  </a:lnTo>
                  <a:lnTo>
                    <a:pt x="632" y="173"/>
                  </a:lnTo>
                  <a:lnTo>
                    <a:pt x="643" y="164"/>
                  </a:lnTo>
                  <a:lnTo>
                    <a:pt x="651" y="154"/>
                  </a:lnTo>
                  <a:lnTo>
                    <a:pt x="657" y="143"/>
                  </a:lnTo>
                  <a:lnTo>
                    <a:pt x="661" y="133"/>
                  </a:lnTo>
                  <a:lnTo>
                    <a:pt x="663" y="12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9"/>
            <p:cNvSpPr>
              <a:spLocks/>
            </p:cNvSpPr>
            <p:nvPr/>
          </p:nvSpPr>
          <p:spPr bwMode="auto">
            <a:xfrm>
              <a:off x="6732460" y="1027112"/>
              <a:ext cx="1197228" cy="425450"/>
            </a:xfrm>
            <a:custGeom>
              <a:avLst/>
              <a:gdLst>
                <a:gd name="T0" fmla="*/ 2147483647 w 754"/>
                <a:gd name="T1" fmla="*/ 2147483647 h 268"/>
                <a:gd name="T2" fmla="*/ 2147483647 w 754"/>
                <a:gd name="T3" fmla="*/ 0 h 268"/>
                <a:gd name="T4" fmla="*/ 0 w 754"/>
                <a:gd name="T5" fmla="*/ 0 h 268"/>
                <a:gd name="T6" fmla="*/ 0 w 754"/>
                <a:gd name="T7" fmla="*/ 2147483647 h 268"/>
                <a:gd name="T8" fmla="*/ 2147483647 w 754"/>
                <a:gd name="T9" fmla="*/ 2147483647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4"/>
                <a:gd name="T16" fmla="*/ 0 h 268"/>
                <a:gd name="T17" fmla="*/ 754 w 754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4" h="268">
                  <a:moveTo>
                    <a:pt x="753" y="267"/>
                  </a:moveTo>
                  <a:lnTo>
                    <a:pt x="753" y="0"/>
                  </a:lnTo>
                  <a:lnTo>
                    <a:pt x="0" y="0"/>
                  </a:lnTo>
                  <a:lnTo>
                    <a:pt x="0" y="267"/>
                  </a:lnTo>
                  <a:lnTo>
                    <a:pt x="753" y="267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125" name="Rectangle 10"/>
            <p:cNvSpPr>
              <a:spLocks noChangeArrowheads="1"/>
            </p:cNvSpPr>
            <p:nvPr/>
          </p:nvSpPr>
          <p:spPr bwMode="auto">
            <a:xfrm>
              <a:off x="7034036" y="355600"/>
              <a:ext cx="650958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</a:rPr>
                <a:t>name</a:t>
              </a:r>
            </a:p>
          </p:txBody>
        </p:sp>
        <p:sp>
          <p:nvSpPr>
            <p:cNvPr id="46126" name="Rectangle 11"/>
            <p:cNvSpPr>
              <a:spLocks noChangeArrowheads="1"/>
            </p:cNvSpPr>
            <p:nvPr/>
          </p:nvSpPr>
          <p:spPr bwMode="auto">
            <a:xfrm>
              <a:off x="6234140" y="428625"/>
              <a:ext cx="490624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 u="sng" dirty="0" err="1">
                  <a:solidFill>
                    <a:srgbClr val="000000"/>
                  </a:solidFill>
                  <a:latin typeface="Arial" pitchFamily="34" charset="0"/>
                </a:rPr>
                <a:t>ssn</a:t>
              </a:r>
              <a:endParaRPr lang="en-US" sz="1400" b="1" u="sng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6127" name="Rectangle 12"/>
            <p:cNvSpPr>
              <a:spLocks noChangeArrowheads="1"/>
            </p:cNvSpPr>
            <p:nvPr/>
          </p:nvSpPr>
          <p:spPr bwMode="auto">
            <a:xfrm>
              <a:off x="6796088" y="1087438"/>
              <a:ext cx="1119187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Employees</a:t>
              </a:r>
            </a:p>
          </p:txBody>
        </p:sp>
        <p:sp>
          <p:nvSpPr>
            <p:cNvPr id="46128" name="Rectangle 13"/>
            <p:cNvSpPr>
              <a:spLocks noChangeArrowheads="1"/>
            </p:cNvSpPr>
            <p:nvPr/>
          </p:nvSpPr>
          <p:spPr bwMode="auto">
            <a:xfrm>
              <a:off x="7844696" y="478544"/>
              <a:ext cx="400837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</a:rPr>
                <a:t>lot</a:t>
              </a:r>
            </a:p>
          </p:txBody>
        </p:sp>
        <p:sp>
          <p:nvSpPr>
            <p:cNvPr id="46129" name="Line 14"/>
            <p:cNvSpPr>
              <a:spLocks noChangeShapeType="1"/>
            </p:cNvSpPr>
            <p:nvPr/>
          </p:nvSpPr>
          <p:spPr bwMode="auto">
            <a:xfrm>
              <a:off x="6644256" y="770114"/>
              <a:ext cx="301056" cy="25541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0" name="Line 15"/>
            <p:cNvSpPr>
              <a:spLocks noChangeShapeType="1"/>
            </p:cNvSpPr>
            <p:nvPr/>
          </p:nvSpPr>
          <p:spPr bwMode="auto">
            <a:xfrm>
              <a:off x="7344260" y="657225"/>
              <a:ext cx="2689" cy="3683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1" name="Line 16"/>
            <p:cNvSpPr>
              <a:spLocks noChangeShapeType="1"/>
            </p:cNvSpPr>
            <p:nvPr/>
          </p:nvSpPr>
          <p:spPr bwMode="auto">
            <a:xfrm flipH="1">
              <a:off x="7666035" y="787047"/>
              <a:ext cx="299194" cy="23706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2" name="Freeform 17"/>
            <p:cNvSpPr>
              <a:spLocks/>
            </p:cNvSpPr>
            <p:nvPr/>
          </p:nvSpPr>
          <p:spPr bwMode="auto">
            <a:xfrm>
              <a:off x="4555537" y="2097088"/>
              <a:ext cx="1417638" cy="468313"/>
            </a:xfrm>
            <a:custGeom>
              <a:avLst/>
              <a:gdLst>
                <a:gd name="T0" fmla="*/ 0 w 893"/>
                <a:gd name="T1" fmla="*/ 2147483647 h 295"/>
                <a:gd name="T2" fmla="*/ 2147483647 w 893"/>
                <a:gd name="T3" fmla="*/ 2147483647 h 295"/>
                <a:gd name="T4" fmla="*/ 2147483647 w 893"/>
                <a:gd name="T5" fmla="*/ 2147483647 h 295"/>
                <a:gd name="T6" fmla="*/ 2147483647 w 893"/>
                <a:gd name="T7" fmla="*/ 2147483647 h 295"/>
                <a:gd name="T8" fmla="*/ 2147483647 w 893"/>
                <a:gd name="T9" fmla="*/ 2147483647 h 295"/>
                <a:gd name="T10" fmla="*/ 2147483647 w 893"/>
                <a:gd name="T11" fmla="*/ 2147483647 h 295"/>
                <a:gd name="T12" fmla="*/ 2147483647 w 893"/>
                <a:gd name="T13" fmla="*/ 2147483647 h 295"/>
                <a:gd name="T14" fmla="*/ 2147483647 w 893"/>
                <a:gd name="T15" fmla="*/ 2147483647 h 295"/>
                <a:gd name="T16" fmla="*/ 2147483647 w 893"/>
                <a:gd name="T17" fmla="*/ 2147483647 h 295"/>
                <a:gd name="T18" fmla="*/ 2147483647 w 893"/>
                <a:gd name="T19" fmla="*/ 2147483647 h 295"/>
                <a:gd name="T20" fmla="*/ 2147483647 w 893"/>
                <a:gd name="T21" fmla="*/ 2147483647 h 295"/>
                <a:gd name="T22" fmla="*/ 2147483647 w 893"/>
                <a:gd name="T23" fmla="*/ 2147483647 h 295"/>
                <a:gd name="T24" fmla="*/ 2147483647 w 893"/>
                <a:gd name="T25" fmla="*/ 2147483647 h 295"/>
                <a:gd name="T26" fmla="*/ 2147483647 w 893"/>
                <a:gd name="T27" fmla="*/ 2147483647 h 295"/>
                <a:gd name="T28" fmla="*/ 2147483647 w 893"/>
                <a:gd name="T29" fmla="*/ 2147483647 h 295"/>
                <a:gd name="T30" fmla="*/ 2147483647 w 893"/>
                <a:gd name="T31" fmla="*/ 2147483647 h 295"/>
                <a:gd name="T32" fmla="*/ 2147483647 w 893"/>
                <a:gd name="T33" fmla="*/ 2147483647 h 295"/>
                <a:gd name="T34" fmla="*/ 2147483647 w 893"/>
                <a:gd name="T35" fmla="*/ 2147483647 h 295"/>
                <a:gd name="T36" fmla="*/ 2147483647 w 893"/>
                <a:gd name="T37" fmla="*/ 2147483647 h 295"/>
                <a:gd name="T38" fmla="*/ 2147483647 w 893"/>
                <a:gd name="T39" fmla="*/ 2147483647 h 295"/>
                <a:gd name="T40" fmla="*/ 2147483647 w 893"/>
                <a:gd name="T41" fmla="*/ 2147483647 h 295"/>
                <a:gd name="T42" fmla="*/ 2147483647 w 893"/>
                <a:gd name="T43" fmla="*/ 2147483647 h 295"/>
                <a:gd name="T44" fmla="*/ 2147483647 w 893"/>
                <a:gd name="T45" fmla="*/ 2147483647 h 295"/>
                <a:gd name="T46" fmla="*/ 2147483647 w 893"/>
                <a:gd name="T47" fmla="*/ 2147483647 h 295"/>
                <a:gd name="T48" fmla="*/ 2147483647 w 893"/>
                <a:gd name="T49" fmla="*/ 2147483647 h 295"/>
                <a:gd name="T50" fmla="*/ 2147483647 w 893"/>
                <a:gd name="T51" fmla="*/ 2147483647 h 295"/>
                <a:gd name="T52" fmla="*/ 2147483647 w 893"/>
                <a:gd name="T53" fmla="*/ 0 h 295"/>
                <a:gd name="T54" fmla="*/ 2147483647 w 893"/>
                <a:gd name="T55" fmla="*/ 0 h 295"/>
                <a:gd name="T56" fmla="*/ 2147483647 w 893"/>
                <a:gd name="T57" fmla="*/ 2147483647 h 295"/>
                <a:gd name="T58" fmla="*/ 2147483647 w 893"/>
                <a:gd name="T59" fmla="*/ 2147483647 h 295"/>
                <a:gd name="T60" fmla="*/ 2147483647 w 893"/>
                <a:gd name="T61" fmla="*/ 2147483647 h 295"/>
                <a:gd name="T62" fmla="*/ 2147483647 w 893"/>
                <a:gd name="T63" fmla="*/ 2147483647 h 295"/>
                <a:gd name="T64" fmla="*/ 2147483647 w 893"/>
                <a:gd name="T65" fmla="*/ 2147483647 h 295"/>
                <a:gd name="T66" fmla="*/ 2147483647 w 893"/>
                <a:gd name="T67" fmla="*/ 2147483647 h 295"/>
                <a:gd name="T68" fmla="*/ 2147483647 w 893"/>
                <a:gd name="T69" fmla="*/ 2147483647 h 295"/>
                <a:gd name="T70" fmla="*/ 0 w 893"/>
                <a:gd name="T71" fmla="*/ 2147483647 h 2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93"/>
                <a:gd name="T109" fmla="*/ 0 h 295"/>
                <a:gd name="T110" fmla="*/ 893 w 893"/>
                <a:gd name="T111" fmla="*/ 295 h 2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93" h="295">
                  <a:moveTo>
                    <a:pt x="0" y="146"/>
                  </a:moveTo>
                  <a:lnTo>
                    <a:pt x="0" y="159"/>
                  </a:lnTo>
                  <a:lnTo>
                    <a:pt x="4" y="172"/>
                  </a:lnTo>
                  <a:lnTo>
                    <a:pt x="14" y="184"/>
                  </a:lnTo>
                  <a:lnTo>
                    <a:pt x="26" y="197"/>
                  </a:lnTo>
                  <a:lnTo>
                    <a:pt x="41" y="208"/>
                  </a:lnTo>
                  <a:lnTo>
                    <a:pt x="58" y="219"/>
                  </a:lnTo>
                  <a:lnTo>
                    <a:pt x="80" y="229"/>
                  </a:lnTo>
                  <a:lnTo>
                    <a:pt x="102" y="241"/>
                  </a:lnTo>
                  <a:lnTo>
                    <a:pt x="129" y="251"/>
                  </a:lnTo>
                  <a:lnTo>
                    <a:pt x="159" y="259"/>
                  </a:lnTo>
                  <a:lnTo>
                    <a:pt x="189" y="265"/>
                  </a:lnTo>
                  <a:lnTo>
                    <a:pt x="222" y="272"/>
                  </a:lnTo>
                  <a:lnTo>
                    <a:pt x="257" y="280"/>
                  </a:lnTo>
                  <a:lnTo>
                    <a:pt x="292" y="283"/>
                  </a:lnTo>
                  <a:lnTo>
                    <a:pt x="329" y="288"/>
                  </a:lnTo>
                  <a:lnTo>
                    <a:pt x="369" y="290"/>
                  </a:lnTo>
                  <a:lnTo>
                    <a:pt x="407" y="292"/>
                  </a:lnTo>
                  <a:lnTo>
                    <a:pt x="445" y="294"/>
                  </a:lnTo>
                  <a:lnTo>
                    <a:pt x="484" y="292"/>
                  </a:lnTo>
                  <a:lnTo>
                    <a:pt x="522" y="290"/>
                  </a:lnTo>
                  <a:lnTo>
                    <a:pt x="562" y="288"/>
                  </a:lnTo>
                  <a:lnTo>
                    <a:pt x="599" y="283"/>
                  </a:lnTo>
                  <a:lnTo>
                    <a:pt x="634" y="278"/>
                  </a:lnTo>
                  <a:lnTo>
                    <a:pt x="669" y="272"/>
                  </a:lnTo>
                  <a:lnTo>
                    <a:pt x="702" y="265"/>
                  </a:lnTo>
                  <a:lnTo>
                    <a:pt x="732" y="259"/>
                  </a:lnTo>
                  <a:lnTo>
                    <a:pt x="761" y="250"/>
                  </a:lnTo>
                  <a:lnTo>
                    <a:pt x="788" y="241"/>
                  </a:lnTo>
                  <a:lnTo>
                    <a:pt x="811" y="229"/>
                  </a:lnTo>
                  <a:lnTo>
                    <a:pt x="833" y="219"/>
                  </a:lnTo>
                  <a:lnTo>
                    <a:pt x="850" y="208"/>
                  </a:lnTo>
                  <a:lnTo>
                    <a:pt x="866" y="197"/>
                  </a:lnTo>
                  <a:lnTo>
                    <a:pt x="877" y="184"/>
                  </a:lnTo>
                  <a:lnTo>
                    <a:pt x="884" y="171"/>
                  </a:lnTo>
                  <a:lnTo>
                    <a:pt x="890" y="159"/>
                  </a:lnTo>
                  <a:lnTo>
                    <a:pt x="892" y="146"/>
                  </a:lnTo>
                  <a:lnTo>
                    <a:pt x="890" y="134"/>
                  </a:lnTo>
                  <a:lnTo>
                    <a:pt x="884" y="121"/>
                  </a:lnTo>
                  <a:lnTo>
                    <a:pt x="877" y="109"/>
                  </a:lnTo>
                  <a:lnTo>
                    <a:pt x="865" y="96"/>
                  </a:lnTo>
                  <a:lnTo>
                    <a:pt x="850" y="84"/>
                  </a:lnTo>
                  <a:lnTo>
                    <a:pt x="833" y="73"/>
                  </a:lnTo>
                  <a:lnTo>
                    <a:pt x="811" y="61"/>
                  </a:lnTo>
                  <a:lnTo>
                    <a:pt x="788" y="51"/>
                  </a:lnTo>
                  <a:lnTo>
                    <a:pt x="761" y="42"/>
                  </a:lnTo>
                  <a:lnTo>
                    <a:pt x="732" y="32"/>
                  </a:lnTo>
                  <a:lnTo>
                    <a:pt x="701" y="25"/>
                  </a:lnTo>
                  <a:lnTo>
                    <a:pt x="669" y="19"/>
                  </a:lnTo>
                  <a:lnTo>
                    <a:pt x="634" y="13"/>
                  </a:lnTo>
                  <a:lnTo>
                    <a:pt x="599" y="7"/>
                  </a:lnTo>
                  <a:lnTo>
                    <a:pt x="560" y="4"/>
                  </a:lnTo>
                  <a:lnTo>
                    <a:pt x="522" y="1"/>
                  </a:lnTo>
                  <a:lnTo>
                    <a:pt x="484" y="0"/>
                  </a:lnTo>
                  <a:lnTo>
                    <a:pt x="445" y="0"/>
                  </a:lnTo>
                  <a:lnTo>
                    <a:pt x="407" y="0"/>
                  </a:lnTo>
                  <a:lnTo>
                    <a:pt x="369" y="1"/>
                  </a:lnTo>
                  <a:lnTo>
                    <a:pt x="329" y="4"/>
                  </a:lnTo>
                  <a:lnTo>
                    <a:pt x="292" y="7"/>
                  </a:lnTo>
                  <a:lnTo>
                    <a:pt x="257" y="13"/>
                  </a:lnTo>
                  <a:lnTo>
                    <a:pt x="222" y="19"/>
                  </a:lnTo>
                  <a:lnTo>
                    <a:pt x="189" y="25"/>
                  </a:lnTo>
                  <a:lnTo>
                    <a:pt x="159" y="33"/>
                  </a:lnTo>
                  <a:lnTo>
                    <a:pt x="129" y="42"/>
                  </a:lnTo>
                  <a:lnTo>
                    <a:pt x="102" y="51"/>
                  </a:lnTo>
                  <a:lnTo>
                    <a:pt x="80" y="61"/>
                  </a:lnTo>
                  <a:lnTo>
                    <a:pt x="58" y="73"/>
                  </a:lnTo>
                  <a:lnTo>
                    <a:pt x="41" y="84"/>
                  </a:lnTo>
                  <a:lnTo>
                    <a:pt x="26" y="96"/>
                  </a:lnTo>
                  <a:lnTo>
                    <a:pt x="14" y="109"/>
                  </a:lnTo>
                  <a:lnTo>
                    <a:pt x="4" y="121"/>
                  </a:lnTo>
                  <a:lnTo>
                    <a:pt x="0" y="134"/>
                  </a:lnTo>
                  <a:lnTo>
                    <a:pt x="0" y="14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3" name="Rectangle 18"/>
            <p:cNvSpPr>
              <a:spLocks noChangeArrowheads="1"/>
            </p:cNvSpPr>
            <p:nvPr/>
          </p:nvSpPr>
          <p:spPr bwMode="auto">
            <a:xfrm>
              <a:off x="4555537" y="2173288"/>
              <a:ext cx="1375669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 dirty="0" err="1">
                  <a:solidFill>
                    <a:srgbClr val="7030A0"/>
                  </a:solidFill>
                  <a:latin typeface="Arial" pitchFamily="34" charset="0"/>
                </a:rPr>
                <a:t>hourly_wages</a:t>
              </a:r>
              <a:endParaRPr lang="en-US" sz="1400" b="1" dirty="0">
                <a:solidFill>
                  <a:srgbClr val="7030A0"/>
                </a:solidFill>
                <a:latin typeface="Arial" pitchFamily="34" charset="0"/>
              </a:endParaRPr>
            </a:p>
          </p:txBody>
        </p:sp>
        <p:sp>
          <p:nvSpPr>
            <p:cNvPr id="46134" name="Line 19"/>
            <p:cNvSpPr>
              <a:spLocks noChangeShapeType="1"/>
            </p:cNvSpPr>
            <p:nvPr/>
          </p:nvSpPr>
          <p:spPr bwMode="auto">
            <a:xfrm>
              <a:off x="5842639" y="2455510"/>
              <a:ext cx="316131" cy="28222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5" name="Freeform 20"/>
            <p:cNvSpPr>
              <a:spLocks/>
            </p:cNvSpPr>
            <p:nvPr/>
          </p:nvSpPr>
          <p:spPr bwMode="auto">
            <a:xfrm>
              <a:off x="7848600" y="2057400"/>
              <a:ext cx="1085850" cy="431800"/>
            </a:xfrm>
            <a:custGeom>
              <a:avLst/>
              <a:gdLst>
                <a:gd name="T0" fmla="*/ 2147483647 w 684"/>
                <a:gd name="T1" fmla="*/ 2147483647 h 272"/>
                <a:gd name="T2" fmla="*/ 2147483647 w 684"/>
                <a:gd name="T3" fmla="*/ 2147483647 h 272"/>
                <a:gd name="T4" fmla="*/ 2147483647 w 684"/>
                <a:gd name="T5" fmla="*/ 2147483647 h 272"/>
                <a:gd name="T6" fmla="*/ 2147483647 w 684"/>
                <a:gd name="T7" fmla="*/ 2147483647 h 272"/>
                <a:gd name="T8" fmla="*/ 2147483647 w 684"/>
                <a:gd name="T9" fmla="*/ 2147483647 h 272"/>
                <a:gd name="T10" fmla="*/ 2147483647 w 684"/>
                <a:gd name="T11" fmla="*/ 2147483647 h 272"/>
                <a:gd name="T12" fmla="*/ 2147483647 w 684"/>
                <a:gd name="T13" fmla="*/ 2147483647 h 272"/>
                <a:gd name="T14" fmla="*/ 2147483647 w 684"/>
                <a:gd name="T15" fmla="*/ 2147483647 h 272"/>
                <a:gd name="T16" fmla="*/ 2147483647 w 684"/>
                <a:gd name="T17" fmla="*/ 2147483647 h 272"/>
                <a:gd name="T18" fmla="*/ 2147483647 w 684"/>
                <a:gd name="T19" fmla="*/ 2147483647 h 272"/>
                <a:gd name="T20" fmla="*/ 2147483647 w 684"/>
                <a:gd name="T21" fmla="*/ 2147483647 h 272"/>
                <a:gd name="T22" fmla="*/ 2147483647 w 684"/>
                <a:gd name="T23" fmla="*/ 2147483647 h 272"/>
                <a:gd name="T24" fmla="*/ 2147483647 w 684"/>
                <a:gd name="T25" fmla="*/ 2147483647 h 272"/>
                <a:gd name="T26" fmla="*/ 2147483647 w 684"/>
                <a:gd name="T27" fmla="*/ 2147483647 h 272"/>
                <a:gd name="T28" fmla="*/ 2147483647 w 684"/>
                <a:gd name="T29" fmla="*/ 2147483647 h 272"/>
                <a:gd name="T30" fmla="*/ 2147483647 w 684"/>
                <a:gd name="T31" fmla="*/ 2147483647 h 272"/>
                <a:gd name="T32" fmla="*/ 2147483647 w 684"/>
                <a:gd name="T33" fmla="*/ 2147483647 h 272"/>
                <a:gd name="T34" fmla="*/ 2147483647 w 684"/>
                <a:gd name="T35" fmla="*/ 2147483647 h 272"/>
                <a:gd name="T36" fmla="*/ 2147483647 w 684"/>
                <a:gd name="T37" fmla="*/ 2147483647 h 272"/>
                <a:gd name="T38" fmla="*/ 2147483647 w 684"/>
                <a:gd name="T39" fmla="*/ 2147483647 h 272"/>
                <a:gd name="T40" fmla="*/ 2147483647 w 684"/>
                <a:gd name="T41" fmla="*/ 2147483647 h 272"/>
                <a:gd name="T42" fmla="*/ 2147483647 w 684"/>
                <a:gd name="T43" fmla="*/ 2147483647 h 272"/>
                <a:gd name="T44" fmla="*/ 2147483647 w 684"/>
                <a:gd name="T45" fmla="*/ 2147483647 h 272"/>
                <a:gd name="T46" fmla="*/ 2147483647 w 684"/>
                <a:gd name="T47" fmla="*/ 2147483647 h 272"/>
                <a:gd name="T48" fmla="*/ 2147483647 w 684"/>
                <a:gd name="T49" fmla="*/ 2147483647 h 272"/>
                <a:gd name="T50" fmla="*/ 2147483647 w 684"/>
                <a:gd name="T51" fmla="*/ 2147483647 h 272"/>
                <a:gd name="T52" fmla="*/ 2147483647 w 684"/>
                <a:gd name="T53" fmla="*/ 2147483647 h 272"/>
                <a:gd name="T54" fmla="*/ 2147483647 w 684"/>
                <a:gd name="T55" fmla="*/ 2147483647 h 272"/>
                <a:gd name="T56" fmla="*/ 2147483647 w 684"/>
                <a:gd name="T57" fmla="*/ 2147483647 h 272"/>
                <a:gd name="T58" fmla="*/ 2147483647 w 684"/>
                <a:gd name="T59" fmla="*/ 2147483647 h 272"/>
                <a:gd name="T60" fmla="*/ 2147483647 w 684"/>
                <a:gd name="T61" fmla="*/ 2147483647 h 272"/>
                <a:gd name="T62" fmla="*/ 2147483647 w 684"/>
                <a:gd name="T63" fmla="*/ 2147483647 h 272"/>
                <a:gd name="T64" fmla="*/ 2147483647 w 684"/>
                <a:gd name="T65" fmla="*/ 2147483647 h 272"/>
                <a:gd name="T66" fmla="*/ 2147483647 w 684"/>
                <a:gd name="T67" fmla="*/ 2147483647 h 272"/>
                <a:gd name="T68" fmla="*/ 2147483647 w 684"/>
                <a:gd name="T69" fmla="*/ 2147483647 h 272"/>
                <a:gd name="T70" fmla="*/ 2147483647 w 684"/>
                <a:gd name="T71" fmla="*/ 2147483647 h 2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84"/>
                <a:gd name="T109" fmla="*/ 0 h 272"/>
                <a:gd name="T110" fmla="*/ 684 w 684"/>
                <a:gd name="T111" fmla="*/ 272 h 2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84" h="272">
                  <a:moveTo>
                    <a:pt x="0" y="136"/>
                  </a:moveTo>
                  <a:lnTo>
                    <a:pt x="1" y="147"/>
                  </a:lnTo>
                  <a:lnTo>
                    <a:pt x="3" y="158"/>
                  </a:lnTo>
                  <a:lnTo>
                    <a:pt x="10" y="170"/>
                  </a:lnTo>
                  <a:lnTo>
                    <a:pt x="19" y="181"/>
                  </a:lnTo>
                  <a:lnTo>
                    <a:pt x="31" y="192"/>
                  </a:lnTo>
                  <a:lnTo>
                    <a:pt x="44" y="204"/>
                  </a:lnTo>
                  <a:lnTo>
                    <a:pt x="61" y="213"/>
                  </a:lnTo>
                  <a:lnTo>
                    <a:pt x="77" y="222"/>
                  </a:lnTo>
                  <a:lnTo>
                    <a:pt x="98" y="231"/>
                  </a:lnTo>
                  <a:lnTo>
                    <a:pt x="120" y="239"/>
                  </a:lnTo>
                  <a:lnTo>
                    <a:pt x="144" y="247"/>
                  </a:lnTo>
                  <a:lnTo>
                    <a:pt x="169" y="252"/>
                  </a:lnTo>
                  <a:lnTo>
                    <a:pt x="196" y="258"/>
                  </a:lnTo>
                  <a:lnTo>
                    <a:pt x="224" y="263"/>
                  </a:lnTo>
                  <a:lnTo>
                    <a:pt x="251" y="267"/>
                  </a:lnTo>
                  <a:lnTo>
                    <a:pt x="281" y="269"/>
                  </a:lnTo>
                  <a:lnTo>
                    <a:pt x="310" y="271"/>
                  </a:lnTo>
                  <a:lnTo>
                    <a:pt x="339" y="271"/>
                  </a:lnTo>
                  <a:lnTo>
                    <a:pt x="369" y="271"/>
                  </a:lnTo>
                  <a:lnTo>
                    <a:pt x="399" y="269"/>
                  </a:lnTo>
                  <a:lnTo>
                    <a:pt x="428" y="265"/>
                  </a:lnTo>
                  <a:lnTo>
                    <a:pt x="457" y="263"/>
                  </a:lnTo>
                  <a:lnTo>
                    <a:pt x="485" y="258"/>
                  </a:lnTo>
                  <a:lnTo>
                    <a:pt x="512" y="252"/>
                  </a:lnTo>
                  <a:lnTo>
                    <a:pt x="536" y="247"/>
                  </a:lnTo>
                  <a:lnTo>
                    <a:pt x="559" y="239"/>
                  </a:lnTo>
                  <a:lnTo>
                    <a:pt x="582" y="231"/>
                  </a:lnTo>
                  <a:lnTo>
                    <a:pt x="601" y="222"/>
                  </a:lnTo>
                  <a:lnTo>
                    <a:pt x="621" y="213"/>
                  </a:lnTo>
                  <a:lnTo>
                    <a:pt x="636" y="204"/>
                  </a:lnTo>
                  <a:lnTo>
                    <a:pt x="650" y="192"/>
                  </a:lnTo>
                  <a:lnTo>
                    <a:pt x="662" y="181"/>
                  </a:lnTo>
                  <a:lnTo>
                    <a:pt x="671" y="170"/>
                  </a:lnTo>
                  <a:lnTo>
                    <a:pt x="677" y="158"/>
                  </a:lnTo>
                  <a:lnTo>
                    <a:pt x="681" y="147"/>
                  </a:lnTo>
                  <a:lnTo>
                    <a:pt x="683" y="136"/>
                  </a:lnTo>
                  <a:lnTo>
                    <a:pt x="681" y="123"/>
                  </a:lnTo>
                  <a:lnTo>
                    <a:pt x="677" y="112"/>
                  </a:lnTo>
                  <a:lnTo>
                    <a:pt x="671" y="100"/>
                  </a:lnTo>
                  <a:lnTo>
                    <a:pt x="662" y="88"/>
                  </a:lnTo>
                  <a:lnTo>
                    <a:pt x="650" y="79"/>
                  </a:lnTo>
                  <a:lnTo>
                    <a:pt x="636" y="69"/>
                  </a:lnTo>
                  <a:lnTo>
                    <a:pt x="621" y="58"/>
                  </a:lnTo>
                  <a:lnTo>
                    <a:pt x="601" y="48"/>
                  </a:lnTo>
                  <a:lnTo>
                    <a:pt x="582" y="39"/>
                  </a:lnTo>
                  <a:lnTo>
                    <a:pt x="559" y="31"/>
                  </a:lnTo>
                  <a:lnTo>
                    <a:pt x="536" y="25"/>
                  </a:lnTo>
                  <a:lnTo>
                    <a:pt x="511" y="19"/>
                  </a:lnTo>
                  <a:lnTo>
                    <a:pt x="485" y="12"/>
                  </a:lnTo>
                  <a:lnTo>
                    <a:pt x="457" y="9"/>
                  </a:lnTo>
                  <a:lnTo>
                    <a:pt x="428" y="4"/>
                  </a:lnTo>
                  <a:lnTo>
                    <a:pt x="399" y="2"/>
                  </a:lnTo>
                  <a:lnTo>
                    <a:pt x="369" y="1"/>
                  </a:lnTo>
                  <a:lnTo>
                    <a:pt x="339" y="0"/>
                  </a:lnTo>
                  <a:lnTo>
                    <a:pt x="310" y="1"/>
                  </a:lnTo>
                  <a:lnTo>
                    <a:pt x="281" y="2"/>
                  </a:lnTo>
                  <a:lnTo>
                    <a:pt x="251" y="4"/>
                  </a:lnTo>
                  <a:lnTo>
                    <a:pt x="224" y="9"/>
                  </a:lnTo>
                  <a:lnTo>
                    <a:pt x="196" y="12"/>
                  </a:lnTo>
                  <a:lnTo>
                    <a:pt x="169" y="19"/>
                  </a:lnTo>
                  <a:lnTo>
                    <a:pt x="144" y="25"/>
                  </a:lnTo>
                  <a:lnTo>
                    <a:pt x="120" y="31"/>
                  </a:lnTo>
                  <a:lnTo>
                    <a:pt x="98" y="40"/>
                  </a:lnTo>
                  <a:lnTo>
                    <a:pt x="77" y="48"/>
                  </a:lnTo>
                  <a:lnTo>
                    <a:pt x="60" y="58"/>
                  </a:lnTo>
                  <a:lnTo>
                    <a:pt x="44" y="69"/>
                  </a:lnTo>
                  <a:lnTo>
                    <a:pt x="31" y="79"/>
                  </a:lnTo>
                  <a:lnTo>
                    <a:pt x="19" y="88"/>
                  </a:lnTo>
                  <a:lnTo>
                    <a:pt x="10" y="100"/>
                  </a:lnTo>
                  <a:lnTo>
                    <a:pt x="3" y="113"/>
                  </a:lnTo>
                  <a:lnTo>
                    <a:pt x="1" y="123"/>
                  </a:lnTo>
                  <a:lnTo>
                    <a:pt x="0" y="13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6" name="Freeform 21"/>
            <p:cNvSpPr>
              <a:spLocks/>
            </p:cNvSpPr>
            <p:nvPr/>
          </p:nvSpPr>
          <p:spPr bwMode="auto">
            <a:xfrm>
              <a:off x="5334000" y="1600200"/>
              <a:ext cx="1525588" cy="481013"/>
            </a:xfrm>
            <a:custGeom>
              <a:avLst/>
              <a:gdLst>
                <a:gd name="T0" fmla="*/ 2147483647 w 961"/>
                <a:gd name="T1" fmla="*/ 2147483647 h 303"/>
                <a:gd name="T2" fmla="*/ 2147483647 w 961"/>
                <a:gd name="T3" fmla="*/ 2147483647 h 303"/>
                <a:gd name="T4" fmla="*/ 2147483647 w 961"/>
                <a:gd name="T5" fmla="*/ 2147483647 h 303"/>
                <a:gd name="T6" fmla="*/ 2147483647 w 961"/>
                <a:gd name="T7" fmla="*/ 2147483647 h 303"/>
                <a:gd name="T8" fmla="*/ 2147483647 w 961"/>
                <a:gd name="T9" fmla="*/ 2147483647 h 303"/>
                <a:gd name="T10" fmla="*/ 2147483647 w 961"/>
                <a:gd name="T11" fmla="*/ 2147483647 h 303"/>
                <a:gd name="T12" fmla="*/ 2147483647 w 961"/>
                <a:gd name="T13" fmla="*/ 2147483647 h 303"/>
                <a:gd name="T14" fmla="*/ 2147483647 w 961"/>
                <a:gd name="T15" fmla="*/ 2147483647 h 303"/>
                <a:gd name="T16" fmla="*/ 2147483647 w 961"/>
                <a:gd name="T17" fmla="*/ 2147483647 h 303"/>
                <a:gd name="T18" fmla="*/ 2147483647 w 961"/>
                <a:gd name="T19" fmla="*/ 2147483647 h 303"/>
                <a:gd name="T20" fmla="*/ 2147483647 w 961"/>
                <a:gd name="T21" fmla="*/ 2147483647 h 303"/>
                <a:gd name="T22" fmla="*/ 2147483647 w 961"/>
                <a:gd name="T23" fmla="*/ 2147483647 h 303"/>
                <a:gd name="T24" fmla="*/ 2147483647 w 961"/>
                <a:gd name="T25" fmla="*/ 2147483647 h 303"/>
                <a:gd name="T26" fmla="*/ 2147483647 w 961"/>
                <a:gd name="T27" fmla="*/ 2147483647 h 303"/>
                <a:gd name="T28" fmla="*/ 2147483647 w 961"/>
                <a:gd name="T29" fmla="*/ 2147483647 h 303"/>
                <a:gd name="T30" fmla="*/ 2147483647 w 961"/>
                <a:gd name="T31" fmla="*/ 2147483647 h 303"/>
                <a:gd name="T32" fmla="*/ 2147483647 w 961"/>
                <a:gd name="T33" fmla="*/ 2147483647 h 303"/>
                <a:gd name="T34" fmla="*/ 2147483647 w 961"/>
                <a:gd name="T35" fmla="*/ 2147483647 h 303"/>
                <a:gd name="T36" fmla="*/ 2147483647 w 961"/>
                <a:gd name="T37" fmla="*/ 2147483647 h 303"/>
                <a:gd name="T38" fmla="*/ 2147483647 w 961"/>
                <a:gd name="T39" fmla="*/ 2147483647 h 303"/>
                <a:gd name="T40" fmla="*/ 2147483647 w 961"/>
                <a:gd name="T41" fmla="*/ 2147483647 h 303"/>
                <a:gd name="T42" fmla="*/ 2147483647 w 961"/>
                <a:gd name="T43" fmla="*/ 2147483647 h 303"/>
                <a:gd name="T44" fmla="*/ 2147483647 w 961"/>
                <a:gd name="T45" fmla="*/ 2147483647 h 303"/>
                <a:gd name="T46" fmla="*/ 2147483647 w 961"/>
                <a:gd name="T47" fmla="*/ 2147483647 h 303"/>
                <a:gd name="T48" fmla="*/ 2147483647 w 961"/>
                <a:gd name="T49" fmla="*/ 2147483647 h 303"/>
                <a:gd name="T50" fmla="*/ 2147483647 w 961"/>
                <a:gd name="T51" fmla="*/ 2147483647 h 303"/>
                <a:gd name="T52" fmla="*/ 2147483647 w 961"/>
                <a:gd name="T53" fmla="*/ 2147483647 h 303"/>
                <a:gd name="T54" fmla="*/ 2147483647 w 961"/>
                <a:gd name="T55" fmla="*/ 2147483647 h 303"/>
                <a:gd name="T56" fmla="*/ 2147483647 w 961"/>
                <a:gd name="T57" fmla="*/ 2147483647 h 303"/>
                <a:gd name="T58" fmla="*/ 2147483647 w 961"/>
                <a:gd name="T59" fmla="*/ 2147483647 h 303"/>
                <a:gd name="T60" fmla="*/ 2147483647 w 961"/>
                <a:gd name="T61" fmla="*/ 2147483647 h 303"/>
                <a:gd name="T62" fmla="*/ 2147483647 w 961"/>
                <a:gd name="T63" fmla="*/ 2147483647 h 303"/>
                <a:gd name="T64" fmla="*/ 2147483647 w 961"/>
                <a:gd name="T65" fmla="*/ 2147483647 h 303"/>
                <a:gd name="T66" fmla="*/ 2147483647 w 961"/>
                <a:gd name="T67" fmla="*/ 2147483647 h 303"/>
                <a:gd name="T68" fmla="*/ 2147483647 w 961"/>
                <a:gd name="T69" fmla="*/ 2147483647 h 303"/>
                <a:gd name="T70" fmla="*/ 2147483647 w 961"/>
                <a:gd name="T71" fmla="*/ 2147483647 h 30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61"/>
                <a:gd name="T109" fmla="*/ 0 h 303"/>
                <a:gd name="T110" fmla="*/ 961 w 961"/>
                <a:gd name="T111" fmla="*/ 303 h 30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61" h="303">
                  <a:moveTo>
                    <a:pt x="0" y="152"/>
                  </a:moveTo>
                  <a:lnTo>
                    <a:pt x="1" y="164"/>
                  </a:lnTo>
                  <a:lnTo>
                    <a:pt x="7" y="177"/>
                  </a:lnTo>
                  <a:lnTo>
                    <a:pt x="17" y="189"/>
                  </a:lnTo>
                  <a:lnTo>
                    <a:pt x="28" y="203"/>
                  </a:lnTo>
                  <a:lnTo>
                    <a:pt x="46" y="215"/>
                  </a:lnTo>
                  <a:lnTo>
                    <a:pt x="63" y="226"/>
                  </a:lnTo>
                  <a:lnTo>
                    <a:pt x="85" y="237"/>
                  </a:lnTo>
                  <a:lnTo>
                    <a:pt x="113" y="247"/>
                  </a:lnTo>
                  <a:lnTo>
                    <a:pt x="139" y="258"/>
                  </a:lnTo>
                  <a:lnTo>
                    <a:pt x="172" y="266"/>
                  </a:lnTo>
                  <a:lnTo>
                    <a:pt x="205" y="274"/>
                  </a:lnTo>
                  <a:lnTo>
                    <a:pt x="241" y="281"/>
                  </a:lnTo>
                  <a:lnTo>
                    <a:pt x="277" y="287"/>
                  </a:lnTo>
                  <a:lnTo>
                    <a:pt x="315" y="292"/>
                  </a:lnTo>
                  <a:lnTo>
                    <a:pt x="355" y="296"/>
                  </a:lnTo>
                  <a:lnTo>
                    <a:pt x="396" y="299"/>
                  </a:lnTo>
                  <a:lnTo>
                    <a:pt x="438" y="302"/>
                  </a:lnTo>
                  <a:lnTo>
                    <a:pt x="481" y="302"/>
                  </a:lnTo>
                  <a:lnTo>
                    <a:pt x="520" y="302"/>
                  </a:lnTo>
                  <a:lnTo>
                    <a:pt x="563" y="299"/>
                  </a:lnTo>
                  <a:lnTo>
                    <a:pt x="604" y="295"/>
                  </a:lnTo>
                  <a:lnTo>
                    <a:pt x="643" y="292"/>
                  </a:lnTo>
                  <a:lnTo>
                    <a:pt x="682" y="287"/>
                  </a:lnTo>
                  <a:lnTo>
                    <a:pt x="720" y="281"/>
                  </a:lnTo>
                  <a:lnTo>
                    <a:pt x="754" y="274"/>
                  </a:lnTo>
                  <a:lnTo>
                    <a:pt x="787" y="266"/>
                  </a:lnTo>
                  <a:lnTo>
                    <a:pt x="820" y="258"/>
                  </a:lnTo>
                  <a:lnTo>
                    <a:pt x="848" y="247"/>
                  </a:lnTo>
                  <a:lnTo>
                    <a:pt x="873" y="237"/>
                  </a:lnTo>
                  <a:lnTo>
                    <a:pt x="894" y="226"/>
                  </a:lnTo>
                  <a:lnTo>
                    <a:pt x="916" y="215"/>
                  </a:lnTo>
                  <a:lnTo>
                    <a:pt x="930" y="203"/>
                  </a:lnTo>
                  <a:lnTo>
                    <a:pt x="942" y="189"/>
                  </a:lnTo>
                  <a:lnTo>
                    <a:pt x="952" y="177"/>
                  </a:lnTo>
                  <a:lnTo>
                    <a:pt x="958" y="164"/>
                  </a:lnTo>
                  <a:lnTo>
                    <a:pt x="960" y="152"/>
                  </a:lnTo>
                  <a:lnTo>
                    <a:pt x="958" y="137"/>
                  </a:lnTo>
                  <a:lnTo>
                    <a:pt x="952" y="124"/>
                  </a:lnTo>
                  <a:lnTo>
                    <a:pt x="942" y="112"/>
                  </a:lnTo>
                  <a:lnTo>
                    <a:pt x="930" y="98"/>
                  </a:lnTo>
                  <a:lnTo>
                    <a:pt x="916" y="87"/>
                  </a:lnTo>
                  <a:lnTo>
                    <a:pt x="894" y="76"/>
                  </a:lnTo>
                  <a:lnTo>
                    <a:pt x="871" y="65"/>
                  </a:lnTo>
                  <a:lnTo>
                    <a:pt x="848" y="54"/>
                  </a:lnTo>
                  <a:lnTo>
                    <a:pt x="820" y="43"/>
                  </a:lnTo>
                  <a:lnTo>
                    <a:pt x="787" y="34"/>
                  </a:lnTo>
                  <a:lnTo>
                    <a:pt x="754" y="28"/>
                  </a:lnTo>
                  <a:lnTo>
                    <a:pt x="717" y="21"/>
                  </a:lnTo>
                  <a:lnTo>
                    <a:pt x="682" y="14"/>
                  </a:lnTo>
                  <a:lnTo>
                    <a:pt x="643" y="10"/>
                  </a:lnTo>
                  <a:lnTo>
                    <a:pt x="604" y="6"/>
                  </a:lnTo>
                  <a:lnTo>
                    <a:pt x="563" y="3"/>
                  </a:lnTo>
                  <a:lnTo>
                    <a:pt x="520" y="1"/>
                  </a:lnTo>
                  <a:lnTo>
                    <a:pt x="478" y="0"/>
                  </a:lnTo>
                  <a:lnTo>
                    <a:pt x="438" y="1"/>
                  </a:lnTo>
                  <a:lnTo>
                    <a:pt x="396" y="3"/>
                  </a:lnTo>
                  <a:lnTo>
                    <a:pt x="355" y="6"/>
                  </a:lnTo>
                  <a:lnTo>
                    <a:pt x="315" y="10"/>
                  </a:lnTo>
                  <a:lnTo>
                    <a:pt x="277" y="14"/>
                  </a:lnTo>
                  <a:lnTo>
                    <a:pt x="239" y="21"/>
                  </a:lnTo>
                  <a:lnTo>
                    <a:pt x="205" y="28"/>
                  </a:lnTo>
                  <a:lnTo>
                    <a:pt x="172" y="34"/>
                  </a:lnTo>
                  <a:lnTo>
                    <a:pt x="139" y="44"/>
                  </a:lnTo>
                  <a:lnTo>
                    <a:pt x="113" y="54"/>
                  </a:lnTo>
                  <a:lnTo>
                    <a:pt x="85" y="65"/>
                  </a:lnTo>
                  <a:lnTo>
                    <a:pt x="63" y="76"/>
                  </a:lnTo>
                  <a:lnTo>
                    <a:pt x="46" y="87"/>
                  </a:lnTo>
                  <a:lnTo>
                    <a:pt x="28" y="98"/>
                  </a:lnTo>
                  <a:lnTo>
                    <a:pt x="17" y="112"/>
                  </a:lnTo>
                  <a:lnTo>
                    <a:pt x="7" y="125"/>
                  </a:lnTo>
                  <a:lnTo>
                    <a:pt x="1" y="137"/>
                  </a:lnTo>
                  <a:lnTo>
                    <a:pt x="0" y="15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22"/>
            <p:cNvSpPr>
              <a:spLocks/>
            </p:cNvSpPr>
            <p:nvPr/>
          </p:nvSpPr>
          <p:spPr bwMode="auto">
            <a:xfrm>
              <a:off x="6014758" y="2740025"/>
              <a:ext cx="1284558" cy="431800"/>
            </a:xfrm>
            <a:custGeom>
              <a:avLst/>
              <a:gdLst>
                <a:gd name="T0" fmla="*/ 2147483647 w 809"/>
                <a:gd name="T1" fmla="*/ 2147483647 h 272"/>
                <a:gd name="T2" fmla="*/ 2147483647 w 809"/>
                <a:gd name="T3" fmla="*/ 0 h 272"/>
                <a:gd name="T4" fmla="*/ 0 w 809"/>
                <a:gd name="T5" fmla="*/ 0 h 272"/>
                <a:gd name="T6" fmla="*/ 0 w 809"/>
                <a:gd name="T7" fmla="*/ 2147483647 h 272"/>
                <a:gd name="T8" fmla="*/ 2147483647 w 809"/>
                <a:gd name="T9" fmla="*/ 2147483647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9"/>
                <a:gd name="T16" fmla="*/ 0 h 272"/>
                <a:gd name="T17" fmla="*/ 809 w 809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9" h="272">
                  <a:moveTo>
                    <a:pt x="808" y="271"/>
                  </a:moveTo>
                  <a:lnTo>
                    <a:pt x="808" y="0"/>
                  </a:lnTo>
                  <a:lnTo>
                    <a:pt x="0" y="0"/>
                  </a:lnTo>
                  <a:lnTo>
                    <a:pt x="0" y="271"/>
                  </a:lnTo>
                  <a:lnTo>
                    <a:pt x="808" y="271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138" name="Freeform 24"/>
            <p:cNvSpPr>
              <a:spLocks/>
            </p:cNvSpPr>
            <p:nvPr/>
          </p:nvSpPr>
          <p:spPr bwMode="auto">
            <a:xfrm>
              <a:off x="6975475" y="1727200"/>
              <a:ext cx="722313" cy="484188"/>
            </a:xfrm>
            <a:custGeom>
              <a:avLst/>
              <a:gdLst>
                <a:gd name="T0" fmla="*/ 2147483647 w 455"/>
                <a:gd name="T1" fmla="*/ 0 h 305"/>
                <a:gd name="T2" fmla="*/ 2147483647 w 455"/>
                <a:gd name="T3" fmla="*/ 2147483647 h 305"/>
                <a:gd name="T4" fmla="*/ 0 w 455"/>
                <a:gd name="T5" fmla="*/ 2147483647 h 305"/>
                <a:gd name="T6" fmla="*/ 2147483647 w 455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5"/>
                <a:gd name="T13" fmla="*/ 0 h 305"/>
                <a:gd name="T14" fmla="*/ 455 w 455"/>
                <a:gd name="T15" fmla="*/ 305 h 3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5" h="305">
                  <a:moveTo>
                    <a:pt x="226" y="0"/>
                  </a:moveTo>
                  <a:lnTo>
                    <a:pt x="454" y="304"/>
                  </a:lnTo>
                  <a:lnTo>
                    <a:pt x="0" y="304"/>
                  </a:lnTo>
                  <a:lnTo>
                    <a:pt x="226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9" name="Rectangle 25"/>
            <p:cNvSpPr>
              <a:spLocks noChangeArrowheads="1"/>
            </p:cNvSpPr>
            <p:nvPr/>
          </p:nvSpPr>
          <p:spPr bwMode="auto">
            <a:xfrm>
              <a:off x="7094538" y="1933575"/>
              <a:ext cx="477837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chemeClr val="accent2"/>
                  </a:solidFill>
                  <a:latin typeface="Arial" pitchFamily="34" charset="0"/>
                </a:rPr>
                <a:t>ISA</a:t>
              </a:r>
            </a:p>
          </p:txBody>
        </p:sp>
        <p:sp>
          <p:nvSpPr>
            <p:cNvPr id="46140" name="Rectangle 26"/>
            <p:cNvSpPr>
              <a:spLocks noChangeArrowheads="1"/>
            </p:cNvSpPr>
            <p:nvPr/>
          </p:nvSpPr>
          <p:spPr bwMode="auto">
            <a:xfrm>
              <a:off x="5996025" y="2802819"/>
              <a:ext cx="1327150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Hourly_Emps</a:t>
              </a:r>
            </a:p>
          </p:txBody>
        </p:sp>
        <p:sp>
          <p:nvSpPr>
            <p:cNvPr id="46141" name="Rectangle 27"/>
            <p:cNvSpPr>
              <a:spLocks noChangeArrowheads="1"/>
            </p:cNvSpPr>
            <p:nvPr/>
          </p:nvSpPr>
          <p:spPr bwMode="auto">
            <a:xfrm>
              <a:off x="7824788" y="2128838"/>
              <a:ext cx="1046983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 dirty="0" err="1">
                  <a:solidFill>
                    <a:srgbClr val="0070C0"/>
                  </a:solidFill>
                  <a:latin typeface="Arial" pitchFamily="34" charset="0"/>
                </a:rPr>
                <a:t>contractid</a:t>
              </a:r>
              <a:endParaRPr lang="en-US" sz="1400" b="1" dirty="0">
                <a:solidFill>
                  <a:srgbClr val="0070C0"/>
                </a:solidFill>
                <a:latin typeface="Arial" pitchFamily="34" charset="0"/>
              </a:endParaRPr>
            </a:p>
          </p:txBody>
        </p:sp>
        <p:sp>
          <p:nvSpPr>
            <p:cNvPr id="46142" name="Rectangle 28"/>
            <p:cNvSpPr>
              <a:spLocks noChangeArrowheads="1"/>
            </p:cNvSpPr>
            <p:nvPr/>
          </p:nvSpPr>
          <p:spPr bwMode="auto">
            <a:xfrm>
              <a:off x="5407025" y="1673225"/>
              <a:ext cx="1406132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 dirty="0" err="1">
                  <a:solidFill>
                    <a:srgbClr val="7030A0"/>
                  </a:solidFill>
                  <a:latin typeface="Arial" pitchFamily="34" charset="0"/>
                </a:rPr>
                <a:t>hours_worked</a:t>
              </a:r>
              <a:endParaRPr lang="en-US" sz="1400" b="1" dirty="0">
                <a:solidFill>
                  <a:srgbClr val="7030A0"/>
                </a:solidFill>
                <a:latin typeface="Arial" pitchFamily="34" charset="0"/>
              </a:endParaRPr>
            </a:p>
          </p:txBody>
        </p:sp>
        <p:sp>
          <p:nvSpPr>
            <p:cNvPr id="46143" name="Line 29"/>
            <p:cNvSpPr>
              <a:spLocks noChangeShapeType="1"/>
            </p:cNvSpPr>
            <p:nvPr/>
          </p:nvSpPr>
          <p:spPr bwMode="auto">
            <a:xfrm flipH="1">
              <a:off x="6841837" y="2219718"/>
              <a:ext cx="293450" cy="48697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4" name="Line 30"/>
            <p:cNvSpPr>
              <a:spLocks noChangeShapeType="1"/>
            </p:cNvSpPr>
            <p:nvPr/>
          </p:nvSpPr>
          <p:spPr bwMode="auto">
            <a:xfrm>
              <a:off x="7568921" y="2229145"/>
              <a:ext cx="311085" cy="50904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5" name="Line 31"/>
            <p:cNvSpPr>
              <a:spLocks noChangeShapeType="1"/>
            </p:cNvSpPr>
            <p:nvPr/>
          </p:nvSpPr>
          <p:spPr bwMode="auto">
            <a:xfrm>
              <a:off x="8366038" y="2478088"/>
              <a:ext cx="17549" cy="2667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6" name="Line 32"/>
            <p:cNvSpPr>
              <a:spLocks noChangeShapeType="1"/>
            </p:cNvSpPr>
            <p:nvPr/>
          </p:nvSpPr>
          <p:spPr bwMode="auto">
            <a:xfrm>
              <a:off x="6271674" y="2066044"/>
              <a:ext cx="276614" cy="6716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7" name="Line 35"/>
            <p:cNvSpPr>
              <a:spLocks noChangeShapeType="1"/>
            </p:cNvSpPr>
            <p:nvPr/>
          </p:nvSpPr>
          <p:spPr bwMode="auto">
            <a:xfrm flipV="1">
              <a:off x="7315200" y="1441450"/>
              <a:ext cx="0" cy="3175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6" name="Table 65"/>
          <p:cNvGraphicFramePr>
            <a:graphicFrameLocks noGrp="1"/>
          </p:cNvGraphicFramePr>
          <p:nvPr/>
        </p:nvGraphicFramePr>
        <p:xfrm>
          <a:off x="693738" y="1803400"/>
          <a:ext cx="2971800" cy="457200"/>
        </p:xfrm>
        <a:graphic>
          <a:graphicData uri="http://schemas.openxmlformats.org/drawingml/2006/table">
            <a:tbl>
              <a:tblPr firstRow="1" bandRow="1">
                <a:effectLst/>
                <a:tableStyleId>{D7AC3CCA-C797-4891-BE02-D94E43425B78}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u="sng" dirty="0" err="1">
                          <a:latin typeface="Calibri" pitchFamily="34" charset="0"/>
                          <a:cs typeface="Calibri" pitchFamily="34" charset="0"/>
                        </a:rPr>
                        <a:t>ssn</a:t>
                      </a:r>
                      <a:endParaRPr lang="en-US" sz="2400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lot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095" name="TextBox 66"/>
          <p:cNvSpPr txBox="1">
            <a:spLocks noChangeArrowheads="1"/>
          </p:cNvSpPr>
          <p:nvPr/>
        </p:nvSpPr>
        <p:spPr bwMode="auto">
          <a:xfrm>
            <a:off x="609600" y="1447800"/>
            <a:ext cx="1336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Employees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661988" y="2971800"/>
          <a:ext cx="2971800" cy="457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u="sng" dirty="0" err="1">
                          <a:latin typeface="Calibri" pitchFamily="34" charset="0"/>
                          <a:cs typeface="Calibri" pitchFamily="34" charset="0"/>
                        </a:rPr>
                        <a:t>ssn</a:t>
                      </a:r>
                      <a:endParaRPr lang="en-US" sz="2400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contractid</a:t>
                      </a:r>
                      <a:endParaRPr lang="en-US" sz="2400" b="0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104" name="TextBox 68"/>
          <p:cNvSpPr txBox="1">
            <a:spLocks noChangeArrowheads="1"/>
          </p:cNvSpPr>
          <p:nvPr/>
        </p:nvSpPr>
        <p:spPr bwMode="auto">
          <a:xfrm>
            <a:off x="569913" y="2597150"/>
            <a:ext cx="1790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Contract_Emps</a:t>
            </a:r>
          </a:p>
        </p:txBody>
      </p:sp>
      <p:graphicFrame>
        <p:nvGraphicFramePr>
          <p:cNvPr id="71" name="Table 70"/>
          <p:cNvGraphicFramePr>
            <a:graphicFrameLocks noGrp="1"/>
          </p:cNvGraphicFramePr>
          <p:nvPr/>
        </p:nvGraphicFramePr>
        <p:xfrm>
          <a:off x="609600" y="4114800"/>
          <a:ext cx="4800600" cy="482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u="sng" dirty="0" err="1">
                          <a:latin typeface="Calibri" pitchFamily="34" charset="0"/>
                          <a:cs typeface="Calibri" pitchFamily="34" charset="0"/>
                        </a:rPr>
                        <a:t>ssn</a:t>
                      </a:r>
                      <a:endParaRPr lang="en-US" sz="2400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Hourly_wages</a:t>
                      </a:r>
                      <a:endParaRPr lang="en-US" sz="2400" b="0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Hours_worked</a:t>
                      </a:r>
                      <a:endParaRPr lang="en-US" sz="2400" b="0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115" name="TextBox 71"/>
          <p:cNvSpPr txBox="1">
            <a:spLocks noChangeArrowheads="1"/>
          </p:cNvSpPr>
          <p:nvPr/>
        </p:nvSpPr>
        <p:spPr bwMode="auto">
          <a:xfrm>
            <a:off x="533400" y="3759200"/>
            <a:ext cx="1598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Hourly_Emps</a:t>
            </a:r>
          </a:p>
        </p:txBody>
      </p:sp>
      <p:pic>
        <p:nvPicPr>
          <p:cNvPr id="18434" name="Picture 2" descr="C:\Users\Kien\AppData\Local\Microsoft\Windows\Temporary Internet Files\Content.IE5\1ZZKVPOX\MC90029793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66476"/>
            <a:ext cx="540327" cy="129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023644F4-C6DC-4D7A-96B4-22F22E81BDAE}"/>
              </a:ext>
            </a:extLst>
          </p:cNvPr>
          <p:cNvSpPr/>
          <p:nvPr/>
        </p:nvSpPr>
        <p:spPr>
          <a:xfrm>
            <a:off x="520363" y="4845050"/>
            <a:ext cx="8277225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9725" lvl="2" indent="-339725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Calibri" pitchFamily="34" charset="0"/>
              </a:rPr>
              <a:t>Queries involving all employees easy, </a:t>
            </a:r>
          </a:p>
          <a:p>
            <a:pPr marL="571500" lvl="3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dirty="0">
                <a:latin typeface="Calibri" pitchFamily="34" charset="0"/>
              </a:rPr>
              <a:t>e.g., Find SSN of all Smiths</a:t>
            </a:r>
          </a:p>
          <a:p>
            <a:pPr marL="339725" lvl="2" indent="-339725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Calibri" pitchFamily="34" charset="0"/>
              </a:rPr>
              <a:t>those involving just </a:t>
            </a:r>
            <a:r>
              <a:rPr lang="en-US" sz="2400" i="1" dirty="0" err="1">
                <a:latin typeface="Calibri" pitchFamily="34" charset="0"/>
              </a:rPr>
              <a:t>Hourly_Emps</a:t>
            </a:r>
            <a:r>
              <a:rPr lang="en-US" sz="2400" dirty="0">
                <a:latin typeface="Calibri" pitchFamily="34" charset="0"/>
              </a:rPr>
              <a:t> require a join to get some attributes (e.g., </a:t>
            </a:r>
            <a:r>
              <a:rPr lang="en-US" sz="2400" i="1" dirty="0">
                <a:latin typeface="Calibri" pitchFamily="34" charset="0"/>
              </a:rPr>
              <a:t>name</a:t>
            </a:r>
            <a:r>
              <a:rPr lang="en-US" sz="2400" dirty="0">
                <a:latin typeface="Calibri" pitchFamily="34" charset="0"/>
              </a:rPr>
              <a:t>)</a:t>
            </a:r>
          </a:p>
          <a:p>
            <a:pPr marL="569912" lvl="2">
              <a:lnSpc>
                <a:spcPct val="90000"/>
              </a:lnSpc>
              <a:defRPr/>
            </a:pPr>
            <a:r>
              <a:rPr lang="en-US" sz="2400" dirty="0">
                <a:latin typeface="Calibri" pitchFamily="34" charset="0"/>
              </a:rPr>
              <a:t>e.g., Find </a:t>
            </a:r>
            <a:r>
              <a:rPr lang="en-US" sz="2400" dirty="0" err="1">
                <a:latin typeface="Calibri" pitchFamily="34" charset="0"/>
              </a:rPr>
              <a:t>Hourly_wages</a:t>
            </a:r>
            <a:r>
              <a:rPr lang="en-US" sz="2400" dirty="0">
                <a:latin typeface="Calibri" pitchFamily="34" charset="0"/>
              </a:rPr>
              <a:t> of all Smiths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6D724388-4AA6-4382-8379-994CD213859C}"/>
              </a:ext>
            </a:extLst>
          </p:cNvPr>
          <p:cNvSpPr/>
          <p:nvPr/>
        </p:nvSpPr>
        <p:spPr>
          <a:xfrm>
            <a:off x="5943479" y="4729163"/>
            <a:ext cx="1951925" cy="846633"/>
          </a:xfrm>
          <a:prstGeom prst="wedgeEllipseCallou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More detail on “join” later</a:t>
            </a:r>
          </a:p>
        </p:txBody>
      </p:sp>
    </p:spTree>
    <p:extLst>
      <p:ext uri="{BB962C8B-B14F-4D97-AF65-F5344CB8AC3E}">
        <p14:creationId xmlns:p14="http://schemas.microsoft.com/office/powerpoint/2010/main" val="339286129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848600" cy="110490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Calibri" pitchFamily="34" charset="0"/>
                <a:cs typeface="Calibri" pitchFamily="34" charset="0"/>
              </a:rPr>
              <a:t>ISA:  Mapping Using Two Relations</a:t>
            </a:r>
          </a:p>
        </p:txBody>
      </p:sp>
      <p:grpSp>
        <p:nvGrpSpPr>
          <p:cNvPr id="48133" name="Group 35"/>
          <p:cNvGrpSpPr>
            <a:grpSpLocks/>
          </p:cNvGrpSpPr>
          <p:nvPr/>
        </p:nvGrpSpPr>
        <p:grpSpPr bwMode="auto">
          <a:xfrm>
            <a:off x="4191000" y="1371600"/>
            <a:ext cx="4486275" cy="2820988"/>
            <a:chOff x="4555537" y="350837"/>
            <a:chExt cx="4487223" cy="2820988"/>
          </a:xfrm>
        </p:grpSpPr>
        <p:sp>
          <p:nvSpPr>
            <p:cNvPr id="38" name="Freeform 23"/>
            <p:cNvSpPr>
              <a:spLocks/>
            </p:cNvSpPr>
            <p:nvPr/>
          </p:nvSpPr>
          <p:spPr bwMode="auto">
            <a:xfrm>
              <a:off x="7577188" y="2740025"/>
              <a:ext cx="1446518" cy="414337"/>
            </a:xfrm>
            <a:custGeom>
              <a:avLst/>
              <a:gdLst>
                <a:gd name="T0" fmla="*/ 2147483647 w 911"/>
                <a:gd name="T1" fmla="*/ 2147483647 h 261"/>
                <a:gd name="T2" fmla="*/ 2147483647 w 911"/>
                <a:gd name="T3" fmla="*/ 0 h 261"/>
                <a:gd name="T4" fmla="*/ 0 w 911"/>
                <a:gd name="T5" fmla="*/ 0 h 261"/>
                <a:gd name="T6" fmla="*/ 0 w 911"/>
                <a:gd name="T7" fmla="*/ 2147483647 h 261"/>
                <a:gd name="T8" fmla="*/ 2147483647 w 911"/>
                <a:gd name="T9" fmla="*/ 2147483647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1"/>
                <a:gd name="T16" fmla="*/ 0 h 261"/>
                <a:gd name="T17" fmla="*/ 911 w 911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1" h="261">
                  <a:moveTo>
                    <a:pt x="910" y="260"/>
                  </a:moveTo>
                  <a:lnTo>
                    <a:pt x="910" y="0"/>
                  </a:lnTo>
                  <a:lnTo>
                    <a:pt x="0" y="0"/>
                  </a:lnTo>
                  <a:lnTo>
                    <a:pt x="0" y="260"/>
                  </a:lnTo>
                  <a:lnTo>
                    <a:pt x="910" y="260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164" name="Rectangle 5"/>
            <p:cNvSpPr>
              <a:spLocks noChangeArrowheads="1"/>
            </p:cNvSpPr>
            <p:nvPr/>
          </p:nvSpPr>
          <p:spPr bwMode="auto">
            <a:xfrm>
              <a:off x="7547335" y="2775656"/>
              <a:ext cx="1495425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Contract_Emps</a:t>
              </a:r>
            </a:p>
          </p:txBody>
        </p:sp>
        <p:sp>
          <p:nvSpPr>
            <p:cNvPr id="48165" name="Freeform 6"/>
            <p:cNvSpPr>
              <a:spLocks/>
            </p:cNvSpPr>
            <p:nvPr/>
          </p:nvSpPr>
          <p:spPr bwMode="auto">
            <a:xfrm>
              <a:off x="6079738" y="428625"/>
              <a:ext cx="757626" cy="361950"/>
            </a:xfrm>
            <a:custGeom>
              <a:avLst/>
              <a:gdLst>
                <a:gd name="T0" fmla="*/ 2147483647 w 665"/>
                <a:gd name="T1" fmla="*/ 2147483647 h 246"/>
                <a:gd name="T2" fmla="*/ 2147483647 w 665"/>
                <a:gd name="T3" fmla="*/ 2147483647 h 246"/>
                <a:gd name="T4" fmla="*/ 2147483647 w 665"/>
                <a:gd name="T5" fmla="*/ 2147483647 h 246"/>
                <a:gd name="T6" fmla="*/ 2147483647 w 665"/>
                <a:gd name="T7" fmla="*/ 2147483647 h 246"/>
                <a:gd name="T8" fmla="*/ 2147483647 w 665"/>
                <a:gd name="T9" fmla="*/ 2147483647 h 246"/>
                <a:gd name="T10" fmla="*/ 2147483647 w 665"/>
                <a:gd name="T11" fmla="*/ 2147483647 h 246"/>
                <a:gd name="T12" fmla="*/ 2147483647 w 665"/>
                <a:gd name="T13" fmla="*/ 2147483647 h 246"/>
                <a:gd name="T14" fmla="*/ 2147483647 w 665"/>
                <a:gd name="T15" fmla="*/ 2147483647 h 246"/>
                <a:gd name="T16" fmla="*/ 2147483647 w 665"/>
                <a:gd name="T17" fmla="*/ 2147483647 h 246"/>
                <a:gd name="T18" fmla="*/ 2147483647 w 665"/>
                <a:gd name="T19" fmla="*/ 2147483647 h 246"/>
                <a:gd name="T20" fmla="*/ 2147483647 w 665"/>
                <a:gd name="T21" fmla="*/ 2147483647 h 246"/>
                <a:gd name="T22" fmla="*/ 2147483647 w 665"/>
                <a:gd name="T23" fmla="*/ 2147483647 h 246"/>
                <a:gd name="T24" fmla="*/ 2147483647 w 665"/>
                <a:gd name="T25" fmla="*/ 2147483647 h 246"/>
                <a:gd name="T26" fmla="*/ 2147483647 w 665"/>
                <a:gd name="T27" fmla="*/ 2147483647 h 246"/>
                <a:gd name="T28" fmla="*/ 2147483647 w 665"/>
                <a:gd name="T29" fmla="*/ 2147483647 h 246"/>
                <a:gd name="T30" fmla="*/ 2147483647 w 665"/>
                <a:gd name="T31" fmla="*/ 2147483647 h 246"/>
                <a:gd name="T32" fmla="*/ 2147483647 w 665"/>
                <a:gd name="T33" fmla="*/ 2147483647 h 246"/>
                <a:gd name="T34" fmla="*/ 2147483647 w 665"/>
                <a:gd name="T35" fmla="*/ 2147483647 h 246"/>
                <a:gd name="T36" fmla="*/ 2147483647 w 665"/>
                <a:gd name="T37" fmla="*/ 2147483647 h 246"/>
                <a:gd name="T38" fmla="*/ 2147483647 w 665"/>
                <a:gd name="T39" fmla="*/ 2147483647 h 246"/>
                <a:gd name="T40" fmla="*/ 2147483647 w 665"/>
                <a:gd name="T41" fmla="*/ 2147483647 h 246"/>
                <a:gd name="T42" fmla="*/ 2147483647 w 665"/>
                <a:gd name="T43" fmla="*/ 2147483647 h 246"/>
                <a:gd name="T44" fmla="*/ 2147483647 w 665"/>
                <a:gd name="T45" fmla="*/ 2147483647 h 246"/>
                <a:gd name="T46" fmla="*/ 2147483647 w 665"/>
                <a:gd name="T47" fmla="*/ 2147483647 h 246"/>
                <a:gd name="T48" fmla="*/ 2147483647 w 665"/>
                <a:gd name="T49" fmla="*/ 2147483647 h 246"/>
                <a:gd name="T50" fmla="*/ 2147483647 w 665"/>
                <a:gd name="T51" fmla="*/ 2147483647 h 246"/>
                <a:gd name="T52" fmla="*/ 2147483647 w 665"/>
                <a:gd name="T53" fmla="*/ 2147483647 h 246"/>
                <a:gd name="T54" fmla="*/ 2147483647 w 665"/>
                <a:gd name="T55" fmla="*/ 2147483647 h 246"/>
                <a:gd name="T56" fmla="*/ 2147483647 w 665"/>
                <a:gd name="T57" fmla="*/ 2147483647 h 246"/>
                <a:gd name="T58" fmla="*/ 2147483647 w 665"/>
                <a:gd name="T59" fmla="*/ 2147483647 h 246"/>
                <a:gd name="T60" fmla="*/ 2147483647 w 665"/>
                <a:gd name="T61" fmla="*/ 2147483647 h 246"/>
                <a:gd name="T62" fmla="*/ 2147483647 w 665"/>
                <a:gd name="T63" fmla="*/ 2147483647 h 246"/>
                <a:gd name="T64" fmla="*/ 2147483647 w 665"/>
                <a:gd name="T65" fmla="*/ 2147483647 h 246"/>
                <a:gd name="T66" fmla="*/ 2147483647 w 665"/>
                <a:gd name="T67" fmla="*/ 2147483647 h 246"/>
                <a:gd name="T68" fmla="*/ 2147483647 w 665"/>
                <a:gd name="T69" fmla="*/ 2147483647 h 246"/>
                <a:gd name="T70" fmla="*/ 2147483647 w 665"/>
                <a:gd name="T71" fmla="*/ 2147483647 h 2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5"/>
                <a:gd name="T109" fmla="*/ 0 h 246"/>
                <a:gd name="T110" fmla="*/ 665 w 665"/>
                <a:gd name="T111" fmla="*/ 246 h 2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5" h="246">
                  <a:moveTo>
                    <a:pt x="664" y="123"/>
                  </a:moveTo>
                  <a:lnTo>
                    <a:pt x="662" y="111"/>
                  </a:lnTo>
                  <a:lnTo>
                    <a:pt x="658" y="101"/>
                  </a:lnTo>
                  <a:lnTo>
                    <a:pt x="653" y="90"/>
                  </a:lnTo>
                  <a:lnTo>
                    <a:pt x="644" y="80"/>
                  </a:lnTo>
                  <a:lnTo>
                    <a:pt x="633" y="70"/>
                  </a:lnTo>
                  <a:lnTo>
                    <a:pt x="620" y="62"/>
                  </a:lnTo>
                  <a:lnTo>
                    <a:pt x="604" y="52"/>
                  </a:lnTo>
                  <a:lnTo>
                    <a:pt x="587" y="43"/>
                  </a:lnTo>
                  <a:lnTo>
                    <a:pt x="567" y="35"/>
                  </a:lnTo>
                  <a:lnTo>
                    <a:pt x="546" y="28"/>
                  </a:lnTo>
                  <a:lnTo>
                    <a:pt x="522" y="23"/>
                  </a:lnTo>
                  <a:lnTo>
                    <a:pt x="498" y="17"/>
                  </a:lnTo>
                  <a:lnTo>
                    <a:pt x="473" y="11"/>
                  </a:lnTo>
                  <a:lnTo>
                    <a:pt x="446" y="8"/>
                  </a:lnTo>
                  <a:lnTo>
                    <a:pt x="418" y="4"/>
                  </a:lnTo>
                  <a:lnTo>
                    <a:pt x="389" y="2"/>
                  </a:lnTo>
                  <a:lnTo>
                    <a:pt x="361" y="1"/>
                  </a:lnTo>
                  <a:lnTo>
                    <a:pt x="332" y="0"/>
                  </a:lnTo>
                  <a:lnTo>
                    <a:pt x="303" y="1"/>
                  </a:lnTo>
                  <a:lnTo>
                    <a:pt x="275" y="2"/>
                  </a:lnTo>
                  <a:lnTo>
                    <a:pt x="246" y="4"/>
                  </a:lnTo>
                  <a:lnTo>
                    <a:pt x="218" y="8"/>
                  </a:lnTo>
                  <a:lnTo>
                    <a:pt x="192" y="11"/>
                  </a:lnTo>
                  <a:lnTo>
                    <a:pt x="166" y="17"/>
                  </a:lnTo>
                  <a:lnTo>
                    <a:pt x="141" y="23"/>
                  </a:lnTo>
                  <a:lnTo>
                    <a:pt x="119" y="28"/>
                  </a:lnTo>
                  <a:lnTo>
                    <a:pt x="98" y="35"/>
                  </a:lnTo>
                  <a:lnTo>
                    <a:pt x="78" y="43"/>
                  </a:lnTo>
                  <a:lnTo>
                    <a:pt x="60" y="52"/>
                  </a:lnTo>
                  <a:lnTo>
                    <a:pt x="45" y="62"/>
                  </a:lnTo>
                  <a:lnTo>
                    <a:pt x="31" y="70"/>
                  </a:lnTo>
                  <a:lnTo>
                    <a:pt x="21" y="80"/>
                  </a:lnTo>
                  <a:lnTo>
                    <a:pt x="11" y="90"/>
                  </a:lnTo>
                  <a:lnTo>
                    <a:pt x="5" y="101"/>
                  </a:lnTo>
                  <a:lnTo>
                    <a:pt x="1" y="111"/>
                  </a:lnTo>
                  <a:lnTo>
                    <a:pt x="0" y="123"/>
                  </a:lnTo>
                  <a:lnTo>
                    <a:pt x="1" y="133"/>
                  </a:lnTo>
                  <a:lnTo>
                    <a:pt x="5" y="143"/>
                  </a:lnTo>
                  <a:lnTo>
                    <a:pt x="11" y="154"/>
                  </a:lnTo>
                  <a:lnTo>
                    <a:pt x="21" y="164"/>
                  </a:lnTo>
                  <a:lnTo>
                    <a:pt x="31" y="174"/>
                  </a:lnTo>
                  <a:lnTo>
                    <a:pt x="45" y="184"/>
                  </a:lnTo>
                  <a:lnTo>
                    <a:pt x="60" y="193"/>
                  </a:lnTo>
                  <a:lnTo>
                    <a:pt x="78" y="201"/>
                  </a:lnTo>
                  <a:lnTo>
                    <a:pt x="98" y="209"/>
                  </a:lnTo>
                  <a:lnTo>
                    <a:pt x="119" y="216"/>
                  </a:lnTo>
                  <a:lnTo>
                    <a:pt x="141" y="223"/>
                  </a:lnTo>
                  <a:lnTo>
                    <a:pt x="166" y="228"/>
                  </a:lnTo>
                  <a:lnTo>
                    <a:pt x="192" y="233"/>
                  </a:lnTo>
                  <a:lnTo>
                    <a:pt x="218" y="238"/>
                  </a:lnTo>
                  <a:lnTo>
                    <a:pt x="246" y="240"/>
                  </a:lnTo>
                  <a:lnTo>
                    <a:pt x="275" y="242"/>
                  </a:lnTo>
                  <a:lnTo>
                    <a:pt x="303" y="245"/>
                  </a:lnTo>
                  <a:lnTo>
                    <a:pt x="332" y="245"/>
                  </a:lnTo>
                  <a:lnTo>
                    <a:pt x="361" y="245"/>
                  </a:lnTo>
                  <a:lnTo>
                    <a:pt x="389" y="242"/>
                  </a:lnTo>
                  <a:lnTo>
                    <a:pt x="418" y="240"/>
                  </a:lnTo>
                  <a:lnTo>
                    <a:pt x="446" y="238"/>
                  </a:lnTo>
                  <a:lnTo>
                    <a:pt x="473" y="233"/>
                  </a:lnTo>
                  <a:lnTo>
                    <a:pt x="498" y="228"/>
                  </a:lnTo>
                  <a:lnTo>
                    <a:pt x="522" y="223"/>
                  </a:lnTo>
                  <a:lnTo>
                    <a:pt x="546" y="216"/>
                  </a:lnTo>
                  <a:lnTo>
                    <a:pt x="567" y="209"/>
                  </a:lnTo>
                  <a:lnTo>
                    <a:pt x="587" y="201"/>
                  </a:lnTo>
                  <a:lnTo>
                    <a:pt x="604" y="193"/>
                  </a:lnTo>
                  <a:lnTo>
                    <a:pt x="620" y="184"/>
                  </a:lnTo>
                  <a:lnTo>
                    <a:pt x="633" y="174"/>
                  </a:lnTo>
                  <a:lnTo>
                    <a:pt x="644" y="164"/>
                  </a:lnTo>
                  <a:lnTo>
                    <a:pt x="653" y="154"/>
                  </a:lnTo>
                  <a:lnTo>
                    <a:pt x="658" y="143"/>
                  </a:lnTo>
                  <a:lnTo>
                    <a:pt x="662" y="133"/>
                  </a:lnTo>
                  <a:lnTo>
                    <a:pt x="664" y="12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6" name="Freeform 7"/>
            <p:cNvSpPr>
              <a:spLocks/>
            </p:cNvSpPr>
            <p:nvPr/>
          </p:nvSpPr>
          <p:spPr bwMode="auto">
            <a:xfrm>
              <a:off x="7718425" y="504825"/>
              <a:ext cx="647614" cy="285750"/>
            </a:xfrm>
            <a:custGeom>
              <a:avLst/>
              <a:gdLst>
                <a:gd name="T0" fmla="*/ 2147483647 w 664"/>
                <a:gd name="T1" fmla="*/ 2147483647 h 246"/>
                <a:gd name="T2" fmla="*/ 2147483647 w 664"/>
                <a:gd name="T3" fmla="*/ 2147483647 h 246"/>
                <a:gd name="T4" fmla="*/ 2147483647 w 664"/>
                <a:gd name="T5" fmla="*/ 2147483647 h 246"/>
                <a:gd name="T6" fmla="*/ 2147483647 w 664"/>
                <a:gd name="T7" fmla="*/ 2147483647 h 246"/>
                <a:gd name="T8" fmla="*/ 2147483647 w 664"/>
                <a:gd name="T9" fmla="*/ 2147483647 h 246"/>
                <a:gd name="T10" fmla="*/ 2147483647 w 664"/>
                <a:gd name="T11" fmla="*/ 2147483647 h 246"/>
                <a:gd name="T12" fmla="*/ 2147483647 w 664"/>
                <a:gd name="T13" fmla="*/ 2147483647 h 246"/>
                <a:gd name="T14" fmla="*/ 2147483647 w 664"/>
                <a:gd name="T15" fmla="*/ 2147483647 h 246"/>
                <a:gd name="T16" fmla="*/ 2147483647 w 664"/>
                <a:gd name="T17" fmla="*/ 2147483647 h 246"/>
                <a:gd name="T18" fmla="*/ 2147483647 w 664"/>
                <a:gd name="T19" fmla="*/ 2147483647 h 246"/>
                <a:gd name="T20" fmla="*/ 2147483647 w 664"/>
                <a:gd name="T21" fmla="*/ 2147483647 h 246"/>
                <a:gd name="T22" fmla="*/ 2147483647 w 664"/>
                <a:gd name="T23" fmla="*/ 2147483647 h 246"/>
                <a:gd name="T24" fmla="*/ 2147483647 w 664"/>
                <a:gd name="T25" fmla="*/ 2147483647 h 246"/>
                <a:gd name="T26" fmla="*/ 2147483647 w 664"/>
                <a:gd name="T27" fmla="*/ 2147483647 h 246"/>
                <a:gd name="T28" fmla="*/ 2147483647 w 664"/>
                <a:gd name="T29" fmla="*/ 2147483647 h 246"/>
                <a:gd name="T30" fmla="*/ 2147483647 w 664"/>
                <a:gd name="T31" fmla="*/ 2147483647 h 246"/>
                <a:gd name="T32" fmla="*/ 2147483647 w 664"/>
                <a:gd name="T33" fmla="*/ 2147483647 h 246"/>
                <a:gd name="T34" fmla="*/ 2147483647 w 664"/>
                <a:gd name="T35" fmla="*/ 2147483647 h 246"/>
                <a:gd name="T36" fmla="*/ 2147483647 w 664"/>
                <a:gd name="T37" fmla="*/ 2147483647 h 246"/>
                <a:gd name="T38" fmla="*/ 2147483647 w 664"/>
                <a:gd name="T39" fmla="*/ 2147483647 h 246"/>
                <a:gd name="T40" fmla="*/ 2147483647 w 664"/>
                <a:gd name="T41" fmla="*/ 2147483647 h 246"/>
                <a:gd name="T42" fmla="*/ 2147483647 w 664"/>
                <a:gd name="T43" fmla="*/ 2147483647 h 246"/>
                <a:gd name="T44" fmla="*/ 2147483647 w 664"/>
                <a:gd name="T45" fmla="*/ 2147483647 h 246"/>
                <a:gd name="T46" fmla="*/ 2147483647 w 664"/>
                <a:gd name="T47" fmla="*/ 2147483647 h 246"/>
                <a:gd name="T48" fmla="*/ 2147483647 w 664"/>
                <a:gd name="T49" fmla="*/ 2147483647 h 246"/>
                <a:gd name="T50" fmla="*/ 2147483647 w 664"/>
                <a:gd name="T51" fmla="*/ 2147483647 h 246"/>
                <a:gd name="T52" fmla="*/ 2147483647 w 664"/>
                <a:gd name="T53" fmla="*/ 2147483647 h 246"/>
                <a:gd name="T54" fmla="*/ 2147483647 w 664"/>
                <a:gd name="T55" fmla="*/ 2147483647 h 246"/>
                <a:gd name="T56" fmla="*/ 2147483647 w 664"/>
                <a:gd name="T57" fmla="*/ 2147483647 h 246"/>
                <a:gd name="T58" fmla="*/ 2147483647 w 664"/>
                <a:gd name="T59" fmla="*/ 2147483647 h 246"/>
                <a:gd name="T60" fmla="*/ 2147483647 w 664"/>
                <a:gd name="T61" fmla="*/ 2147483647 h 246"/>
                <a:gd name="T62" fmla="*/ 2147483647 w 664"/>
                <a:gd name="T63" fmla="*/ 2147483647 h 246"/>
                <a:gd name="T64" fmla="*/ 2147483647 w 664"/>
                <a:gd name="T65" fmla="*/ 2147483647 h 246"/>
                <a:gd name="T66" fmla="*/ 2147483647 w 664"/>
                <a:gd name="T67" fmla="*/ 2147483647 h 246"/>
                <a:gd name="T68" fmla="*/ 2147483647 w 664"/>
                <a:gd name="T69" fmla="*/ 2147483647 h 246"/>
                <a:gd name="T70" fmla="*/ 2147483647 w 664"/>
                <a:gd name="T71" fmla="*/ 2147483647 h 2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4"/>
                <a:gd name="T109" fmla="*/ 0 h 246"/>
                <a:gd name="T110" fmla="*/ 664 w 664"/>
                <a:gd name="T111" fmla="*/ 246 h 2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4" h="246">
                  <a:moveTo>
                    <a:pt x="0" y="123"/>
                  </a:moveTo>
                  <a:lnTo>
                    <a:pt x="1" y="133"/>
                  </a:lnTo>
                  <a:lnTo>
                    <a:pt x="5" y="143"/>
                  </a:lnTo>
                  <a:lnTo>
                    <a:pt x="10" y="154"/>
                  </a:lnTo>
                  <a:lnTo>
                    <a:pt x="19" y="164"/>
                  </a:lnTo>
                  <a:lnTo>
                    <a:pt x="30" y="174"/>
                  </a:lnTo>
                  <a:lnTo>
                    <a:pt x="43" y="184"/>
                  </a:lnTo>
                  <a:lnTo>
                    <a:pt x="59" y="193"/>
                  </a:lnTo>
                  <a:lnTo>
                    <a:pt x="76" y="201"/>
                  </a:lnTo>
                  <a:lnTo>
                    <a:pt x="96" y="209"/>
                  </a:lnTo>
                  <a:lnTo>
                    <a:pt x="118" y="216"/>
                  </a:lnTo>
                  <a:lnTo>
                    <a:pt x="141" y="223"/>
                  </a:lnTo>
                  <a:lnTo>
                    <a:pt x="165" y="228"/>
                  </a:lnTo>
                  <a:lnTo>
                    <a:pt x="190" y="233"/>
                  </a:lnTo>
                  <a:lnTo>
                    <a:pt x="217" y="238"/>
                  </a:lnTo>
                  <a:lnTo>
                    <a:pt x="245" y="240"/>
                  </a:lnTo>
                  <a:lnTo>
                    <a:pt x="273" y="242"/>
                  </a:lnTo>
                  <a:lnTo>
                    <a:pt x="302" y="245"/>
                  </a:lnTo>
                  <a:lnTo>
                    <a:pt x="331" y="245"/>
                  </a:lnTo>
                  <a:lnTo>
                    <a:pt x="359" y="245"/>
                  </a:lnTo>
                  <a:lnTo>
                    <a:pt x="388" y="242"/>
                  </a:lnTo>
                  <a:lnTo>
                    <a:pt x="417" y="240"/>
                  </a:lnTo>
                  <a:lnTo>
                    <a:pt x="444" y="238"/>
                  </a:lnTo>
                  <a:lnTo>
                    <a:pt x="472" y="233"/>
                  </a:lnTo>
                  <a:lnTo>
                    <a:pt x="497" y="228"/>
                  </a:lnTo>
                  <a:lnTo>
                    <a:pt x="521" y="221"/>
                  </a:lnTo>
                  <a:lnTo>
                    <a:pt x="544" y="216"/>
                  </a:lnTo>
                  <a:lnTo>
                    <a:pt x="566" y="209"/>
                  </a:lnTo>
                  <a:lnTo>
                    <a:pt x="584" y="201"/>
                  </a:lnTo>
                  <a:lnTo>
                    <a:pt x="603" y="192"/>
                  </a:lnTo>
                  <a:lnTo>
                    <a:pt x="617" y="184"/>
                  </a:lnTo>
                  <a:lnTo>
                    <a:pt x="631" y="174"/>
                  </a:lnTo>
                  <a:lnTo>
                    <a:pt x="643" y="164"/>
                  </a:lnTo>
                  <a:lnTo>
                    <a:pt x="652" y="154"/>
                  </a:lnTo>
                  <a:lnTo>
                    <a:pt x="657" y="143"/>
                  </a:lnTo>
                  <a:lnTo>
                    <a:pt x="661" y="133"/>
                  </a:lnTo>
                  <a:lnTo>
                    <a:pt x="663" y="123"/>
                  </a:lnTo>
                  <a:lnTo>
                    <a:pt x="661" y="111"/>
                  </a:lnTo>
                  <a:lnTo>
                    <a:pt x="657" y="101"/>
                  </a:lnTo>
                  <a:lnTo>
                    <a:pt x="652" y="90"/>
                  </a:lnTo>
                  <a:lnTo>
                    <a:pt x="643" y="80"/>
                  </a:lnTo>
                  <a:lnTo>
                    <a:pt x="631" y="70"/>
                  </a:lnTo>
                  <a:lnTo>
                    <a:pt x="617" y="62"/>
                  </a:lnTo>
                  <a:lnTo>
                    <a:pt x="603" y="52"/>
                  </a:lnTo>
                  <a:lnTo>
                    <a:pt x="584" y="43"/>
                  </a:lnTo>
                  <a:lnTo>
                    <a:pt x="566" y="35"/>
                  </a:lnTo>
                  <a:lnTo>
                    <a:pt x="543" y="28"/>
                  </a:lnTo>
                  <a:lnTo>
                    <a:pt x="521" y="23"/>
                  </a:lnTo>
                  <a:lnTo>
                    <a:pt x="497" y="17"/>
                  </a:lnTo>
                  <a:lnTo>
                    <a:pt x="472" y="11"/>
                  </a:lnTo>
                  <a:lnTo>
                    <a:pt x="444" y="8"/>
                  </a:lnTo>
                  <a:lnTo>
                    <a:pt x="416" y="4"/>
                  </a:lnTo>
                  <a:lnTo>
                    <a:pt x="388" y="2"/>
                  </a:lnTo>
                  <a:lnTo>
                    <a:pt x="359" y="1"/>
                  </a:lnTo>
                  <a:lnTo>
                    <a:pt x="331" y="0"/>
                  </a:lnTo>
                  <a:lnTo>
                    <a:pt x="302" y="1"/>
                  </a:lnTo>
                  <a:lnTo>
                    <a:pt x="273" y="2"/>
                  </a:lnTo>
                  <a:lnTo>
                    <a:pt x="245" y="4"/>
                  </a:lnTo>
                  <a:lnTo>
                    <a:pt x="217" y="8"/>
                  </a:lnTo>
                  <a:lnTo>
                    <a:pt x="190" y="11"/>
                  </a:lnTo>
                  <a:lnTo>
                    <a:pt x="165" y="17"/>
                  </a:lnTo>
                  <a:lnTo>
                    <a:pt x="141" y="23"/>
                  </a:lnTo>
                  <a:lnTo>
                    <a:pt x="118" y="28"/>
                  </a:lnTo>
                  <a:lnTo>
                    <a:pt x="96" y="35"/>
                  </a:lnTo>
                  <a:lnTo>
                    <a:pt x="76" y="43"/>
                  </a:lnTo>
                  <a:lnTo>
                    <a:pt x="59" y="52"/>
                  </a:lnTo>
                  <a:lnTo>
                    <a:pt x="43" y="62"/>
                  </a:lnTo>
                  <a:lnTo>
                    <a:pt x="30" y="71"/>
                  </a:lnTo>
                  <a:lnTo>
                    <a:pt x="19" y="80"/>
                  </a:lnTo>
                  <a:lnTo>
                    <a:pt x="10" y="90"/>
                  </a:lnTo>
                  <a:lnTo>
                    <a:pt x="5" y="101"/>
                  </a:lnTo>
                  <a:lnTo>
                    <a:pt x="1" y="111"/>
                  </a:lnTo>
                  <a:lnTo>
                    <a:pt x="0" y="12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7" name="Freeform 8"/>
            <p:cNvSpPr>
              <a:spLocks/>
            </p:cNvSpPr>
            <p:nvPr/>
          </p:nvSpPr>
          <p:spPr bwMode="auto">
            <a:xfrm>
              <a:off x="6961218" y="350837"/>
              <a:ext cx="718931" cy="306388"/>
            </a:xfrm>
            <a:custGeom>
              <a:avLst/>
              <a:gdLst>
                <a:gd name="T0" fmla="*/ 2147483647 w 664"/>
                <a:gd name="T1" fmla="*/ 2147483647 h 246"/>
                <a:gd name="T2" fmla="*/ 2147483647 w 664"/>
                <a:gd name="T3" fmla="*/ 2147483647 h 246"/>
                <a:gd name="T4" fmla="*/ 2147483647 w 664"/>
                <a:gd name="T5" fmla="*/ 2147483647 h 246"/>
                <a:gd name="T6" fmla="*/ 2147483647 w 664"/>
                <a:gd name="T7" fmla="*/ 2147483647 h 246"/>
                <a:gd name="T8" fmla="*/ 2147483647 w 664"/>
                <a:gd name="T9" fmla="*/ 2147483647 h 246"/>
                <a:gd name="T10" fmla="*/ 2147483647 w 664"/>
                <a:gd name="T11" fmla="*/ 2147483647 h 246"/>
                <a:gd name="T12" fmla="*/ 2147483647 w 664"/>
                <a:gd name="T13" fmla="*/ 2147483647 h 246"/>
                <a:gd name="T14" fmla="*/ 2147483647 w 664"/>
                <a:gd name="T15" fmla="*/ 2147483647 h 246"/>
                <a:gd name="T16" fmla="*/ 2147483647 w 664"/>
                <a:gd name="T17" fmla="*/ 0 h 246"/>
                <a:gd name="T18" fmla="*/ 2147483647 w 664"/>
                <a:gd name="T19" fmla="*/ 0 h 246"/>
                <a:gd name="T20" fmla="*/ 2147483647 w 664"/>
                <a:gd name="T21" fmla="*/ 2147483647 h 246"/>
                <a:gd name="T22" fmla="*/ 2147483647 w 664"/>
                <a:gd name="T23" fmla="*/ 2147483647 h 246"/>
                <a:gd name="T24" fmla="*/ 2147483647 w 664"/>
                <a:gd name="T25" fmla="*/ 2147483647 h 246"/>
                <a:gd name="T26" fmla="*/ 2147483647 w 664"/>
                <a:gd name="T27" fmla="*/ 2147483647 h 246"/>
                <a:gd name="T28" fmla="*/ 2147483647 w 664"/>
                <a:gd name="T29" fmla="*/ 2147483647 h 246"/>
                <a:gd name="T30" fmla="*/ 2147483647 w 664"/>
                <a:gd name="T31" fmla="*/ 2147483647 h 246"/>
                <a:gd name="T32" fmla="*/ 2147483647 w 664"/>
                <a:gd name="T33" fmla="*/ 2147483647 h 246"/>
                <a:gd name="T34" fmla="*/ 2147483647 w 664"/>
                <a:gd name="T35" fmla="*/ 2147483647 h 246"/>
                <a:gd name="T36" fmla="*/ 2147483647 w 664"/>
                <a:gd name="T37" fmla="*/ 2147483647 h 246"/>
                <a:gd name="T38" fmla="*/ 2147483647 w 664"/>
                <a:gd name="T39" fmla="*/ 2147483647 h 246"/>
                <a:gd name="T40" fmla="*/ 2147483647 w 664"/>
                <a:gd name="T41" fmla="*/ 2147483647 h 246"/>
                <a:gd name="T42" fmla="*/ 2147483647 w 664"/>
                <a:gd name="T43" fmla="*/ 2147483647 h 246"/>
                <a:gd name="T44" fmla="*/ 2147483647 w 664"/>
                <a:gd name="T45" fmla="*/ 2147483647 h 246"/>
                <a:gd name="T46" fmla="*/ 2147483647 w 664"/>
                <a:gd name="T47" fmla="*/ 2147483647 h 246"/>
                <a:gd name="T48" fmla="*/ 2147483647 w 664"/>
                <a:gd name="T49" fmla="*/ 2147483647 h 246"/>
                <a:gd name="T50" fmla="*/ 2147483647 w 664"/>
                <a:gd name="T51" fmla="*/ 2147483647 h 246"/>
                <a:gd name="T52" fmla="*/ 2147483647 w 664"/>
                <a:gd name="T53" fmla="*/ 2147483647 h 246"/>
                <a:gd name="T54" fmla="*/ 2147483647 w 664"/>
                <a:gd name="T55" fmla="*/ 2147483647 h 246"/>
                <a:gd name="T56" fmla="*/ 2147483647 w 664"/>
                <a:gd name="T57" fmla="*/ 2147483647 h 246"/>
                <a:gd name="T58" fmla="*/ 2147483647 w 664"/>
                <a:gd name="T59" fmla="*/ 2147483647 h 246"/>
                <a:gd name="T60" fmla="*/ 2147483647 w 664"/>
                <a:gd name="T61" fmla="*/ 2147483647 h 246"/>
                <a:gd name="T62" fmla="*/ 2147483647 w 664"/>
                <a:gd name="T63" fmla="*/ 2147483647 h 246"/>
                <a:gd name="T64" fmla="*/ 2147483647 w 664"/>
                <a:gd name="T65" fmla="*/ 2147483647 h 246"/>
                <a:gd name="T66" fmla="*/ 2147483647 w 664"/>
                <a:gd name="T67" fmla="*/ 2147483647 h 246"/>
                <a:gd name="T68" fmla="*/ 2147483647 w 664"/>
                <a:gd name="T69" fmla="*/ 2147483647 h 246"/>
                <a:gd name="T70" fmla="*/ 2147483647 w 664"/>
                <a:gd name="T71" fmla="*/ 2147483647 h 2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4"/>
                <a:gd name="T109" fmla="*/ 0 h 246"/>
                <a:gd name="T110" fmla="*/ 664 w 664"/>
                <a:gd name="T111" fmla="*/ 246 h 2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4" h="246">
                  <a:moveTo>
                    <a:pt x="663" y="121"/>
                  </a:moveTo>
                  <a:lnTo>
                    <a:pt x="661" y="111"/>
                  </a:lnTo>
                  <a:lnTo>
                    <a:pt x="657" y="101"/>
                  </a:lnTo>
                  <a:lnTo>
                    <a:pt x="651" y="90"/>
                  </a:lnTo>
                  <a:lnTo>
                    <a:pt x="643" y="80"/>
                  </a:lnTo>
                  <a:lnTo>
                    <a:pt x="632" y="70"/>
                  </a:lnTo>
                  <a:lnTo>
                    <a:pt x="618" y="60"/>
                  </a:lnTo>
                  <a:lnTo>
                    <a:pt x="603" y="51"/>
                  </a:lnTo>
                  <a:lnTo>
                    <a:pt x="586" y="43"/>
                  </a:lnTo>
                  <a:lnTo>
                    <a:pt x="566" y="35"/>
                  </a:lnTo>
                  <a:lnTo>
                    <a:pt x="545" y="28"/>
                  </a:lnTo>
                  <a:lnTo>
                    <a:pt x="521" y="21"/>
                  </a:lnTo>
                  <a:lnTo>
                    <a:pt x="497" y="16"/>
                  </a:lnTo>
                  <a:lnTo>
                    <a:pt x="471" y="11"/>
                  </a:lnTo>
                  <a:lnTo>
                    <a:pt x="444" y="6"/>
                  </a:lnTo>
                  <a:lnTo>
                    <a:pt x="416" y="4"/>
                  </a:lnTo>
                  <a:lnTo>
                    <a:pt x="389" y="2"/>
                  </a:lnTo>
                  <a:lnTo>
                    <a:pt x="361" y="0"/>
                  </a:lnTo>
                  <a:lnTo>
                    <a:pt x="330" y="0"/>
                  </a:lnTo>
                  <a:lnTo>
                    <a:pt x="303" y="0"/>
                  </a:lnTo>
                  <a:lnTo>
                    <a:pt x="273" y="2"/>
                  </a:lnTo>
                  <a:lnTo>
                    <a:pt x="246" y="4"/>
                  </a:lnTo>
                  <a:lnTo>
                    <a:pt x="218" y="6"/>
                  </a:lnTo>
                  <a:lnTo>
                    <a:pt x="191" y="11"/>
                  </a:lnTo>
                  <a:lnTo>
                    <a:pt x="165" y="16"/>
                  </a:lnTo>
                  <a:lnTo>
                    <a:pt x="141" y="21"/>
                  </a:lnTo>
                  <a:lnTo>
                    <a:pt x="119" y="28"/>
                  </a:lnTo>
                  <a:lnTo>
                    <a:pt x="96" y="35"/>
                  </a:lnTo>
                  <a:lnTo>
                    <a:pt x="78" y="43"/>
                  </a:lnTo>
                  <a:lnTo>
                    <a:pt x="59" y="51"/>
                  </a:lnTo>
                  <a:lnTo>
                    <a:pt x="44" y="60"/>
                  </a:lnTo>
                  <a:lnTo>
                    <a:pt x="31" y="70"/>
                  </a:lnTo>
                  <a:lnTo>
                    <a:pt x="19" y="80"/>
                  </a:lnTo>
                  <a:lnTo>
                    <a:pt x="11" y="90"/>
                  </a:lnTo>
                  <a:lnTo>
                    <a:pt x="5" y="101"/>
                  </a:lnTo>
                  <a:lnTo>
                    <a:pt x="1" y="111"/>
                  </a:lnTo>
                  <a:lnTo>
                    <a:pt x="0" y="121"/>
                  </a:lnTo>
                  <a:lnTo>
                    <a:pt x="1" y="133"/>
                  </a:lnTo>
                  <a:lnTo>
                    <a:pt x="5" y="143"/>
                  </a:lnTo>
                  <a:lnTo>
                    <a:pt x="11" y="154"/>
                  </a:lnTo>
                  <a:lnTo>
                    <a:pt x="19" y="164"/>
                  </a:lnTo>
                  <a:lnTo>
                    <a:pt x="31" y="173"/>
                  </a:lnTo>
                  <a:lnTo>
                    <a:pt x="44" y="182"/>
                  </a:lnTo>
                  <a:lnTo>
                    <a:pt x="59" y="192"/>
                  </a:lnTo>
                  <a:lnTo>
                    <a:pt x="78" y="201"/>
                  </a:lnTo>
                  <a:lnTo>
                    <a:pt x="96" y="209"/>
                  </a:lnTo>
                  <a:lnTo>
                    <a:pt x="119" y="216"/>
                  </a:lnTo>
                  <a:lnTo>
                    <a:pt x="141" y="221"/>
                  </a:lnTo>
                  <a:lnTo>
                    <a:pt x="165" y="227"/>
                  </a:lnTo>
                  <a:lnTo>
                    <a:pt x="191" y="233"/>
                  </a:lnTo>
                  <a:lnTo>
                    <a:pt x="218" y="236"/>
                  </a:lnTo>
                  <a:lnTo>
                    <a:pt x="246" y="240"/>
                  </a:lnTo>
                  <a:lnTo>
                    <a:pt x="273" y="242"/>
                  </a:lnTo>
                  <a:lnTo>
                    <a:pt x="303" y="243"/>
                  </a:lnTo>
                  <a:lnTo>
                    <a:pt x="330" y="245"/>
                  </a:lnTo>
                  <a:lnTo>
                    <a:pt x="361" y="243"/>
                  </a:lnTo>
                  <a:lnTo>
                    <a:pt x="389" y="242"/>
                  </a:lnTo>
                  <a:lnTo>
                    <a:pt x="416" y="240"/>
                  </a:lnTo>
                  <a:lnTo>
                    <a:pt x="444" y="236"/>
                  </a:lnTo>
                  <a:lnTo>
                    <a:pt x="471" y="233"/>
                  </a:lnTo>
                  <a:lnTo>
                    <a:pt x="497" y="227"/>
                  </a:lnTo>
                  <a:lnTo>
                    <a:pt x="521" y="221"/>
                  </a:lnTo>
                  <a:lnTo>
                    <a:pt x="545" y="216"/>
                  </a:lnTo>
                  <a:lnTo>
                    <a:pt x="566" y="209"/>
                  </a:lnTo>
                  <a:lnTo>
                    <a:pt x="586" y="201"/>
                  </a:lnTo>
                  <a:lnTo>
                    <a:pt x="603" y="192"/>
                  </a:lnTo>
                  <a:lnTo>
                    <a:pt x="618" y="182"/>
                  </a:lnTo>
                  <a:lnTo>
                    <a:pt x="632" y="173"/>
                  </a:lnTo>
                  <a:lnTo>
                    <a:pt x="643" y="164"/>
                  </a:lnTo>
                  <a:lnTo>
                    <a:pt x="651" y="154"/>
                  </a:lnTo>
                  <a:lnTo>
                    <a:pt x="657" y="143"/>
                  </a:lnTo>
                  <a:lnTo>
                    <a:pt x="661" y="133"/>
                  </a:lnTo>
                  <a:lnTo>
                    <a:pt x="663" y="12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8" name="Freeform 9"/>
            <p:cNvSpPr>
              <a:spLocks/>
            </p:cNvSpPr>
            <p:nvPr/>
          </p:nvSpPr>
          <p:spPr bwMode="auto">
            <a:xfrm>
              <a:off x="6732588" y="1027113"/>
              <a:ext cx="1196975" cy="425450"/>
            </a:xfrm>
            <a:custGeom>
              <a:avLst/>
              <a:gdLst>
                <a:gd name="T0" fmla="*/ 2147483647 w 754"/>
                <a:gd name="T1" fmla="*/ 2147483647 h 268"/>
                <a:gd name="T2" fmla="*/ 2147483647 w 754"/>
                <a:gd name="T3" fmla="*/ 0 h 268"/>
                <a:gd name="T4" fmla="*/ 0 w 754"/>
                <a:gd name="T5" fmla="*/ 0 h 268"/>
                <a:gd name="T6" fmla="*/ 0 w 754"/>
                <a:gd name="T7" fmla="*/ 2147483647 h 268"/>
                <a:gd name="T8" fmla="*/ 2147483647 w 754"/>
                <a:gd name="T9" fmla="*/ 2147483647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4"/>
                <a:gd name="T16" fmla="*/ 0 h 268"/>
                <a:gd name="T17" fmla="*/ 754 w 754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4" h="268">
                  <a:moveTo>
                    <a:pt x="753" y="267"/>
                  </a:moveTo>
                  <a:lnTo>
                    <a:pt x="753" y="0"/>
                  </a:lnTo>
                  <a:lnTo>
                    <a:pt x="0" y="0"/>
                  </a:lnTo>
                  <a:lnTo>
                    <a:pt x="0" y="267"/>
                  </a:lnTo>
                  <a:lnTo>
                    <a:pt x="753" y="26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9" name="Rectangle 10"/>
            <p:cNvSpPr>
              <a:spLocks noChangeArrowheads="1"/>
            </p:cNvSpPr>
            <p:nvPr/>
          </p:nvSpPr>
          <p:spPr bwMode="auto">
            <a:xfrm>
              <a:off x="6994452" y="354012"/>
              <a:ext cx="646112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 dirty="0">
                  <a:solidFill>
                    <a:srgbClr val="000000"/>
                  </a:solidFill>
                  <a:latin typeface="Arial" pitchFamily="34" charset="0"/>
                </a:rPr>
                <a:t>name</a:t>
              </a:r>
            </a:p>
          </p:txBody>
        </p:sp>
        <p:sp>
          <p:nvSpPr>
            <p:cNvPr id="48170" name="Rectangle 11"/>
            <p:cNvSpPr>
              <a:spLocks noChangeArrowheads="1"/>
            </p:cNvSpPr>
            <p:nvPr/>
          </p:nvSpPr>
          <p:spPr bwMode="auto">
            <a:xfrm>
              <a:off x="6234140" y="428625"/>
              <a:ext cx="487362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 u="sng">
                  <a:solidFill>
                    <a:srgbClr val="000000"/>
                  </a:solidFill>
                  <a:latin typeface="Arial" pitchFamily="34" charset="0"/>
                </a:rPr>
                <a:t>ssn</a:t>
              </a:r>
            </a:p>
          </p:txBody>
        </p:sp>
        <p:sp>
          <p:nvSpPr>
            <p:cNvPr id="48171" name="Rectangle 12"/>
            <p:cNvSpPr>
              <a:spLocks noChangeArrowheads="1"/>
            </p:cNvSpPr>
            <p:nvPr/>
          </p:nvSpPr>
          <p:spPr bwMode="auto">
            <a:xfrm>
              <a:off x="6765804" y="1087438"/>
              <a:ext cx="1119187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 dirty="0">
                  <a:solidFill>
                    <a:srgbClr val="000000"/>
                  </a:solidFill>
                  <a:latin typeface="Arial" pitchFamily="34" charset="0"/>
                </a:rPr>
                <a:t>Employees</a:t>
              </a:r>
            </a:p>
          </p:txBody>
        </p:sp>
        <p:sp>
          <p:nvSpPr>
            <p:cNvPr id="48172" name="Rectangle 13"/>
            <p:cNvSpPr>
              <a:spLocks noChangeArrowheads="1"/>
            </p:cNvSpPr>
            <p:nvPr/>
          </p:nvSpPr>
          <p:spPr bwMode="auto">
            <a:xfrm>
              <a:off x="7844696" y="478544"/>
              <a:ext cx="398463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lot</a:t>
              </a:r>
            </a:p>
          </p:txBody>
        </p:sp>
        <p:sp>
          <p:nvSpPr>
            <p:cNvPr id="48173" name="Line 14"/>
            <p:cNvSpPr>
              <a:spLocks noChangeShapeType="1"/>
            </p:cNvSpPr>
            <p:nvPr/>
          </p:nvSpPr>
          <p:spPr bwMode="auto">
            <a:xfrm>
              <a:off x="6661192" y="764469"/>
              <a:ext cx="284119" cy="26105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4" name="Line 15"/>
            <p:cNvSpPr>
              <a:spLocks noChangeShapeType="1"/>
            </p:cNvSpPr>
            <p:nvPr/>
          </p:nvSpPr>
          <p:spPr bwMode="auto">
            <a:xfrm>
              <a:off x="7344260" y="657225"/>
              <a:ext cx="2689" cy="3683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5" name="Line 16"/>
            <p:cNvSpPr>
              <a:spLocks noChangeShapeType="1"/>
            </p:cNvSpPr>
            <p:nvPr/>
          </p:nvSpPr>
          <p:spPr bwMode="auto">
            <a:xfrm flipH="1">
              <a:off x="7666035" y="787047"/>
              <a:ext cx="299194" cy="23706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6" name="Freeform 17"/>
            <p:cNvSpPr>
              <a:spLocks/>
            </p:cNvSpPr>
            <p:nvPr/>
          </p:nvSpPr>
          <p:spPr bwMode="auto">
            <a:xfrm>
              <a:off x="4555537" y="2097088"/>
              <a:ext cx="1417638" cy="468313"/>
            </a:xfrm>
            <a:custGeom>
              <a:avLst/>
              <a:gdLst>
                <a:gd name="T0" fmla="*/ 0 w 893"/>
                <a:gd name="T1" fmla="*/ 2147483647 h 295"/>
                <a:gd name="T2" fmla="*/ 2147483647 w 893"/>
                <a:gd name="T3" fmla="*/ 2147483647 h 295"/>
                <a:gd name="T4" fmla="*/ 2147483647 w 893"/>
                <a:gd name="T5" fmla="*/ 2147483647 h 295"/>
                <a:gd name="T6" fmla="*/ 2147483647 w 893"/>
                <a:gd name="T7" fmla="*/ 2147483647 h 295"/>
                <a:gd name="T8" fmla="*/ 2147483647 w 893"/>
                <a:gd name="T9" fmla="*/ 2147483647 h 295"/>
                <a:gd name="T10" fmla="*/ 2147483647 w 893"/>
                <a:gd name="T11" fmla="*/ 2147483647 h 295"/>
                <a:gd name="T12" fmla="*/ 2147483647 w 893"/>
                <a:gd name="T13" fmla="*/ 2147483647 h 295"/>
                <a:gd name="T14" fmla="*/ 2147483647 w 893"/>
                <a:gd name="T15" fmla="*/ 2147483647 h 295"/>
                <a:gd name="T16" fmla="*/ 2147483647 w 893"/>
                <a:gd name="T17" fmla="*/ 2147483647 h 295"/>
                <a:gd name="T18" fmla="*/ 2147483647 w 893"/>
                <a:gd name="T19" fmla="*/ 2147483647 h 295"/>
                <a:gd name="T20" fmla="*/ 2147483647 w 893"/>
                <a:gd name="T21" fmla="*/ 2147483647 h 295"/>
                <a:gd name="T22" fmla="*/ 2147483647 w 893"/>
                <a:gd name="T23" fmla="*/ 2147483647 h 295"/>
                <a:gd name="T24" fmla="*/ 2147483647 w 893"/>
                <a:gd name="T25" fmla="*/ 2147483647 h 295"/>
                <a:gd name="T26" fmla="*/ 2147483647 w 893"/>
                <a:gd name="T27" fmla="*/ 2147483647 h 295"/>
                <a:gd name="T28" fmla="*/ 2147483647 w 893"/>
                <a:gd name="T29" fmla="*/ 2147483647 h 295"/>
                <a:gd name="T30" fmla="*/ 2147483647 w 893"/>
                <a:gd name="T31" fmla="*/ 2147483647 h 295"/>
                <a:gd name="T32" fmla="*/ 2147483647 w 893"/>
                <a:gd name="T33" fmla="*/ 2147483647 h 295"/>
                <a:gd name="T34" fmla="*/ 2147483647 w 893"/>
                <a:gd name="T35" fmla="*/ 2147483647 h 295"/>
                <a:gd name="T36" fmla="*/ 2147483647 w 893"/>
                <a:gd name="T37" fmla="*/ 2147483647 h 295"/>
                <a:gd name="T38" fmla="*/ 2147483647 w 893"/>
                <a:gd name="T39" fmla="*/ 2147483647 h 295"/>
                <a:gd name="T40" fmla="*/ 2147483647 w 893"/>
                <a:gd name="T41" fmla="*/ 2147483647 h 295"/>
                <a:gd name="T42" fmla="*/ 2147483647 w 893"/>
                <a:gd name="T43" fmla="*/ 2147483647 h 295"/>
                <a:gd name="T44" fmla="*/ 2147483647 w 893"/>
                <a:gd name="T45" fmla="*/ 2147483647 h 295"/>
                <a:gd name="T46" fmla="*/ 2147483647 w 893"/>
                <a:gd name="T47" fmla="*/ 2147483647 h 295"/>
                <a:gd name="T48" fmla="*/ 2147483647 w 893"/>
                <a:gd name="T49" fmla="*/ 2147483647 h 295"/>
                <a:gd name="T50" fmla="*/ 2147483647 w 893"/>
                <a:gd name="T51" fmla="*/ 2147483647 h 295"/>
                <a:gd name="T52" fmla="*/ 2147483647 w 893"/>
                <a:gd name="T53" fmla="*/ 0 h 295"/>
                <a:gd name="T54" fmla="*/ 2147483647 w 893"/>
                <a:gd name="T55" fmla="*/ 0 h 295"/>
                <a:gd name="T56" fmla="*/ 2147483647 w 893"/>
                <a:gd name="T57" fmla="*/ 2147483647 h 295"/>
                <a:gd name="T58" fmla="*/ 2147483647 w 893"/>
                <a:gd name="T59" fmla="*/ 2147483647 h 295"/>
                <a:gd name="T60" fmla="*/ 2147483647 w 893"/>
                <a:gd name="T61" fmla="*/ 2147483647 h 295"/>
                <a:gd name="T62" fmla="*/ 2147483647 w 893"/>
                <a:gd name="T63" fmla="*/ 2147483647 h 295"/>
                <a:gd name="T64" fmla="*/ 2147483647 w 893"/>
                <a:gd name="T65" fmla="*/ 2147483647 h 295"/>
                <a:gd name="T66" fmla="*/ 2147483647 w 893"/>
                <a:gd name="T67" fmla="*/ 2147483647 h 295"/>
                <a:gd name="T68" fmla="*/ 2147483647 w 893"/>
                <a:gd name="T69" fmla="*/ 2147483647 h 295"/>
                <a:gd name="T70" fmla="*/ 0 w 893"/>
                <a:gd name="T71" fmla="*/ 2147483647 h 2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93"/>
                <a:gd name="T109" fmla="*/ 0 h 295"/>
                <a:gd name="T110" fmla="*/ 893 w 893"/>
                <a:gd name="T111" fmla="*/ 295 h 2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93" h="295">
                  <a:moveTo>
                    <a:pt x="0" y="146"/>
                  </a:moveTo>
                  <a:lnTo>
                    <a:pt x="0" y="159"/>
                  </a:lnTo>
                  <a:lnTo>
                    <a:pt x="4" y="172"/>
                  </a:lnTo>
                  <a:lnTo>
                    <a:pt x="14" y="184"/>
                  </a:lnTo>
                  <a:lnTo>
                    <a:pt x="26" y="197"/>
                  </a:lnTo>
                  <a:lnTo>
                    <a:pt x="41" y="208"/>
                  </a:lnTo>
                  <a:lnTo>
                    <a:pt x="58" y="219"/>
                  </a:lnTo>
                  <a:lnTo>
                    <a:pt x="80" y="229"/>
                  </a:lnTo>
                  <a:lnTo>
                    <a:pt x="102" y="241"/>
                  </a:lnTo>
                  <a:lnTo>
                    <a:pt x="129" y="251"/>
                  </a:lnTo>
                  <a:lnTo>
                    <a:pt x="159" y="259"/>
                  </a:lnTo>
                  <a:lnTo>
                    <a:pt x="189" y="265"/>
                  </a:lnTo>
                  <a:lnTo>
                    <a:pt x="222" y="272"/>
                  </a:lnTo>
                  <a:lnTo>
                    <a:pt x="257" y="280"/>
                  </a:lnTo>
                  <a:lnTo>
                    <a:pt x="292" y="283"/>
                  </a:lnTo>
                  <a:lnTo>
                    <a:pt x="329" y="288"/>
                  </a:lnTo>
                  <a:lnTo>
                    <a:pt x="369" y="290"/>
                  </a:lnTo>
                  <a:lnTo>
                    <a:pt x="407" y="292"/>
                  </a:lnTo>
                  <a:lnTo>
                    <a:pt x="445" y="294"/>
                  </a:lnTo>
                  <a:lnTo>
                    <a:pt x="484" y="292"/>
                  </a:lnTo>
                  <a:lnTo>
                    <a:pt x="522" y="290"/>
                  </a:lnTo>
                  <a:lnTo>
                    <a:pt x="562" y="288"/>
                  </a:lnTo>
                  <a:lnTo>
                    <a:pt x="599" y="283"/>
                  </a:lnTo>
                  <a:lnTo>
                    <a:pt x="634" y="278"/>
                  </a:lnTo>
                  <a:lnTo>
                    <a:pt x="669" y="272"/>
                  </a:lnTo>
                  <a:lnTo>
                    <a:pt x="702" y="265"/>
                  </a:lnTo>
                  <a:lnTo>
                    <a:pt x="732" y="259"/>
                  </a:lnTo>
                  <a:lnTo>
                    <a:pt x="761" y="250"/>
                  </a:lnTo>
                  <a:lnTo>
                    <a:pt x="788" y="241"/>
                  </a:lnTo>
                  <a:lnTo>
                    <a:pt x="811" y="229"/>
                  </a:lnTo>
                  <a:lnTo>
                    <a:pt x="833" y="219"/>
                  </a:lnTo>
                  <a:lnTo>
                    <a:pt x="850" y="208"/>
                  </a:lnTo>
                  <a:lnTo>
                    <a:pt x="866" y="197"/>
                  </a:lnTo>
                  <a:lnTo>
                    <a:pt x="877" y="184"/>
                  </a:lnTo>
                  <a:lnTo>
                    <a:pt x="884" y="171"/>
                  </a:lnTo>
                  <a:lnTo>
                    <a:pt x="890" y="159"/>
                  </a:lnTo>
                  <a:lnTo>
                    <a:pt x="892" y="146"/>
                  </a:lnTo>
                  <a:lnTo>
                    <a:pt x="890" y="134"/>
                  </a:lnTo>
                  <a:lnTo>
                    <a:pt x="884" y="121"/>
                  </a:lnTo>
                  <a:lnTo>
                    <a:pt x="877" y="109"/>
                  </a:lnTo>
                  <a:lnTo>
                    <a:pt x="865" y="96"/>
                  </a:lnTo>
                  <a:lnTo>
                    <a:pt x="850" y="84"/>
                  </a:lnTo>
                  <a:lnTo>
                    <a:pt x="833" y="73"/>
                  </a:lnTo>
                  <a:lnTo>
                    <a:pt x="811" y="61"/>
                  </a:lnTo>
                  <a:lnTo>
                    <a:pt x="788" y="51"/>
                  </a:lnTo>
                  <a:lnTo>
                    <a:pt x="761" y="42"/>
                  </a:lnTo>
                  <a:lnTo>
                    <a:pt x="732" y="32"/>
                  </a:lnTo>
                  <a:lnTo>
                    <a:pt x="701" y="25"/>
                  </a:lnTo>
                  <a:lnTo>
                    <a:pt x="669" y="19"/>
                  </a:lnTo>
                  <a:lnTo>
                    <a:pt x="634" y="13"/>
                  </a:lnTo>
                  <a:lnTo>
                    <a:pt x="599" y="7"/>
                  </a:lnTo>
                  <a:lnTo>
                    <a:pt x="560" y="4"/>
                  </a:lnTo>
                  <a:lnTo>
                    <a:pt x="522" y="1"/>
                  </a:lnTo>
                  <a:lnTo>
                    <a:pt x="484" y="0"/>
                  </a:lnTo>
                  <a:lnTo>
                    <a:pt x="445" y="0"/>
                  </a:lnTo>
                  <a:lnTo>
                    <a:pt x="407" y="0"/>
                  </a:lnTo>
                  <a:lnTo>
                    <a:pt x="369" y="1"/>
                  </a:lnTo>
                  <a:lnTo>
                    <a:pt x="329" y="4"/>
                  </a:lnTo>
                  <a:lnTo>
                    <a:pt x="292" y="7"/>
                  </a:lnTo>
                  <a:lnTo>
                    <a:pt x="257" y="13"/>
                  </a:lnTo>
                  <a:lnTo>
                    <a:pt x="222" y="19"/>
                  </a:lnTo>
                  <a:lnTo>
                    <a:pt x="189" y="25"/>
                  </a:lnTo>
                  <a:lnTo>
                    <a:pt x="159" y="33"/>
                  </a:lnTo>
                  <a:lnTo>
                    <a:pt x="129" y="42"/>
                  </a:lnTo>
                  <a:lnTo>
                    <a:pt x="102" y="51"/>
                  </a:lnTo>
                  <a:lnTo>
                    <a:pt x="80" y="61"/>
                  </a:lnTo>
                  <a:lnTo>
                    <a:pt x="58" y="73"/>
                  </a:lnTo>
                  <a:lnTo>
                    <a:pt x="41" y="84"/>
                  </a:lnTo>
                  <a:lnTo>
                    <a:pt x="26" y="96"/>
                  </a:lnTo>
                  <a:lnTo>
                    <a:pt x="14" y="109"/>
                  </a:lnTo>
                  <a:lnTo>
                    <a:pt x="4" y="121"/>
                  </a:lnTo>
                  <a:lnTo>
                    <a:pt x="0" y="134"/>
                  </a:lnTo>
                  <a:lnTo>
                    <a:pt x="0" y="14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7" name="Rectangle 18"/>
            <p:cNvSpPr>
              <a:spLocks noChangeArrowheads="1"/>
            </p:cNvSpPr>
            <p:nvPr/>
          </p:nvSpPr>
          <p:spPr bwMode="auto">
            <a:xfrm>
              <a:off x="4555537" y="2173288"/>
              <a:ext cx="1375669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 dirty="0" err="1">
                  <a:solidFill>
                    <a:srgbClr val="7030A0"/>
                  </a:solidFill>
                  <a:latin typeface="Arial" pitchFamily="34" charset="0"/>
                </a:rPr>
                <a:t>hourly_wages</a:t>
              </a:r>
              <a:endParaRPr lang="en-US" sz="1400" b="1" dirty="0">
                <a:solidFill>
                  <a:srgbClr val="7030A0"/>
                </a:solidFill>
                <a:latin typeface="Arial" pitchFamily="34" charset="0"/>
              </a:endParaRPr>
            </a:p>
          </p:txBody>
        </p:sp>
        <p:sp>
          <p:nvSpPr>
            <p:cNvPr id="48178" name="Line 19"/>
            <p:cNvSpPr>
              <a:spLocks noChangeShapeType="1"/>
            </p:cNvSpPr>
            <p:nvPr/>
          </p:nvSpPr>
          <p:spPr bwMode="auto">
            <a:xfrm>
              <a:off x="5842639" y="2455510"/>
              <a:ext cx="316131" cy="28222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9" name="Freeform 20"/>
            <p:cNvSpPr>
              <a:spLocks/>
            </p:cNvSpPr>
            <p:nvPr/>
          </p:nvSpPr>
          <p:spPr bwMode="auto">
            <a:xfrm>
              <a:off x="7848600" y="2057400"/>
              <a:ext cx="1085850" cy="431800"/>
            </a:xfrm>
            <a:custGeom>
              <a:avLst/>
              <a:gdLst>
                <a:gd name="T0" fmla="*/ 2147483647 w 684"/>
                <a:gd name="T1" fmla="*/ 2147483647 h 272"/>
                <a:gd name="T2" fmla="*/ 2147483647 w 684"/>
                <a:gd name="T3" fmla="*/ 2147483647 h 272"/>
                <a:gd name="T4" fmla="*/ 2147483647 w 684"/>
                <a:gd name="T5" fmla="*/ 2147483647 h 272"/>
                <a:gd name="T6" fmla="*/ 2147483647 w 684"/>
                <a:gd name="T7" fmla="*/ 2147483647 h 272"/>
                <a:gd name="T8" fmla="*/ 2147483647 w 684"/>
                <a:gd name="T9" fmla="*/ 2147483647 h 272"/>
                <a:gd name="T10" fmla="*/ 2147483647 w 684"/>
                <a:gd name="T11" fmla="*/ 2147483647 h 272"/>
                <a:gd name="T12" fmla="*/ 2147483647 w 684"/>
                <a:gd name="T13" fmla="*/ 2147483647 h 272"/>
                <a:gd name="T14" fmla="*/ 2147483647 w 684"/>
                <a:gd name="T15" fmla="*/ 2147483647 h 272"/>
                <a:gd name="T16" fmla="*/ 2147483647 w 684"/>
                <a:gd name="T17" fmla="*/ 2147483647 h 272"/>
                <a:gd name="T18" fmla="*/ 2147483647 w 684"/>
                <a:gd name="T19" fmla="*/ 2147483647 h 272"/>
                <a:gd name="T20" fmla="*/ 2147483647 w 684"/>
                <a:gd name="T21" fmla="*/ 2147483647 h 272"/>
                <a:gd name="T22" fmla="*/ 2147483647 w 684"/>
                <a:gd name="T23" fmla="*/ 2147483647 h 272"/>
                <a:gd name="T24" fmla="*/ 2147483647 w 684"/>
                <a:gd name="T25" fmla="*/ 2147483647 h 272"/>
                <a:gd name="T26" fmla="*/ 2147483647 w 684"/>
                <a:gd name="T27" fmla="*/ 2147483647 h 272"/>
                <a:gd name="T28" fmla="*/ 2147483647 w 684"/>
                <a:gd name="T29" fmla="*/ 2147483647 h 272"/>
                <a:gd name="T30" fmla="*/ 2147483647 w 684"/>
                <a:gd name="T31" fmla="*/ 2147483647 h 272"/>
                <a:gd name="T32" fmla="*/ 2147483647 w 684"/>
                <a:gd name="T33" fmla="*/ 2147483647 h 272"/>
                <a:gd name="T34" fmla="*/ 2147483647 w 684"/>
                <a:gd name="T35" fmla="*/ 2147483647 h 272"/>
                <a:gd name="T36" fmla="*/ 2147483647 w 684"/>
                <a:gd name="T37" fmla="*/ 2147483647 h 272"/>
                <a:gd name="T38" fmla="*/ 2147483647 w 684"/>
                <a:gd name="T39" fmla="*/ 2147483647 h 272"/>
                <a:gd name="T40" fmla="*/ 2147483647 w 684"/>
                <a:gd name="T41" fmla="*/ 2147483647 h 272"/>
                <a:gd name="T42" fmla="*/ 2147483647 w 684"/>
                <a:gd name="T43" fmla="*/ 2147483647 h 272"/>
                <a:gd name="T44" fmla="*/ 2147483647 w 684"/>
                <a:gd name="T45" fmla="*/ 2147483647 h 272"/>
                <a:gd name="T46" fmla="*/ 2147483647 w 684"/>
                <a:gd name="T47" fmla="*/ 2147483647 h 272"/>
                <a:gd name="T48" fmla="*/ 2147483647 w 684"/>
                <a:gd name="T49" fmla="*/ 2147483647 h 272"/>
                <a:gd name="T50" fmla="*/ 2147483647 w 684"/>
                <a:gd name="T51" fmla="*/ 2147483647 h 272"/>
                <a:gd name="T52" fmla="*/ 2147483647 w 684"/>
                <a:gd name="T53" fmla="*/ 2147483647 h 272"/>
                <a:gd name="T54" fmla="*/ 2147483647 w 684"/>
                <a:gd name="T55" fmla="*/ 2147483647 h 272"/>
                <a:gd name="T56" fmla="*/ 2147483647 w 684"/>
                <a:gd name="T57" fmla="*/ 2147483647 h 272"/>
                <a:gd name="T58" fmla="*/ 2147483647 w 684"/>
                <a:gd name="T59" fmla="*/ 2147483647 h 272"/>
                <a:gd name="T60" fmla="*/ 2147483647 w 684"/>
                <a:gd name="T61" fmla="*/ 2147483647 h 272"/>
                <a:gd name="T62" fmla="*/ 2147483647 w 684"/>
                <a:gd name="T63" fmla="*/ 2147483647 h 272"/>
                <a:gd name="T64" fmla="*/ 2147483647 w 684"/>
                <a:gd name="T65" fmla="*/ 2147483647 h 272"/>
                <a:gd name="T66" fmla="*/ 2147483647 w 684"/>
                <a:gd name="T67" fmla="*/ 2147483647 h 272"/>
                <a:gd name="T68" fmla="*/ 2147483647 w 684"/>
                <a:gd name="T69" fmla="*/ 2147483647 h 272"/>
                <a:gd name="T70" fmla="*/ 2147483647 w 684"/>
                <a:gd name="T71" fmla="*/ 2147483647 h 2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84"/>
                <a:gd name="T109" fmla="*/ 0 h 272"/>
                <a:gd name="T110" fmla="*/ 684 w 684"/>
                <a:gd name="T111" fmla="*/ 272 h 2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84" h="272">
                  <a:moveTo>
                    <a:pt x="0" y="136"/>
                  </a:moveTo>
                  <a:lnTo>
                    <a:pt x="1" y="147"/>
                  </a:lnTo>
                  <a:lnTo>
                    <a:pt x="3" y="158"/>
                  </a:lnTo>
                  <a:lnTo>
                    <a:pt x="10" y="170"/>
                  </a:lnTo>
                  <a:lnTo>
                    <a:pt x="19" y="181"/>
                  </a:lnTo>
                  <a:lnTo>
                    <a:pt x="31" y="192"/>
                  </a:lnTo>
                  <a:lnTo>
                    <a:pt x="44" y="204"/>
                  </a:lnTo>
                  <a:lnTo>
                    <a:pt x="61" y="213"/>
                  </a:lnTo>
                  <a:lnTo>
                    <a:pt x="77" y="222"/>
                  </a:lnTo>
                  <a:lnTo>
                    <a:pt x="98" y="231"/>
                  </a:lnTo>
                  <a:lnTo>
                    <a:pt x="120" y="239"/>
                  </a:lnTo>
                  <a:lnTo>
                    <a:pt x="144" y="247"/>
                  </a:lnTo>
                  <a:lnTo>
                    <a:pt x="169" y="252"/>
                  </a:lnTo>
                  <a:lnTo>
                    <a:pt x="196" y="258"/>
                  </a:lnTo>
                  <a:lnTo>
                    <a:pt x="224" y="263"/>
                  </a:lnTo>
                  <a:lnTo>
                    <a:pt x="251" y="267"/>
                  </a:lnTo>
                  <a:lnTo>
                    <a:pt x="281" y="269"/>
                  </a:lnTo>
                  <a:lnTo>
                    <a:pt x="310" y="271"/>
                  </a:lnTo>
                  <a:lnTo>
                    <a:pt x="339" y="271"/>
                  </a:lnTo>
                  <a:lnTo>
                    <a:pt x="369" y="271"/>
                  </a:lnTo>
                  <a:lnTo>
                    <a:pt x="399" y="269"/>
                  </a:lnTo>
                  <a:lnTo>
                    <a:pt x="428" y="265"/>
                  </a:lnTo>
                  <a:lnTo>
                    <a:pt x="457" y="263"/>
                  </a:lnTo>
                  <a:lnTo>
                    <a:pt x="485" y="258"/>
                  </a:lnTo>
                  <a:lnTo>
                    <a:pt x="512" y="252"/>
                  </a:lnTo>
                  <a:lnTo>
                    <a:pt x="536" y="247"/>
                  </a:lnTo>
                  <a:lnTo>
                    <a:pt x="559" y="239"/>
                  </a:lnTo>
                  <a:lnTo>
                    <a:pt x="582" y="231"/>
                  </a:lnTo>
                  <a:lnTo>
                    <a:pt x="601" y="222"/>
                  </a:lnTo>
                  <a:lnTo>
                    <a:pt x="621" y="213"/>
                  </a:lnTo>
                  <a:lnTo>
                    <a:pt x="636" y="204"/>
                  </a:lnTo>
                  <a:lnTo>
                    <a:pt x="650" y="192"/>
                  </a:lnTo>
                  <a:lnTo>
                    <a:pt x="662" y="181"/>
                  </a:lnTo>
                  <a:lnTo>
                    <a:pt x="671" y="170"/>
                  </a:lnTo>
                  <a:lnTo>
                    <a:pt x="677" y="158"/>
                  </a:lnTo>
                  <a:lnTo>
                    <a:pt x="681" y="147"/>
                  </a:lnTo>
                  <a:lnTo>
                    <a:pt x="683" y="136"/>
                  </a:lnTo>
                  <a:lnTo>
                    <a:pt x="681" y="123"/>
                  </a:lnTo>
                  <a:lnTo>
                    <a:pt x="677" y="112"/>
                  </a:lnTo>
                  <a:lnTo>
                    <a:pt x="671" y="100"/>
                  </a:lnTo>
                  <a:lnTo>
                    <a:pt x="662" y="88"/>
                  </a:lnTo>
                  <a:lnTo>
                    <a:pt x="650" y="79"/>
                  </a:lnTo>
                  <a:lnTo>
                    <a:pt x="636" y="69"/>
                  </a:lnTo>
                  <a:lnTo>
                    <a:pt x="621" y="58"/>
                  </a:lnTo>
                  <a:lnTo>
                    <a:pt x="601" y="48"/>
                  </a:lnTo>
                  <a:lnTo>
                    <a:pt x="582" y="39"/>
                  </a:lnTo>
                  <a:lnTo>
                    <a:pt x="559" y="31"/>
                  </a:lnTo>
                  <a:lnTo>
                    <a:pt x="536" y="25"/>
                  </a:lnTo>
                  <a:lnTo>
                    <a:pt x="511" y="19"/>
                  </a:lnTo>
                  <a:lnTo>
                    <a:pt x="485" y="12"/>
                  </a:lnTo>
                  <a:lnTo>
                    <a:pt x="457" y="9"/>
                  </a:lnTo>
                  <a:lnTo>
                    <a:pt x="428" y="4"/>
                  </a:lnTo>
                  <a:lnTo>
                    <a:pt x="399" y="2"/>
                  </a:lnTo>
                  <a:lnTo>
                    <a:pt x="369" y="1"/>
                  </a:lnTo>
                  <a:lnTo>
                    <a:pt x="339" y="0"/>
                  </a:lnTo>
                  <a:lnTo>
                    <a:pt x="310" y="1"/>
                  </a:lnTo>
                  <a:lnTo>
                    <a:pt x="281" y="2"/>
                  </a:lnTo>
                  <a:lnTo>
                    <a:pt x="251" y="4"/>
                  </a:lnTo>
                  <a:lnTo>
                    <a:pt x="224" y="9"/>
                  </a:lnTo>
                  <a:lnTo>
                    <a:pt x="196" y="12"/>
                  </a:lnTo>
                  <a:lnTo>
                    <a:pt x="169" y="19"/>
                  </a:lnTo>
                  <a:lnTo>
                    <a:pt x="144" y="25"/>
                  </a:lnTo>
                  <a:lnTo>
                    <a:pt x="120" y="31"/>
                  </a:lnTo>
                  <a:lnTo>
                    <a:pt x="98" y="40"/>
                  </a:lnTo>
                  <a:lnTo>
                    <a:pt x="77" y="48"/>
                  </a:lnTo>
                  <a:lnTo>
                    <a:pt x="60" y="58"/>
                  </a:lnTo>
                  <a:lnTo>
                    <a:pt x="44" y="69"/>
                  </a:lnTo>
                  <a:lnTo>
                    <a:pt x="31" y="79"/>
                  </a:lnTo>
                  <a:lnTo>
                    <a:pt x="19" y="88"/>
                  </a:lnTo>
                  <a:lnTo>
                    <a:pt x="10" y="100"/>
                  </a:lnTo>
                  <a:lnTo>
                    <a:pt x="3" y="113"/>
                  </a:lnTo>
                  <a:lnTo>
                    <a:pt x="1" y="123"/>
                  </a:lnTo>
                  <a:lnTo>
                    <a:pt x="0" y="13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0" name="Freeform 21"/>
            <p:cNvSpPr>
              <a:spLocks/>
            </p:cNvSpPr>
            <p:nvPr/>
          </p:nvSpPr>
          <p:spPr bwMode="auto">
            <a:xfrm>
              <a:off x="5334000" y="1600200"/>
              <a:ext cx="1525588" cy="481013"/>
            </a:xfrm>
            <a:custGeom>
              <a:avLst/>
              <a:gdLst>
                <a:gd name="T0" fmla="*/ 2147483647 w 961"/>
                <a:gd name="T1" fmla="*/ 2147483647 h 303"/>
                <a:gd name="T2" fmla="*/ 2147483647 w 961"/>
                <a:gd name="T3" fmla="*/ 2147483647 h 303"/>
                <a:gd name="T4" fmla="*/ 2147483647 w 961"/>
                <a:gd name="T5" fmla="*/ 2147483647 h 303"/>
                <a:gd name="T6" fmla="*/ 2147483647 w 961"/>
                <a:gd name="T7" fmla="*/ 2147483647 h 303"/>
                <a:gd name="T8" fmla="*/ 2147483647 w 961"/>
                <a:gd name="T9" fmla="*/ 2147483647 h 303"/>
                <a:gd name="T10" fmla="*/ 2147483647 w 961"/>
                <a:gd name="T11" fmla="*/ 2147483647 h 303"/>
                <a:gd name="T12" fmla="*/ 2147483647 w 961"/>
                <a:gd name="T13" fmla="*/ 2147483647 h 303"/>
                <a:gd name="T14" fmla="*/ 2147483647 w 961"/>
                <a:gd name="T15" fmla="*/ 2147483647 h 303"/>
                <a:gd name="T16" fmla="*/ 2147483647 w 961"/>
                <a:gd name="T17" fmla="*/ 2147483647 h 303"/>
                <a:gd name="T18" fmla="*/ 2147483647 w 961"/>
                <a:gd name="T19" fmla="*/ 2147483647 h 303"/>
                <a:gd name="T20" fmla="*/ 2147483647 w 961"/>
                <a:gd name="T21" fmla="*/ 2147483647 h 303"/>
                <a:gd name="T22" fmla="*/ 2147483647 w 961"/>
                <a:gd name="T23" fmla="*/ 2147483647 h 303"/>
                <a:gd name="T24" fmla="*/ 2147483647 w 961"/>
                <a:gd name="T25" fmla="*/ 2147483647 h 303"/>
                <a:gd name="T26" fmla="*/ 2147483647 w 961"/>
                <a:gd name="T27" fmla="*/ 2147483647 h 303"/>
                <a:gd name="T28" fmla="*/ 2147483647 w 961"/>
                <a:gd name="T29" fmla="*/ 2147483647 h 303"/>
                <a:gd name="T30" fmla="*/ 2147483647 w 961"/>
                <a:gd name="T31" fmla="*/ 2147483647 h 303"/>
                <a:gd name="T32" fmla="*/ 2147483647 w 961"/>
                <a:gd name="T33" fmla="*/ 2147483647 h 303"/>
                <a:gd name="T34" fmla="*/ 2147483647 w 961"/>
                <a:gd name="T35" fmla="*/ 2147483647 h 303"/>
                <a:gd name="T36" fmla="*/ 2147483647 w 961"/>
                <a:gd name="T37" fmla="*/ 2147483647 h 303"/>
                <a:gd name="T38" fmla="*/ 2147483647 w 961"/>
                <a:gd name="T39" fmla="*/ 2147483647 h 303"/>
                <a:gd name="T40" fmla="*/ 2147483647 w 961"/>
                <a:gd name="T41" fmla="*/ 2147483647 h 303"/>
                <a:gd name="T42" fmla="*/ 2147483647 w 961"/>
                <a:gd name="T43" fmla="*/ 2147483647 h 303"/>
                <a:gd name="T44" fmla="*/ 2147483647 w 961"/>
                <a:gd name="T45" fmla="*/ 2147483647 h 303"/>
                <a:gd name="T46" fmla="*/ 2147483647 w 961"/>
                <a:gd name="T47" fmla="*/ 2147483647 h 303"/>
                <a:gd name="T48" fmla="*/ 2147483647 w 961"/>
                <a:gd name="T49" fmla="*/ 2147483647 h 303"/>
                <a:gd name="T50" fmla="*/ 2147483647 w 961"/>
                <a:gd name="T51" fmla="*/ 2147483647 h 303"/>
                <a:gd name="T52" fmla="*/ 2147483647 w 961"/>
                <a:gd name="T53" fmla="*/ 2147483647 h 303"/>
                <a:gd name="T54" fmla="*/ 2147483647 w 961"/>
                <a:gd name="T55" fmla="*/ 2147483647 h 303"/>
                <a:gd name="T56" fmla="*/ 2147483647 w 961"/>
                <a:gd name="T57" fmla="*/ 2147483647 h 303"/>
                <a:gd name="T58" fmla="*/ 2147483647 w 961"/>
                <a:gd name="T59" fmla="*/ 2147483647 h 303"/>
                <a:gd name="T60" fmla="*/ 2147483647 w 961"/>
                <a:gd name="T61" fmla="*/ 2147483647 h 303"/>
                <a:gd name="T62" fmla="*/ 2147483647 w 961"/>
                <a:gd name="T63" fmla="*/ 2147483647 h 303"/>
                <a:gd name="T64" fmla="*/ 2147483647 w 961"/>
                <a:gd name="T65" fmla="*/ 2147483647 h 303"/>
                <a:gd name="T66" fmla="*/ 2147483647 w 961"/>
                <a:gd name="T67" fmla="*/ 2147483647 h 303"/>
                <a:gd name="T68" fmla="*/ 2147483647 w 961"/>
                <a:gd name="T69" fmla="*/ 2147483647 h 303"/>
                <a:gd name="T70" fmla="*/ 2147483647 w 961"/>
                <a:gd name="T71" fmla="*/ 2147483647 h 30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61"/>
                <a:gd name="T109" fmla="*/ 0 h 303"/>
                <a:gd name="T110" fmla="*/ 961 w 961"/>
                <a:gd name="T111" fmla="*/ 303 h 30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61" h="303">
                  <a:moveTo>
                    <a:pt x="0" y="152"/>
                  </a:moveTo>
                  <a:lnTo>
                    <a:pt x="1" y="164"/>
                  </a:lnTo>
                  <a:lnTo>
                    <a:pt x="7" y="177"/>
                  </a:lnTo>
                  <a:lnTo>
                    <a:pt x="17" y="189"/>
                  </a:lnTo>
                  <a:lnTo>
                    <a:pt x="28" y="203"/>
                  </a:lnTo>
                  <a:lnTo>
                    <a:pt x="46" y="215"/>
                  </a:lnTo>
                  <a:lnTo>
                    <a:pt x="63" y="226"/>
                  </a:lnTo>
                  <a:lnTo>
                    <a:pt x="85" y="237"/>
                  </a:lnTo>
                  <a:lnTo>
                    <a:pt x="113" y="247"/>
                  </a:lnTo>
                  <a:lnTo>
                    <a:pt x="139" y="258"/>
                  </a:lnTo>
                  <a:lnTo>
                    <a:pt x="172" y="266"/>
                  </a:lnTo>
                  <a:lnTo>
                    <a:pt x="205" y="274"/>
                  </a:lnTo>
                  <a:lnTo>
                    <a:pt x="241" y="281"/>
                  </a:lnTo>
                  <a:lnTo>
                    <a:pt x="277" y="287"/>
                  </a:lnTo>
                  <a:lnTo>
                    <a:pt x="315" y="292"/>
                  </a:lnTo>
                  <a:lnTo>
                    <a:pt x="355" y="296"/>
                  </a:lnTo>
                  <a:lnTo>
                    <a:pt x="396" y="299"/>
                  </a:lnTo>
                  <a:lnTo>
                    <a:pt x="438" y="302"/>
                  </a:lnTo>
                  <a:lnTo>
                    <a:pt x="481" y="302"/>
                  </a:lnTo>
                  <a:lnTo>
                    <a:pt x="520" y="302"/>
                  </a:lnTo>
                  <a:lnTo>
                    <a:pt x="563" y="299"/>
                  </a:lnTo>
                  <a:lnTo>
                    <a:pt x="604" y="295"/>
                  </a:lnTo>
                  <a:lnTo>
                    <a:pt x="643" y="292"/>
                  </a:lnTo>
                  <a:lnTo>
                    <a:pt x="682" y="287"/>
                  </a:lnTo>
                  <a:lnTo>
                    <a:pt x="720" y="281"/>
                  </a:lnTo>
                  <a:lnTo>
                    <a:pt x="754" y="274"/>
                  </a:lnTo>
                  <a:lnTo>
                    <a:pt x="787" y="266"/>
                  </a:lnTo>
                  <a:lnTo>
                    <a:pt x="820" y="258"/>
                  </a:lnTo>
                  <a:lnTo>
                    <a:pt x="848" y="247"/>
                  </a:lnTo>
                  <a:lnTo>
                    <a:pt x="873" y="237"/>
                  </a:lnTo>
                  <a:lnTo>
                    <a:pt x="894" y="226"/>
                  </a:lnTo>
                  <a:lnTo>
                    <a:pt x="916" y="215"/>
                  </a:lnTo>
                  <a:lnTo>
                    <a:pt x="930" y="203"/>
                  </a:lnTo>
                  <a:lnTo>
                    <a:pt x="942" y="189"/>
                  </a:lnTo>
                  <a:lnTo>
                    <a:pt x="952" y="177"/>
                  </a:lnTo>
                  <a:lnTo>
                    <a:pt x="958" y="164"/>
                  </a:lnTo>
                  <a:lnTo>
                    <a:pt x="960" y="152"/>
                  </a:lnTo>
                  <a:lnTo>
                    <a:pt x="958" y="137"/>
                  </a:lnTo>
                  <a:lnTo>
                    <a:pt x="952" y="124"/>
                  </a:lnTo>
                  <a:lnTo>
                    <a:pt x="942" y="112"/>
                  </a:lnTo>
                  <a:lnTo>
                    <a:pt x="930" y="98"/>
                  </a:lnTo>
                  <a:lnTo>
                    <a:pt x="916" y="87"/>
                  </a:lnTo>
                  <a:lnTo>
                    <a:pt x="894" y="76"/>
                  </a:lnTo>
                  <a:lnTo>
                    <a:pt x="871" y="65"/>
                  </a:lnTo>
                  <a:lnTo>
                    <a:pt x="848" y="54"/>
                  </a:lnTo>
                  <a:lnTo>
                    <a:pt x="820" y="43"/>
                  </a:lnTo>
                  <a:lnTo>
                    <a:pt x="787" y="34"/>
                  </a:lnTo>
                  <a:lnTo>
                    <a:pt x="754" y="28"/>
                  </a:lnTo>
                  <a:lnTo>
                    <a:pt x="717" y="21"/>
                  </a:lnTo>
                  <a:lnTo>
                    <a:pt x="682" y="14"/>
                  </a:lnTo>
                  <a:lnTo>
                    <a:pt x="643" y="10"/>
                  </a:lnTo>
                  <a:lnTo>
                    <a:pt x="604" y="6"/>
                  </a:lnTo>
                  <a:lnTo>
                    <a:pt x="563" y="3"/>
                  </a:lnTo>
                  <a:lnTo>
                    <a:pt x="520" y="1"/>
                  </a:lnTo>
                  <a:lnTo>
                    <a:pt x="478" y="0"/>
                  </a:lnTo>
                  <a:lnTo>
                    <a:pt x="438" y="1"/>
                  </a:lnTo>
                  <a:lnTo>
                    <a:pt x="396" y="3"/>
                  </a:lnTo>
                  <a:lnTo>
                    <a:pt x="355" y="6"/>
                  </a:lnTo>
                  <a:lnTo>
                    <a:pt x="315" y="10"/>
                  </a:lnTo>
                  <a:lnTo>
                    <a:pt x="277" y="14"/>
                  </a:lnTo>
                  <a:lnTo>
                    <a:pt x="239" y="21"/>
                  </a:lnTo>
                  <a:lnTo>
                    <a:pt x="205" y="28"/>
                  </a:lnTo>
                  <a:lnTo>
                    <a:pt x="172" y="34"/>
                  </a:lnTo>
                  <a:lnTo>
                    <a:pt x="139" y="44"/>
                  </a:lnTo>
                  <a:lnTo>
                    <a:pt x="113" y="54"/>
                  </a:lnTo>
                  <a:lnTo>
                    <a:pt x="85" y="65"/>
                  </a:lnTo>
                  <a:lnTo>
                    <a:pt x="63" y="76"/>
                  </a:lnTo>
                  <a:lnTo>
                    <a:pt x="46" y="87"/>
                  </a:lnTo>
                  <a:lnTo>
                    <a:pt x="28" y="98"/>
                  </a:lnTo>
                  <a:lnTo>
                    <a:pt x="17" y="112"/>
                  </a:lnTo>
                  <a:lnTo>
                    <a:pt x="7" y="125"/>
                  </a:lnTo>
                  <a:lnTo>
                    <a:pt x="1" y="137"/>
                  </a:lnTo>
                  <a:lnTo>
                    <a:pt x="0" y="15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22"/>
            <p:cNvSpPr>
              <a:spLocks/>
            </p:cNvSpPr>
            <p:nvPr/>
          </p:nvSpPr>
          <p:spPr bwMode="auto">
            <a:xfrm>
              <a:off x="6014758" y="2740025"/>
              <a:ext cx="1284558" cy="431800"/>
            </a:xfrm>
            <a:custGeom>
              <a:avLst/>
              <a:gdLst>
                <a:gd name="T0" fmla="*/ 2147483647 w 809"/>
                <a:gd name="T1" fmla="*/ 2147483647 h 272"/>
                <a:gd name="T2" fmla="*/ 2147483647 w 809"/>
                <a:gd name="T3" fmla="*/ 0 h 272"/>
                <a:gd name="T4" fmla="*/ 0 w 809"/>
                <a:gd name="T5" fmla="*/ 0 h 272"/>
                <a:gd name="T6" fmla="*/ 0 w 809"/>
                <a:gd name="T7" fmla="*/ 2147483647 h 272"/>
                <a:gd name="T8" fmla="*/ 2147483647 w 809"/>
                <a:gd name="T9" fmla="*/ 2147483647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9"/>
                <a:gd name="T16" fmla="*/ 0 h 272"/>
                <a:gd name="T17" fmla="*/ 809 w 809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9" h="272">
                  <a:moveTo>
                    <a:pt x="808" y="271"/>
                  </a:moveTo>
                  <a:lnTo>
                    <a:pt x="808" y="0"/>
                  </a:lnTo>
                  <a:lnTo>
                    <a:pt x="0" y="0"/>
                  </a:lnTo>
                  <a:lnTo>
                    <a:pt x="0" y="271"/>
                  </a:lnTo>
                  <a:lnTo>
                    <a:pt x="808" y="271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182" name="Freeform 24"/>
            <p:cNvSpPr>
              <a:spLocks/>
            </p:cNvSpPr>
            <p:nvPr/>
          </p:nvSpPr>
          <p:spPr bwMode="auto">
            <a:xfrm>
              <a:off x="6975475" y="1727200"/>
              <a:ext cx="722313" cy="484188"/>
            </a:xfrm>
            <a:custGeom>
              <a:avLst/>
              <a:gdLst>
                <a:gd name="T0" fmla="*/ 2147483647 w 455"/>
                <a:gd name="T1" fmla="*/ 0 h 305"/>
                <a:gd name="T2" fmla="*/ 2147483647 w 455"/>
                <a:gd name="T3" fmla="*/ 2147483647 h 305"/>
                <a:gd name="T4" fmla="*/ 0 w 455"/>
                <a:gd name="T5" fmla="*/ 2147483647 h 305"/>
                <a:gd name="T6" fmla="*/ 2147483647 w 455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5"/>
                <a:gd name="T13" fmla="*/ 0 h 305"/>
                <a:gd name="T14" fmla="*/ 455 w 455"/>
                <a:gd name="T15" fmla="*/ 305 h 3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5" h="305">
                  <a:moveTo>
                    <a:pt x="226" y="0"/>
                  </a:moveTo>
                  <a:lnTo>
                    <a:pt x="454" y="304"/>
                  </a:lnTo>
                  <a:lnTo>
                    <a:pt x="0" y="304"/>
                  </a:lnTo>
                  <a:lnTo>
                    <a:pt x="226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3" name="Rectangle 25"/>
            <p:cNvSpPr>
              <a:spLocks noChangeArrowheads="1"/>
            </p:cNvSpPr>
            <p:nvPr/>
          </p:nvSpPr>
          <p:spPr bwMode="auto">
            <a:xfrm>
              <a:off x="7114278" y="1894572"/>
              <a:ext cx="477837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 dirty="0">
                  <a:solidFill>
                    <a:schemeClr val="accent2"/>
                  </a:solidFill>
                  <a:latin typeface="Arial" pitchFamily="34" charset="0"/>
                </a:rPr>
                <a:t>ISA</a:t>
              </a:r>
            </a:p>
          </p:txBody>
        </p:sp>
        <p:sp>
          <p:nvSpPr>
            <p:cNvPr id="48184" name="Rectangle 26"/>
            <p:cNvSpPr>
              <a:spLocks noChangeArrowheads="1"/>
            </p:cNvSpPr>
            <p:nvPr/>
          </p:nvSpPr>
          <p:spPr bwMode="auto">
            <a:xfrm>
              <a:off x="5996025" y="2802819"/>
              <a:ext cx="1327150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 dirty="0" err="1">
                  <a:solidFill>
                    <a:srgbClr val="000000"/>
                  </a:solidFill>
                  <a:latin typeface="Arial" pitchFamily="34" charset="0"/>
                </a:rPr>
                <a:t>Hourly_Emps</a:t>
              </a:r>
              <a:endParaRPr lang="en-US" sz="14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8185" name="Rectangle 27"/>
            <p:cNvSpPr>
              <a:spLocks noChangeArrowheads="1"/>
            </p:cNvSpPr>
            <p:nvPr/>
          </p:nvSpPr>
          <p:spPr bwMode="auto">
            <a:xfrm>
              <a:off x="7824788" y="2128838"/>
              <a:ext cx="1046983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 dirty="0" err="1">
                  <a:solidFill>
                    <a:srgbClr val="0070C0"/>
                  </a:solidFill>
                  <a:latin typeface="Arial" pitchFamily="34" charset="0"/>
                </a:rPr>
                <a:t>contractid</a:t>
              </a:r>
              <a:endParaRPr lang="en-US" sz="1400" b="1" dirty="0">
                <a:solidFill>
                  <a:srgbClr val="0070C0"/>
                </a:solidFill>
                <a:latin typeface="Arial" pitchFamily="34" charset="0"/>
              </a:endParaRPr>
            </a:p>
          </p:txBody>
        </p:sp>
        <p:sp>
          <p:nvSpPr>
            <p:cNvPr id="48186" name="Rectangle 28"/>
            <p:cNvSpPr>
              <a:spLocks noChangeArrowheads="1"/>
            </p:cNvSpPr>
            <p:nvPr/>
          </p:nvSpPr>
          <p:spPr bwMode="auto">
            <a:xfrm>
              <a:off x="5407025" y="1673225"/>
              <a:ext cx="1406132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 dirty="0" err="1">
                  <a:solidFill>
                    <a:srgbClr val="7030A0"/>
                  </a:solidFill>
                  <a:latin typeface="Arial" pitchFamily="34" charset="0"/>
                </a:rPr>
                <a:t>hours_worked</a:t>
              </a:r>
              <a:endParaRPr lang="en-US" sz="1400" b="1" dirty="0">
                <a:solidFill>
                  <a:srgbClr val="7030A0"/>
                </a:solidFill>
                <a:latin typeface="Arial" pitchFamily="34" charset="0"/>
              </a:endParaRPr>
            </a:p>
          </p:txBody>
        </p:sp>
        <p:sp>
          <p:nvSpPr>
            <p:cNvPr id="48187" name="Line 29"/>
            <p:cNvSpPr>
              <a:spLocks noChangeShapeType="1"/>
            </p:cNvSpPr>
            <p:nvPr/>
          </p:nvSpPr>
          <p:spPr bwMode="auto">
            <a:xfrm flipH="1">
              <a:off x="6945311" y="2219717"/>
              <a:ext cx="189976" cy="52030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8" name="Line 30"/>
            <p:cNvSpPr>
              <a:spLocks noChangeShapeType="1"/>
            </p:cNvSpPr>
            <p:nvPr/>
          </p:nvSpPr>
          <p:spPr bwMode="auto">
            <a:xfrm>
              <a:off x="7568921" y="2229145"/>
              <a:ext cx="311085" cy="50904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9" name="Line 31"/>
            <p:cNvSpPr>
              <a:spLocks noChangeShapeType="1"/>
            </p:cNvSpPr>
            <p:nvPr/>
          </p:nvSpPr>
          <p:spPr bwMode="auto">
            <a:xfrm>
              <a:off x="8366038" y="2478088"/>
              <a:ext cx="17549" cy="2667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90" name="Line 32"/>
            <p:cNvSpPr>
              <a:spLocks noChangeShapeType="1"/>
            </p:cNvSpPr>
            <p:nvPr/>
          </p:nvSpPr>
          <p:spPr bwMode="auto">
            <a:xfrm>
              <a:off x="6271674" y="2066044"/>
              <a:ext cx="276614" cy="6716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91" name="Line 35"/>
            <p:cNvSpPr>
              <a:spLocks noChangeShapeType="1"/>
            </p:cNvSpPr>
            <p:nvPr/>
          </p:nvSpPr>
          <p:spPr bwMode="auto">
            <a:xfrm flipV="1">
              <a:off x="7337171" y="1441450"/>
              <a:ext cx="0" cy="31750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838200" y="4648200"/>
          <a:ext cx="7391400" cy="457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1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245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sng" dirty="0" err="1">
                          <a:latin typeface="Calibri" pitchFamily="34" charset="0"/>
                          <a:cs typeface="Calibri" pitchFamily="34" charset="0"/>
                        </a:rPr>
                        <a:t>ssn</a:t>
                      </a:r>
                      <a:endParaRPr lang="en-US" sz="2400" b="0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itchFamily="34" charset="0"/>
                          <a:cs typeface="Calibri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itchFamily="34" charset="0"/>
                          <a:cs typeface="Calibri" pitchFamily="34" charset="0"/>
                        </a:rPr>
                        <a:t>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hourly_wages</a:t>
                      </a:r>
                      <a:endParaRPr lang="en-US" sz="2400" b="0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hours_worked</a:t>
                      </a:r>
                      <a:endParaRPr lang="en-US" sz="2400" b="0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838200" y="5715000"/>
          <a:ext cx="4648200" cy="457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sng" dirty="0" err="1">
                          <a:latin typeface="Calibri" pitchFamily="34" charset="0"/>
                          <a:cs typeface="Calibri" pitchFamily="34" charset="0"/>
                        </a:rPr>
                        <a:t>ssn</a:t>
                      </a:r>
                      <a:endParaRPr lang="en-US" sz="2400" b="0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itchFamily="34" charset="0"/>
                          <a:cs typeface="Calibri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itchFamily="34" charset="0"/>
                          <a:cs typeface="Calibri" pitchFamily="34" charset="0"/>
                        </a:rPr>
                        <a:t>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Contractid</a:t>
                      </a:r>
                      <a:endParaRPr lang="en-US" sz="2400" b="0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8160" name="TextBox 68"/>
          <p:cNvSpPr txBox="1">
            <a:spLocks noChangeArrowheads="1"/>
          </p:cNvSpPr>
          <p:nvPr/>
        </p:nvSpPr>
        <p:spPr bwMode="auto">
          <a:xfrm>
            <a:off x="755650" y="4143375"/>
            <a:ext cx="2127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Hourly_Emps</a:t>
            </a:r>
          </a:p>
        </p:txBody>
      </p:sp>
      <p:sp>
        <p:nvSpPr>
          <p:cNvPr id="48161" name="TextBox 69"/>
          <p:cNvSpPr txBox="1">
            <a:spLocks noChangeArrowheads="1"/>
          </p:cNvSpPr>
          <p:nvPr/>
        </p:nvSpPr>
        <p:spPr bwMode="auto">
          <a:xfrm>
            <a:off x="739775" y="5208588"/>
            <a:ext cx="2401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Contract_Emps</a:t>
            </a:r>
          </a:p>
        </p:txBody>
      </p:sp>
      <p:sp>
        <p:nvSpPr>
          <p:cNvPr id="71" name="Rounded Rectangular Callout 70"/>
          <p:cNvSpPr/>
          <p:nvPr/>
        </p:nvSpPr>
        <p:spPr bwMode="auto">
          <a:xfrm>
            <a:off x="990599" y="1876424"/>
            <a:ext cx="2837169" cy="1628775"/>
          </a:xfrm>
          <a:prstGeom prst="wedgeRoundRectCallout">
            <a:avLst>
              <a:gd name="adj1" fmla="val 21408"/>
              <a:gd name="adj2" fmla="val 102459"/>
              <a:gd name="adj3" fmla="val 16667"/>
            </a:avLst>
          </a:prstGeom>
          <a:solidFill>
            <a:srgbClr val="585882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lnSpc>
                <a:spcPts val="2600"/>
              </a:lnSpc>
              <a:defRPr/>
            </a:pP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+mn-cs"/>
              </a:rPr>
              <a:t>Constraint: Each employee must be in one of these two relations</a:t>
            </a:r>
          </a:p>
        </p:txBody>
      </p:sp>
      <p:pic>
        <p:nvPicPr>
          <p:cNvPr id="19458" name="Picture 2" descr="C:\Users\Kien\AppData\Local\Microsoft\Windows\Temporary Internet Files\Content.IE5\L3925WEY\MC90029794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833" y="295110"/>
            <a:ext cx="571265" cy="130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54845-D052-42DE-8F02-80F114D10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41A8-9ADC-4165-991B-1DCE1B4A6D33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B515F5-34A0-4CA0-9D8A-FFCA67D91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64992"/>
      </p:ext>
    </p:extLst>
  </p:cSld>
  <p:clrMapOvr>
    <a:masterClrMapping/>
  </p:clrMapOvr>
  <p:transition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425450" y="4495800"/>
            <a:ext cx="7721600" cy="1936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ts val="2400"/>
              </a:lnSpc>
              <a:defRPr/>
            </a:pPr>
            <a:r>
              <a:rPr lang="en-US" sz="2000" dirty="0">
                <a:latin typeface="Calibri" pitchFamily="34" charset="0"/>
              </a:rPr>
              <a:t>CREATE TABLE </a:t>
            </a:r>
            <a:r>
              <a:rPr lang="en-US" dirty="0">
                <a:latin typeface="Calibri" pitchFamily="34" charset="0"/>
              </a:rPr>
              <a:t>Dependents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(</a:t>
            </a:r>
          </a:p>
          <a:p>
            <a:pPr eaLnBrk="0" hangingPunct="0">
              <a:lnSpc>
                <a:spcPts val="2400"/>
              </a:lnSpc>
              <a:defRPr/>
            </a:pPr>
            <a:r>
              <a:rPr lang="en-US" dirty="0">
                <a:latin typeface="Calibri" pitchFamily="34" charset="0"/>
              </a:rPr>
              <a:t>   </a:t>
            </a:r>
            <a:r>
              <a:rPr lang="en-US" dirty="0" err="1">
                <a:solidFill>
                  <a:srgbClr val="434FD6"/>
                </a:solidFill>
                <a:latin typeface="Calibri" pitchFamily="34" charset="0"/>
              </a:rPr>
              <a:t>pname</a:t>
            </a:r>
            <a:r>
              <a:rPr lang="en-US" dirty="0">
                <a:solidFill>
                  <a:srgbClr val="434FD6"/>
                </a:solidFill>
                <a:latin typeface="Calibri" pitchFamily="34" charset="0"/>
              </a:rPr>
              <a:t>  </a:t>
            </a:r>
            <a:r>
              <a:rPr lang="en-US" sz="2000" dirty="0">
                <a:solidFill>
                  <a:srgbClr val="434FD6"/>
                </a:solidFill>
                <a:latin typeface="Calibri" pitchFamily="34" charset="0"/>
              </a:rPr>
              <a:t>CHAR(20)</a:t>
            </a:r>
            <a:r>
              <a:rPr lang="en-US" dirty="0">
                <a:solidFill>
                  <a:srgbClr val="434FD6"/>
                </a:solidFill>
                <a:latin typeface="Calibri" pitchFamily="34" charset="0"/>
              </a:rPr>
              <a:t>,</a:t>
            </a:r>
          </a:p>
          <a:p>
            <a:pPr eaLnBrk="0" hangingPunct="0">
              <a:lnSpc>
                <a:spcPts val="2400"/>
              </a:lnSpc>
              <a:defRPr/>
            </a:pPr>
            <a:r>
              <a:rPr lang="en-US" dirty="0">
                <a:solidFill>
                  <a:srgbClr val="434FD6"/>
                </a:solidFill>
                <a:latin typeface="Calibri" pitchFamily="34" charset="0"/>
              </a:rPr>
              <a:t>   age  </a:t>
            </a:r>
            <a:r>
              <a:rPr lang="en-US" sz="2000" dirty="0">
                <a:solidFill>
                  <a:srgbClr val="434FD6"/>
                </a:solidFill>
                <a:latin typeface="Calibri" pitchFamily="34" charset="0"/>
              </a:rPr>
              <a:t>INTEGER</a:t>
            </a:r>
            <a:r>
              <a:rPr lang="en-US" dirty="0">
                <a:solidFill>
                  <a:srgbClr val="434FD6"/>
                </a:solidFill>
                <a:latin typeface="Calibri" pitchFamily="34" charset="0"/>
              </a:rPr>
              <a:t>,</a:t>
            </a:r>
          </a:p>
          <a:p>
            <a:pPr eaLnBrk="0" hangingPunct="0">
              <a:lnSpc>
                <a:spcPts val="2400"/>
              </a:lnSpc>
              <a:defRPr/>
            </a:pPr>
            <a:r>
              <a:rPr lang="en-US" dirty="0">
                <a:solidFill>
                  <a:srgbClr val="434FD6"/>
                </a:solidFill>
                <a:latin typeface="Calibri" pitchFamily="34" charset="0"/>
              </a:rPr>
              <a:t>   </a:t>
            </a:r>
            <a:r>
              <a:rPr lang="en-US" dirty="0" err="1">
                <a:solidFill>
                  <a:srgbClr val="434FD6"/>
                </a:solidFill>
                <a:latin typeface="Calibri" pitchFamily="34" charset="0"/>
              </a:rPr>
              <a:t>policyid</a:t>
            </a:r>
            <a:r>
              <a:rPr lang="en-US" dirty="0">
                <a:solidFill>
                  <a:srgbClr val="434FD6"/>
                </a:solidFill>
                <a:latin typeface="Calibri" pitchFamily="34" charset="0"/>
              </a:rPr>
              <a:t>  </a:t>
            </a:r>
            <a:r>
              <a:rPr lang="en-US" sz="2000" dirty="0">
                <a:solidFill>
                  <a:srgbClr val="434FD6"/>
                </a:solidFill>
                <a:latin typeface="Calibri" pitchFamily="34" charset="0"/>
              </a:rPr>
              <a:t>INTEGER</a:t>
            </a:r>
            <a:r>
              <a:rPr lang="en-US" dirty="0">
                <a:solidFill>
                  <a:srgbClr val="434FD6"/>
                </a:solidFill>
                <a:latin typeface="Calibri" pitchFamily="34" charset="0"/>
              </a:rPr>
              <a:t>,</a:t>
            </a:r>
          </a:p>
          <a:p>
            <a:pPr eaLnBrk="0" hangingPunct="0">
              <a:lnSpc>
                <a:spcPts val="2400"/>
              </a:lnSpc>
              <a:defRPr/>
            </a:pPr>
            <a:r>
              <a:rPr lang="en-US" dirty="0">
                <a:solidFill>
                  <a:srgbClr val="434FD6"/>
                </a:solidFill>
                <a:latin typeface="Calibri" pitchFamily="34" charset="0"/>
              </a:rPr>
              <a:t>   </a:t>
            </a:r>
            <a:r>
              <a:rPr lang="en-US" sz="2000" dirty="0">
                <a:solidFill>
                  <a:schemeClr val="folHlink"/>
                </a:solidFill>
                <a:latin typeface="Calibri" pitchFamily="34" charset="0"/>
              </a:rPr>
              <a:t>PRIMARY KEY </a:t>
            </a:r>
            <a:r>
              <a:rPr lang="en-US" dirty="0">
                <a:solidFill>
                  <a:schemeClr val="folHlink"/>
                </a:solidFill>
                <a:latin typeface="Calibri" pitchFamily="34" charset="0"/>
              </a:rPr>
              <a:t>(</a:t>
            </a:r>
            <a:r>
              <a:rPr lang="en-US" dirty="0" err="1">
                <a:solidFill>
                  <a:schemeClr val="folHlink"/>
                </a:solidFill>
                <a:latin typeface="Calibri" pitchFamily="34" charset="0"/>
              </a:rPr>
              <a:t>pname</a:t>
            </a:r>
            <a:r>
              <a:rPr lang="en-US" dirty="0">
                <a:solidFill>
                  <a:schemeClr val="folHlink"/>
                </a:solidFill>
                <a:latin typeface="Calibri" pitchFamily="34" charset="0"/>
              </a:rPr>
              <a:t>, </a:t>
            </a:r>
            <a:r>
              <a:rPr lang="en-US" dirty="0" err="1">
                <a:solidFill>
                  <a:schemeClr val="folHlink"/>
                </a:solidFill>
                <a:latin typeface="Calibri" pitchFamily="34" charset="0"/>
              </a:rPr>
              <a:t>policyid</a:t>
            </a:r>
            <a:r>
              <a:rPr lang="en-US" dirty="0">
                <a:solidFill>
                  <a:schemeClr val="folHlink"/>
                </a:solidFill>
                <a:latin typeface="Calibri" pitchFamily="34" charset="0"/>
              </a:rPr>
              <a:t>),</a:t>
            </a:r>
          </a:p>
          <a:p>
            <a:pPr eaLnBrk="0" hangingPunct="0">
              <a:lnSpc>
                <a:spcPts val="2400"/>
              </a:lnSpc>
              <a:defRPr/>
            </a:pPr>
            <a:r>
              <a:rPr lang="en-US" dirty="0">
                <a:solidFill>
                  <a:schemeClr val="folHlink"/>
                </a:solidFill>
                <a:latin typeface="Calibri" pitchFamily="34" charset="0"/>
              </a:rPr>
              <a:t>   </a:t>
            </a:r>
            <a:r>
              <a:rPr lang="en-US" sz="2000" dirty="0">
                <a:solidFill>
                  <a:schemeClr val="folHlink"/>
                </a:solidFill>
                <a:latin typeface="Calibri" pitchFamily="34" charset="0"/>
              </a:rPr>
              <a:t>FOREIGN KEY </a:t>
            </a:r>
            <a:r>
              <a:rPr lang="en-US" dirty="0">
                <a:solidFill>
                  <a:schemeClr val="folHlink"/>
                </a:solidFill>
                <a:latin typeface="Calibri" pitchFamily="34" charset="0"/>
              </a:rPr>
              <a:t>(</a:t>
            </a:r>
            <a:r>
              <a:rPr lang="en-US" dirty="0" err="1">
                <a:solidFill>
                  <a:schemeClr val="folHlink"/>
                </a:solidFill>
                <a:latin typeface="Calibri" pitchFamily="34" charset="0"/>
              </a:rPr>
              <a:t>policyid</a:t>
            </a:r>
            <a:r>
              <a:rPr lang="en-US" dirty="0">
                <a:solidFill>
                  <a:schemeClr val="folHlink"/>
                </a:solidFill>
                <a:latin typeface="Calibri" pitchFamily="34" charset="0"/>
              </a:rPr>
              <a:t>) </a:t>
            </a:r>
            <a:r>
              <a:rPr lang="en-US" sz="2000" dirty="0">
                <a:solidFill>
                  <a:schemeClr val="folHlink"/>
                </a:solidFill>
                <a:latin typeface="Calibri" pitchFamily="34" charset="0"/>
              </a:rPr>
              <a:t>REFERENCES</a:t>
            </a:r>
            <a:r>
              <a:rPr lang="en-US" dirty="0">
                <a:solidFill>
                  <a:schemeClr val="folHlink"/>
                </a:solidFill>
                <a:latin typeface="Calibri" pitchFamily="34" charset="0"/>
              </a:rPr>
              <a:t> Policies, </a:t>
            </a:r>
            <a:r>
              <a:rPr lang="en-US" sz="2000" dirty="0">
                <a:solidFill>
                  <a:schemeClr val="folHlink"/>
                </a:solidFill>
                <a:latin typeface="Calibri" pitchFamily="34" charset="0"/>
              </a:rPr>
              <a:t>ON DELETE CASCADE</a:t>
            </a:r>
            <a:r>
              <a:rPr lang="en-US" dirty="0">
                <a:latin typeface="Calibri" pitchFamily="34" charset="0"/>
              </a:rPr>
              <a:t>)</a:t>
            </a:r>
          </a:p>
        </p:txBody>
      </p:sp>
      <p:sp>
        <p:nvSpPr>
          <p:cNvPr id="50200" name="Rectangle 6"/>
          <p:cNvSpPr>
            <a:spLocks noChangeArrowheads="1"/>
          </p:cNvSpPr>
          <p:nvPr/>
        </p:nvSpPr>
        <p:spPr bwMode="auto">
          <a:xfrm>
            <a:off x="457200" y="2025650"/>
            <a:ext cx="5300663" cy="2249488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ts val="2400"/>
              </a:lnSpc>
              <a:defRPr/>
            </a:pPr>
            <a:r>
              <a:rPr lang="en-US" sz="2000" dirty="0">
                <a:latin typeface="Calibri" pitchFamily="34" charset="0"/>
              </a:rPr>
              <a:t>CREATE TABLE  </a:t>
            </a:r>
            <a:r>
              <a:rPr lang="en-US" dirty="0">
                <a:latin typeface="Calibri" pitchFamily="34" charset="0"/>
              </a:rPr>
              <a:t>Policies (</a:t>
            </a:r>
          </a:p>
          <a:p>
            <a:pPr eaLnBrk="0" hangingPunct="0">
              <a:lnSpc>
                <a:spcPts val="2400"/>
              </a:lnSpc>
              <a:defRPr/>
            </a:pPr>
            <a:r>
              <a:rPr lang="en-US" dirty="0">
                <a:latin typeface="Calibri" pitchFamily="34" charset="0"/>
              </a:rPr>
              <a:t>   </a:t>
            </a:r>
            <a:r>
              <a:rPr lang="en-US" dirty="0" err="1">
                <a:solidFill>
                  <a:srgbClr val="434FD6"/>
                </a:solidFill>
                <a:latin typeface="Calibri" pitchFamily="34" charset="0"/>
              </a:rPr>
              <a:t>policyid</a:t>
            </a:r>
            <a:r>
              <a:rPr lang="en-US" dirty="0">
                <a:solidFill>
                  <a:srgbClr val="434FD6"/>
                </a:solidFill>
                <a:latin typeface="Calibri" pitchFamily="34" charset="0"/>
              </a:rPr>
              <a:t>  </a:t>
            </a:r>
            <a:r>
              <a:rPr lang="en-US" sz="2000" dirty="0">
                <a:solidFill>
                  <a:srgbClr val="434FD6"/>
                </a:solidFill>
                <a:latin typeface="Calibri" pitchFamily="34" charset="0"/>
              </a:rPr>
              <a:t>INTEGER</a:t>
            </a:r>
            <a:r>
              <a:rPr lang="en-US" dirty="0">
                <a:solidFill>
                  <a:srgbClr val="434FD6"/>
                </a:solidFill>
                <a:latin typeface="Calibri" pitchFamily="34" charset="0"/>
              </a:rPr>
              <a:t>,</a:t>
            </a:r>
          </a:p>
          <a:p>
            <a:pPr eaLnBrk="0" hangingPunct="0">
              <a:lnSpc>
                <a:spcPts val="2400"/>
              </a:lnSpc>
              <a:defRPr/>
            </a:pPr>
            <a:r>
              <a:rPr lang="en-US" dirty="0">
                <a:solidFill>
                  <a:srgbClr val="434FD6"/>
                </a:solidFill>
                <a:latin typeface="Calibri" pitchFamily="34" charset="0"/>
              </a:rPr>
              <a:t>   cost  </a:t>
            </a:r>
            <a:r>
              <a:rPr lang="en-US" sz="2000" dirty="0">
                <a:solidFill>
                  <a:srgbClr val="434FD6"/>
                </a:solidFill>
                <a:latin typeface="Calibri" pitchFamily="34" charset="0"/>
              </a:rPr>
              <a:t>REAL</a:t>
            </a:r>
            <a:r>
              <a:rPr lang="en-US" dirty="0">
                <a:solidFill>
                  <a:srgbClr val="434FD6"/>
                </a:solidFill>
                <a:latin typeface="Calibri" pitchFamily="34" charset="0"/>
              </a:rPr>
              <a:t>,</a:t>
            </a:r>
          </a:p>
          <a:p>
            <a:pPr eaLnBrk="0" hangingPunct="0">
              <a:lnSpc>
                <a:spcPts val="2400"/>
              </a:lnSpc>
              <a:defRPr/>
            </a:pPr>
            <a:r>
              <a:rPr lang="en-US" dirty="0">
                <a:solidFill>
                  <a:srgbClr val="434FD6"/>
                </a:solidFill>
                <a:latin typeface="Calibri" pitchFamily="34" charset="0"/>
              </a:rPr>
              <a:t>   </a:t>
            </a:r>
            <a:r>
              <a:rPr lang="en-US" dirty="0" err="1">
                <a:solidFill>
                  <a:srgbClr val="434FD6"/>
                </a:solidFill>
                <a:latin typeface="Calibri" pitchFamily="34" charset="0"/>
              </a:rPr>
              <a:t>ssn</a:t>
            </a:r>
            <a:r>
              <a:rPr lang="en-US" dirty="0">
                <a:solidFill>
                  <a:srgbClr val="434FD6"/>
                </a:solidFill>
                <a:latin typeface="Calibri" pitchFamily="34" charset="0"/>
              </a:rPr>
              <a:t>  </a:t>
            </a:r>
            <a:r>
              <a:rPr lang="en-US" sz="2000" dirty="0">
                <a:solidFill>
                  <a:srgbClr val="434FD6"/>
                </a:solidFill>
                <a:latin typeface="Calibri" pitchFamily="34" charset="0"/>
              </a:rPr>
              <a:t>CHAR(11)  </a:t>
            </a: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NOT NULL</a:t>
            </a:r>
            <a:r>
              <a:rPr lang="en-US" dirty="0">
                <a:solidFill>
                  <a:srgbClr val="434FD6"/>
                </a:solidFill>
                <a:latin typeface="Calibri" pitchFamily="34" charset="0"/>
              </a:rPr>
              <a:t>,</a:t>
            </a:r>
          </a:p>
          <a:p>
            <a:pPr eaLnBrk="0" hangingPunct="0">
              <a:lnSpc>
                <a:spcPts val="2400"/>
              </a:lnSpc>
              <a:defRPr/>
            </a:pPr>
            <a:r>
              <a:rPr lang="en-US" dirty="0">
                <a:solidFill>
                  <a:srgbClr val="434FD6"/>
                </a:solidFill>
                <a:latin typeface="Calibri" pitchFamily="34" charset="0"/>
              </a:rPr>
              <a:t>   </a:t>
            </a:r>
            <a:r>
              <a:rPr lang="en-US" sz="2000" dirty="0">
                <a:solidFill>
                  <a:schemeClr val="folHlink"/>
                </a:solidFill>
                <a:latin typeface="Calibri" pitchFamily="34" charset="0"/>
              </a:rPr>
              <a:t>PRIMARY KEY </a:t>
            </a:r>
            <a:r>
              <a:rPr lang="en-US" dirty="0">
                <a:solidFill>
                  <a:schemeClr val="folHlink"/>
                </a:solidFill>
                <a:latin typeface="Calibri" pitchFamily="34" charset="0"/>
              </a:rPr>
              <a:t>(</a:t>
            </a:r>
            <a:r>
              <a:rPr lang="en-US" dirty="0" err="1">
                <a:solidFill>
                  <a:schemeClr val="folHlink"/>
                </a:solidFill>
                <a:latin typeface="Calibri" pitchFamily="34" charset="0"/>
              </a:rPr>
              <a:t>policyid</a:t>
            </a:r>
            <a:r>
              <a:rPr lang="en-US" dirty="0">
                <a:solidFill>
                  <a:schemeClr val="folHlink"/>
                </a:solidFill>
                <a:latin typeface="Calibri" pitchFamily="34" charset="0"/>
              </a:rPr>
              <a:t>).</a:t>
            </a:r>
          </a:p>
          <a:p>
            <a:pPr eaLnBrk="0" hangingPunct="0">
              <a:lnSpc>
                <a:spcPts val="2400"/>
              </a:lnSpc>
              <a:defRPr/>
            </a:pPr>
            <a:r>
              <a:rPr lang="en-US" dirty="0">
                <a:solidFill>
                  <a:schemeClr val="folHlink"/>
                </a:solidFill>
                <a:latin typeface="Calibri" pitchFamily="34" charset="0"/>
              </a:rPr>
              <a:t>   </a:t>
            </a:r>
            <a:r>
              <a:rPr lang="en-US" sz="2000" dirty="0">
                <a:solidFill>
                  <a:schemeClr val="folHlink"/>
                </a:solidFill>
                <a:latin typeface="Calibri" pitchFamily="34" charset="0"/>
              </a:rPr>
              <a:t>FOREIGN KEY </a:t>
            </a:r>
            <a:r>
              <a:rPr lang="en-US" dirty="0">
                <a:solidFill>
                  <a:schemeClr val="folHlink"/>
                </a:solidFill>
                <a:latin typeface="Calibri" pitchFamily="34" charset="0"/>
              </a:rPr>
              <a:t>(</a:t>
            </a:r>
            <a:r>
              <a:rPr lang="en-US" dirty="0" err="1">
                <a:solidFill>
                  <a:schemeClr val="folHlink"/>
                </a:solidFill>
                <a:latin typeface="Calibri" pitchFamily="34" charset="0"/>
              </a:rPr>
              <a:t>ssn</a:t>
            </a:r>
            <a:r>
              <a:rPr lang="en-US" dirty="0">
                <a:solidFill>
                  <a:schemeClr val="folHlink"/>
                </a:solidFill>
                <a:latin typeface="Calibri" pitchFamily="34" charset="0"/>
              </a:rPr>
              <a:t>) </a:t>
            </a:r>
            <a:r>
              <a:rPr lang="en-US" sz="2000" dirty="0">
                <a:solidFill>
                  <a:schemeClr val="folHlink"/>
                </a:solidFill>
                <a:latin typeface="Calibri" pitchFamily="34" charset="0"/>
              </a:rPr>
              <a:t>REFERENCES</a:t>
            </a:r>
            <a:r>
              <a:rPr lang="en-US" dirty="0">
                <a:solidFill>
                  <a:schemeClr val="folHlink"/>
                </a:solidFill>
                <a:latin typeface="Calibri" pitchFamily="34" charset="0"/>
              </a:rPr>
              <a:t> Employees,</a:t>
            </a:r>
          </a:p>
          <a:p>
            <a:pPr eaLnBrk="0" hangingPunct="0">
              <a:lnSpc>
                <a:spcPts val="2400"/>
              </a:lnSpc>
              <a:defRPr/>
            </a:pPr>
            <a:r>
              <a:rPr lang="en-US" dirty="0">
                <a:solidFill>
                  <a:schemeClr val="folHlink"/>
                </a:solidFill>
                <a:latin typeface="Calibri" pitchFamily="34" charset="0"/>
              </a:rPr>
              <a:t>      </a:t>
            </a:r>
            <a:r>
              <a:rPr lang="en-US" sz="2000" dirty="0">
                <a:solidFill>
                  <a:schemeClr val="folHlink"/>
                </a:solidFill>
                <a:latin typeface="Calibri" pitchFamily="34" charset="0"/>
              </a:rPr>
              <a:t>ON DELETE CASCADE</a:t>
            </a:r>
            <a:r>
              <a:rPr lang="en-US" dirty="0">
                <a:latin typeface="Calibri" pitchFamily="34" charset="0"/>
              </a:rPr>
              <a:t>)</a:t>
            </a:r>
          </a:p>
        </p:txBody>
      </p:sp>
      <p:sp>
        <p:nvSpPr>
          <p:cNvPr id="5018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18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18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14300"/>
            <a:ext cx="7848600" cy="1104900"/>
          </a:xfrm>
        </p:spPr>
        <p:txBody>
          <a:bodyPr/>
          <a:lstStyle/>
          <a:p>
            <a:r>
              <a:rPr lang="en-US" sz="3900">
                <a:latin typeface="Calibri" pitchFamily="34" charset="0"/>
                <a:cs typeface="Calibri" pitchFamily="34" charset="0"/>
              </a:rPr>
              <a:t>Mapping Two Binary Relationships (1)</a:t>
            </a:r>
          </a:p>
        </p:txBody>
      </p:sp>
      <p:sp>
        <p:nvSpPr>
          <p:cNvPr id="5018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82000" cy="8382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dirty="0">
                <a:latin typeface="Calibri" pitchFamily="34" charset="0"/>
              </a:rPr>
              <a:t>The key constraints allow us to combine </a:t>
            </a:r>
            <a:r>
              <a:rPr lang="en-US" sz="2400" b="1" dirty="0">
                <a:latin typeface="Calibri" pitchFamily="34" charset="0"/>
              </a:rPr>
              <a:t>Purchaser</a:t>
            </a:r>
            <a:r>
              <a:rPr lang="en-US" sz="2400" dirty="0">
                <a:latin typeface="Calibri" pitchFamily="34" charset="0"/>
              </a:rPr>
              <a:t> with </a:t>
            </a:r>
            <a:r>
              <a:rPr lang="en-US" sz="2400" b="1" dirty="0">
                <a:latin typeface="Calibri" pitchFamily="34" charset="0"/>
              </a:rPr>
              <a:t>Policies</a:t>
            </a:r>
            <a:r>
              <a:rPr lang="en-US" sz="2400" dirty="0">
                <a:latin typeface="Calibri" pitchFamily="34" charset="0"/>
              </a:rPr>
              <a:t>, and </a:t>
            </a:r>
            <a:r>
              <a:rPr lang="en-US" sz="2400" b="1" dirty="0">
                <a:latin typeface="Calibri" pitchFamily="34" charset="0"/>
              </a:rPr>
              <a:t>Beneficiary</a:t>
            </a:r>
            <a:r>
              <a:rPr lang="en-US" sz="2400" dirty="0">
                <a:latin typeface="Calibri" pitchFamily="34" charset="0"/>
              </a:rPr>
              <a:t> and </a:t>
            </a:r>
            <a:r>
              <a:rPr lang="en-US" sz="2400" b="1" dirty="0">
                <a:latin typeface="Calibri" pitchFamily="34" charset="0"/>
              </a:rPr>
              <a:t>Dependents</a:t>
            </a:r>
            <a:r>
              <a:rPr lang="en-US" sz="2400" dirty="0"/>
              <a:t>.</a:t>
            </a:r>
          </a:p>
          <a:p>
            <a:pPr marL="0" indent="0">
              <a:buFont typeface="Wingdings" pitchFamily="2" charset="2"/>
              <a:buNone/>
            </a:pPr>
            <a:endParaRPr lang="en-US" sz="3200" dirty="0">
              <a:latin typeface="Calibri" pitchFamily="34" charset="0"/>
            </a:endParaRPr>
          </a:p>
        </p:txBody>
      </p:sp>
      <p:sp>
        <p:nvSpPr>
          <p:cNvPr id="50187" name="Freeform 42"/>
          <p:cNvSpPr>
            <a:spLocks/>
          </p:cNvSpPr>
          <p:nvPr/>
        </p:nvSpPr>
        <p:spPr bwMode="auto">
          <a:xfrm>
            <a:off x="6934201" y="1860548"/>
            <a:ext cx="965200" cy="382588"/>
          </a:xfrm>
          <a:custGeom>
            <a:avLst/>
            <a:gdLst>
              <a:gd name="T0" fmla="*/ 2147483647 w 608"/>
              <a:gd name="T1" fmla="*/ 2147483647 h 241"/>
              <a:gd name="T2" fmla="*/ 2147483647 w 608"/>
              <a:gd name="T3" fmla="*/ 2147483647 h 241"/>
              <a:gd name="T4" fmla="*/ 2147483647 w 608"/>
              <a:gd name="T5" fmla="*/ 2147483647 h 241"/>
              <a:gd name="T6" fmla="*/ 2147483647 w 608"/>
              <a:gd name="T7" fmla="*/ 2147483647 h 241"/>
              <a:gd name="T8" fmla="*/ 2147483647 w 608"/>
              <a:gd name="T9" fmla="*/ 2147483647 h 241"/>
              <a:gd name="T10" fmla="*/ 2147483647 w 608"/>
              <a:gd name="T11" fmla="*/ 2147483647 h 241"/>
              <a:gd name="T12" fmla="*/ 2147483647 w 608"/>
              <a:gd name="T13" fmla="*/ 2147483647 h 241"/>
              <a:gd name="T14" fmla="*/ 2147483647 w 608"/>
              <a:gd name="T15" fmla="*/ 2147483647 h 241"/>
              <a:gd name="T16" fmla="*/ 2147483647 w 608"/>
              <a:gd name="T17" fmla="*/ 2147483647 h 241"/>
              <a:gd name="T18" fmla="*/ 2147483647 w 608"/>
              <a:gd name="T19" fmla="*/ 2147483647 h 241"/>
              <a:gd name="T20" fmla="*/ 2147483647 w 608"/>
              <a:gd name="T21" fmla="*/ 2147483647 h 241"/>
              <a:gd name="T22" fmla="*/ 2147483647 w 608"/>
              <a:gd name="T23" fmla="*/ 2147483647 h 241"/>
              <a:gd name="T24" fmla="*/ 2147483647 w 608"/>
              <a:gd name="T25" fmla="*/ 2147483647 h 241"/>
              <a:gd name="T26" fmla="*/ 2147483647 w 608"/>
              <a:gd name="T27" fmla="*/ 2147483647 h 241"/>
              <a:gd name="T28" fmla="*/ 2147483647 w 608"/>
              <a:gd name="T29" fmla="*/ 2147483647 h 241"/>
              <a:gd name="T30" fmla="*/ 2147483647 w 608"/>
              <a:gd name="T31" fmla="*/ 2147483647 h 241"/>
              <a:gd name="T32" fmla="*/ 2147483647 w 608"/>
              <a:gd name="T33" fmla="*/ 2147483647 h 241"/>
              <a:gd name="T34" fmla="*/ 2147483647 w 608"/>
              <a:gd name="T35" fmla="*/ 2147483647 h 241"/>
              <a:gd name="T36" fmla="*/ 2147483647 w 608"/>
              <a:gd name="T37" fmla="*/ 2147483647 h 241"/>
              <a:gd name="T38" fmla="*/ 2147483647 w 608"/>
              <a:gd name="T39" fmla="*/ 2147483647 h 241"/>
              <a:gd name="T40" fmla="*/ 2147483647 w 608"/>
              <a:gd name="T41" fmla="*/ 2147483647 h 241"/>
              <a:gd name="T42" fmla="*/ 2147483647 w 608"/>
              <a:gd name="T43" fmla="*/ 2147483647 h 241"/>
              <a:gd name="T44" fmla="*/ 2147483647 w 608"/>
              <a:gd name="T45" fmla="*/ 2147483647 h 241"/>
              <a:gd name="T46" fmla="*/ 2147483647 w 608"/>
              <a:gd name="T47" fmla="*/ 2147483647 h 241"/>
              <a:gd name="T48" fmla="*/ 2147483647 w 608"/>
              <a:gd name="T49" fmla="*/ 2147483647 h 241"/>
              <a:gd name="T50" fmla="*/ 2147483647 w 608"/>
              <a:gd name="T51" fmla="*/ 2147483647 h 241"/>
              <a:gd name="T52" fmla="*/ 2147483647 w 608"/>
              <a:gd name="T53" fmla="*/ 2147483647 h 241"/>
              <a:gd name="T54" fmla="*/ 2147483647 w 608"/>
              <a:gd name="T55" fmla="*/ 2147483647 h 241"/>
              <a:gd name="T56" fmla="*/ 2147483647 w 608"/>
              <a:gd name="T57" fmla="*/ 2147483647 h 241"/>
              <a:gd name="T58" fmla="*/ 2147483647 w 608"/>
              <a:gd name="T59" fmla="*/ 2147483647 h 241"/>
              <a:gd name="T60" fmla="*/ 2147483647 w 608"/>
              <a:gd name="T61" fmla="*/ 2147483647 h 241"/>
              <a:gd name="T62" fmla="*/ 2147483647 w 608"/>
              <a:gd name="T63" fmla="*/ 2147483647 h 241"/>
              <a:gd name="T64" fmla="*/ 2147483647 w 608"/>
              <a:gd name="T65" fmla="*/ 2147483647 h 241"/>
              <a:gd name="T66" fmla="*/ 2147483647 w 608"/>
              <a:gd name="T67" fmla="*/ 2147483647 h 241"/>
              <a:gd name="T68" fmla="*/ 2147483647 w 608"/>
              <a:gd name="T69" fmla="*/ 2147483647 h 241"/>
              <a:gd name="T70" fmla="*/ 2147483647 w 608"/>
              <a:gd name="T71" fmla="*/ 2147483647 h 24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08"/>
              <a:gd name="T109" fmla="*/ 0 h 241"/>
              <a:gd name="T110" fmla="*/ 608 w 608"/>
              <a:gd name="T111" fmla="*/ 241 h 24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08" h="241">
                <a:moveTo>
                  <a:pt x="607" y="120"/>
                </a:moveTo>
                <a:lnTo>
                  <a:pt x="606" y="110"/>
                </a:lnTo>
                <a:lnTo>
                  <a:pt x="602" y="100"/>
                </a:lnTo>
                <a:lnTo>
                  <a:pt x="596" y="89"/>
                </a:lnTo>
                <a:lnTo>
                  <a:pt x="589" y="79"/>
                </a:lnTo>
                <a:lnTo>
                  <a:pt x="579" y="69"/>
                </a:lnTo>
                <a:lnTo>
                  <a:pt x="566" y="60"/>
                </a:lnTo>
                <a:lnTo>
                  <a:pt x="552" y="51"/>
                </a:lnTo>
                <a:lnTo>
                  <a:pt x="537" y="43"/>
                </a:lnTo>
                <a:lnTo>
                  <a:pt x="519" y="36"/>
                </a:lnTo>
                <a:lnTo>
                  <a:pt x="499" y="28"/>
                </a:lnTo>
                <a:lnTo>
                  <a:pt x="477" y="22"/>
                </a:lnTo>
                <a:lnTo>
                  <a:pt x="456" y="17"/>
                </a:lnTo>
                <a:lnTo>
                  <a:pt x="431" y="11"/>
                </a:lnTo>
                <a:lnTo>
                  <a:pt x="407" y="8"/>
                </a:lnTo>
                <a:lnTo>
                  <a:pt x="382" y="5"/>
                </a:lnTo>
                <a:lnTo>
                  <a:pt x="356" y="3"/>
                </a:lnTo>
                <a:lnTo>
                  <a:pt x="331" y="1"/>
                </a:lnTo>
                <a:lnTo>
                  <a:pt x="303" y="0"/>
                </a:lnTo>
                <a:lnTo>
                  <a:pt x="277" y="1"/>
                </a:lnTo>
                <a:lnTo>
                  <a:pt x="251" y="3"/>
                </a:lnTo>
                <a:lnTo>
                  <a:pt x="225" y="5"/>
                </a:lnTo>
                <a:lnTo>
                  <a:pt x="200" y="8"/>
                </a:lnTo>
                <a:lnTo>
                  <a:pt x="176" y="11"/>
                </a:lnTo>
                <a:lnTo>
                  <a:pt x="151" y="17"/>
                </a:lnTo>
                <a:lnTo>
                  <a:pt x="130" y="22"/>
                </a:lnTo>
                <a:lnTo>
                  <a:pt x="109" y="28"/>
                </a:lnTo>
                <a:lnTo>
                  <a:pt x="88" y="36"/>
                </a:lnTo>
                <a:lnTo>
                  <a:pt x="71" y="43"/>
                </a:lnTo>
                <a:lnTo>
                  <a:pt x="55" y="51"/>
                </a:lnTo>
                <a:lnTo>
                  <a:pt x="41" y="60"/>
                </a:lnTo>
                <a:lnTo>
                  <a:pt x="29" y="69"/>
                </a:lnTo>
                <a:lnTo>
                  <a:pt x="18" y="79"/>
                </a:lnTo>
                <a:lnTo>
                  <a:pt x="11" y="89"/>
                </a:lnTo>
                <a:lnTo>
                  <a:pt x="5" y="100"/>
                </a:lnTo>
                <a:lnTo>
                  <a:pt x="1" y="110"/>
                </a:lnTo>
                <a:lnTo>
                  <a:pt x="0" y="120"/>
                </a:lnTo>
                <a:lnTo>
                  <a:pt x="1" y="130"/>
                </a:lnTo>
                <a:lnTo>
                  <a:pt x="5" y="142"/>
                </a:lnTo>
                <a:lnTo>
                  <a:pt x="11" y="151"/>
                </a:lnTo>
                <a:lnTo>
                  <a:pt x="18" y="161"/>
                </a:lnTo>
                <a:lnTo>
                  <a:pt x="29" y="171"/>
                </a:lnTo>
                <a:lnTo>
                  <a:pt x="41" y="180"/>
                </a:lnTo>
                <a:lnTo>
                  <a:pt x="55" y="189"/>
                </a:lnTo>
                <a:lnTo>
                  <a:pt x="71" y="198"/>
                </a:lnTo>
                <a:lnTo>
                  <a:pt x="88" y="206"/>
                </a:lnTo>
                <a:lnTo>
                  <a:pt x="109" y="212"/>
                </a:lnTo>
                <a:lnTo>
                  <a:pt x="130" y="218"/>
                </a:lnTo>
                <a:lnTo>
                  <a:pt x="151" y="223"/>
                </a:lnTo>
                <a:lnTo>
                  <a:pt x="176" y="229"/>
                </a:lnTo>
                <a:lnTo>
                  <a:pt x="200" y="232"/>
                </a:lnTo>
                <a:lnTo>
                  <a:pt x="225" y="236"/>
                </a:lnTo>
                <a:lnTo>
                  <a:pt x="251" y="239"/>
                </a:lnTo>
                <a:lnTo>
                  <a:pt x="277" y="240"/>
                </a:lnTo>
                <a:lnTo>
                  <a:pt x="303" y="240"/>
                </a:lnTo>
                <a:lnTo>
                  <a:pt x="331" y="240"/>
                </a:lnTo>
                <a:lnTo>
                  <a:pt x="356" y="239"/>
                </a:lnTo>
                <a:lnTo>
                  <a:pt x="382" y="236"/>
                </a:lnTo>
                <a:lnTo>
                  <a:pt x="407" y="232"/>
                </a:lnTo>
                <a:lnTo>
                  <a:pt x="431" y="229"/>
                </a:lnTo>
                <a:lnTo>
                  <a:pt x="456" y="223"/>
                </a:lnTo>
                <a:lnTo>
                  <a:pt x="477" y="218"/>
                </a:lnTo>
                <a:lnTo>
                  <a:pt x="499" y="212"/>
                </a:lnTo>
                <a:lnTo>
                  <a:pt x="519" y="206"/>
                </a:lnTo>
                <a:lnTo>
                  <a:pt x="537" y="198"/>
                </a:lnTo>
                <a:lnTo>
                  <a:pt x="552" y="189"/>
                </a:lnTo>
                <a:lnTo>
                  <a:pt x="566" y="180"/>
                </a:lnTo>
                <a:lnTo>
                  <a:pt x="579" y="171"/>
                </a:lnTo>
                <a:lnTo>
                  <a:pt x="589" y="161"/>
                </a:lnTo>
                <a:lnTo>
                  <a:pt x="596" y="151"/>
                </a:lnTo>
                <a:lnTo>
                  <a:pt x="602" y="142"/>
                </a:lnTo>
                <a:lnTo>
                  <a:pt x="606" y="130"/>
                </a:lnTo>
                <a:lnTo>
                  <a:pt x="607" y="12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Freeform 43"/>
          <p:cNvSpPr>
            <a:spLocks/>
          </p:cNvSpPr>
          <p:nvPr/>
        </p:nvSpPr>
        <p:spPr bwMode="auto">
          <a:xfrm>
            <a:off x="8077201" y="1936748"/>
            <a:ext cx="795337" cy="300038"/>
          </a:xfrm>
          <a:custGeom>
            <a:avLst/>
            <a:gdLst>
              <a:gd name="T0" fmla="*/ 2147483647 w 501"/>
              <a:gd name="T1" fmla="*/ 2147483647 h 189"/>
              <a:gd name="T2" fmla="*/ 2147483647 w 501"/>
              <a:gd name="T3" fmla="*/ 2147483647 h 189"/>
              <a:gd name="T4" fmla="*/ 2147483647 w 501"/>
              <a:gd name="T5" fmla="*/ 2147483647 h 189"/>
              <a:gd name="T6" fmla="*/ 2147483647 w 501"/>
              <a:gd name="T7" fmla="*/ 2147483647 h 189"/>
              <a:gd name="T8" fmla="*/ 2147483647 w 501"/>
              <a:gd name="T9" fmla="*/ 2147483647 h 189"/>
              <a:gd name="T10" fmla="*/ 2147483647 w 501"/>
              <a:gd name="T11" fmla="*/ 2147483647 h 189"/>
              <a:gd name="T12" fmla="*/ 2147483647 w 501"/>
              <a:gd name="T13" fmla="*/ 2147483647 h 189"/>
              <a:gd name="T14" fmla="*/ 2147483647 w 501"/>
              <a:gd name="T15" fmla="*/ 2147483647 h 189"/>
              <a:gd name="T16" fmla="*/ 2147483647 w 501"/>
              <a:gd name="T17" fmla="*/ 2147483647 h 189"/>
              <a:gd name="T18" fmla="*/ 2147483647 w 501"/>
              <a:gd name="T19" fmla="*/ 2147483647 h 189"/>
              <a:gd name="T20" fmla="*/ 2147483647 w 501"/>
              <a:gd name="T21" fmla="*/ 2147483647 h 189"/>
              <a:gd name="T22" fmla="*/ 2147483647 w 501"/>
              <a:gd name="T23" fmla="*/ 2147483647 h 189"/>
              <a:gd name="T24" fmla="*/ 2147483647 w 501"/>
              <a:gd name="T25" fmla="*/ 2147483647 h 189"/>
              <a:gd name="T26" fmla="*/ 2147483647 w 501"/>
              <a:gd name="T27" fmla="*/ 2147483647 h 189"/>
              <a:gd name="T28" fmla="*/ 2147483647 w 501"/>
              <a:gd name="T29" fmla="*/ 2147483647 h 189"/>
              <a:gd name="T30" fmla="*/ 2147483647 w 501"/>
              <a:gd name="T31" fmla="*/ 2147483647 h 189"/>
              <a:gd name="T32" fmla="*/ 2147483647 w 501"/>
              <a:gd name="T33" fmla="*/ 2147483647 h 189"/>
              <a:gd name="T34" fmla="*/ 2147483647 w 501"/>
              <a:gd name="T35" fmla="*/ 2147483647 h 189"/>
              <a:gd name="T36" fmla="*/ 2147483647 w 501"/>
              <a:gd name="T37" fmla="*/ 2147483647 h 189"/>
              <a:gd name="T38" fmla="*/ 2147483647 w 501"/>
              <a:gd name="T39" fmla="*/ 2147483647 h 189"/>
              <a:gd name="T40" fmla="*/ 2147483647 w 501"/>
              <a:gd name="T41" fmla="*/ 2147483647 h 189"/>
              <a:gd name="T42" fmla="*/ 2147483647 w 501"/>
              <a:gd name="T43" fmla="*/ 2147483647 h 189"/>
              <a:gd name="T44" fmla="*/ 2147483647 w 501"/>
              <a:gd name="T45" fmla="*/ 2147483647 h 189"/>
              <a:gd name="T46" fmla="*/ 2147483647 w 501"/>
              <a:gd name="T47" fmla="*/ 2147483647 h 189"/>
              <a:gd name="T48" fmla="*/ 2147483647 w 501"/>
              <a:gd name="T49" fmla="*/ 2147483647 h 189"/>
              <a:gd name="T50" fmla="*/ 2147483647 w 501"/>
              <a:gd name="T51" fmla="*/ 2147483647 h 189"/>
              <a:gd name="T52" fmla="*/ 2147483647 w 501"/>
              <a:gd name="T53" fmla="*/ 0 h 189"/>
              <a:gd name="T54" fmla="*/ 2147483647 w 501"/>
              <a:gd name="T55" fmla="*/ 0 h 189"/>
              <a:gd name="T56" fmla="*/ 2147483647 w 501"/>
              <a:gd name="T57" fmla="*/ 2147483647 h 189"/>
              <a:gd name="T58" fmla="*/ 2147483647 w 501"/>
              <a:gd name="T59" fmla="*/ 2147483647 h 189"/>
              <a:gd name="T60" fmla="*/ 2147483647 w 501"/>
              <a:gd name="T61" fmla="*/ 2147483647 h 189"/>
              <a:gd name="T62" fmla="*/ 2147483647 w 501"/>
              <a:gd name="T63" fmla="*/ 2147483647 h 189"/>
              <a:gd name="T64" fmla="*/ 2147483647 w 501"/>
              <a:gd name="T65" fmla="*/ 2147483647 h 189"/>
              <a:gd name="T66" fmla="*/ 2147483647 w 501"/>
              <a:gd name="T67" fmla="*/ 2147483647 h 189"/>
              <a:gd name="T68" fmla="*/ 2147483647 w 501"/>
              <a:gd name="T69" fmla="*/ 2147483647 h 189"/>
              <a:gd name="T70" fmla="*/ 2147483647 w 501"/>
              <a:gd name="T71" fmla="*/ 2147483647 h 18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1"/>
              <a:gd name="T109" fmla="*/ 0 h 189"/>
              <a:gd name="T110" fmla="*/ 501 w 501"/>
              <a:gd name="T111" fmla="*/ 189 h 18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1" h="189">
                <a:moveTo>
                  <a:pt x="0" y="94"/>
                </a:moveTo>
                <a:lnTo>
                  <a:pt x="1" y="102"/>
                </a:lnTo>
                <a:lnTo>
                  <a:pt x="4" y="110"/>
                </a:lnTo>
                <a:lnTo>
                  <a:pt x="8" y="118"/>
                </a:lnTo>
                <a:lnTo>
                  <a:pt x="15" y="126"/>
                </a:lnTo>
                <a:lnTo>
                  <a:pt x="23" y="133"/>
                </a:lnTo>
                <a:lnTo>
                  <a:pt x="33" y="141"/>
                </a:lnTo>
                <a:lnTo>
                  <a:pt x="45" y="148"/>
                </a:lnTo>
                <a:lnTo>
                  <a:pt x="58" y="154"/>
                </a:lnTo>
                <a:lnTo>
                  <a:pt x="73" y="160"/>
                </a:lnTo>
                <a:lnTo>
                  <a:pt x="89" y="166"/>
                </a:lnTo>
                <a:lnTo>
                  <a:pt x="107" y="171"/>
                </a:lnTo>
                <a:lnTo>
                  <a:pt x="125" y="175"/>
                </a:lnTo>
                <a:lnTo>
                  <a:pt x="145" y="179"/>
                </a:lnTo>
                <a:lnTo>
                  <a:pt x="164" y="182"/>
                </a:lnTo>
                <a:lnTo>
                  <a:pt x="185" y="185"/>
                </a:lnTo>
                <a:lnTo>
                  <a:pt x="207" y="186"/>
                </a:lnTo>
                <a:lnTo>
                  <a:pt x="228" y="187"/>
                </a:lnTo>
                <a:lnTo>
                  <a:pt x="250" y="188"/>
                </a:lnTo>
                <a:lnTo>
                  <a:pt x="272" y="187"/>
                </a:lnTo>
                <a:lnTo>
                  <a:pt x="293" y="186"/>
                </a:lnTo>
                <a:lnTo>
                  <a:pt x="315" y="184"/>
                </a:lnTo>
                <a:lnTo>
                  <a:pt x="336" y="182"/>
                </a:lnTo>
                <a:lnTo>
                  <a:pt x="356" y="179"/>
                </a:lnTo>
                <a:lnTo>
                  <a:pt x="375" y="175"/>
                </a:lnTo>
                <a:lnTo>
                  <a:pt x="394" y="171"/>
                </a:lnTo>
                <a:lnTo>
                  <a:pt x="411" y="165"/>
                </a:lnTo>
                <a:lnTo>
                  <a:pt x="427" y="160"/>
                </a:lnTo>
                <a:lnTo>
                  <a:pt x="442" y="154"/>
                </a:lnTo>
                <a:lnTo>
                  <a:pt x="455" y="148"/>
                </a:lnTo>
                <a:lnTo>
                  <a:pt x="467" y="141"/>
                </a:lnTo>
                <a:lnTo>
                  <a:pt x="477" y="133"/>
                </a:lnTo>
                <a:lnTo>
                  <a:pt x="486" y="126"/>
                </a:lnTo>
                <a:lnTo>
                  <a:pt x="492" y="118"/>
                </a:lnTo>
                <a:lnTo>
                  <a:pt x="497" y="110"/>
                </a:lnTo>
                <a:lnTo>
                  <a:pt x="499" y="102"/>
                </a:lnTo>
                <a:lnTo>
                  <a:pt x="500" y="94"/>
                </a:lnTo>
                <a:lnTo>
                  <a:pt x="499" y="85"/>
                </a:lnTo>
                <a:lnTo>
                  <a:pt x="497" y="77"/>
                </a:lnTo>
                <a:lnTo>
                  <a:pt x="492" y="69"/>
                </a:lnTo>
                <a:lnTo>
                  <a:pt x="485" y="62"/>
                </a:lnTo>
                <a:lnTo>
                  <a:pt x="477" y="54"/>
                </a:lnTo>
                <a:lnTo>
                  <a:pt x="467" y="47"/>
                </a:lnTo>
                <a:lnTo>
                  <a:pt x="455" y="40"/>
                </a:lnTo>
                <a:lnTo>
                  <a:pt x="442" y="33"/>
                </a:lnTo>
                <a:lnTo>
                  <a:pt x="427" y="27"/>
                </a:lnTo>
                <a:lnTo>
                  <a:pt x="411" y="22"/>
                </a:lnTo>
                <a:lnTo>
                  <a:pt x="393" y="17"/>
                </a:lnTo>
                <a:lnTo>
                  <a:pt x="375" y="12"/>
                </a:lnTo>
                <a:lnTo>
                  <a:pt x="356" y="8"/>
                </a:lnTo>
                <a:lnTo>
                  <a:pt x="336" y="5"/>
                </a:lnTo>
                <a:lnTo>
                  <a:pt x="315" y="3"/>
                </a:lnTo>
                <a:lnTo>
                  <a:pt x="293" y="1"/>
                </a:lnTo>
                <a:lnTo>
                  <a:pt x="272" y="0"/>
                </a:lnTo>
                <a:lnTo>
                  <a:pt x="250" y="0"/>
                </a:lnTo>
                <a:lnTo>
                  <a:pt x="228" y="0"/>
                </a:lnTo>
                <a:lnTo>
                  <a:pt x="207" y="1"/>
                </a:lnTo>
                <a:lnTo>
                  <a:pt x="185" y="3"/>
                </a:lnTo>
                <a:lnTo>
                  <a:pt x="164" y="5"/>
                </a:lnTo>
                <a:lnTo>
                  <a:pt x="144" y="8"/>
                </a:lnTo>
                <a:lnTo>
                  <a:pt x="125" y="12"/>
                </a:lnTo>
                <a:lnTo>
                  <a:pt x="107" y="17"/>
                </a:lnTo>
                <a:lnTo>
                  <a:pt x="89" y="22"/>
                </a:lnTo>
                <a:lnTo>
                  <a:pt x="73" y="28"/>
                </a:lnTo>
                <a:lnTo>
                  <a:pt x="58" y="33"/>
                </a:lnTo>
                <a:lnTo>
                  <a:pt x="45" y="40"/>
                </a:lnTo>
                <a:lnTo>
                  <a:pt x="33" y="47"/>
                </a:lnTo>
                <a:lnTo>
                  <a:pt x="23" y="54"/>
                </a:lnTo>
                <a:lnTo>
                  <a:pt x="15" y="62"/>
                </a:lnTo>
                <a:lnTo>
                  <a:pt x="8" y="69"/>
                </a:lnTo>
                <a:lnTo>
                  <a:pt x="4" y="78"/>
                </a:lnTo>
                <a:lnTo>
                  <a:pt x="1" y="85"/>
                </a:lnTo>
                <a:lnTo>
                  <a:pt x="0" y="9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Rectangle 45"/>
          <p:cNvSpPr>
            <a:spLocks noChangeArrowheads="1"/>
          </p:cNvSpPr>
          <p:nvPr/>
        </p:nvSpPr>
        <p:spPr bwMode="auto">
          <a:xfrm>
            <a:off x="8247063" y="1892298"/>
            <a:ext cx="5318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age</a:t>
            </a:r>
          </a:p>
        </p:txBody>
      </p:sp>
      <p:sp>
        <p:nvSpPr>
          <p:cNvPr id="50191" name="Rectangle 46"/>
          <p:cNvSpPr>
            <a:spLocks noChangeArrowheads="1"/>
          </p:cNvSpPr>
          <p:nvPr/>
        </p:nvSpPr>
        <p:spPr bwMode="auto">
          <a:xfrm>
            <a:off x="7010401" y="1839911"/>
            <a:ext cx="8366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pname</a:t>
            </a:r>
          </a:p>
        </p:txBody>
      </p:sp>
      <p:sp>
        <p:nvSpPr>
          <p:cNvPr id="50193" name="Line 48"/>
          <p:cNvSpPr>
            <a:spLocks noChangeShapeType="1"/>
          </p:cNvSpPr>
          <p:nvPr/>
        </p:nvSpPr>
        <p:spPr bwMode="auto">
          <a:xfrm>
            <a:off x="7162801" y="2124955"/>
            <a:ext cx="587375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Line 49"/>
          <p:cNvSpPr>
            <a:spLocks noChangeShapeType="1"/>
          </p:cNvSpPr>
          <p:nvPr/>
        </p:nvSpPr>
        <p:spPr bwMode="auto">
          <a:xfrm>
            <a:off x="7670801" y="2215267"/>
            <a:ext cx="171450" cy="202494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5" name="Line 50"/>
          <p:cNvSpPr>
            <a:spLocks noChangeShapeType="1"/>
          </p:cNvSpPr>
          <p:nvPr/>
        </p:nvSpPr>
        <p:spPr bwMode="auto">
          <a:xfrm flipH="1">
            <a:off x="8375651" y="2247898"/>
            <a:ext cx="119062" cy="1698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4" name="Freeform 51"/>
          <p:cNvSpPr>
            <a:spLocks/>
          </p:cNvSpPr>
          <p:nvPr/>
        </p:nvSpPr>
        <p:spPr bwMode="auto">
          <a:xfrm>
            <a:off x="5383213" y="4405313"/>
            <a:ext cx="1131887" cy="331788"/>
          </a:xfrm>
          <a:custGeom>
            <a:avLst/>
            <a:gdLst>
              <a:gd name="T0" fmla="*/ 710 w 713"/>
              <a:gd name="T1" fmla="*/ 94 h 209"/>
              <a:gd name="T2" fmla="*/ 700 w 713"/>
              <a:gd name="T3" fmla="*/ 76 h 209"/>
              <a:gd name="T4" fmla="*/ 679 w 713"/>
              <a:gd name="T5" fmla="*/ 59 h 209"/>
              <a:gd name="T6" fmla="*/ 648 w 713"/>
              <a:gd name="T7" fmla="*/ 44 h 209"/>
              <a:gd name="T8" fmla="*/ 608 w 713"/>
              <a:gd name="T9" fmla="*/ 29 h 209"/>
              <a:gd name="T10" fmla="*/ 561 w 713"/>
              <a:gd name="T11" fmla="*/ 18 h 209"/>
              <a:gd name="T12" fmla="*/ 507 w 713"/>
              <a:gd name="T13" fmla="*/ 8 h 209"/>
              <a:gd name="T14" fmla="*/ 449 w 713"/>
              <a:gd name="T15" fmla="*/ 3 h 209"/>
              <a:gd name="T16" fmla="*/ 387 w 713"/>
              <a:gd name="T17" fmla="*/ 0 h 209"/>
              <a:gd name="T18" fmla="*/ 325 w 713"/>
              <a:gd name="T19" fmla="*/ 0 h 209"/>
              <a:gd name="T20" fmla="*/ 264 w 713"/>
              <a:gd name="T21" fmla="*/ 3 h 209"/>
              <a:gd name="T22" fmla="*/ 206 w 713"/>
              <a:gd name="T23" fmla="*/ 8 h 209"/>
              <a:gd name="T24" fmla="*/ 152 w 713"/>
              <a:gd name="T25" fmla="*/ 18 h 209"/>
              <a:gd name="T26" fmla="*/ 105 w 713"/>
              <a:gd name="T27" fmla="*/ 29 h 209"/>
              <a:gd name="T28" fmla="*/ 65 w 713"/>
              <a:gd name="T29" fmla="*/ 44 h 209"/>
              <a:gd name="T30" fmla="*/ 34 w 713"/>
              <a:gd name="T31" fmla="*/ 59 h 209"/>
              <a:gd name="T32" fmla="*/ 12 w 713"/>
              <a:gd name="T33" fmla="*/ 76 h 209"/>
              <a:gd name="T34" fmla="*/ 1 w 713"/>
              <a:gd name="T35" fmla="*/ 94 h 209"/>
              <a:gd name="T36" fmla="*/ 1 w 713"/>
              <a:gd name="T37" fmla="*/ 112 h 209"/>
              <a:gd name="T38" fmla="*/ 12 w 713"/>
              <a:gd name="T39" fmla="*/ 130 h 209"/>
              <a:gd name="T40" fmla="*/ 34 w 713"/>
              <a:gd name="T41" fmla="*/ 147 h 209"/>
              <a:gd name="T42" fmla="*/ 65 w 713"/>
              <a:gd name="T43" fmla="*/ 163 h 209"/>
              <a:gd name="T44" fmla="*/ 105 w 713"/>
              <a:gd name="T45" fmla="*/ 177 h 209"/>
              <a:gd name="T46" fmla="*/ 152 w 713"/>
              <a:gd name="T47" fmla="*/ 189 h 209"/>
              <a:gd name="T48" fmla="*/ 206 w 713"/>
              <a:gd name="T49" fmla="*/ 198 h 209"/>
              <a:gd name="T50" fmla="*/ 264 w 713"/>
              <a:gd name="T51" fmla="*/ 204 h 209"/>
              <a:gd name="T52" fmla="*/ 325 w 713"/>
              <a:gd name="T53" fmla="*/ 206 h 209"/>
              <a:gd name="T54" fmla="*/ 387 w 713"/>
              <a:gd name="T55" fmla="*/ 206 h 209"/>
              <a:gd name="T56" fmla="*/ 449 w 713"/>
              <a:gd name="T57" fmla="*/ 204 h 209"/>
              <a:gd name="T58" fmla="*/ 507 w 713"/>
              <a:gd name="T59" fmla="*/ 198 h 209"/>
              <a:gd name="T60" fmla="*/ 561 w 713"/>
              <a:gd name="T61" fmla="*/ 189 h 209"/>
              <a:gd name="T62" fmla="*/ 608 w 713"/>
              <a:gd name="T63" fmla="*/ 177 h 209"/>
              <a:gd name="T64" fmla="*/ 648 w 713"/>
              <a:gd name="T65" fmla="*/ 163 h 209"/>
              <a:gd name="T66" fmla="*/ 679 w 713"/>
              <a:gd name="T67" fmla="*/ 147 h 209"/>
              <a:gd name="T68" fmla="*/ 700 w 713"/>
              <a:gd name="T69" fmla="*/ 130 h 209"/>
              <a:gd name="T70" fmla="*/ 710 w 713"/>
              <a:gd name="T71" fmla="*/ 112 h 20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13"/>
              <a:gd name="T109" fmla="*/ 0 h 209"/>
              <a:gd name="T110" fmla="*/ 713 w 713"/>
              <a:gd name="T111" fmla="*/ 209 h 20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13" h="209">
                <a:moveTo>
                  <a:pt x="712" y="104"/>
                </a:moveTo>
                <a:lnTo>
                  <a:pt x="710" y="94"/>
                </a:lnTo>
                <a:lnTo>
                  <a:pt x="707" y="86"/>
                </a:lnTo>
                <a:lnTo>
                  <a:pt x="700" y="76"/>
                </a:lnTo>
                <a:lnTo>
                  <a:pt x="690" y="68"/>
                </a:lnTo>
                <a:lnTo>
                  <a:pt x="679" y="59"/>
                </a:lnTo>
                <a:lnTo>
                  <a:pt x="665" y="52"/>
                </a:lnTo>
                <a:lnTo>
                  <a:pt x="648" y="44"/>
                </a:lnTo>
                <a:lnTo>
                  <a:pt x="629" y="36"/>
                </a:lnTo>
                <a:lnTo>
                  <a:pt x="608" y="29"/>
                </a:lnTo>
                <a:lnTo>
                  <a:pt x="585" y="24"/>
                </a:lnTo>
                <a:lnTo>
                  <a:pt x="561" y="18"/>
                </a:lnTo>
                <a:lnTo>
                  <a:pt x="534" y="13"/>
                </a:lnTo>
                <a:lnTo>
                  <a:pt x="507" y="8"/>
                </a:lnTo>
                <a:lnTo>
                  <a:pt x="478" y="5"/>
                </a:lnTo>
                <a:lnTo>
                  <a:pt x="449" y="3"/>
                </a:lnTo>
                <a:lnTo>
                  <a:pt x="419" y="1"/>
                </a:lnTo>
                <a:lnTo>
                  <a:pt x="387" y="0"/>
                </a:lnTo>
                <a:lnTo>
                  <a:pt x="356" y="0"/>
                </a:lnTo>
                <a:lnTo>
                  <a:pt x="325" y="0"/>
                </a:lnTo>
                <a:lnTo>
                  <a:pt x="294" y="1"/>
                </a:lnTo>
                <a:lnTo>
                  <a:pt x="264" y="3"/>
                </a:lnTo>
                <a:lnTo>
                  <a:pt x="235" y="5"/>
                </a:lnTo>
                <a:lnTo>
                  <a:pt x="206" y="8"/>
                </a:lnTo>
                <a:lnTo>
                  <a:pt x="179" y="13"/>
                </a:lnTo>
                <a:lnTo>
                  <a:pt x="152" y="18"/>
                </a:lnTo>
                <a:lnTo>
                  <a:pt x="127" y="24"/>
                </a:lnTo>
                <a:lnTo>
                  <a:pt x="105" y="29"/>
                </a:lnTo>
                <a:lnTo>
                  <a:pt x="83" y="36"/>
                </a:lnTo>
                <a:lnTo>
                  <a:pt x="65" y="44"/>
                </a:lnTo>
                <a:lnTo>
                  <a:pt x="48" y="52"/>
                </a:lnTo>
                <a:lnTo>
                  <a:pt x="34" y="59"/>
                </a:lnTo>
                <a:lnTo>
                  <a:pt x="22" y="68"/>
                </a:lnTo>
                <a:lnTo>
                  <a:pt x="12" y="76"/>
                </a:lnTo>
                <a:lnTo>
                  <a:pt x="5" y="86"/>
                </a:lnTo>
                <a:lnTo>
                  <a:pt x="1" y="94"/>
                </a:lnTo>
                <a:lnTo>
                  <a:pt x="0" y="104"/>
                </a:lnTo>
                <a:lnTo>
                  <a:pt x="1" y="112"/>
                </a:lnTo>
                <a:lnTo>
                  <a:pt x="5" y="121"/>
                </a:lnTo>
                <a:lnTo>
                  <a:pt x="12" y="130"/>
                </a:lnTo>
                <a:lnTo>
                  <a:pt x="22" y="139"/>
                </a:lnTo>
                <a:lnTo>
                  <a:pt x="34" y="147"/>
                </a:lnTo>
                <a:lnTo>
                  <a:pt x="48" y="156"/>
                </a:lnTo>
                <a:lnTo>
                  <a:pt x="65" y="163"/>
                </a:lnTo>
                <a:lnTo>
                  <a:pt x="83" y="170"/>
                </a:lnTo>
                <a:lnTo>
                  <a:pt x="105" y="177"/>
                </a:lnTo>
                <a:lnTo>
                  <a:pt x="127" y="182"/>
                </a:lnTo>
                <a:lnTo>
                  <a:pt x="152" y="189"/>
                </a:lnTo>
                <a:lnTo>
                  <a:pt x="179" y="193"/>
                </a:lnTo>
                <a:lnTo>
                  <a:pt x="206" y="198"/>
                </a:lnTo>
                <a:lnTo>
                  <a:pt x="235" y="201"/>
                </a:lnTo>
                <a:lnTo>
                  <a:pt x="264" y="204"/>
                </a:lnTo>
                <a:lnTo>
                  <a:pt x="294" y="205"/>
                </a:lnTo>
                <a:lnTo>
                  <a:pt x="325" y="206"/>
                </a:lnTo>
                <a:lnTo>
                  <a:pt x="356" y="208"/>
                </a:lnTo>
                <a:lnTo>
                  <a:pt x="387" y="206"/>
                </a:lnTo>
                <a:lnTo>
                  <a:pt x="419" y="205"/>
                </a:lnTo>
                <a:lnTo>
                  <a:pt x="449" y="204"/>
                </a:lnTo>
                <a:lnTo>
                  <a:pt x="478" y="201"/>
                </a:lnTo>
                <a:lnTo>
                  <a:pt x="507" y="198"/>
                </a:lnTo>
                <a:lnTo>
                  <a:pt x="534" y="193"/>
                </a:lnTo>
                <a:lnTo>
                  <a:pt x="561" y="189"/>
                </a:lnTo>
                <a:lnTo>
                  <a:pt x="585" y="182"/>
                </a:lnTo>
                <a:lnTo>
                  <a:pt x="608" y="177"/>
                </a:lnTo>
                <a:lnTo>
                  <a:pt x="629" y="170"/>
                </a:lnTo>
                <a:lnTo>
                  <a:pt x="648" y="163"/>
                </a:lnTo>
                <a:lnTo>
                  <a:pt x="665" y="156"/>
                </a:lnTo>
                <a:lnTo>
                  <a:pt x="679" y="147"/>
                </a:lnTo>
                <a:lnTo>
                  <a:pt x="690" y="139"/>
                </a:lnTo>
                <a:lnTo>
                  <a:pt x="700" y="130"/>
                </a:lnTo>
                <a:lnTo>
                  <a:pt x="707" y="121"/>
                </a:lnTo>
                <a:lnTo>
                  <a:pt x="710" y="112"/>
                </a:lnTo>
                <a:lnTo>
                  <a:pt x="712" y="104"/>
                </a:lnTo>
              </a:path>
            </a:pathLst>
          </a:custGeom>
          <a:solidFill>
            <a:schemeClr val="bg1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0215" name="Freeform 52"/>
          <p:cNvSpPr>
            <a:spLocks/>
          </p:cNvSpPr>
          <p:nvPr/>
        </p:nvSpPr>
        <p:spPr bwMode="auto">
          <a:xfrm>
            <a:off x="6851650" y="4445000"/>
            <a:ext cx="796925" cy="300038"/>
          </a:xfrm>
          <a:custGeom>
            <a:avLst/>
            <a:gdLst>
              <a:gd name="T0" fmla="*/ 1 w 502"/>
              <a:gd name="T1" fmla="*/ 103 h 189"/>
              <a:gd name="T2" fmla="*/ 8 w 502"/>
              <a:gd name="T3" fmla="*/ 119 h 189"/>
              <a:gd name="T4" fmla="*/ 23 w 502"/>
              <a:gd name="T5" fmla="*/ 134 h 189"/>
              <a:gd name="T6" fmla="*/ 45 w 502"/>
              <a:gd name="T7" fmla="*/ 148 h 189"/>
              <a:gd name="T8" fmla="*/ 73 w 502"/>
              <a:gd name="T9" fmla="*/ 161 h 189"/>
              <a:gd name="T10" fmla="*/ 107 w 502"/>
              <a:gd name="T11" fmla="*/ 171 h 189"/>
              <a:gd name="T12" fmla="*/ 145 w 502"/>
              <a:gd name="T13" fmla="*/ 180 h 189"/>
              <a:gd name="T14" fmla="*/ 185 w 502"/>
              <a:gd name="T15" fmla="*/ 185 h 189"/>
              <a:gd name="T16" fmla="*/ 228 w 502"/>
              <a:gd name="T17" fmla="*/ 188 h 189"/>
              <a:gd name="T18" fmla="*/ 272 w 502"/>
              <a:gd name="T19" fmla="*/ 188 h 189"/>
              <a:gd name="T20" fmla="*/ 315 w 502"/>
              <a:gd name="T21" fmla="*/ 185 h 189"/>
              <a:gd name="T22" fmla="*/ 356 w 502"/>
              <a:gd name="T23" fmla="*/ 179 h 189"/>
              <a:gd name="T24" fmla="*/ 394 w 502"/>
              <a:gd name="T25" fmla="*/ 171 h 189"/>
              <a:gd name="T26" fmla="*/ 427 w 502"/>
              <a:gd name="T27" fmla="*/ 160 h 189"/>
              <a:gd name="T28" fmla="*/ 456 w 502"/>
              <a:gd name="T29" fmla="*/ 148 h 189"/>
              <a:gd name="T30" fmla="*/ 477 w 502"/>
              <a:gd name="T31" fmla="*/ 134 h 189"/>
              <a:gd name="T32" fmla="*/ 492 w 502"/>
              <a:gd name="T33" fmla="*/ 118 h 189"/>
              <a:gd name="T34" fmla="*/ 500 w 502"/>
              <a:gd name="T35" fmla="*/ 102 h 189"/>
              <a:gd name="T36" fmla="*/ 500 w 502"/>
              <a:gd name="T37" fmla="*/ 86 h 189"/>
              <a:gd name="T38" fmla="*/ 492 w 502"/>
              <a:gd name="T39" fmla="*/ 70 h 189"/>
              <a:gd name="T40" fmla="*/ 477 w 502"/>
              <a:gd name="T41" fmla="*/ 54 h 189"/>
              <a:gd name="T42" fmla="*/ 456 w 502"/>
              <a:gd name="T43" fmla="*/ 40 h 189"/>
              <a:gd name="T44" fmla="*/ 427 w 502"/>
              <a:gd name="T45" fmla="*/ 28 h 189"/>
              <a:gd name="T46" fmla="*/ 394 w 502"/>
              <a:gd name="T47" fmla="*/ 17 h 189"/>
              <a:gd name="T48" fmla="*/ 356 w 502"/>
              <a:gd name="T49" fmla="*/ 9 h 189"/>
              <a:gd name="T50" fmla="*/ 315 w 502"/>
              <a:gd name="T51" fmla="*/ 3 h 189"/>
              <a:gd name="T52" fmla="*/ 272 w 502"/>
              <a:gd name="T53" fmla="*/ 1 h 189"/>
              <a:gd name="T54" fmla="*/ 228 w 502"/>
              <a:gd name="T55" fmla="*/ 1 h 189"/>
              <a:gd name="T56" fmla="*/ 185 w 502"/>
              <a:gd name="T57" fmla="*/ 3 h 189"/>
              <a:gd name="T58" fmla="*/ 145 w 502"/>
              <a:gd name="T59" fmla="*/ 9 h 189"/>
              <a:gd name="T60" fmla="*/ 107 w 502"/>
              <a:gd name="T61" fmla="*/ 17 h 189"/>
              <a:gd name="T62" fmla="*/ 73 w 502"/>
              <a:gd name="T63" fmla="*/ 28 h 189"/>
              <a:gd name="T64" fmla="*/ 45 w 502"/>
              <a:gd name="T65" fmla="*/ 40 h 189"/>
              <a:gd name="T66" fmla="*/ 23 w 502"/>
              <a:gd name="T67" fmla="*/ 55 h 189"/>
              <a:gd name="T68" fmla="*/ 8 w 502"/>
              <a:gd name="T69" fmla="*/ 70 h 189"/>
              <a:gd name="T70" fmla="*/ 1 w 502"/>
              <a:gd name="T71" fmla="*/ 86 h 18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2"/>
              <a:gd name="T109" fmla="*/ 0 h 189"/>
              <a:gd name="T110" fmla="*/ 502 w 502"/>
              <a:gd name="T111" fmla="*/ 189 h 18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2" h="189">
                <a:moveTo>
                  <a:pt x="0" y="94"/>
                </a:moveTo>
                <a:lnTo>
                  <a:pt x="1" y="103"/>
                </a:lnTo>
                <a:lnTo>
                  <a:pt x="4" y="110"/>
                </a:lnTo>
                <a:lnTo>
                  <a:pt x="8" y="119"/>
                </a:lnTo>
                <a:lnTo>
                  <a:pt x="15" y="127"/>
                </a:lnTo>
                <a:lnTo>
                  <a:pt x="23" y="134"/>
                </a:lnTo>
                <a:lnTo>
                  <a:pt x="34" y="141"/>
                </a:lnTo>
                <a:lnTo>
                  <a:pt x="45" y="148"/>
                </a:lnTo>
                <a:lnTo>
                  <a:pt x="58" y="155"/>
                </a:lnTo>
                <a:lnTo>
                  <a:pt x="73" y="161"/>
                </a:lnTo>
                <a:lnTo>
                  <a:pt x="89" y="166"/>
                </a:lnTo>
                <a:lnTo>
                  <a:pt x="107" y="171"/>
                </a:lnTo>
                <a:lnTo>
                  <a:pt x="125" y="176"/>
                </a:lnTo>
                <a:lnTo>
                  <a:pt x="145" y="180"/>
                </a:lnTo>
                <a:lnTo>
                  <a:pt x="165" y="183"/>
                </a:lnTo>
                <a:lnTo>
                  <a:pt x="185" y="185"/>
                </a:lnTo>
                <a:lnTo>
                  <a:pt x="207" y="187"/>
                </a:lnTo>
                <a:lnTo>
                  <a:pt x="228" y="188"/>
                </a:lnTo>
                <a:lnTo>
                  <a:pt x="251" y="188"/>
                </a:lnTo>
                <a:lnTo>
                  <a:pt x="272" y="188"/>
                </a:lnTo>
                <a:lnTo>
                  <a:pt x="294" y="187"/>
                </a:lnTo>
                <a:lnTo>
                  <a:pt x="315" y="185"/>
                </a:lnTo>
                <a:lnTo>
                  <a:pt x="336" y="183"/>
                </a:lnTo>
                <a:lnTo>
                  <a:pt x="356" y="179"/>
                </a:lnTo>
                <a:lnTo>
                  <a:pt x="376" y="176"/>
                </a:lnTo>
                <a:lnTo>
                  <a:pt x="394" y="171"/>
                </a:lnTo>
                <a:lnTo>
                  <a:pt x="411" y="166"/>
                </a:lnTo>
                <a:lnTo>
                  <a:pt x="427" y="160"/>
                </a:lnTo>
                <a:lnTo>
                  <a:pt x="442" y="154"/>
                </a:lnTo>
                <a:lnTo>
                  <a:pt x="456" y="148"/>
                </a:lnTo>
                <a:lnTo>
                  <a:pt x="467" y="141"/>
                </a:lnTo>
                <a:lnTo>
                  <a:pt x="477" y="134"/>
                </a:lnTo>
                <a:lnTo>
                  <a:pt x="486" y="126"/>
                </a:lnTo>
                <a:lnTo>
                  <a:pt x="492" y="118"/>
                </a:lnTo>
                <a:lnTo>
                  <a:pt x="497" y="110"/>
                </a:lnTo>
                <a:lnTo>
                  <a:pt x="500" y="102"/>
                </a:lnTo>
                <a:lnTo>
                  <a:pt x="501" y="94"/>
                </a:lnTo>
                <a:lnTo>
                  <a:pt x="500" y="86"/>
                </a:lnTo>
                <a:lnTo>
                  <a:pt x="497" y="78"/>
                </a:lnTo>
                <a:lnTo>
                  <a:pt x="492" y="70"/>
                </a:lnTo>
                <a:lnTo>
                  <a:pt x="486" y="62"/>
                </a:lnTo>
                <a:lnTo>
                  <a:pt x="477" y="54"/>
                </a:lnTo>
                <a:lnTo>
                  <a:pt x="467" y="47"/>
                </a:lnTo>
                <a:lnTo>
                  <a:pt x="456" y="40"/>
                </a:lnTo>
                <a:lnTo>
                  <a:pt x="442" y="34"/>
                </a:lnTo>
                <a:lnTo>
                  <a:pt x="427" y="28"/>
                </a:lnTo>
                <a:lnTo>
                  <a:pt x="411" y="22"/>
                </a:lnTo>
                <a:lnTo>
                  <a:pt x="394" y="17"/>
                </a:lnTo>
                <a:lnTo>
                  <a:pt x="375" y="13"/>
                </a:lnTo>
                <a:lnTo>
                  <a:pt x="356" y="9"/>
                </a:lnTo>
                <a:lnTo>
                  <a:pt x="336" y="6"/>
                </a:lnTo>
                <a:lnTo>
                  <a:pt x="315" y="3"/>
                </a:lnTo>
                <a:lnTo>
                  <a:pt x="294" y="2"/>
                </a:lnTo>
                <a:lnTo>
                  <a:pt x="272" y="1"/>
                </a:lnTo>
                <a:lnTo>
                  <a:pt x="250" y="0"/>
                </a:lnTo>
                <a:lnTo>
                  <a:pt x="228" y="1"/>
                </a:lnTo>
                <a:lnTo>
                  <a:pt x="207" y="2"/>
                </a:lnTo>
                <a:lnTo>
                  <a:pt x="185" y="3"/>
                </a:lnTo>
                <a:lnTo>
                  <a:pt x="165" y="6"/>
                </a:lnTo>
                <a:lnTo>
                  <a:pt x="145" y="9"/>
                </a:lnTo>
                <a:lnTo>
                  <a:pt x="125" y="13"/>
                </a:lnTo>
                <a:lnTo>
                  <a:pt x="107" y="17"/>
                </a:lnTo>
                <a:lnTo>
                  <a:pt x="89" y="22"/>
                </a:lnTo>
                <a:lnTo>
                  <a:pt x="73" y="28"/>
                </a:lnTo>
                <a:lnTo>
                  <a:pt x="58" y="34"/>
                </a:lnTo>
                <a:lnTo>
                  <a:pt x="45" y="40"/>
                </a:lnTo>
                <a:lnTo>
                  <a:pt x="34" y="47"/>
                </a:lnTo>
                <a:lnTo>
                  <a:pt x="23" y="55"/>
                </a:lnTo>
                <a:lnTo>
                  <a:pt x="15" y="62"/>
                </a:lnTo>
                <a:lnTo>
                  <a:pt x="8" y="70"/>
                </a:lnTo>
                <a:lnTo>
                  <a:pt x="4" y="78"/>
                </a:lnTo>
                <a:lnTo>
                  <a:pt x="1" y="86"/>
                </a:lnTo>
                <a:lnTo>
                  <a:pt x="0" y="94"/>
                </a:lnTo>
              </a:path>
            </a:pathLst>
          </a:custGeom>
          <a:solidFill>
            <a:schemeClr val="bg1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0217" name="Rectangle 54"/>
          <p:cNvSpPr>
            <a:spLocks noChangeArrowheads="1"/>
          </p:cNvSpPr>
          <p:nvPr/>
        </p:nvSpPr>
        <p:spPr bwMode="auto">
          <a:xfrm>
            <a:off x="5521325" y="4392613"/>
            <a:ext cx="9493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policyid</a:t>
            </a:r>
          </a:p>
        </p:txBody>
      </p:sp>
      <p:sp>
        <p:nvSpPr>
          <p:cNvPr id="50218" name="Rectangle 55"/>
          <p:cNvSpPr>
            <a:spLocks noChangeArrowheads="1"/>
          </p:cNvSpPr>
          <p:nvPr/>
        </p:nvSpPr>
        <p:spPr bwMode="auto">
          <a:xfrm>
            <a:off x="6931025" y="4408488"/>
            <a:ext cx="5984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cost</a:t>
            </a:r>
          </a:p>
        </p:txBody>
      </p:sp>
      <p:sp>
        <p:nvSpPr>
          <p:cNvPr id="50220" name="Line 57"/>
          <p:cNvSpPr>
            <a:spLocks noChangeShapeType="1"/>
          </p:cNvSpPr>
          <p:nvPr/>
        </p:nvSpPr>
        <p:spPr bwMode="auto">
          <a:xfrm flipV="1">
            <a:off x="6065838" y="4214812"/>
            <a:ext cx="430212" cy="1968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1" name="Line 58"/>
          <p:cNvSpPr>
            <a:spLocks noChangeShapeType="1"/>
          </p:cNvSpPr>
          <p:nvPr/>
        </p:nvSpPr>
        <p:spPr bwMode="auto">
          <a:xfrm flipH="1" flipV="1">
            <a:off x="6800850" y="4214812"/>
            <a:ext cx="407987" cy="2381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0198" name="Group 74"/>
          <p:cNvGrpSpPr>
            <a:grpSpLocks/>
          </p:cNvGrpSpPr>
          <p:nvPr/>
        </p:nvGrpSpPr>
        <p:grpSpPr bwMode="auto">
          <a:xfrm>
            <a:off x="4191000" y="1752600"/>
            <a:ext cx="2257425" cy="1030289"/>
            <a:chOff x="1710" y="2228"/>
            <a:chExt cx="1422" cy="649"/>
          </a:xfrm>
        </p:grpSpPr>
        <p:sp>
          <p:nvSpPr>
            <p:cNvPr id="50203" name="Freeform 70"/>
            <p:cNvSpPr>
              <a:spLocks/>
            </p:cNvSpPr>
            <p:nvPr/>
          </p:nvSpPr>
          <p:spPr bwMode="auto">
            <a:xfrm>
              <a:off x="2063" y="2692"/>
              <a:ext cx="751" cy="170"/>
            </a:xfrm>
            <a:custGeom>
              <a:avLst/>
              <a:gdLst>
                <a:gd name="T0" fmla="*/ 750 w 751"/>
                <a:gd name="T1" fmla="*/ 169 h 170"/>
                <a:gd name="T2" fmla="*/ 750 w 751"/>
                <a:gd name="T3" fmla="*/ 0 h 170"/>
                <a:gd name="T4" fmla="*/ 0 w 751"/>
                <a:gd name="T5" fmla="*/ 0 h 170"/>
                <a:gd name="T6" fmla="*/ 0 w 751"/>
                <a:gd name="T7" fmla="*/ 169 h 170"/>
                <a:gd name="T8" fmla="*/ 750 w 751"/>
                <a:gd name="T9" fmla="*/ 169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1"/>
                <a:gd name="T16" fmla="*/ 0 h 170"/>
                <a:gd name="T17" fmla="*/ 751 w 751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1" h="170">
                  <a:moveTo>
                    <a:pt x="750" y="169"/>
                  </a:moveTo>
                  <a:lnTo>
                    <a:pt x="750" y="0"/>
                  </a:lnTo>
                  <a:lnTo>
                    <a:pt x="0" y="0"/>
                  </a:lnTo>
                  <a:lnTo>
                    <a:pt x="0" y="169"/>
                  </a:lnTo>
                  <a:lnTo>
                    <a:pt x="750" y="169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4" name="Freeform 63"/>
            <p:cNvSpPr>
              <a:spLocks/>
            </p:cNvSpPr>
            <p:nvPr/>
          </p:nvSpPr>
          <p:spPr bwMode="auto">
            <a:xfrm>
              <a:off x="1710" y="2385"/>
              <a:ext cx="501" cy="189"/>
            </a:xfrm>
            <a:custGeom>
              <a:avLst/>
              <a:gdLst>
                <a:gd name="T0" fmla="*/ 499 w 501"/>
                <a:gd name="T1" fmla="*/ 86 h 189"/>
                <a:gd name="T2" fmla="*/ 492 w 501"/>
                <a:gd name="T3" fmla="*/ 70 h 189"/>
                <a:gd name="T4" fmla="*/ 477 w 501"/>
                <a:gd name="T5" fmla="*/ 54 h 189"/>
                <a:gd name="T6" fmla="*/ 455 w 501"/>
                <a:gd name="T7" fmla="*/ 40 h 189"/>
                <a:gd name="T8" fmla="*/ 427 w 501"/>
                <a:gd name="T9" fmla="*/ 28 h 189"/>
                <a:gd name="T10" fmla="*/ 393 w 501"/>
                <a:gd name="T11" fmla="*/ 17 h 189"/>
                <a:gd name="T12" fmla="*/ 356 w 501"/>
                <a:gd name="T13" fmla="*/ 9 h 189"/>
                <a:gd name="T14" fmla="*/ 315 w 501"/>
                <a:gd name="T15" fmla="*/ 3 h 189"/>
                <a:gd name="T16" fmla="*/ 272 w 501"/>
                <a:gd name="T17" fmla="*/ 1 h 189"/>
                <a:gd name="T18" fmla="*/ 228 w 501"/>
                <a:gd name="T19" fmla="*/ 1 h 189"/>
                <a:gd name="T20" fmla="*/ 185 w 501"/>
                <a:gd name="T21" fmla="*/ 3 h 189"/>
                <a:gd name="T22" fmla="*/ 144 w 501"/>
                <a:gd name="T23" fmla="*/ 9 h 189"/>
                <a:gd name="T24" fmla="*/ 107 w 501"/>
                <a:gd name="T25" fmla="*/ 17 h 189"/>
                <a:gd name="T26" fmla="*/ 73 w 501"/>
                <a:gd name="T27" fmla="*/ 28 h 189"/>
                <a:gd name="T28" fmla="*/ 45 w 501"/>
                <a:gd name="T29" fmla="*/ 40 h 189"/>
                <a:gd name="T30" fmla="*/ 23 w 501"/>
                <a:gd name="T31" fmla="*/ 54 h 189"/>
                <a:gd name="T32" fmla="*/ 8 w 501"/>
                <a:gd name="T33" fmla="*/ 70 h 189"/>
                <a:gd name="T34" fmla="*/ 1 w 501"/>
                <a:gd name="T35" fmla="*/ 86 h 189"/>
                <a:gd name="T36" fmla="*/ 1 w 501"/>
                <a:gd name="T37" fmla="*/ 103 h 189"/>
                <a:gd name="T38" fmla="*/ 8 w 501"/>
                <a:gd name="T39" fmla="*/ 119 h 189"/>
                <a:gd name="T40" fmla="*/ 23 w 501"/>
                <a:gd name="T41" fmla="*/ 134 h 189"/>
                <a:gd name="T42" fmla="*/ 45 w 501"/>
                <a:gd name="T43" fmla="*/ 148 h 189"/>
                <a:gd name="T44" fmla="*/ 73 w 501"/>
                <a:gd name="T45" fmla="*/ 160 h 189"/>
                <a:gd name="T46" fmla="*/ 107 w 501"/>
                <a:gd name="T47" fmla="*/ 171 h 189"/>
                <a:gd name="T48" fmla="*/ 144 w 501"/>
                <a:gd name="T49" fmla="*/ 179 h 189"/>
                <a:gd name="T50" fmla="*/ 185 w 501"/>
                <a:gd name="T51" fmla="*/ 185 h 189"/>
                <a:gd name="T52" fmla="*/ 228 w 501"/>
                <a:gd name="T53" fmla="*/ 188 h 189"/>
                <a:gd name="T54" fmla="*/ 272 w 501"/>
                <a:gd name="T55" fmla="*/ 188 h 189"/>
                <a:gd name="T56" fmla="*/ 315 w 501"/>
                <a:gd name="T57" fmla="*/ 185 h 189"/>
                <a:gd name="T58" fmla="*/ 356 w 501"/>
                <a:gd name="T59" fmla="*/ 179 h 189"/>
                <a:gd name="T60" fmla="*/ 393 w 501"/>
                <a:gd name="T61" fmla="*/ 171 h 189"/>
                <a:gd name="T62" fmla="*/ 427 w 501"/>
                <a:gd name="T63" fmla="*/ 160 h 189"/>
                <a:gd name="T64" fmla="*/ 455 w 501"/>
                <a:gd name="T65" fmla="*/ 148 h 189"/>
                <a:gd name="T66" fmla="*/ 477 w 501"/>
                <a:gd name="T67" fmla="*/ 134 h 189"/>
                <a:gd name="T68" fmla="*/ 492 w 501"/>
                <a:gd name="T69" fmla="*/ 119 h 189"/>
                <a:gd name="T70" fmla="*/ 499 w 501"/>
                <a:gd name="T71" fmla="*/ 103 h 18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1"/>
                <a:gd name="T109" fmla="*/ 0 h 189"/>
                <a:gd name="T110" fmla="*/ 501 w 501"/>
                <a:gd name="T111" fmla="*/ 189 h 18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1" h="189">
                  <a:moveTo>
                    <a:pt x="500" y="94"/>
                  </a:moveTo>
                  <a:lnTo>
                    <a:pt x="499" y="86"/>
                  </a:lnTo>
                  <a:lnTo>
                    <a:pt x="496" y="78"/>
                  </a:lnTo>
                  <a:lnTo>
                    <a:pt x="492" y="70"/>
                  </a:lnTo>
                  <a:lnTo>
                    <a:pt x="485" y="62"/>
                  </a:lnTo>
                  <a:lnTo>
                    <a:pt x="477" y="54"/>
                  </a:lnTo>
                  <a:lnTo>
                    <a:pt x="467" y="47"/>
                  </a:lnTo>
                  <a:lnTo>
                    <a:pt x="455" y="40"/>
                  </a:lnTo>
                  <a:lnTo>
                    <a:pt x="442" y="34"/>
                  </a:lnTo>
                  <a:lnTo>
                    <a:pt x="427" y="28"/>
                  </a:lnTo>
                  <a:lnTo>
                    <a:pt x="411" y="22"/>
                  </a:lnTo>
                  <a:lnTo>
                    <a:pt x="393" y="17"/>
                  </a:lnTo>
                  <a:lnTo>
                    <a:pt x="375" y="13"/>
                  </a:lnTo>
                  <a:lnTo>
                    <a:pt x="356" y="9"/>
                  </a:lnTo>
                  <a:lnTo>
                    <a:pt x="336" y="6"/>
                  </a:lnTo>
                  <a:lnTo>
                    <a:pt x="315" y="3"/>
                  </a:lnTo>
                  <a:lnTo>
                    <a:pt x="293" y="2"/>
                  </a:lnTo>
                  <a:lnTo>
                    <a:pt x="272" y="1"/>
                  </a:lnTo>
                  <a:lnTo>
                    <a:pt x="250" y="0"/>
                  </a:lnTo>
                  <a:lnTo>
                    <a:pt x="228" y="1"/>
                  </a:lnTo>
                  <a:lnTo>
                    <a:pt x="207" y="2"/>
                  </a:lnTo>
                  <a:lnTo>
                    <a:pt x="185" y="3"/>
                  </a:lnTo>
                  <a:lnTo>
                    <a:pt x="164" y="6"/>
                  </a:lnTo>
                  <a:lnTo>
                    <a:pt x="144" y="9"/>
                  </a:lnTo>
                  <a:lnTo>
                    <a:pt x="125" y="13"/>
                  </a:lnTo>
                  <a:lnTo>
                    <a:pt x="107" y="17"/>
                  </a:lnTo>
                  <a:lnTo>
                    <a:pt x="89" y="22"/>
                  </a:lnTo>
                  <a:lnTo>
                    <a:pt x="73" y="28"/>
                  </a:lnTo>
                  <a:lnTo>
                    <a:pt x="58" y="34"/>
                  </a:lnTo>
                  <a:lnTo>
                    <a:pt x="45" y="40"/>
                  </a:lnTo>
                  <a:lnTo>
                    <a:pt x="33" y="47"/>
                  </a:lnTo>
                  <a:lnTo>
                    <a:pt x="23" y="54"/>
                  </a:lnTo>
                  <a:lnTo>
                    <a:pt x="15" y="62"/>
                  </a:lnTo>
                  <a:lnTo>
                    <a:pt x="8" y="70"/>
                  </a:lnTo>
                  <a:lnTo>
                    <a:pt x="3" y="78"/>
                  </a:lnTo>
                  <a:lnTo>
                    <a:pt x="1" y="86"/>
                  </a:lnTo>
                  <a:lnTo>
                    <a:pt x="0" y="94"/>
                  </a:lnTo>
                  <a:lnTo>
                    <a:pt x="1" y="103"/>
                  </a:lnTo>
                  <a:lnTo>
                    <a:pt x="3" y="110"/>
                  </a:lnTo>
                  <a:lnTo>
                    <a:pt x="8" y="119"/>
                  </a:lnTo>
                  <a:lnTo>
                    <a:pt x="15" y="127"/>
                  </a:lnTo>
                  <a:lnTo>
                    <a:pt x="23" y="134"/>
                  </a:lnTo>
                  <a:lnTo>
                    <a:pt x="33" y="141"/>
                  </a:lnTo>
                  <a:lnTo>
                    <a:pt x="45" y="148"/>
                  </a:lnTo>
                  <a:lnTo>
                    <a:pt x="58" y="154"/>
                  </a:lnTo>
                  <a:lnTo>
                    <a:pt x="73" y="160"/>
                  </a:lnTo>
                  <a:lnTo>
                    <a:pt x="89" y="166"/>
                  </a:lnTo>
                  <a:lnTo>
                    <a:pt x="107" y="171"/>
                  </a:lnTo>
                  <a:lnTo>
                    <a:pt x="125" y="176"/>
                  </a:lnTo>
                  <a:lnTo>
                    <a:pt x="144" y="179"/>
                  </a:lnTo>
                  <a:lnTo>
                    <a:pt x="164" y="183"/>
                  </a:lnTo>
                  <a:lnTo>
                    <a:pt x="185" y="185"/>
                  </a:lnTo>
                  <a:lnTo>
                    <a:pt x="207" y="187"/>
                  </a:lnTo>
                  <a:lnTo>
                    <a:pt x="228" y="188"/>
                  </a:lnTo>
                  <a:lnTo>
                    <a:pt x="250" y="188"/>
                  </a:lnTo>
                  <a:lnTo>
                    <a:pt x="272" y="188"/>
                  </a:lnTo>
                  <a:lnTo>
                    <a:pt x="293" y="187"/>
                  </a:lnTo>
                  <a:lnTo>
                    <a:pt x="315" y="185"/>
                  </a:lnTo>
                  <a:lnTo>
                    <a:pt x="336" y="183"/>
                  </a:lnTo>
                  <a:lnTo>
                    <a:pt x="356" y="179"/>
                  </a:lnTo>
                  <a:lnTo>
                    <a:pt x="375" y="176"/>
                  </a:lnTo>
                  <a:lnTo>
                    <a:pt x="393" y="171"/>
                  </a:lnTo>
                  <a:lnTo>
                    <a:pt x="411" y="166"/>
                  </a:lnTo>
                  <a:lnTo>
                    <a:pt x="427" y="160"/>
                  </a:lnTo>
                  <a:lnTo>
                    <a:pt x="442" y="154"/>
                  </a:lnTo>
                  <a:lnTo>
                    <a:pt x="455" y="148"/>
                  </a:lnTo>
                  <a:lnTo>
                    <a:pt x="467" y="141"/>
                  </a:lnTo>
                  <a:lnTo>
                    <a:pt x="477" y="134"/>
                  </a:lnTo>
                  <a:lnTo>
                    <a:pt x="485" y="127"/>
                  </a:lnTo>
                  <a:lnTo>
                    <a:pt x="492" y="119"/>
                  </a:lnTo>
                  <a:lnTo>
                    <a:pt x="496" y="110"/>
                  </a:lnTo>
                  <a:lnTo>
                    <a:pt x="499" y="103"/>
                  </a:lnTo>
                  <a:lnTo>
                    <a:pt x="500" y="9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5" name="Freeform 64"/>
            <p:cNvSpPr>
              <a:spLocks/>
            </p:cNvSpPr>
            <p:nvPr/>
          </p:nvSpPr>
          <p:spPr bwMode="auto">
            <a:xfrm>
              <a:off x="2630" y="2385"/>
              <a:ext cx="502" cy="189"/>
            </a:xfrm>
            <a:custGeom>
              <a:avLst/>
              <a:gdLst>
                <a:gd name="T0" fmla="*/ 1 w 502"/>
                <a:gd name="T1" fmla="*/ 103 h 189"/>
                <a:gd name="T2" fmla="*/ 8 w 502"/>
                <a:gd name="T3" fmla="*/ 119 h 189"/>
                <a:gd name="T4" fmla="*/ 24 w 502"/>
                <a:gd name="T5" fmla="*/ 134 h 189"/>
                <a:gd name="T6" fmla="*/ 45 w 502"/>
                <a:gd name="T7" fmla="*/ 148 h 189"/>
                <a:gd name="T8" fmla="*/ 73 w 502"/>
                <a:gd name="T9" fmla="*/ 161 h 189"/>
                <a:gd name="T10" fmla="*/ 107 w 502"/>
                <a:gd name="T11" fmla="*/ 171 h 189"/>
                <a:gd name="T12" fmla="*/ 144 w 502"/>
                <a:gd name="T13" fmla="*/ 179 h 189"/>
                <a:gd name="T14" fmla="*/ 186 w 502"/>
                <a:gd name="T15" fmla="*/ 185 h 189"/>
                <a:gd name="T16" fmla="*/ 229 w 502"/>
                <a:gd name="T17" fmla="*/ 188 h 189"/>
                <a:gd name="T18" fmla="*/ 272 w 502"/>
                <a:gd name="T19" fmla="*/ 188 h 189"/>
                <a:gd name="T20" fmla="*/ 315 w 502"/>
                <a:gd name="T21" fmla="*/ 185 h 189"/>
                <a:gd name="T22" fmla="*/ 356 w 502"/>
                <a:gd name="T23" fmla="*/ 179 h 189"/>
                <a:gd name="T24" fmla="*/ 394 w 502"/>
                <a:gd name="T25" fmla="*/ 171 h 189"/>
                <a:gd name="T26" fmla="*/ 427 w 502"/>
                <a:gd name="T27" fmla="*/ 160 h 189"/>
                <a:gd name="T28" fmla="*/ 455 w 502"/>
                <a:gd name="T29" fmla="*/ 148 h 189"/>
                <a:gd name="T30" fmla="*/ 477 w 502"/>
                <a:gd name="T31" fmla="*/ 134 h 189"/>
                <a:gd name="T32" fmla="*/ 492 w 502"/>
                <a:gd name="T33" fmla="*/ 118 h 189"/>
                <a:gd name="T34" fmla="*/ 500 w 502"/>
                <a:gd name="T35" fmla="*/ 102 h 189"/>
                <a:gd name="T36" fmla="*/ 500 w 502"/>
                <a:gd name="T37" fmla="*/ 86 h 189"/>
                <a:gd name="T38" fmla="*/ 492 w 502"/>
                <a:gd name="T39" fmla="*/ 70 h 189"/>
                <a:gd name="T40" fmla="*/ 477 w 502"/>
                <a:gd name="T41" fmla="*/ 54 h 189"/>
                <a:gd name="T42" fmla="*/ 455 w 502"/>
                <a:gd name="T43" fmla="*/ 40 h 189"/>
                <a:gd name="T44" fmla="*/ 427 w 502"/>
                <a:gd name="T45" fmla="*/ 28 h 189"/>
                <a:gd name="T46" fmla="*/ 394 w 502"/>
                <a:gd name="T47" fmla="*/ 17 h 189"/>
                <a:gd name="T48" fmla="*/ 356 w 502"/>
                <a:gd name="T49" fmla="*/ 9 h 189"/>
                <a:gd name="T50" fmla="*/ 315 w 502"/>
                <a:gd name="T51" fmla="*/ 3 h 189"/>
                <a:gd name="T52" fmla="*/ 272 w 502"/>
                <a:gd name="T53" fmla="*/ 1 h 189"/>
                <a:gd name="T54" fmla="*/ 229 w 502"/>
                <a:gd name="T55" fmla="*/ 1 h 189"/>
                <a:gd name="T56" fmla="*/ 185 w 502"/>
                <a:gd name="T57" fmla="*/ 3 h 189"/>
                <a:gd name="T58" fmla="*/ 144 w 502"/>
                <a:gd name="T59" fmla="*/ 9 h 189"/>
                <a:gd name="T60" fmla="*/ 107 w 502"/>
                <a:gd name="T61" fmla="*/ 17 h 189"/>
                <a:gd name="T62" fmla="*/ 73 w 502"/>
                <a:gd name="T63" fmla="*/ 28 h 189"/>
                <a:gd name="T64" fmla="*/ 45 w 502"/>
                <a:gd name="T65" fmla="*/ 40 h 189"/>
                <a:gd name="T66" fmla="*/ 24 w 502"/>
                <a:gd name="T67" fmla="*/ 55 h 189"/>
                <a:gd name="T68" fmla="*/ 8 w 502"/>
                <a:gd name="T69" fmla="*/ 70 h 189"/>
                <a:gd name="T70" fmla="*/ 1 w 502"/>
                <a:gd name="T71" fmla="*/ 86 h 18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2"/>
                <a:gd name="T109" fmla="*/ 0 h 189"/>
                <a:gd name="T110" fmla="*/ 502 w 502"/>
                <a:gd name="T111" fmla="*/ 189 h 18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2" h="189">
                  <a:moveTo>
                    <a:pt x="0" y="94"/>
                  </a:moveTo>
                  <a:lnTo>
                    <a:pt x="1" y="103"/>
                  </a:lnTo>
                  <a:lnTo>
                    <a:pt x="4" y="110"/>
                  </a:lnTo>
                  <a:lnTo>
                    <a:pt x="8" y="119"/>
                  </a:lnTo>
                  <a:lnTo>
                    <a:pt x="15" y="127"/>
                  </a:lnTo>
                  <a:lnTo>
                    <a:pt x="24" y="134"/>
                  </a:lnTo>
                  <a:lnTo>
                    <a:pt x="33" y="141"/>
                  </a:lnTo>
                  <a:lnTo>
                    <a:pt x="45" y="148"/>
                  </a:lnTo>
                  <a:lnTo>
                    <a:pt x="59" y="155"/>
                  </a:lnTo>
                  <a:lnTo>
                    <a:pt x="73" y="161"/>
                  </a:lnTo>
                  <a:lnTo>
                    <a:pt x="90" y="166"/>
                  </a:lnTo>
                  <a:lnTo>
                    <a:pt x="107" y="171"/>
                  </a:lnTo>
                  <a:lnTo>
                    <a:pt x="125" y="176"/>
                  </a:lnTo>
                  <a:lnTo>
                    <a:pt x="144" y="179"/>
                  </a:lnTo>
                  <a:lnTo>
                    <a:pt x="165" y="183"/>
                  </a:lnTo>
                  <a:lnTo>
                    <a:pt x="186" y="185"/>
                  </a:lnTo>
                  <a:lnTo>
                    <a:pt x="207" y="187"/>
                  </a:lnTo>
                  <a:lnTo>
                    <a:pt x="229" y="188"/>
                  </a:lnTo>
                  <a:lnTo>
                    <a:pt x="250" y="188"/>
                  </a:lnTo>
                  <a:lnTo>
                    <a:pt x="272" y="188"/>
                  </a:lnTo>
                  <a:lnTo>
                    <a:pt x="294" y="187"/>
                  </a:lnTo>
                  <a:lnTo>
                    <a:pt x="315" y="185"/>
                  </a:lnTo>
                  <a:lnTo>
                    <a:pt x="336" y="183"/>
                  </a:lnTo>
                  <a:lnTo>
                    <a:pt x="356" y="179"/>
                  </a:lnTo>
                  <a:lnTo>
                    <a:pt x="375" y="176"/>
                  </a:lnTo>
                  <a:lnTo>
                    <a:pt x="394" y="171"/>
                  </a:lnTo>
                  <a:lnTo>
                    <a:pt x="411" y="166"/>
                  </a:lnTo>
                  <a:lnTo>
                    <a:pt x="427" y="160"/>
                  </a:lnTo>
                  <a:lnTo>
                    <a:pt x="442" y="154"/>
                  </a:lnTo>
                  <a:lnTo>
                    <a:pt x="455" y="148"/>
                  </a:lnTo>
                  <a:lnTo>
                    <a:pt x="467" y="141"/>
                  </a:lnTo>
                  <a:lnTo>
                    <a:pt x="477" y="134"/>
                  </a:lnTo>
                  <a:lnTo>
                    <a:pt x="485" y="126"/>
                  </a:lnTo>
                  <a:lnTo>
                    <a:pt x="492" y="118"/>
                  </a:lnTo>
                  <a:lnTo>
                    <a:pt x="497" y="110"/>
                  </a:lnTo>
                  <a:lnTo>
                    <a:pt x="500" y="102"/>
                  </a:lnTo>
                  <a:lnTo>
                    <a:pt x="501" y="94"/>
                  </a:lnTo>
                  <a:lnTo>
                    <a:pt x="500" y="86"/>
                  </a:lnTo>
                  <a:lnTo>
                    <a:pt x="497" y="78"/>
                  </a:lnTo>
                  <a:lnTo>
                    <a:pt x="492" y="70"/>
                  </a:lnTo>
                  <a:lnTo>
                    <a:pt x="485" y="62"/>
                  </a:lnTo>
                  <a:lnTo>
                    <a:pt x="477" y="54"/>
                  </a:lnTo>
                  <a:lnTo>
                    <a:pt x="467" y="47"/>
                  </a:lnTo>
                  <a:lnTo>
                    <a:pt x="455" y="40"/>
                  </a:lnTo>
                  <a:lnTo>
                    <a:pt x="442" y="34"/>
                  </a:lnTo>
                  <a:lnTo>
                    <a:pt x="427" y="28"/>
                  </a:lnTo>
                  <a:lnTo>
                    <a:pt x="411" y="22"/>
                  </a:lnTo>
                  <a:lnTo>
                    <a:pt x="394" y="17"/>
                  </a:lnTo>
                  <a:lnTo>
                    <a:pt x="375" y="13"/>
                  </a:lnTo>
                  <a:lnTo>
                    <a:pt x="356" y="9"/>
                  </a:lnTo>
                  <a:lnTo>
                    <a:pt x="336" y="6"/>
                  </a:lnTo>
                  <a:lnTo>
                    <a:pt x="315" y="3"/>
                  </a:lnTo>
                  <a:lnTo>
                    <a:pt x="294" y="2"/>
                  </a:lnTo>
                  <a:lnTo>
                    <a:pt x="272" y="1"/>
                  </a:lnTo>
                  <a:lnTo>
                    <a:pt x="250" y="0"/>
                  </a:lnTo>
                  <a:lnTo>
                    <a:pt x="229" y="1"/>
                  </a:lnTo>
                  <a:lnTo>
                    <a:pt x="207" y="2"/>
                  </a:lnTo>
                  <a:lnTo>
                    <a:pt x="185" y="3"/>
                  </a:lnTo>
                  <a:lnTo>
                    <a:pt x="165" y="6"/>
                  </a:lnTo>
                  <a:lnTo>
                    <a:pt x="144" y="9"/>
                  </a:lnTo>
                  <a:lnTo>
                    <a:pt x="125" y="13"/>
                  </a:lnTo>
                  <a:lnTo>
                    <a:pt x="107" y="17"/>
                  </a:lnTo>
                  <a:lnTo>
                    <a:pt x="89" y="22"/>
                  </a:lnTo>
                  <a:lnTo>
                    <a:pt x="73" y="28"/>
                  </a:lnTo>
                  <a:lnTo>
                    <a:pt x="59" y="34"/>
                  </a:lnTo>
                  <a:lnTo>
                    <a:pt x="45" y="40"/>
                  </a:lnTo>
                  <a:lnTo>
                    <a:pt x="33" y="47"/>
                  </a:lnTo>
                  <a:lnTo>
                    <a:pt x="24" y="55"/>
                  </a:lnTo>
                  <a:lnTo>
                    <a:pt x="15" y="62"/>
                  </a:lnTo>
                  <a:lnTo>
                    <a:pt x="8" y="70"/>
                  </a:lnTo>
                  <a:lnTo>
                    <a:pt x="4" y="78"/>
                  </a:lnTo>
                  <a:lnTo>
                    <a:pt x="1" y="86"/>
                  </a:lnTo>
                  <a:lnTo>
                    <a:pt x="0" y="9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6" name="Freeform 65"/>
            <p:cNvSpPr>
              <a:spLocks/>
            </p:cNvSpPr>
            <p:nvPr/>
          </p:nvSpPr>
          <p:spPr bwMode="auto">
            <a:xfrm>
              <a:off x="2160" y="2247"/>
              <a:ext cx="502" cy="189"/>
            </a:xfrm>
            <a:custGeom>
              <a:avLst/>
              <a:gdLst>
                <a:gd name="T0" fmla="*/ 500 w 502"/>
                <a:gd name="T1" fmla="*/ 86 h 189"/>
                <a:gd name="T2" fmla="*/ 493 w 502"/>
                <a:gd name="T3" fmla="*/ 70 h 189"/>
                <a:gd name="T4" fmla="*/ 478 w 502"/>
                <a:gd name="T5" fmla="*/ 54 h 189"/>
                <a:gd name="T6" fmla="*/ 456 w 502"/>
                <a:gd name="T7" fmla="*/ 40 h 189"/>
                <a:gd name="T8" fmla="*/ 428 w 502"/>
                <a:gd name="T9" fmla="*/ 28 h 189"/>
                <a:gd name="T10" fmla="*/ 394 w 502"/>
                <a:gd name="T11" fmla="*/ 17 h 189"/>
                <a:gd name="T12" fmla="*/ 356 w 502"/>
                <a:gd name="T13" fmla="*/ 9 h 189"/>
                <a:gd name="T14" fmla="*/ 316 w 502"/>
                <a:gd name="T15" fmla="*/ 4 h 189"/>
                <a:gd name="T16" fmla="*/ 273 w 502"/>
                <a:gd name="T17" fmla="*/ 1 h 189"/>
                <a:gd name="T18" fmla="*/ 229 w 502"/>
                <a:gd name="T19" fmla="*/ 1 h 189"/>
                <a:gd name="T20" fmla="*/ 186 w 502"/>
                <a:gd name="T21" fmla="*/ 4 h 189"/>
                <a:gd name="T22" fmla="*/ 145 w 502"/>
                <a:gd name="T23" fmla="*/ 9 h 189"/>
                <a:gd name="T24" fmla="*/ 107 w 502"/>
                <a:gd name="T25" fmla="*/ 17 h 189"/>
                <a:gd name="T26" fmla="*/ 74 w 502"/>
                <a:gd name="T27" fmla="*/ 28 h 189"/>
                <a:gd name="T28" fmla="*/ 45 w 502"/>
                <a:gd name="T29" fmla="*/ 40 h 189"/>
                <a:gd name="T30" fmla="*/ 24 w 502"/>
                <a:gd name="T31" fmla="*/ 54 h 189"/>
                <a:gd name="T32" fmla="*/ 9 w 502"/>
                <a:gd name="T33" fmla="*/ 70 h 189"/>
                <a:gd name="T34" fmla="*/ 1 w 502"/>
                <a:gd name="T35" fmla="*/ 86 h 189"/>
                <a:gd name="T36" fmla="*/ 1 w 502"/>
                <a:gd name="T37" fmla="*/ 102 h 189"/>
                <a:gd name="T38" fmla="*/ 9 w 502"/>
                <a:gd name="T39" fmla="*/ 118 h 189"/>
                <a:gd name="T40" fmla="*/ 24 w 502"/>
                <a:gd name="T41" fmla="*/ 134 h 189"/>
                <a:gd name="T42" fmla="*/ 45 w 502"/>
                <a:gd name="T43" fmla="*/ 148 h 189"/>
                <a:gd name="T44" fmla="*/ 74 w 502"/>
                <a:gd name="T45" fmla="*/ 161 h 189"/>
                <a:gd name="T46" fmla="*/ 107 w 502"/>
                <a:gd name="T47" fmla="*/ 171 h 189"/>
                <a:gd name="T48" fmla="*/ 145 w 502"/>
                <a:gd name="T49" fmla="*/ 179 h 189"/>
                <a:gd name="T50" fmla="*/ 186 w 502"/>
                <a:gd name="T51" fmla="*/ 185 h 189"/>
                <a:gd name="T52" fmla="*/ 229 w 502"/>
                <a:gd name="T53" fmla="*/ 188 h 189"/>
                <a:gd name="T54" fmla="*/ 273 w 502"/>
                <a:gd name="T55" fmla="*/ 188 h 189"/>
                <a:gd name="T56" fmla="*/ 316 w 502"/>
                <a:gd name="T57" fmla="*/ 185 h 189"/>
                <a:gd name="T58" fmla="*/ 356 w 502"/>
                <a:gd name="T59" fmla="*/ 179 h 189"/>
                <a:gd name="T60" fmla="*/ 394 w 502"/>
                <a:gd name="T61" fmla="*/ 171 h 189"/>
                <a:gd name="T62" fmla="*/ 428 w 502"/>
                <a:gd name="T63" fmla="*/ 161 h 189"/>
                <a:gd name="T64" fmla="*/ 456 w 502"/>
                <a:gd name="T65" fmla="*/ 148 h 189"/>
                <a:gd name="T66" fmla="*/ 478 w 502"/>
                <a:gd name="T67" fmla="*/ 134 h 189"/>
                <a:gd name="T68" fmla="*/ 493 w 502"/>
                <a:gd name="T69" fmla="*/ 118 h 189"/>
                <a:gd name="T70" fmla="*/ 500 w 502"/>
                <a:gd name="T71" fmla="*/ 102 h 18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2"/>
                <a:gd name="T109" fmla="*/ 0 h 189"/>
                <a:gd name="T110" fmla="*/ 502 w 502"/>
                <a:gd name="T111" fmla="*/ 189 h 18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2" h="189">
                  <a:moveTo>
                    <a:pt x="501" y="94"/>
                  </a:moveTo>
                  <a:lnTo>
                    <a:pt x="500" y="86"/>
                  </a:lnTo>
                  <a:lnTo>
                    <a:pt x="497" y="78"/>
                  </a:lnTo>
                  <a:lnTo>
                    <a:pt x="493" y="70"/>
                  </a:lnTo>
                  <a:lnTo>
                    <a:pt x="486" y="62"/>
                  </a:lnTo>
                  <a:lnTo>
                    <a:pt x="478" y="54"/>
                  </a:lnTo>
                  <a:lnTo>
                    <a:pt x="467" y="47"/>
                  </a:lnTo>
                  <a:lnTo>
                    <a:pt x="456" y="40"/>
                  </a:lnTo>
                  <a:lnTo>
                    <a:pt x="443" y="34"/>
                  </a:lnTo>
                  <a:lnTo>
                    <a:pt x="428" y="28"/>
                  </a:lnTo>
                  <a:lnTo>
                    <a:pt x="412" y="22"/>
                  </a:lnTo>
                  <a:lnTo>
                    <a:pt x="394" y="17"/>
                  </a:lnTo>
                  <a:lnTo>
                    <a:pt x="376" y="13"/>
                  </a:lnTo>
                  <a:lnTo>
                    <a:pt x="356" y="9"/>
                  </a:lnTo>
                  <a:lnTo>
                    <a:pt x="336" y="6"/>
                  </a:lnTo>
                  <a:lnTo>
                    <a:pt x="316" y="4"/>
                  </a:lnTo>
                  <a:lnTo>
                    <a:pt x="294" y="2"/>
                  </a:lnTo>
                  <a:lnTo>
                    <a:pt x="273" y="1"/>
                  </a:lnTo>
                  <a:lnTo>
                    <a:pt x="251" y="0"/>
                  </a:lnTo>
                  <a:lnTo>
                    <a:pt x="229" y="1"/>
                  </a:lnTo>
                  <a:lnTo>
                    <a:pt x="207" y="2"/>
                  </a:lnTo>
                  <a:lnTo>
                    <a:pt x="186" y="4"/>
                  </a:lnTo>
                  <a:lnTo>
                    <a:pt x="165" y="6"/>
                  </a:lnTo>
                  <a:lnTo>
                    <a:pt x="145" y="9"/>
                  </a:lnTo>
                  <a:lnTo>
                    <a:pt x="125" y="13"/>
                  </a:lnTo>
                  <a:lnTo>
                    <a:pt x="107" y="17"/>
                  </a:lnTo>
                  <a:lnTo>
                    <a:pt x="90" y="22"/>
                  </a:lnTo>
                  <a:lnTo>
                    <a:pt x="74" y="28"/>
                  </a:lnTo>
                  <a:lnTo>
                    <a:pt x="59" y="34"/>
                  </a:lnTo>
                  <a:lnTo>
                    <a:pt x="45" y="40"/>
                  </a:lnTo>
                  <a:lnTo>
                    <a:pt x="34" y="47"/>
                  </a:lnTo>
                  <a:lnTo>
                    <a:pt x="24" y="54"/>
                  </a:lnTo>
                  <a:lnTo>
                    <a:pt x="15" y="62"/>
                  </a:lnTo>
                  <a:lnTo>
                    <a:pt x="9" y="70"/>
                  </a:lnTo>
                  <a:lnTo>
                    <a:pt x="4" y="78"/>
                  </a:lnTo>
                  <a:lnTo>
                    <a:pt x="1" y="86"/>
                  </a:lnTo>
                  <a:lnTo>
                    <a:pt x="0" y="94"/>
                  </a:lnTo>
                  <a:lnTo>
                    <a:pt x="1" y="102"/>
                  </a:lnTo>
                  <a:lnTo>
                    <a:pt x="4" y="111"/>
                  </a:lnTo>
                  <a:lnTo>
                    <a:pt x="9" y="118"/>
                  </a:lnTo>
                  <a:lnTo>
                    <a:pt x="15" y="126"/>
                  </a:lnTo>
                  <a:lnTo>
                    <a:pt x="24" y="134"/>
                  </a:lnTo>
                  <a:lnTo>
                    <a:pt x="34" y="141"/>
                  </a:lnTo>
                  <a:lnTo>
                    <a:pt x="45" y="148"/>
                  </a:lnTo>
                  <a:lnTo>
                    <a:pt x="59" y="155"/>
                  </a:lnTo>
                  <a:lnTo>
                    <a:pt x="74" y="161"/>
                  </a:lnTo>
                  <a:lnTo>
                    <a:pt x="90" y="166"/>
                  </a:lnTo>
                  <a:lnTo>
                    <a:pt x="107" y="171"/>
                  </a:lnTo>
                  <a:lnTo>
                    <a:pt x="125" y="175"/>
                  </a:lnTo>
                  <a:lnTo>
                    <a:pt x="145" y="179"/>
                  </a:lnTo>
                  <a:lnTo>
                    <a:pt x="165" y="182"/>
                  </a:lnTo>
                  <a:lnTo>
                    <a:pt x="186" y="185"/>
                  </a:lnTo>
                  <a:lnTo>
                    <a:pt x="207" y="187"/>
                  </a:lnTo>
                  <a:lnTo>
                    <a:pt x="229" y="188"/>
                  </a:lnTo>
                  <a:lnTo>
                    <a:pt x="251" y="188"/>
                  </a:lnTo>
                  <a:lnTo>
                    <a:pt x="273" y="188"/>
                  </a:lnTo>
                  <a:lnTo>
                    <a:pt x="294" y="187"/>
                  </a:lnTo>
                  <a:lnTo>
                    <a:pt x="316" y="185"/>
                  </a:lnTo>
                  <a:lnTo>
                    <a:pt x="336" y="182"/>
                  </a:lnTo>
                  <a:lnTo>
                    <a:pt x="356" y="179"/>
                  </a:lnTo>
                  <a:lnTo>
                    <a:pt x="376" y="175"/>
                  </a:lnTo>
                  <a:lnTo>
                    <a:pt x="394" y="171"/>
                  </a:lnTo>
                  <a:lnTo>
                    <a:pt x="412" y="166"/>
                  </a:lnTo>
                  <a:lnTo>
                    <a:pt x="428" y="161"/>
                  </a:lnTo>
                  <a:lnTo>
                    <a:pt x="443" y="155"/>
                  </a:lnTo>
                  <a:lnTo>
                    <a:pt x="456" y="148"/>
                  </a:lnTo>
                  <a:lnTo>
                    <a:pt x="467" y="141"/>
                  </a:lnTo>
                  <a:lnTo>
                    <a:pt x="478" y="134"/>
                  </a:lnTo>
                  <a:lnTo>
                    <a:pt x="486" y="126"/>
                  </a:lnTo>
                  <a:lnTo>
                    <a:pt x="493" y="118"/>
                  </a:lnTo>
                  <a:lnTo>
                    <a:pt x="497" y="111"/>
                  </a:lnTo>
                  <a:lnTo>
                    <a:pt x="500" y="102"/>
                  </a:lnTo>
                  <a:lnTo>
                    <a:pt x="501" y="9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7" name="Rectangle 66"/>
            <p:cNvSpPr>
              <a:spLocks noChangeArrowheads="1"/>
            </p:cNvSpPr>
            <p:nvPr/>
          </p:nvSpPr>
          <p:spPr bwMode="auto">
            <a:xfrm>
              <a:off x="2189" y="2228"/>
              <a:ext cx="44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name</a:t>
              </a:r>
            </a:p>
          </p:txBody>
        </p:sp>
        <p:sp>
          <p:nvSpPr>
            <p:cNvPr id="50208" name="Rectangle 67"/>
            <p:cNvSpPr>
              <a:spLocks noChangeArrowheads="1"/>
            </p:cNvSpPr>
            <p:nvPr/>
          </p:nvSpPr>
          <p:spPr bwMode="auto">
            <a:xfrm>
              <a:off x="2050" y="2667"/>
              <a:ext cx="84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Employees</a:t>
              </a:r>
            </a:p>
          </p:txBody>
        </p:sp>
        <p:sp>
          <p:nvSpPr>
            <p:cNvPr id="50209" name="Rectangle 68"/>
            <p:cNvSpPr>
              <a:spLocks noChangeArrowheads="1"/>
            </p:cNvSpPr>
            <p:nvPr/>
          </p:nvSpPr>
          <p:spPr bwMode="auto">
            <a:xfrm>
              <a:off x="1805" y="2353"/>
              <a:ext cx="33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pitchFamily="34" charset="0"/>
                </a:rPr>
                <a:t>ssn</a:t>
              </a:r>
            </a:p>
          </p:txBody>
        </p:sp>
        <p:sp>
          <p:nvSpPr>
            <p:cNvPr id="50210" name="Rectangle 69"/>
            <p:cNvSpPr>
              <a:spLocks noChangeArrowheads="1"/>
            </p:cNvSpPr>
            <p:nvPr/>
          </p:nvSpPr>
          <p:spPr bwMode="auto">
            <a:xfrm>
              <a:off x="2745" y="2375"/>
              <a:ext cx="27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lot</a:t>
              </a:r>
            </a:p>
          </p:txBody>
        </p:sp>
        <p:sp>
          <p:nvSpPr>
            <p:cNvPr id="50211" name="Line 71"/>
            <p:cNvSpPr>
              <a:spLocks noChangeShapeType="1"/>
            </p:cNvSpPr>
            <p:nvPr/>
          </p:nvSpPr>
          <p:spPr bwMode="auto">
            <a:xfrm>
              <a:off x="2076" y="2562"/>
              <a:ext cx="224" cy="12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2" name="Line 72"/>
            <p:cNvSpPr>
              <a:spLocks noChangeShapeType="1"/>
            </p:cNvSpPr>
            <p:nvPr/>
          </p:nvSpPr>
          <p:spPr bwMode="auto">
            <a:xfrm>
              <a:off x="2423" y="2442"/>
              <a:ext cx="31" cy="24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3" name="Line 73"/>
            <p:cNvSpPr>
              <a:spLocks noChangeShapeType="1"/>
            </p:cNvSpPr>
            <p:nvPr/>
          </p:nvSpPr>
          <p:spPr bwMode="auto">
            <a:xfrm flipV="1">
              <a:off x="2663" y="2562"/>
              <a:ext cx="103" cy="13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259388" y="3017838"/>
            <a:ext cx="2020887" cy="1212849"/>
            <a:chOff x="5259388" y="3017838"/>
            <a:chExt cx="2020887" cy="1212849"/>
          </a:xfrm>
        </p:grpSpPr>
        <p:sp>
          <p:nvSpPr>
            <p:cNvPr id="50194" name="Freeform 62"/>
            <p:cNvSpPr>
              <a:spLocks/>
            </p:cNvSpPr>
            <p:nvPr/>
          </p:nvSpPr>
          <p:spPr bwMode="auto">
            <a:xfrm>
              <a:off x="5259388" y="3017838"/>
              <a:ext cx="1293812" cy="600075"/>
            </a:xfrm>
            <a:custGeom>
              <a:avLst/>
              <a:gdLst>
                <a:gd name="T0" fmla="*/ 0 w 815"/>
                <a:gd name="T1" fmla="*/ 2147483647 h 378"/>
                <a:gd name="T2" fmla="*/ 2147483647 w 815"/>
                <a:gd name="T3" fmla="*/ 0 h 378"/>
                <a:gd name="T4" fmla="*/ 2147483647 w 815"/>
                <a:gd name="T5" fmla="*/ 2147483647 h 378"/>
                <a:gd name="T6" fmla="*/ 2147483647 w 815"/>
                <a:gd name="T7" fmla="*/ 2147483647 h 378"/>
                <a:gd name="T8" fmla="*/ 0 w 815"/>
                <a:gd name="T9" fmla="*/ 2147483647 h 3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5"/>
                <a:gd name="T16" fmla="*/ 0 h 378"/>
                <a:gd name="T17" fmla="*/ 815 w 815"/>
                <a:gd name="T18" fmla="*/ 378 h 3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5" h="378">
                  <a:moveTo>
                    <a:pt x="0" y="188"/>
                  </a:moveTo>
                  <a:lnTo>
                    <a:pt x="402" y="0"/>
                  </a:lnTo>
                  <a:lnTo>
                    <a:pt x="814" y="194"/>
                  </a:lnTo>
                  <a:lnTo>
                    <a:pt x="402" y="377"/>
                  </a:lnTo>
                  <a:lnTo>
                    <a:pt x="0" y="18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27" name="Freeform 53"/>
            <p:cNvSpPr>
              <a:spLocks/>
            </p:cNvSpPr>
            <p:nvPr/>
          </p:nvSpPr>
          <p:spPr bwMode="auto">
            <a:xfrm>
              <a:off x="6289675" y="3910012"/>
              <a:ext cx="990600" cy="309563"/>
            </a:xfrm>
            <a:custGeom>
              <a:avLst/>
              <a:gdLst>
                <a:gd name="T0" fmla="*/ 623 w 624"/>
                <a:gd name="T1" fmla="*/ 194 h 195"/>
                <a:gd name="T2" fmla="*/ 623 w 624"/>
                <a:gd name="T3" fmla="*/ 0 h 195"/>
                <a:gd name="T4" fmla="*/ 0 w 624"/>
                <a:gd name="T5" fmla="*/ 0 h 195"/>
                <a:gd name="T6" fmla="*/ 0 w 624"/>
                <a:gd name="T7" fmla="*/ 194 h 195"/>
                <a:gd name="T8" fmla="*/ 623 w 624"/>
                <a:gd name="T9" fmla="*/ 194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4"/>
                <a:gd name="T16" fmla="*/ 0 h 195"/>
                <a:gd name="T17" fmla="*/ 624 w 624"/>
                <a:gd name="T18" fmla="*/ 195 h 1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4" h="195">
                  <a:moveTo>
                    <a:pt x="623" y="194"/>
                  </a:moveTo>
                  <a:lnTo>
                    <a:pt x="623" y="0"/>
                  </a:lnTo>
                  <a:lnTo>
                    <a:pt x="0" y="0"/>
                  </a:lnTo>
                  <a:lnTo>
                    <a:pt x="0" y="194"/>
                  </a:lnTo>
                  <a:lnTo>
                    <a:pt x="623" y="19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50219" name="Rectangle 56"/>
            <p:cNvSpPr>
              <a:spLocks noChangeArrowheads="1"/>
            </p:cNvSpPr>
            <p:nvPr/>
          </p:nvSpPr>
          <p:spPr bwMode="auto">
            <a:xfrm>
              <a:off x="6324600" y="3897312"/>
              <a:ext cx="9493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Policies</a:t>
              </a:r>
            </a:p>
          </p:txBody>
        </p:sp>
        <p:sp>
          <p:nvSpPr>
            <p:cNvPr id="50197" name="Rectangle 61"/>
            <p:cNvSpPr>
              <a:spLocks noChangeArrowheads="1"/>
            </p:cNvSpPr>
            <p:nvPr/>
          </p:nvSpPr>
          <p:spPr bwMode="auto">
            <a:xfrm>
              <a:off x="5338762" y="3143250"/>
              <a:ext cx="117475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Purchaser</a:t>
              </a:r>
            </a:p>
          </p:txBody>
        </p:sp>
        <p:sp>
          <p:nvSpPr>
            <p:cNvPr id="50199" name="Line 75"/>
            <p:cNvSpPr>
              <a:spLocks noChangeShapeType="1"/>
            </p:cNvSpPr>
            <p:nvPr/>
          </p:nvSpPr>
          <p:spPr bwMode="auto">
            <a:xfrm flipH="1" flipV="1">
              <a:off x="6145213" y="3525837"/>
              <a:ext cx="381000" cy="38100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710364" y="2416173"/>
            <a:ext cx="2078037" cy="1490664"/>
            <a:chOff x="6710364" y="2416173"/>
            <a:chExt cx="2078037" cy="1490664"/>
          </a:xfrm>
        </p:grpSpPr>
        <p:grpSp>
          <p:nvGrpSpPr>
            <p:cNvPr id="50186" name="Group 41"/>
            <p:cNvGrpSpPr>
              <a:grpSpLocks/>
            </p:cNvGrpSpPr>
            <p:nvPr/>
          </p:nvGrpSpPr>
          <p:grpSpPr bwMode="auto">
            <a:xfrm>
              <a:off x="6710364" y="3146425"/>
              <a:ext cx="1557337" cy="584200"/>
              <a:chOff x="3764" y="3073"/>
              <a:chExt cx="981" cy="368"/>
            </a:xfrm>
          </p:grpSpPr>
          <p:sp>
            <p:nvSpPr>
              <p:cNvPr id="50222" name="Freeform 39"/>
              <p:cNvSpPr>
                <a:spLocks/>
              </p:cNvSpPr>
              <p:nvPr/>
            </p:nvSpPr>
            <p:spPr bwMode="auto">
              <a:xfrm>
                <a:off x="3764" y="3073"/>
                <a:ext cx="981" cy="368"/>
              </a:xfrm>
              <a:custGeom>
                <a:avLst/>
                <a:gdLst>
                  <a:gd name="T0" fmla="*/ 0 w 981"/>
                  <a:gd name="T1" fmla="*/ 183 h 368"/>
                  <a:gd name="T2" fmla="*/ 483 w 981"/>
                  <a:gd name="T3" fmla="*/ 0 h 368"/>
                  <a:gd name="T4" fmla="*/ 980 w 981"/>
                  <a:gd name="T5" fmla="*/ 189 h 368"/>
                  <a:gd name="T6" fmla="*/ 483 w 981"/>
                  <a:gd name="T7" fmla="*/ 367 h 368"/>
                  <a:gd name="T8" fmla="*/ 0 w 981"/>
                  <a:gd name="T9" fmla="*/ 183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1"/>
                  <a:gd name="T16" fmla="*/ 0 h 368"/>
                  <a:gd name="T17" fmla="*/ 981 w 981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1" h="368">
                    <a:moveTo>
                      <a:pt x="0" y="183"/>
                    </a:moveTo>
                    <a:lnTo>
                      <a:pt x="483" y="0"/>
                    </a:lnTo>
                    <a:lnTo>
                      <a:pt x="980" y="189"/>
                    </a:lnTo>
                    <a:lnTo>
                      <a:pt x="483" y="367"/>
                    </a:lnTo>
                    <a:lnTo>
                      <a:pt x="0" y="183"/>
                    </a:lnTo>
                  </a:path>
                </a:pathLst>
              </a:custGeom>
              <a:solidFill>
                <a:srgbClr val="CDCDDD"/>
              </a:solidFill>
              <a:ln w="508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23" name="Rectangle 40"/>
              <p:cNvSpPr>
                <a:spLocks noChangeArrowheads="1"/>
              </p:cNvSpPr>
              <p:nvPr/>
            </p:nvSpPr>
            <p:spPr bwMode="auto">
              <a:xfrm>
                <a:off x="3863" y="3138"/>
                <a:ext cx="804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 dirty="0">
                    <a:solidFill>
                      <a:srgbClr val="000000"/>
                    </a:solidFill>
                    <a:latin typeface="Arial" pitchFamily="34" charset="0"/>
                  </a:rPr>
                  <a:t>Beneficiary</a:t>
                </a:r>
              </a:p>
            </p:txBody>
          </p:sp>
        </p:grpSp>
        <p:sp>
          <p:nvSpPr>
            <p:cNvPr id="50189" name="Freeform 44"/>
            <p:cNvSpPr>
              <a:spLocks/>
            </p:cNvSpPr>
            <p:nvPr/>
          </p:nvSpPr>
          <p:spPr bwMode="auto">
            <a:xfrm>
              <a:off x="7419623" y="2450569"/>
              <a:ext cx="1343025" cy="279400"/>
            </a:xfrm>
            <a:custGeom>
              <a:avLst/>
              <a:gdLst>
                <a:gd name="T0" fmla="*/ 2147483647 w 846"/>
                <a:gd name="T1" fmla="*/ 2147483647 h 176"/>
                <a:gd name="T2" fmla="*/ 2147483647 w 846"/>
                <a:gd name="T3" fmla="*/ 0 h 176"/>
                <a:gd name="T4" fmla="*/ 0 w 846"/>
                <a:gd name="T5" fmla="*/ 0 h 176"/>
                <a:gd name="T6" fmla="*/ 0 w 846"/>
                <a:gd name="T7" fmla="*/ 2147483647 h 176"/>
                <a:gd name="T8" fmla="*/ 2147483647 w 846"/>
                <a:gd name="T9" fmla="*/ 2147483647 h 1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6"/>
                <a:gd name="T16" fmla="*/ 0 h 176"/>
                <a:gd name="T17" fmla="*/ 846 w 846"/>
                <a:gd name="T18" fmla="*/ 176 h 1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6" h="176">
                  <a:moveTo>
                    <a:pt x="845" y="175"/>
                  </a:moveTo>
                  <a:lnTo>
                    <a:pt x="845" y="0"/>
                  </a:lnTo>
                  <a:lnTo>
                    <a:pt x="0" y="0"/>
                  </a:lnTo>
                  <a:lnTo>
                    <a:pt x="0" y="175"/>
                  </a:lnTo>
                  <a:lnTo>
                    <a:pt x="845" y="175"/>
                  </a:lnTo>
                </a:path>
              </a:pathLst>
            </a:custGeom>
            <a:solidFill>
              <a:srgbClr val="CDCDDD"/>
            </a:solidFill>
            <a:ln w="508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2" name="Rectangle 47"/>
            <p:cNvSpPr>
              <a:spLocks noChangeArrowheads="1"/>
            </p:cNvSpPr>
            <p:nvPr/>
          </p:nvSpPr>
          <p:spPr bwMode="auto">
            <a:xfrm>
              <a:off x="7443788" y="2416173"/>
              <a:ext cx="1344613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Dependents</a:t>
              </a:r>
            </a:p>
          </p:txBody>
        </p:sp>
        <p:sp>
          <p:nvSpPr>
            <p:cNvPr id="3" name="Line 76"/>
            <p:cNvSpPr>
              <a:spLocks noChangeShapeType="1"/>
            </p:cNvSpPr>
            <p:nvPr/>
          </p:nvSpPr>
          <p:spPr bwMode="auto">
            <a:xfrm flipH="1">
              <a:off x="7857067" y="2717624"/>
              <a:ext cx="276578" cy="541866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1" name="Line 77"/>
            <p:cNvSpPr>
              <a:spLocks noChangeShapeType="1"/>
            </p:cNvSpPr>
            <p:nvPr/>
          </p:nvSpPr>
          <p:spPr bwMode="auto">
            <a:xfrm flipV="1">
              <a:off x="6907214" y="3671887"/>
              <a:ext cx="374650" cy="2349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202" name="Line 78"/>
          <p:cNvSpPr>
            <a:spLocks noChangeShapeType="1"/>
          </p:cNvSpPr>
          <p:nvPr/>
        </p:nvSpPr>
        <p:spPr bwMode="auto">
          <a:xfrm>
            <a:off x="5340350" y="2763837"/>
            <a:ext cx="270228" cy="382764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eft Arrow 5"/>
          <p:cNvSpPr/>
          <p:nvPr/>
        </p:nvSpPr>
        <p:spPr bwMode="auto">
          <a:xfrm rot="925174">
            <a:off x="3574567" y="2859131"/>
            <a:ext cx="1643165" cy="344932"/>
          </a:xfrm>
          <a:prstGeom prst="leftArrow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bg1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Bent Arrow 6"/>
          <p:cNvSpPr/>
          <p:nvPr/>
        </p:nvSpPr>
        <p:spPr bwMode="auto">
          <a:xfrm rot="10800000">
            <a:off x="4191000" y="3681092"/>
            <a:ext cx="3861817" cy="1729107"/>
          </a:xfrm>
          <a:prstGeom prst="bentArrow">
            <a:avLst>
              <a:gd name="adj1" fmla="val 13575"/>
              <a:gd name="adj2" fmla="val 13411"/>
              <a:gd name="adj3" fmla="val 25000"/>
              <a:gd name="adj4" fmla="val 43750"/>
            </a:avLst>
          </a:prstGeom>
          <a:solidFill>
            <a:srgbClr val="CDCDDD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28600" y="3416302"/>
            <a:ext cx="4572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>
            <a:off x="216101" y="5896275"/>
            <a:ext cx="4572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039030C-1D4A-4256-A4B7-FBE43245B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9A4E-FC51-481B-9FF2-A759BE4470DA}" type="datetime1">
              <a:rPr lang="en-US" smtClean="0"/>
              <a:t>11/11/2020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179A924-156F-46FE-BB19-C1838038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5366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200" grpId="0" animBg="1"/>
      <p:bldP spid="6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14300"/>
            <a:ext cx="7543800" cy="1104900"/>
          </a:xfrm>
        </p:spPr>
        <p:txBody>
          <a:bodyPr/>
          <a:lstStyle/>
          <a:p>
            <a:r>
              <a:rPr lang="en-US" sz="4800">
                <a:latin typeface="Calibri" pitchFamily="34" charset="0"/>
                <a:cs typeface="Calibri" pitchFamily="34" charset="0"/>
              </a:rPr>
              <a:t>Chain of Weak Entity Sets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6629400" cy="990600"/>
          </a:xfrm>
          <a:solidFill>
            <a:schemeClr val="bg2"/>
          </a:solidFill>
        </p:spPr>
        <p:txBody>
          <a:bodyPr tIns="182880" bIns="182880" anchor="ctr">
            <a:normAutofit fontScale="92500" lnSpcReduction="20000"/>
          </a:bodyPr>
          <a:lstStyle/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endParaRPr lang="en-US" dirty="0">
              <a:latin typeface="Calibri" pitchFamily="34" charset="0"/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en-US" dirty="0">
                <a:latin typeface="Calibri" pitchFamily="34" charset="0"/>
              </a:rPr>
              <a:t>What if Policies is also a weak entity set ?</a:t>
            </a:r>
            <a:endParaRPr lang="en-US" dirty="0"/>
          </a:p>
          <a:p>
            <a:pPr marL="0" indent="0">
              <a:buFont typeface="Wingdings" pitchFamily="2" charset="2"/>
              <a:buNone/>
            </a:pPr>
            <a:endParaRPr lang="en-US" sz="3200" dirty="0">
              <a:latin typeface="Calibri" pitchFamily="34" charset="0"/>
            </a:endParaRPr>
          </a:p>
        </p:txBody>
      </p:sp>
      <p:grpSp>
        <p:nvGrpSpPr>
          <p:cNvPr id="51206" name="Group 41"/>
          <p:cNvGrpSpPr>
            <a:grpSpLocks/>
          </p:cNvGrpSpPr>
          <p:nvPr/>
        </p:nvGrpSpPr>
        <p:grpSpPr bwMode="auto">
          <a:xfrm>
            <a:off x="3279775" y="4214813"/>
            <a:ext cx="1557338" cy="584200"/>
            <a:chOff x="3764" y="3073"/>
            <a:chExt cx="981" cy="368"/>
          </a:xfrm>
        </p:grpSpPr>
        <p:sp>
          <p:nvSpPr>
            <p:cNvPr id="51248" name="Freeform 39"/>
            <p:cNvSpPr>
              <a:spLocks/>
            </p:cNvSpPr>
            <p:nvPr/>
          </p:nvSpPr>
          <p:spPr bwMode="auto">
            <a:xfrm>
              <a:off x="3764" y="3073"/>
              <a:ext cx="981" cy="368"/>
            </a:xfrm>
            <a:custGeom>
              <a:avLst/>
              <a:gdLst>
                <a:gd name="T0" fmla="*/ 0 w 981"/>
                <a:gd name="T1" fmla="*/ 183 h 368"/>
                <a:gd name="T2" fmla="*/ 483 w 981"/>
                <a:gd name="T3" fmla="*/ 0 h 368"/>
                <a:gd name="T4" fmla="*/ 980 w 981"/>
                <a:gd name="T5" fmla="*/ 189 h 368"/>
                <a:gd name="T6" fmla="*/ 483 w 981"/>
                <a:gd name="T7" fmla="*/ 367 h 368"/>
                <a:gd name="T8" fmla="*/ 0 w 981"/>
                <a:gd name="T9" fmla="*/ 183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1"/>
                <a:gd name="T16" fmla="*/ 0 h 368"/>
                <a:gd name="T17" fmla="*/ 981 w 981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1" h="368">
                  <a:moveTo>
                    <a:pt x="0" y="183"/>
                  </a:moveTo>
                  <a:lnTo>
                    <a:pt x="483" y="0"/>
                  </a:lnTo>
                  <a:lnTo>
                    <a:pt x="980" y="189"/>
                  </a:lnTo>
                  <a:lnTo>
                    <a:pt x="483" y="367"/>
                  </a:lnTo>
                  <a:lnTo>
                    <a:pt x="0" y="183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9" name="Rectangle 40"/>
            <p:cNvSpPr>
              <a:spLocks noChangeArrowheads="1"/>
            </p:cNvSpPr>
            <p:nvPr/>
          </p:nvSpPr>
          <p:spPr bwMode="auto">
            <a:xfrm>
              <a:off x="3863" y="3138"/>
              <a:ext cx="80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Beneficiary</a:t>
              </a:r>
            </a:p>
          </p:txBody>
        </p:sp>
      </p:grpSp>
      <p:sp>
        <p:nvSpPr>
          <p:cNvPr id="51207" name="Freeform 42"/>
          <p:cNvSpPr>
            <a:spLocks/>
          </p:cNvSpPr>
          <p:nvPr/>
        </p:nvSpPr>
        <p:spPr bwMode="auto">
          <a:xfrm>
            <a:off x="3857625" y="3095625"/>
            <a:ext cx="965200" cy="382588"/>
          </a:xfrm>
          <a:custGeom>
            <a:avLst/>
            <a:gdLst>
              <a:gd name="T0" fmla="*/ 2147483647 w 608"/>
              <a:gd name="T1" fmla="*/ 2147483647 h 241"/>
              <a:gd name="T2" fmla="*/ 2147483647 w 608"/>
              <a:gd name="T3" fmla="*/ 2147483647 h 241"/>
              <a:gd name="T4" fmla="*/ 2147483647 w 608"/>
              <a:gd name="T5" fmla="*/ 2147483647 h 241"/>
              <a:gd name="T6" fmla="*/ 2147483647 w 608"/>
              <a:gd name="T7" fmla="*/ 2147483647 h 241"/>
              <a:gd name="T8" fmla="*/ 2147483647 w 608"/>
              <a:gd name="T9" fmla="*/ 2147483647 h 241"/>
              <a:gd name="T10" fmla="*/ 2147483647 w 608"/>
              <a:gd name="T11" fmla="*/ 2147483647 h 241"/>
              <a:gd name="T12" fmla="*/ 2147483647 w 608"/>
              <a:gd name="T13" fmla="*/ 2147483647 h 241"/>
              <a:gd name="T14" fmla="*/ 2147483647 w 608"/>
              <a:gd name="T15" fmla="*/ 2147483647 h 241"/>
              <a:gd name="T16" fmla="*/ 2147483647 w 608"/>
              <a:gd name="T17" fmla="*/ 2147483647 h 241"/>
              <a:gd name="T18" fmla="*/ 2147483647 w 608"/>
              <a:gd name="T19" fmla="*/ 2147483647 h 241"/>
              <a:gd name="T20" fmla="*/ 2147483647 w 608"/>
              <a:gd name="T21" fmla="*/ 2147483647 h 241"/>
              <a:gd name="T22" fmla="*/ 2147483647 w 608"/>
              <a:gd name="T23" fmla="*/ 2147483647 h 241"/>
              <a:gd name="T24" fmla="*/ 2147483647 w 608"/>
              <a:gd name="T25" fmla="*/ 2147483647 h 241"/>
              <a:gd name="T26" fmla="*/ 2147483647 w 608"/>
              <a:gd name="T27" fmla="*/ 2147483647 h 241"/>
              <a:gd name="T28" fmla="*/ 2147483647 w 608"/>
              <a:gd name="T29" fmla="*/ 2147483647 h 241"/>
              <a:gd name="T30" fmla="*/ 2147483647 w 608"/>
              <a:gd name="T31" fmla="*/ 2147483647 h 241"/>
              <a:gd name="T32" fmla="*/ 2147483647 w 608"/>
              <a:gd name="T33" fmla="*/ 2147483647 h 241"/>
              <a:gd name="T34" fmla="*/ 2147483647 w 608"/>
              <a:gd name="T35" fmla="*/ 2147483647 h 241"/>
              <a:gd name="T36" fmla="*/ 2147483647 w 608"/>
              <a:gd name="T37" fmla="*/ 2147483647 h 241"/>
              <a:gd name="T38" fmla="*/ 2147483647 w 608"/>
              <a:gd name="T39" fmla="*/ 2147483647 h 241"/>
              <a:gd name="T40" fmla="*/ 2147483647 w 608"/>
              <a:gd name="T41" fmla="*/ 2147483647 h 241"/>
              <a:gd name="T42" fmla="*/ 2147483647 w 608"/>
              <a:gd name="T43" fmla="*/ 2147483647 h 241"/>
              <a:gd name="T44" fmla="*/ 2147483647 w 608"/>
              <a:gd name="T45" fmla="*/ 2147483647 h 241"/>
              <a:gd name="T46" fmla="*/ 2147483647 w 608"/>
              <a:gd name="T47" fmla="*/ 2147483647 h 241"/>
              <a:gd name="T48" fmla="*/ 2147483647 w 608"/>
              <a:gd name="T49" fmla="*/ 2147483647 h 241"/>
              <a:gd name="T50" fmla="*/ 2147483647 w 608"/>
              <a:gd name="T51" fmla="*/ 2147483647 h 241"/>
              <a:gd name="T52" fmla="*/ 2147483647 w 608"/>
              <a:gd name="T53" fmla="*/ 2147483647 h 241"/>
              <a:gd name="T54" fmla="*/ 2147483647 w 608"/>
              <a:gd name="T55" fmla="*/ 2147483647 h 241"/>
              <a:gd name="T56" fmla="*/ 2147483647 w 608"/>
              <a:gd name="T57" fmla="*/ 2147483647 h 241"/>
              <a:gd name="T58" fmla="*/ 2147483647 w 608"/>
              <a:gd name="T59" fmla="*/ 2147483647 h 241"/>
              <a:gd name="T60" fmla="*/ 2147483647 w 608"/>
              <a:gd name="T61" fmla="*/ 2147483647 h 241"/>
              <a:gd name="T62" fmla="*/ 2147483647 w 608"/>
              <a:gd name="T63" fmla="*/ 2147483647 h 241"/>
              <a:gd name="T64" fmla="*/ 2147483647 w 608"/>
              <a:gd name="T65" fmla="*/ 2147483647 h 241"/>
              <a:gd name="T66" fmla="*/ 2147483647 w 608"/>
              <a:gd name="T67" fmla="*/ 2147483647 h 241"/>
              <a:gd name="T68" fmla="*/ 2147483647 w 608"/>
              <a:gd name="T69" fmla="*/ 2147483647 h 241"/>
              <a:gd name="T70" fmla="*/ 2147483647 w 608"/>
              <a:gd name="T71" fmla="*/ 2147483647 h 24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08"/>
              <a:gd name="T109" fmla="*/ 0 h 241"/>
              <a:gd name="T110" fmla="*/ 608 w 608"/>
              <a:gd name="T111" fmla="*/ 241 h 24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08" h="241">
                <a:moveTo>
                  <a:pt x="607" y="120"/>
                </a:moveTo>
                <a:lnTo>
                  <a:pt x="606" y="110"/>
                </a:lnTo>
                <a:lnTo>
                  <a:pt x="602" y="100"/>
                </a:lnTo>
                <a:lnTo>
                  <a:pt x="596" y="89"/>
                </a:lnTo>
                <a:lnTo>
                  <a:pt x="589" y="79"/>
                </a:lnTo>
                <a:lnTo>
                  <a:pt x="579" y="69"/>
                </a:lnTo>
                <a:lnTo>
                  <a:pt x="566" y="60"/>
                </a:lnTo>
                <a:lnTo>
                  <a:pt x="552" y="51"/>
                </a:lnTo>
                <a:lnTo>
                  <a:pt x="537" y="43"/>
                </a:lnTo>
                <a:lnTo>
                  <a:pt x="519" y="36"/>
                </a:lnTo>
                <a:lnTo>
                  <a:pt x="499" y="28"/>
                </a:lnTo>
                <a:lnTo>
                  <a:pt x="477" y="22"/>
                </a:lnTo>
                <a:lnTo>
                  <a:pt x="456" y="17"/>
                </a:lnTo>
                <a:lnTo>
                  <a:pt x="431" y="11"/>
                </a:lnTo>
                <a:lnTo>
                  <a:pt x="407" y="8"/>
                </a:lnTo>
                <a:lnTo>
                  <a:pt x="382" y="5"/>
                </a:lnTo>
                <a:lnTo>
                  <a:pt x="356" y="3"/>
                </a:lnTo>
                <a:lnTo>
                  <a:pt x="331" y="1"/>
                </a:lnTo>
                <a:lnTo>
                  <a:pt x="303" y="0"/>
                </a:lnTo>
                <a:lnTo>
                  <a:pt x="277" y="1"/>
                </a:lnTo>
                <a:lnTo>
                  <a:pt x="251" y="3"/>
                </a:lnTo>
                <a:lnTo>
                  <a:pt x="225" y="5"/>
                </a:lnTo>
                <a:lnTo>
                  <a:pt x="200" y="8"/>
                </a:lnTo>
                <a:lnTo>
                  <a:pt x="176" y="11"/>
                </a:lnTo>
                <a:lnTo>
                  <a:pt x="151" y="17"/>
                </a:lnTo>
                <a:lnTo>
                  <a:pt x="130" y="22"/>
                </a:lnTo>
                <a:lnTo>
                  <a:pt x="109" y="28"/>
                </a:lnTo>
                <a:lnTo>
                  <a:pt x="88" y="36"/>
                </a:lnTo>
                <a:lnTo>
                  <a:pt x="71" y="43"/>
                </a:lnTo>
                <a:lnTo>
                  <a:pt x="55" y="51"/>
                </a:lnTo>
                <a:lnTo>
                  <a:pt x="41" y="60"/>
                </a:lnTo>
                <a:lnTo>
                  <a:pt x="29" y="69"/>
                </a:lnTo>
                <a:lnTo>
                  <a:pt x="18" y="79"/>
                </a:lnTo>
                <a:lnTo>
                  <a:pt x="11" y="89"/>
                </a:lnTo>
                <a:lnTo>
                  <a:pt x="5" y="100"/>
                </a:lnTo>
                <a:lnTo>
                  <a:pt x="1" y="110"/>
                </a:lnTo>
                <a:lnTo>
                  <a:pt x="0" y="120"/>
                </a:lnTo>
                <a:lnTo>
                  <a:pt x="1" y="130"/>
                </a:lnTo>
                <a:lnTo>
                  <a:pt x="5" y="142"/>
                </a:lnTo>
                <a:lnTo>
                  <a:pt x="11" y="151"/>
                </a:lnTo>
                <a:lnTo>
                  <a:pt x="18" y="161"/>
                </a:lnTo>
                <a:lnTo>
                  <a:pt x="29" y="171"/>
                </a:lnTo>
                <a:lnTo>
                  <a:pt x="41" y="180"/>
                </a:lnTo>
                <a:lnTo>
                  <a:pt x="55" y="189"/>
                </a:lnTo>
                <a:lnTo>
                  <a:pt x="71" y="198"/>
                </a:lnTo>
                <a:lnTo>
                  <a:pt x="88" y="206"/>
                </a:lnTo>
                <a:lnTo>
                  <a:pt x="109" y="212"/>
                </a:lnTo>
                <a:lnTo>
                  <a:pt x="130" y="218"/>
                </a:lnTo>
                <a:lnTo>
                  <a:pt x="151" y="223"/>
                </a:lnTo>
                <a:lnTo>
                  <a:pt x="176" y="229"/>
                </a:lnTo>
                <a:lnTo>
                  <a:pt x="200" y="232"/>
                </a:lnTo>
                <a:lnTo>
                  <a:pt x="225" y="236"/>
                </a:lnTo>
                <a:lnTo>
                  <a:pt x="251" y="239"/>
                </a:lnTo>
                <a:lnTo>
                  <a:pt x="277" y="240"/>
                </a:lnTo>
                <a:lnTo>
                  <a:pt x="303" y="240"/>
                </a:lnTo>
                <a:lnTo>
                  <a:pt x="331" y="240"/>
                </a:lnTo>
                <a:lnTo>
                  <a:pt x="356" y="239"/>
                </a:lnTo>
                <a:lnTo>
                  <a:pt x="382" y="236"/>
                </a:lnTo>
                <a:lnTo>
                  <a:pt x="407" y="232"/>
                </a:lnTo>
                <a:lnTo>
                  <a:pt x="431" y="229"/>
                </a:lnTo>
                <a:lnTo>
                  <a:pt x="456" y="223"/>
                </a:lnTo>
                <a:lnTo>
                  <a:pt x="477" y="218"/>
                </a:lnTo>
                <a:lnTo>
                  <a:pt x="499" y="212"/>
                </a:lnTo>
                <a:lnTo>
                  <a:pt x="519" y="206"/>
                </a:lnTo>
                <a:lnTo>
                  <a:pt x="537" y="198"/>
                </a:lnTo>
                <a:lnTo>
                  <a:pt x="552" y="189"/>
                </a:lnTo>
                <a:lnTo>
                  <a:pt x="566" y="180"/>
                </a:lnTo>
                <a:lnTo>
                  <a:pt x="579" y="171"/>
                </a:lnTo>
                <a:lnTo>
                  <a:pt x="589" y="161"/>
                </a:lnTo>
                <a:lnTo>
                  <a:pt x="596" y="151"/>
                </a:lnTo>
                <a:lnTo>
                  <a:pt x="602" y="142"/>
                </a:lnTo>
                <a:lnTo>
                  <a:pt x="606" y="130"/>
                </a:lnTo>
                <a:lnTo>
                  <a:pt x="607" y="12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8" name="Freeform 43"/>
          <p:cNvSpPr>
            <a:spLocks/>
          </p:cNvSpPr>
          <p:nvPr/>
        </p:nvSpPr>
        <p:spPr bwMode="auto">
          <a:xfrm>
            <a:off x="5000625" y="3171825"/>
            <a:ext cx="795338" cy="300038"/>
          </a:xfrm>
          <a:custGeom>
            <a:avLst/>
            <a:gdLst>
              <a:gd name="T0" fmla="*/ 2147483647 w 501"/>
              <a:gd name="T1" fmla="*/ 2147483647 h 189"/>
              <a:gd name="T2" fmla="*/ 2147483647 w 501"/>
              <a:gd name="T3" fmla="*/ 2147483647 h 189"/>
              <a:gd name="T4" fmla="*/ 2147483647 w 501"/>
              <a:gd name="T5" fmla="*/ 2147483647 h 189"/>
              <a:gd name="T6" fmla="*/ 2147483647 w 501"/>
              <a:gd name="T7" fmla="*/ 2147483647 h 189"/>
              <a:gd name="T8" fmla="*/ 2147483647 w 501"/>
              <a:gd name="T9" fmla="*/ 2147483647 h 189"/>
              <a:gd name="T10" fmla="*/ 2147483647 w 501"/>
              <a:gd name="T11" fmla="*/ 2147483647 h 189"/>
              <a:gd name="T12" fmla="*/ 2147483647 w 501"/>
              <a:gd name="T13" fmla="*/ 2147483647 h 189"/>
              <a:gd name="T14" fmla="*/ 2147483647 w 501"/>
              <a:gd name="T15" fmla="*/ 2147483647 h 189"/>
              <a:gd name="T16" fmla="*/ 2147483647 w 501"/>
              <a:gd name="T17" fmla="*/ 2147483647 h 189"/>
              <a:gd name="T18" fmla="*/ 2147483647 w 501"/>
              <a:gd name="T19" fmla="*/ 2147483647 h 189"/>
              <a:gd name="T20" fmla="*/ 2147483647 w 501"/>
              <a:gd name="T21" fmla="*/ 2147483647 h 189"/>
              <a:gd name="T22" fmla="*/ 2147483647 w 501"/>
              <a:gd name="T23" fmla="*/ 2147483647 h 189"/>
              <a:gd name="T24" fmla="*/ 2147483647 w 501"/>
              <a:gd name="T25" fmla="*/ 2147483647 h 189"/>
              <a:gd name="T26" fmla="*/ 2147483647 w 501"/>
              <a:gd name="T27" fmla="*/ 2147483647 h 189"/>
              <a:gd name="T28" fmla="*/ 2147483647 w 501"/>
              <a:gd name="T29" fmla="*/ 2147483647 h 189"/>
              <a:gd name="T30" fmla="*/ 2147483647 w 501"/>
              <a:gd name="T31" fmla="*/ 2147483647 h 189"/>
              <a:gd name="T32" fmla="*/ 2147483647 w 501"/>
              <a:gd name="T33" fmla="*/ 2147483647 h 189"/>
              <a:gd name="T34" fmla="*/ 2147483647 w 501"/>
              <a:gd name="T35" fmla="*/ 2147483647 h 189"/>
              <a:gd name="T36" fmla="*/ 2147483647 w 501"/>
              <a:gd name="T37" fmla="*/ 2147483647 h 189"/>
              <a:gd name="T38" fmla="*/ 2147483647 w 501"/>
              <a:gd name="T39" fmla="*/ 2147483647 h 189"/>
              <a:gd name="T40" fmla="*/ 2147483647 w 501"/>
              <a:gd name="T41" fmla="*/ 2147483647 h 189"/>
              <a:gd name="T42" fmla="*/ 2147483647 w 501"/>
              <a:gd name="T43" fmla="*/ 2147483647 h 189"/>
              <a:gd name="T44" fmla="*/ 2147483647 w 501"/>
              <a:gd name="T45" fmla="*/ 2147483647 h 189"/>
              <a:gd name="T46" fmla="*/ 2147483647 w 501"/>
              <a:gd name="T47" fmla="*/ 2147483647 h 189"/>
              <a:gd name="T48" fmla="*/ 2147483647 w 501"/>
              <a:gd name="T49" fmla="*/ 2147483647 h 189"/>
              <a:gd name="T50" fmla="*/ 2147483647 w 501"/>
              <a:gd name="T51" fmla="*/ 2147483647 h 189"/>
              <a:gd name="T52" fmla="*/ 2147483647 w 501"/>
              <a:gd name="T53" fmla="*/ 0 h 189"/>
              <a:gd name="T54" fmla="*/ 2147483647 w 501"/>
              <a:gd name="T55" fmla="*/ 0 h 189"/>
              <a:gd name="T56" fmla="*/ 2147483647 w 501"/>
              <a:gd name="T57" fmla="*/ 2147483647 h 189"/>
              <a:gd name="T58" fmla="*/ 2147483647 w 501"/>
              <a:gd name="T59" fmla="*/ 2147483647 h 189"/>
              <a:gd name="T60" fmla="*/ 2147483647 w 501"/>
              <a:gd name="T61" fmla="*/ 2147483647 h 189"/>
              <a:gd name="T62" fmla="*/ 2147483647 w 501"/>
              <a:gd name="T63" fmla="*/ 2147483647 h 189"/>
              <a:gd name="T64" fmla="*/ 2147483647 w 501"/>
              <a:gd name="T65" fmla="*/ 2147483647 h 189"/>
              <a:gd name="T66" fmla="*/ 2147483647 w 501"/>
              <a:gd name="T67" fmla="*/ 2147483647 h 189"/>
              <a:gd name="T68" fmla="*/ 2147483647 w 501"/>
              <a:gd name="T69" fmla="*/ 2147483647 h 189"/>
              <a:gd name="T70" fmla="*/ 2147483647 w 501"/>
              <a:gd name="T71" fmla="*/ 2147483647 h 18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1"/>
              <a:gd name="T109" fmla="*/ 0 h 189"/>
              <a:gd name="T110" fmla="*/ 501 w 501"/>
              <a:gd name="T111" fmla="*/ 189 h 18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1" h="189">
                <a:moveTo>
                  <a:pt x="0" y="94"/>
                </a:moveTo>
                <a:lnTo>
                  <a:pt x="1" y="102"/>
                </a:lnTo>
                <a:lnTo>
                  <a:pt x="4" y="110"/>
                </a:lnTo>
                <a:lnTo>
                  <a:pt x="8" y="118"/>
                </a:lnTo>
                <a:lnTo>
                  <a:pt x="15" y="126"/>
                </a:lnTo>
                <a:lnTo>
                  <a:pt x="23" y="133"/>
                </a:lnTo>
                <a:lnTo>
                  <a:pt x="33" y="141"/>
                </a:lnTo>
                <a:lnTo>
                  <a:pt x="45" y="148"/>
                </a:lnTo>
                <a:lnTo>
                  <a:pt x="58" y="154"/>
                </a:lnTo>
                <a:lnTo>
                  <a:pt x="73" y="160"/>
                </a:lnTo>
                <a:lnTo>
                  <a:pt x="89" y="166"/>
                </a:lnTo>
                <a:lnTo>
                  <a:pt x="107" y="171"/>
                </a:lnTo>
                <a:lnTo>
                  <a:pt x="125" y="175"/>
                </a:lnTo>
                <a:lnTo>
                  <a:pt x="145" y="179"/>
                </a:lnTo>
                <a:lnTo>
                  <a:pt x="164" y="182"/>
                </a:lnTo>
                <a:lnTo>
                  <a:pt x="185" y="185"/>
                </a:lnTo>
                <a:lnTo>
                  <a:pt x="207" y="186"/>
                </a:lnTo>
                <a:lnTo>
                  <a:pt x="228" y="187"/>
                </a:lnTo>
                <a:lnTo>
                  <a:pt x="250" y="188"/>
                </a:lnTo>
                <a:lnTo>
                  <a:pt x="272" y="187"/>
                </a:lnTo>
                <a:lnTo>
                  <a:pt x="293" y="186"/>
                </a:lnTo>
                <a:lnTo>
                  <a:pt x="315" y="184"/>
                </a:lnTo>
                <a:lnTo>
                  <a:pt x="336" y="182"/>
                </a:lnTo>
                <a:lnTo>
                  <a:pt x="356" y="179"/>
                </a:lnTo>
                <a:lnTo>
                  <a:pt x="375" y="175"/>
                </a:lnTo>
                <a:lnTo>
                  <a:pt x="394" y="171"/>
                </a:lnTo>
                <a:lnTo>
                  <a:pt x="411" y="165"/>
                </a:lnTo>
                <a:lnTo>
                  <a:pt x="427" y="160"/>
                </a:lnTo>
                <a:lnTo>
                  <a:pt x="442" y="154"/>
                </a:lnTo>
                <a:lnTo>
                  <a:pt x="455" y="148"/>
                </a:lnTo>
                <a:lnTo>
                  <a:pt x="467" y="141"/>
                </a:lnTo>
                <a:lnTo>
                  <a:pt x="477" y="133"/>
                </a:lnTo>
                <a:lnTo>
                  <a:pt x="486" y="126"/>
                </a:lnTo>
                <a:lnTo>
                  <a:pt x="492" y="118"/>
                </a:lnTo>
                <a:lnTo>
                  <a:pt x="497" y="110"/>
                </a:lnTo>
                <a:lnTo>
                  <a:pt x="499" y="102"/>
                </a:lnTo>
                <a:lnTo>
                  <a:pt x="500" y="94"/>
                </a:lnTo>
                <a:lnTo>
                  <a:pt x="499" y="85"/>
                </a:lnTo>
                <a:lnTo>
                  <a:pt x="497" y="77"/>
                </a:lnTo>
                <a:lnTo>
                  <a:pt x="492" y="69"/>
                </a:lnTo>
                <a:lnTo>
                  <a:pt x="485" y="62"/>
                </a:lnTo>
                <a:lnTo>
                  <a:pt x="477" y="54"/>
                </a:lnTo>
                <a:lnTo>
                  <a:pt x="467" y="47"/>
                </a:lnTo>
                <a:lnTo>
                  <a:pt x="455" y="40"/>
                </a:lnTo>
                <a:lnTo>
                  <a:pt x="442" y="33"/>
                </a:lnTo>
                <a:lnTo>
                  <a:pt x="427" y="27"/>
                </a:lnTo>
                <a:lnTo>
                  <a:pt x="411" y="22"/>
                </a:lnTo>
                <a:lnTo>
                  <a:pt x="393" y="17"/>
                </a:lnTo>
                <a:lnTo>
                  <a:pt x="375" y="12"/>
                </a:lnTo>
                <a:lnTo>
                  <a:pt x="356" y="8"/>
                </a:lnTo>
                <a:lnTo>
                  <a:pt x="336" y="5"/>
                </a:lnTo>
                <a:lnTo>
                  <a:pt x="315" y="3"/>
                </a:lnTo>
                <a:lnTo>
                  <a:pt x="293" y="1"/>
                </a:lnTo>
                <a:lnTo>
                  <a:pt x="272" y="0"/>
                </a:lnTo>
                <a:lnTo>
                  <a:pt x="250" y="0"/>
                </a:lnTo>
                <a:lnTo>
                  <a:pt x="228" y="0"/>
                </a:lnTo>
                <a:lnTo>
                  <a:pt x="207" y="1"/>
                </a:lnTo>
                <a:lnTo>
                  <a:pt x="185" y="3"/>
                </a:lnTo>
                <a:lnTo>
                  <a:pt x="164" y="5"/>
                </a:lnTo>
                <a:lnTo>
                  <a:pt x="144" y="8"/>
                </a:lnTo>
                <a:lnTo>
                  <a:pt x="125" y="12"/>
                </a:lnTo>
                <a:lnTo>
                  <a:pt x="107" y="17"/>
                </a:lnTo>
                <a:lnTo>
                  <a:pt x="89" y="22"/>
                </a:lnTo>
                <a:lnTo>
                  <a:pt x="73" y="28"/>
                </a:lnTo>
                <a:lnTo>
                  <a:pt x="58" y="33"/>
                </a:lnTo>
                <a:lnTo>
                  <a:pt x="45" y="40"/>
                </a:lnTo>
                <a:lnTo>
                  <a:pt x="33" y="47"/>
                </a:lnTo>
                <a:lnTo>
                  <a:pt x="23" y="54"/>
                </a:lnTo>
                <a:lnTo>
                  <a:pt x="15" y="62"/>
                </a:lnTo>
                <a:lnTo>
                  <a:pt x="8" y="69"/>
                </a:lnTo>
                <a:lnTo>
                  <a:pt x="4" y="78"/>
                </a:lnTo>
                <a:lnTo>
                  <a:pt x="1" y="85"/>
                </a:lnTo>
                <a:lnTo>
                  <a:pt x="0" y="9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9" name="Freeform 44"/>
          <p:cNvSpPr>
            <a:spLocks/>
          </p:cNvSpPr>
          <p:nvPr/>
        </p:nvSpPr>
        <p:spPr bwMode="auto">
          <a:xfrm>
            <a:off x="4522788" y="3671888"/>
            <a:ext cx="1343025" cy="279400"/>
          </a:xfrm>
          <a:custGeom>
            <a:avLst/>
            <a:gdLst>
              <a:gd name="T0" fmla="*/ 2147483647 w 846"/>
              <a:gd name="T1" fmla="*/ 2147483647 h 176"/>
              <a:gd name="T2" fmla="*/ 2147483647 w 846"/>
              <a:gd name="T3" fmla="*/ 0 h 176"/>
              <a:gd name="T4" fmla="*/ 0 w 846"/>
              <a:gd name="T5" fmla="*/ 0 h 176"/>
              <a:gd name="T6" fmla="*/ 0 w 846"/>
              <a:gd name="T7" fmla="*/ 2147483647 h 176"/>
              <a:gd name="T8" fmla="*/ 2147483647 w 846"/>
              <a:gd name="T9" fmla="*/ 2147483647 h 1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6"/>
              <a:gd name="T16" fmla="*/ 0 h 176"/>
              <a:gd name="T17" fmla="*/ 846 w 846"/>
              <a:gd name="T18" fmla="*/ 176 h 1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6" h="176">
                <a:moveTo>
                  <a:pt x="845" y="175"/>
                </a:moveTo>
                <a:lnTo>
                  <a:pt x="845" y="0"/>
                </a:lnTo>
                <a:lnTo>
                  <a:pt x="0" y="0"/>
                </a:lnTo>
                <a:lnTo>
                  <a:pt x="0" y="175"/>
                </a:lnTo>
                <a:lnTo>
                  <a:pt x="845" y="175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0" name="Rectangle 45"/>
          <p:cNvSpPr>
            <a:spLocks noChangeArrowheads="1"/>
          </p:cNvSpPr>
          <p:nvPr/>
        </p:nvSpPr>
        <p:spPr bwMode="auto">
          <a:xfrm>
            <a:off x="5170488" y="3127375"/>
            <a:ext cx="5318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age</a:t>
            </a:r>
          </a:p>
        </p:txBody>
      </p:sp>
      <p:sp>
        <p:nvSpPr>
          <p:cNvPr id="51211" name="Rectangle 46"/>
          <p:cNvSpPr>
            <a:spLocks noChangeArrowheads="1"/>
          </p:cNvSpPr>
          <p:nvPr/>
        </p:nvSpPr>
        <p:spPr bwMode="auto">
          <a:xfrm>
            <a:off x="3933825" y="3074988"/>
            <a:ext cx="8366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pname</a:t>
            </a:r>
          </a:p>
        </p:txBody>
      </p:sp>
      <p:sp>
        <p:nvSpPr>
          <p:cNvPr id="51212" name="Rectangle 47"/>
          <p:cNvSpPr>
            <a:spLocks noChangeArrowheads="1"/>
          </p:cNvSpPr>
          <p:nvPr/>
        </p:nvSpPr>
        <p:spPr bwMode="auto">
          <a:xfrm>
            <a:off x="4519613" y="3651250"/>
            <a:ext cx="13446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Dependents</a:t>
            </a:r>
          </a:p>
        </p:txBody>
      </p:sp>
      <p:sp>
        <p:nvSpPr>
          <p:cNvPr id="51213" name="Line 48"/>
          <p:cNvSpPr>
            <a:spLocks noChangeShapeType="1"/>
          </p:cNvSpPr>
          <p:nvPr/>
        </p:nvSpPr>
        <p:spPr bwMode="auto">
          <a:xfrm flipV="1">
            <a:off x="4059238" y="3381375"/>
            <a:ext cx="625475" cy="3175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4" name="Line 49"/>
          <p:cNvSpPr>
            <a:spLocks noChangeShapeType="1"/>
          </p:cNvSpPr>
          <p:nvPr/>
        </p:nvSpPr>
        <p:spPr bwMode="auto">
          <a:xfrm>
            <a:off x="4473575" y="3467100"/>
            <a:ext cx="292100" cy="1857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5" name="Line 50"/>
          <p:cNvSpPr>
            <a:spLocks noChangeShapeType="1"/>
          </p:cNvSpPr>
          <p:nvPr/>
        </p:nvSpPr>
        <p:spPr bwMode="auto">
          <a:xfrm flipH="1">
            <a:off x="5299075" y="3482975"/>
            <a:ext cx="119063" cy="1698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6" name="Freeform 51"/>
          <p:cNvSpPr>
            <a:spLocks/>
          </p:cNvSpPr>
          <p:nvPr/>
        </p:nvSpPr>
        <p:spPr bwMode="auto">
          <a:xfrm>
            <a:off x="1952625" y="5473700"/>
            <a:ext cx="1131888" cy="393700"/>
          </a:xfrm>
          <a:custGeom>
            <a:avLst/>
            <a:gdLst>
              <a:gd name="T0" fmla="*/ 2147483647 w 713"/>
              <a:gd name="T1" fmla="*/ 2147483647 h 209"/>
              <a:gd name="T2" fmla="*/ 2147483647 w 713"/>
              <a:gd name="T3" fmla="*/ 2147483647 h 209"/>
              <a:gd name="T4" fmla="*/ 2147483647 w 713"/>
              <a:gd name="T5" fmla="*/ 2147483647 h 209"/>
              <a:gd name="T6" fmla="*/ 2147483647 w 713"/>
              <a:gd name="T7" fmla="*/ 2147483647 h 209"/>
              <a:gd name="T8" fmla="*/ 2147483647 w 713"/>
              <a:gd name="T9" fmla="*/ 2147483647 h 209"/>
              <a:gd name="T10" fmla="*/ 2147483647 w 713"/>
              <a:gd name="T11" fmla="*/ 2147483647 h 209"/>
              <a:gd name="T12" fmla="*/ 2147483647 w 713"/>
              <a:gd name="T13" fmla="*/ 2147483647 h 209"/>
              <a:gd name="T14" fmla="*/ 2147483647 w 713"/>
              <a:gd name="T15" fmla="*/ 2147483647 h 209"/>
              <a:gd name="T16" fmla="*/ 2147483647 w 713"/>
              <a:gd name="T17" fmla="*/ 0 h 209"/>
              <a:gd name="T18" fmla="*/ 2147483647 w 713"/>
              <a:gd name="T19" fmla="*/ 0 h 209"/>
              <a:gd name="T20" fmla="*/ 2147483647 w 713"/>
              <a:gd name="T21" fmla="*/ 2147483647 h 209"/>
              <a:gd name="T22" fmla="*/ 2147483647 w 713"/>
              <a:gd name="T23" fmla="*/ 2147483647 h 209"/>
              <a:gd name="T24" fmla="*/ 2147483647 w 713"/>
              <a:gd name="T25" fmla="*/ 2147483647 h 209"/>
              <a:gd name="T26" fmla="*/ 2147483647 w 713"/>
              <a:gd name="T27" fmla="*/ 2147483647 h 209"/>
              <a:gd name="T28" fmla="*/ 2147483647 w 713"/>
              <a:gd name="T29" fmla="*/ 2147483647 h 209"/>
              <a:gd name="T30" fmla="*/ 2147483647 w 713"/>
              <a:gd name="T31" fmla="*/ 2147483647 h 209"/>
              <a:gd name="T32" fmla="*/ 2147483647 w 713"/>
              <a:gd name="T33" fmla="*/ 2147483647 h 209"/>
              <a:gd name="T34" fmla="*/ 2147483647 w 713"/>
              <a:gd name="T35" fmla="*/ 2147483647 h 209"/>
              <a:gd name="T36" fmla="*/ 2147483647 w 713"/>
              <a:gd name="T37" fmla="*/ 2147483647 h 209"/>
              <a:gd name="T38" fmla="*/ 2147483647 w 713"/>
              <a:gd name="T39" fmla="*/ 2147483647 h 209"/>
              <a:gd name="T40" fmla="*/ 2147483647 w 713"/>
              <a:gd name="T41" fmla="*/ 2147483647 h 209"/>
              <a:gd name="T42" fmla="*/ 2147483647 w 713"/>
              <a:gd name="T43" fmla="*/ 2147483647 h 209"/>
              <a:gd name="T44" fmla="*/ 2147483647 w 713"/>
              <a:gd name="T45" fmla="*/ 2147483647 h 209"/>
              <a:gd name="T46" fmla="*/ 2147483647 w 713"/>
              <a:gd name="T47" fmla="*/ 2147483647 h 209"/>
              <a:gd name="T48" fmla="*/ 2147483647 w 713"/>
              <a:gd name="T49" fmla="*/ 2147483647 h 209"/>
              <a:gd name="T50" fmla="*/ 2147483647 w 713"/>
              <a:gd name="T51" fmla="*/ 2147483647 h 209"/>
              <a:gd name="T52" fmla="*/ 2147483647 w 713"/>
              <a:gd name="T53" fmla="*/ 2147483647 h 209"/>
              <a:gd name="T54" fmla="*/ 2147483647 w 713"/>
              <a:gd name="T55" fmla="*/ 2147483647 h 209"/>
              <a:gd name="T56" fmla="*/ 2147483647 w 713"/>
              <a:gd name="T57" fmla="*/ 2147483647 h 209"/>
              <a:gd name="T58" fmla="*/ 2147483647 w 713"/>
              <a:gd name="T59" fmla="*/ 2147483647 h 209"/>
              <a:gd name="T60" fmla="*/ 2147483647 w 713"/>
              <a:gd name="T61" fmla="*/ 2147483647 h 209"/>
              <a:gd name="T62" fmla="*/ 2147483647 w 713"/>
              <a:gd name="T63" fmla="*/ 2147483647 h 209"/>
              <a:gd name="T64" fmla="*/ 2147483647 w 713"/>
              <a:gd name="T65" fmla="*/ 2147483647 h 209"/>
              <a:gd name="T66" fmla="*/ 2147483647 w 713"/>
              <a:gd name="T67" fmla="*/ 2147483647 h 209"/>
              <a:gd name="T68" fmla="*/ 2147483647 w 713"/>
              <a:gd name="T69" fmla="*/ 2147483647 h 209"/>
              <a:gd name="T70" fmla="*/ 2147483647 w 713"/>
              <a:gd name="T71" fmla="*/ 2147483647 h 20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13"/>
              <a:gd name="T109" fmla="*/ 0 h 209"/>
              <a:gd name="T110" fmla="*/ 713 w 713"/>
              <a:gd name="T111" fmla="*/ 209 h 20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13" h="209">
                <a:moveTo>
                  <a:pt x="712" y="104"/>
                </a:moveTo>
                <a:lnTo>
                  <a:pt x="710" y="94"/>
                </a:lnTo>
                <a:lnTo>
                  <a:pt x="707" y="86"/>
                </a:lnTo>
                <a:lnTo>
                  <a:pt x="700" y="76"/>
                </a:lnTo>
                <a:lnTo>
                  <a:pt x="690" y="68"/>
                </a:lnTo>
                <a:lnTo>
                  <a:pt x="679" y="59"/>
                </a:lnTo>
                <a:lnTo>
                  <a:pt x="665" y="52"/>
                </a:lnTo>
                <a:lnTo>
                  <a:pt x="648" y="44"/>
                </a:lnTo>
                <a:lnTo>
                  <a:pt x="629" y="36"/>
                </a:lnTo>
                <a:lnTo>
                  <a:pt x="608" y="29"/>
                </a:lnTo>
                <a:lnTo>
                  <a:pt x="585" y="24"/>
                </a:lnTo>
                <a:lnTo>
                  <a:pt x="561" y="18"/>
                </a:lnTo>
                <a:lnTo>
                  <a:pt x="534" y="13"/>
                </a:lnTo>
                <a:lnTo>
                  <a:pt x="507" y="8"/>
                </a:lnTo>
                <a:lnTo>
                  <a:pt x="478" y="5"/>
                </a:lnTo>
                <a:lnTo>
                  <a:pt x="449" y="3"/>
                </a:lnTo>
                <a:lnTo>
                  <a:pt x="419" y="1"/>
                </a:lnTo>
                <a:lnTo>
                  <a:pt x="387" y="0"/>
                </a:lnTo>
                <a:lnTo>
                  <a:pt x="356" y="0"/>
                </a:lnTo>
                <a:lnTo>
                  <a:pt x="325" y="0"/>
                </a:lnTo>
                <a:lnTo>
                  <a:pt x="294" y="1"/>
                </a:lnTo>
                <a:lnTo>
                  <a:pt x="264" y="3"/>
                </a:lnTo>
                <a:lnTo>
                  <a:pt x="235" y="5"/>
                </a:lnTo>
                <a:lnTo>
                  <a:pt x="206" y="8"/>
                </a:lnTo>
                <a:lnTo>
                  <a:pt x="179" y="13"/>
                </a:lnTo>
                <a:lnTo>
                  <a:pt x="152" y="18"/>
                </a:lnTo>
                <a:lnTo>
                  <a:pt x="127" y="24"/>
                </a:lnTo>
                <a:lnTo>
                  <a:pt x="105" y="29"/>
                </a:lnTo>
                <a:lnTo>
                  <a:pt x="83" y="36"/>
                </a:lnTo>
                <a:lnTo>
                  <a:pt x="65" y="44"/>
                </a:lnTo>
                <a:lnTo>
                  <a:pt x="48" y="52"/>
                </a:lnTo>
                <a:lnTo>
                  <a:pt x="34" y="59"/>
                </a:lnTo>
                <a:lnTo>
                  <a:pt x="22" y="68"/>
                </a:lnTo>
                <a:lnTo>
                  <a:pt x="12" y="76"/>
                </a:lnTo>
                <a:lnTo>
                  <a:pt x="5" y="86"/>
                </a:lnTo>
                <a:lnTo>
                  <a:pt x="1" y="94"/>
                </a:lnTo>
                <a:lnTo>
                  <a:pt x="0" y="104"/>
                </a:lnTo>
                <a:lnTo>
                  <a:pt x="1" y="112"/>
                </a:lnTo>
                <a:lnTo>
                  <a:pt x="5" y="121"/>
                </a:lnTo>
                <a:lnTo>
                  <a:pt x="12" y="130"/>
                </a:lnTo>
                <a:lnTo>
                  <a:pt x="22" y="139"/>
                </a:lnTo>
                <a:lnTo>
                  <a:pt x="34" y="147"/>
                </a:lnTo>
                <a:lnTo>
                  <a:pt x="48" y="156"/>
                </a:lnTo>
                <a:lnTo>
                  <a:pt x="65" y="163"/>
                </a:lnTo>
                <a:lnTo>
                  <a:pt x="83" y="170"/>
                </a:lnTo>
                <a:lnTo>
                  <a:pt x="105" y="177"/>
                </a:lnTo>
                <a:lnTo>
                  <a:pt x="127" y="182"/>
                </a:lnTo>
                <a:lnTo>
                  <a:pt x="152" y="189"/>
                </a:lnTo>
                <a:lnTo>
                  <a:pt x="179" y="193"/>
                </a:lnTo>
                <a:lnTo>
                  <a:pt x="206" y="198"/>
                </a:lnTo>
                <a:lnTo>
                  <a:pt x="235" y="201"/>
                </a:lnTo>
                <a:lnTo>
                  <a:pt x="264" y="204"/>
                </a:lnTo>
                <a:lnTo>
                  <a:pt x="294" y="205"/>
                </a:lnTo>
                <a:lnTo>
                  <a:pt x="325" y="206"/>
                </a:lnTo>
                <a:lnTo>
                  <a:pt x="356" y="208"/>
                </a:lnTo>
                <a:lnTo>
                  <a:pt x="387" y="206"/>
                </a:lnTo>
                <a:lnTo>
                  <a:pt x="419" y="205"/>
                </a:lnTo>
                <a:lnTo>
                  <a:pt x="449" y="204"/>
                </a:lnTo>
                <a:lnTo>
                  <a:pt x="478" y="201"/>
                </a:lnTo>
                <a:lnTo>
                  <a:pt x="507" y="198"/>
                </a:lnTo>
                <a:lnTo>
                  <a:pt x="534" y="193"/>
                </a:lnTo>
                <a:lnTo>
                  <a:pt x="561" y="189"/>
                </a:lnTo>
                <a:lnTo>
                  <a:pt x="585" y="182"/>
                </a:lnTo>
                <a:lnTo>
                  <a:pt x="608" y="177"/>
                </a:lnTo>
                <a:lnTo>
                  <a:pt x="629" y="170"/>
                </a:lnTo>
                <a:lnTo>
                  <a:pt x="648" y="163"/>
                </a:lnTo>
                <a:lnTo>
                  <a:pt x="665" y="156"/>
                </a:lnTo>
                <a:lnTo>
                  <a:pt x="679" y="147"/>
                </a:lnTo>
                <a:lnTo>
                  <a:pt x="690" y="139"/>
                </a:lnTo>
                <a:lnTo>
                  <a:pt x="700" y="130"/>
                </a:lnTo>
                <a:lnTo>
                  <a:pt x="707" y="121"/>
                </a:lnTo>
                <a:lnTo>
                  <a:pt x="710" y="112"/>
                </a:lnTo>
                <a:lnTo>
                  <a:pt x="712" y="10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7" name="Freeform 52"/>
          <p:cNvSpPr>
            <a:spLocks/>
          </p:cNvSpPr>
          <p:nvPr/>
        </p:nvSpPr>
        <p:spPr bwMode="auto">
          <a:xfrm>
            <a:off x="3421063" y="5513388"/>
            <a:ext cx="796925" cy="300037"/>
          </a:xfrm>
          <a:custGeom>
            <a:avLst/>
            <a:gdLst>
              <a:gd name="T0" fmla="*/ 2147483647 w 502"/>
              <a:gd name="T1" fmla="*/ 2147483647 h 189"/>
              <a:gd name="T2" fmla="*/ 2147483647 w 502"/>
              <a:gd name="T3" fmla="*/ 2147483647 h 189"/>
              <a:gd name="T4" fmla="*/ 2147483647 w 502"/>
              <a:gd name="T5" fmla="*/ 2147483647 h 189"/>
              <a:gd name="T6" fmla="*/ 2147483647 w 502"/>
              <a:gd name="T7" fmla="*/ 2147483647 h 189"/>
              <a:gd name="T8" fmla="*/ 2147483647 w 502"/>
              <a:gd name="T9" fmla="*/ 2147483647 h 189"/>
              <a:gd name="T10" fmla="*/ 2147483647 w 502"/>
              <a:gd name="T11" fmla="*/ 2147483647 h 189"/>
              <a:gd name="T12" fmla="*/ 2147483647 w 502"/>
              <a:gd name="T13" fmla="*/ 2147483647 h 189"/>
              <a:gd name="T14" fmla="*/ 2147483647 w 502"/>
              <a:gd name="T15" fmla="*/ 2147483647 h 189"/>
              <a:gd name="T16" fmla="*/ 2147483647 w 502"/>
              <a:gd name="T17" fmla="*/ 2147483647 h 189"/>
              <a:gd name="T18" fmla="*/ 2147483647 w 502"/>
              <a:gd name="T19" fmla="*/ 2147483647 h 189"/>
              <a:gd name="T20" fmla="*/ 2147483647 w 502"/>
              <a:gd name="T21" fmla="*/ 2147483647 h 189"/>
              <a:gd name="T22" fmla="*/ 2147483647 w 502"/>
              <a:gd name="T23" fmla="*/ 2147483647 h 189"/>
              <a:gd name="T24" fmla="*/ 2147483647 w 502"/>
              <a:gd name="T25" fmla="*/ 2147483647 h 189"/>
              <a:gd name="T26" fmla="*/ 2147483647 w 502"/>
              <a:gd name="T27" fmla="*/ 2147483647 h 189"/>
              <a:gd name="T28" fmla="*/ 2147483647 w 502"/>
              <a:gd name="T29" fmla="*/ 2147483647 h 189"/>
              <a:gd name="T30" fmla="*/ 2147483647 w 502"/>
              <a:gd name="T31" fmla="*/ 2147483647 h 189"/>
              <a:gd name="T32" fmla="*/ 2147483647 w 502"/>
              <a:gd name="T33" fmla="*/ 2147483647 h 189"/>
              <a:gd name="T34" fmla="*/ 2147483647 w 502"/>
              <a:gd name="T35" fmla="*/ 2147483647 h 189"/>
              <a:gd name="T36" fmla="*/ 2147483647 w 502"/>
              <a:gd name="T37" fmla="*/ 2147483647 h 189"/>
              <a:gd name="T38" fmla="*/ 2147483647 w 502"/>
              <a:gd name="T39" fmla="*/ 2147483647 h 189"/>
              <a:gd name="T40" fmla="*/ 2147483647 w 502"/>
              <a:gd name="T41" fmla="*/ 2147483647 h 189"/>
              <a:gd name="T42" fmla="*/ 2147483647 w 502"/>
              <a:gd name="T43" fmla="*/ 2147483647 h 189"/>
              <a:gd name="T44" fmla="*/ 2147483647 w 502"/>
              <a:gd name="T45" fmla="*/ 2147483647 h 189"/>
              <a:gd name="T46" fmla="*/ 2147483647 w 502"/>
              <a:gd name="T47" fmla="*/ 2147483647 h 189"/>
              <a:gd name="T48" fmla="*/ 2147483647 w 502"/>
              <a:gd name="T49" fmla="*/ 2147483647 h 189"/>
              <a:gd name="T50" fmla="*/ 2147483647 w 502"/>
              <a:gd name="T51" fmla="*/ 2147483647 h 189"/>
              <a:gd name="T52" fmla="*/ 2147483647 w 502"/>
              <a:gd name="T53" fmla="*/ 2147483647 h 189"/>
              <a:gd name="T54" fmla="*/ 2147483647 w 502"/>
              <a:gd name="T55" fmla="*/ 2147483647 h 189"/>
              <a:gd name="T56" fmla="*/ 2147483647 w 502"/>
              <a:gd name="T57" fmla="*/ 2147483647 h 189"/>
              <a:gd name="T58" fmla="*/ 2147483647 w 502"/>
              <a:gd name="T59" fmla="*/ 2147483647 h 189"/>
              <a:gd name="T60" fmla="*/ 2147483647 w 502"/>
              <a:gd name="T61" fmla="*/ 2147483647 h 189"/>
              <a:gd name="T62" fmla="*/ 2147483647 w 502"/>
              <a:gd name="T63" fmla="*/ 2147483647 h 189"/>
              <a:gd name="T64" fmla="*/ 2147483647 w 502"/>
              <a:gd name="T65" fmla="*/ 2147483647 h 189"/>
              <a:gd name="T66" fmla="*/ 2147483647 w 502"/>
              <a:gd name="T67" fmla="*/ 2147483647 h 189"/>
              <a:gd name="T68" fmla="*/ 2147483647 w 502"/>
              <a:gd name="T69" fmla="*/ 2147483647 h 189"/>
              <a:gd name="T70" fmla="*/ 2147483647 w 502"/>
              <a:gd name="T71" fmla="*/ 2147483647 h 18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2"/>
              <a:gd name="T109" fmla="*/ 0 h 189"/>
              <a:gd name="T110" fmla="*/ 502 w 502"/>
              <a:gd name="T111" fmla="*/ 189 h 18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2" h="189">
                <a:moveTo>
                  <a:pt x="0" y="94"/>
                </a:moveTo>
                <a:lnTo>
                  <a:pt x="1" y="103"/>
                </a:lnTo>
                <a:lnTo>
                  <a:pt x="4" y="110"/>
                </a:lnTo>
                <a:lnTo>
                  <a:pt x="8" y="119"/>
                </a:lnTo>
                <a:lnTo>
                  <a:pt x="15" y="127"/>
                </a:lnTo>
                <a:lnTo>
                  <a:pt x="23" y="134"/>
                </a:lnTo>
                <a:lnTo>
                  <a:pt x="34" y="141"/>
                </a:lnTo>
                <a:lnTo>
                  <a:pt x="45" y="148"/>
                </a:lnTo>
                <a:lnTo>
                  <a:pt x="58" y="155"/>
                </a:lnTo>
                <a:lnTo>
                  <a:pt x="73" y="161"/>
                </a:lnTo>
                <a:lnTo>
                  <a:pt x="89" y="166"/>
                </a:lnTo>
                <a:lnTo>
                  <a:pt x="107" y="171"/>
                </a:lnTo>
                <a:lnTo>
                  <a:pt x="125" y="176"/>
                </a:lnTo>
                <a:lnTo>
                  <a:pt x="145" y="180"/>
                </a:lnTo>
                <a:lnTo>
                  <a:pt x="165" y="183"/>
                </a:lnTo>
                <a:lnTo>
                  <a:pt x="185" y="185"/>
                </a:lnTo>
                <a:lnTo>
                  <a:pt x="207" y="187"/>
                </a:lnTo>
                <a:lnTo>
                  <a:pt x="228" y="188"/>
                </a:lnTo>
                <a:lnTo>
                  <a:pt x="251" y="188"/>
                </a:lnTo>
                <a:lnTo>
                  <a:pt x="272" y="188"/>
                </a:lnTo>
                <a:lnTo>
                  <a:pt x="294" y="187"/>
                </a:lnTo>
                <a:lnTo>
                  <a:pt x="315" y="185"/>
                </a:lnTo>
                <a:lnTo>
                  <a:pt x="336" y="183"/>
                </a:lnTo>
                <a:lnTo>
                  <a:pt x="356" y="179"/>
                </a:lnTo>
                <a:lnTo>
                  <a:pt x="376" y="176"/>
                </a:lnTo>
                <a:lnTo>
                  <a:pt x="394" y="171"/>
                </a:lnTo>
                <a:lnTo>
                  <a:pt x="411" y="166"/>
                </a:lnTo>
                <a:lnTo>
                  <a:pt x="427" y="160"/>
                </a:lnTo>
                <a:lnTo>
                  <a:pt x="442" y="154"/>
                </a:lnTo>
                <a:lnTo>
                  <a:pt x="456" y="148"/>
                </a:lnTo>
                <a:lnTo>
                  <a:pt x="467" y="141"/>
                </a:lnTo>
                <a:lnTo>
                  <a:pt x="477" y="134"/>
                </a:lnTo>
                <a:lnTo>
                  <a:pt x="486" y="126"/>
                </a:lnTo>
                <a:lnTo>
                  <a:pt x="492" y="118"/>
                </a:lnTo>
                <a:lnTo>
                  <a:pt x="497" y="110"/>
                </a:lnTo>
                <a:lnTo>
                  <a:pt x="500" y="102"/>
                </a:lnTo>
                <a:lnTo>
                  <a:pt x="501" y="94"/>
                </a:lnTo>
                <a:lnTo>
                  <a:pt x="500" y="86"/>
                </a:lnTo>
                <a:lnTo>
                  <a:pt x="497" y="78"/>
                </a:lnTo>
                <a:lnTo>
                  <a:pt x="492" y="70"/>
                </a:lnTo>
                <a:lnTo>
                  <a:pt x="486" y="62"/>
                </a:lnTo>
                <a:lnTo>
                  <a:pt x="477" y="54"/>
                </a:lnTo>
                <a:lnTo>
                  <a:pt x="467" y="47"/>
                </a:lnTo>
                <a:lnTo>
                  <a:pt x="456" y="40"/>
                </a:lnTo>
                <a:lnTo>
                  <a:pt x="442" y="34"/>
                </a:lnTo>
                <a:lnTo>
                  <a:pt x="427" y="28"/>
                </a:lnTo>
                <a:lnTo>
                  <a:pt x="411" y="22"/>
                </a:lnTo>
                <a:lnTo>
                  <a:pt x="394" y="17"/>
                </a:lnTo>
                <a:lnTo>
                  <a:pt x="375" y="13"/>
                </a:lnTo>
                <a:lnTo>
                  <a:pt x="356" y="9"/>
                </a:lnTo>
                <a:lnTo>
                  <a:pt x="336" y="6"/>
                </a:lnTo>
                <a:lnTo>
                  <a:pt x="315" y="3"/>
                </a:lnTo>
                <a:lnTo>
                  <a:pt x="294" y="2"/>
                </a:lnTo>
                <a:lnTo>
                  <a:pt x="272" y="1"/>
                </a:lnTo>
                <a:lnTo>
                  <a:pt x="250" y="0"/>
                </a:lnTo>
                <a:lnTo>
                  <a:pt x="228" y="1"/>
                </a:lnTo>
                <a:lnTo>
                  <a:pt x="207" y="2"/>
                </a:lnTo>
                <a:lnTo>
                  <a:pt x="185" y="3"/>
                </a:lnTo>
                <a:lnTo>
                  <a:pt x="165" y="6"/>
                </a:lnTo>
                <a:lnTo>
                  <a:pt x="145" y="9"/>
                </a:lnTo>
                <a:lnTo>
                  <a:pt x="125" y="13"/>
                </a:lnTo>
                <a:lnTo>
                  <a:pt x="107" y="17"/>
                </a:lnTo>
                <a:lnTo>
                  <a:pt x="89" y="22"/>
                </a:lnTo>
                <a:lnTo>
                  <a:pt x="73" y="28"/>
                </a:lnTo>
                <a:lnTo>
                  <a:pt x="58" y="34"/>
                </a:lnTo>
                <a:lnTo>
                  <a:pt x="45" y="40"/>
                </a:lnTo>
                <a:lnTo>
                  <a:pt x="34" y="47"/>
                </a:lnTo>
                <a:lnTo>
                  <a:pt x="23" y="55"/>
                </a:lnTo>
                <a:lnTo>
                  <a:pt x="15" y="62"/>
                </a:lnTo>
                <a:lnTo>
                  <a:pt x="8" y="70"/>
                </a:lnTo>
                <a:lnTo>
                  <a:pt x="4" y="78"/>
                </a:lnTo>
                <a:lnTo>
                  <a:pt x="1" y="86"/>
                </a:lnTo>
                <a:lnTo>
                  <a:pt x="0" y="9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8" name="Freeform 53"/>
          <p:cNvSpPr>
            <a:spLocks/>
          </p:cNvSpPr>
          <p:nvPr/>
        </p:nvSpPr>
        <p:spPr bwMode="auto">
          <a:xfrm>
            <a:off x="2859088" y="4978400"/>
            <a:ext cx="990600" cy="309563"/>
          </a:xfrm>
          <a:custGeom>
            <a:avLst/>
            <a:gdLst>
              <a:gd name="T0" fmla="*/ 2147483647 w 624"/>
              <a:gd name="T1" fmla="*/ 2147483647 h 195"/>
              <a:gd name="T2" fmla="*/ 2147483647 w 624"/>
              <a:gd name="T3" fmla="*/ 0 h 195"/>
              <a:gd name="T4" fmla="*/ 0 w 624"/>
              <a:gd name="T5" fmla="*/ 0 h 195"/>
              <a:gd name="T6" fmla="*/ 0 w 624"/>
              <a:gd name="T7" fmla="*/ 2147483647 h 195"/>
              <a:gd name="T8" fmla="*/ 2147483647 w 624"/>
              <a:gd name="T9" fmla="*/ 2147483647 h 1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4"/>
              <a:gd name="T16" fmla="*/ 0 h 195"/>
              <a:gd name="T17" fmla="*/ 624 w 624"/>
              <a:gd name="T18" fmla="*/ 195 h 1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4" h="195">
                <a:moveTo>
                  <a:pt x="623" y="194"/>
                </a:moveTo>
                <a:lnTo>
                  <a:pt x="623" y="0"/>
                </a:lnTo>
                <a:lnTo>
                  <a:pt x="0" y="0"/>
                </a:lnTo>
                <a:lnTo>
                  <a:pt x="0" y="194"/>
                </a:lnTo>
                <a:lnTo>
                  <a:pt x="623" y="194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9" name="Rectangle 54"/>
          <p:cNvSpPr>
            <a:spLocks noChangeArrowheads="1"/>
          </p:cNvSpPr>
          <p:nvPr/>
        </p:nvSpPr>
        <p:spPr bwMode="auto">
          <a:xfrm>
            <a:off x="2057400" y="5455211"/>
            <a:ext cx="958597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</a:rPr>
              <a:t>policyid</a:t>
            </a:r>
            <a:endParaRPr lang="en-US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220" name="Rectangle 55"/>
          <p:cNvSpPr>
            <a:spLocks noChangeArrowheads="1"/>
          </p:cNvSpPr>
          <p:nvPr/>
        </p:nvSpPr>
        <p:spPr bwMode="auto">
          <a:xfrm>
            <a:off x="3500438" y="5476875"/>
            <a:ext cx="5984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cost</a:t>
            </a:r>
          </a:p>
        </p:txBody>
      </p:sp>
      <p:sp>
        <p:nvSpPr>
          <p:cNvPr id="51221" name="Rectangle 56"/>
          <p:cNvSpPr>
            <a:spLocks noChangeArrowheads="1"/>
          </p:cNvSpPr>
          <p:nvPr/>
        </p:nvSpPr>
        <p:spPr bwMode="auto">
          <a:xfrm>
            <a:off x="2895600" y="4965700"/>
            <a:ext cx="9493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Policies</a:t>
            </a:r>
          </a:p>
        </p:txBody>
      </p:sp>
      <p:sp>
        <p:nvSpPr>
          <p:cNvPr id="51222" name="Line 57"/>
          <p:cNvSpPr>
            <a:spLocks noChangeShapeType="1"/>
          </p:cNvSpPr>
          <p:nvPr/>
        </p:nvSpPr>
        <p:spPr bwMode="auto">
          <a:xfrm flipV="1">
            <a:off x="2635250" y="5283200"/>
            <a:ext cx="430213" cy="1968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3" name="Line 58"/>
          <p:cNvSpPr>
            <a:spLocks noChangeShapeType="1"/>
          </p:cNvSpPr>
          <p:nvPr/>
        </p:nvSpPr>
        <p:spPr bwMode="auto">
          <a:xfrm flipH="1" flipV="1">
            <a:off x="3370263" y="5283200"/>
            <a:ext cx="407987" cy="2381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4" name="Rectangle 61"/>
          <p:cNvSpPr>
            <a:spLocks noChangeArrowheads="1"/>
          </p:cNvSpPr>
          <p:nvPr/>
        </p:nvSpPr>
        <p:spPr bwMode="auto">
          <a:xfrm>
            <a:off x="1912938" y="4211638"/>
            <a:ext cx="1058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Arial" pitchFamily="34" charset="0"/>
              </a:rPr>
              <a:t>Purchaser</a:t>
            </a:r>
          </a:p>
        </p:txBody>
      </p:sp>
      <p:sp>
        <p:nvSpPr>
          <p:cNvPr id="51225" name="Freeform 62"/>
          <p:cNvSpPr>
            <a:spLocks/>
          </p:cNvSpPr>
          <p:nvPr/>
        </p:nvSpPr>
        <p:spPr bwMode="auto">
          <a:xfrm>
            <a:off x="1776413" y="4086225"/>
            <a:ext cx="1293812" cy="600075"/>
          </a:xfrm>
          <a:custGeom>
            <a:avLst/>
            <a:gdLst>
              <a:gd name="T0" fmla="*/ 0 w 815"/>
              <a:gd name="T1" fmla="*/ 2147483647 h 378"/>
              <a:gd name="T2" fmla="*/ 2147483647 w 815"/>
              <a:gd name="T3" fmla="*/ 0 h 378"/>
              <a:gd name="T4" fmla="*/ 2147483647 w 815"/>
              <a:gd name="T5" fmla="*/ 2147483647 h 378"/>
              <a:gd name="T6" fmla="*/ 2147483647 w 815"/>
              <a:gd name="T7" fmla="*/ 2147483647 h 378"/>
              <a:gd name="T8" fmla="*/ 0 w 815"/>
              <a:gd name="T9" fmla="*/ 2147483647 h 3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5"/>
              <a:gd name="T16" fmla="*/ 0 h 378"/>
              <a:gd name="T17" fmla="*/ 815 w 815"/>
              <a:gd name="T18" fmla="*/ 378 h 3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5" h="378">
                <a:moveTo>
                  <a:pt x="0" y="188"/>
                </a:moveTo>
                <a:lnTo>
                  <a:pt x="402" y="0"/>
                </a:lnTo>
                <a:lnTo>
                  <a:pt x="814" y="194"/>
                </a:lnTo>
                <a:lnTo>
                  <a:pt x="402" y="377"/>
                </a:lnTo>
                <a:lnTo>
                  <a:pt x="0" y="188"/>
                </a:lnTo>
              </a:path>
            </a:pathLst>
          </a:custGeom>
          <a:noFill/>
          <a:ln w="47625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226" name="Group 74"/>
          <p:cNvGrpSpPr>
            <a:grpSpLocks/>
          </p:cNvGrpSpPr>
          <p:nvPr/>
        </p:nvGrpSpPr>
        <p:grpSpPr bwMode="auto">
          <a:xfrm>
            <a:off x="304800" y="2984500"/>
            <a:ext cx="2257425" cy="1000125"/>
            <a:chOff x="1710" y="2235"/>
            <a:chExt cx="1422" cy="630"/>
          </a:xfrm>
        </p:grpSpPr>
        <p:sp>
          <p:nvSpPr>
            <p:cNvPr id="51237" name="Freeform 63"/>
            <p:cNvSpPr>
              <a:spLocks/>
            </p:cNvSpPr>
            <p:nvPr/>
          </p:nvSpPr>
          <p:spPr bwMode="auto">
            <a:xfrm>
              <a:off x="1710" y="2385"/>
              <a:ext cx="501" cy="189"/>
            </a:xfrm>
            <a:custGeom>
              <a:avLst/>
              <a:gdLst>
                <a:gd name="T0" fmla="*/ 499 w 501"/>
                <a:gd name="T1" fmla="*/ 86 h 189"/>
                <a:gd name="T2" fmla="*/ 492 w 501"/>
                <a:gd name="T3" fmla="*/ 70 h 189"/>
                <a:gd name="T4" fmla="*/ 477 w 501"/>
                <a:gd name="T5" fmla="*/ 54 h 189"/>
                <a:gd name="T6" fmla="*/ 455 w 501"/>
                <a:gd name="T7" fmla="*/ 40 h 189"/>
                <a:gd name="T8" fmla="*/ 427 w 501"/>
                <a:gd name="T9" fmla="*/ 28 h 189"/>
                <a:gd name="T10" fmla="*/ 393 w 501"/>
                <a:gd name="T11" fmla="*/ 17 h 189"/>
                <a:gd name="T12" fmla="*/ 356 w 501"/>
                <a:gd name="T13" fmla="*/ 9 h 189"/>
                <a:gd name="T14" fmla="*/ 315 w 501"/>
                <a:gd name="T15" fmla="*/ 3 h 189"/>
                <a:gd name="T16" fmla="*/ 272 w 501"/>
                <a:gd name="T17" fmla="*/ 1 h 189"/>
                <a:gd name="T18" fmla="*/ 228 w 501"/>
                <a:gd name="T19" fmla="*/ 1 h 189"/>
                <a:gd name="T20" fmla="*/ 185 w 501"/>
                <a:gd name="T21" fmla="*/ 3 h 189"/>
                <a:gd name="T22" fmla="*/ 144 w 501"/>
                <a:gd name="T23" fmla="*/ 9 h 189"/>
                <a:gd name="T24" fmla="*/ 107 w 501"/>
                <a:gd name="T25" fmla="*/ 17 h 189"/>
                <a:gd name="T26" fmla="*/ 73 w 501"/>
                <a:gd name="T27" fmla="*/ 28 h 189"/>
                <a:gd name="T28" fmla="*/ 45 w 501"/>
                <a:gd name="T29" fmla="*/ 40 h 189"/>
                <a:gd name="T30" fmla="*/ 23 w 501"/>
                <a:gd name="T31" fmla="*/ 54 h 189"/>
                <a:gd name="T32" fmla="*/ 8 w 501"/>
                <a:gd name="T33" fmla="*/ 70 h 189"/>
                <a:gd name="T34" fmla="*/ 1 w 501"/>
                <a:gd name="T35" fmla="*/ 86 h 189"/>
                <a:gd name="T36" fmla="*/ 1 w 501"/>
                <a:gd name="T37" fmla="*/ 103 h 189"/>
                <a:gd name="T38" fmla="*/ 8 w 501"/>
                <a:gd name="T39" fmla="*/ 119 h 189"/>
                <a:gd name="T40" fmla="*/ 23 w 501"/>
                <a:gd name="T41" fmla="*/ 134 h 189"/>
                <a:gd name="T42" fmla="*/ 45 w 501"/>
                <a:gd name="T43" fmla="*/ 148 h 189"/>
                <a:gd name="T44" fmla="*/ 73 w 501"/>
                <a:gd name="T45" fmla="*/ 160 h 189"/>
                <a:gd name="T46" fmla="*/ 107 w 501"/>
                <a:gd name="T47" fmla="*/ 171 h 189"/>
                <a:gd name="T48" fmla="*/ 144 w 501"/>
                <a:gd name="T49" fmla="*/ 179 h 189"/>
                <a:gd name="T50" fmla="*/ 185 w 501"/>
                <a:gd name="T51" fmla="*/ 185 h 189"/>
                <a:gd name="T52" fmla="*/ 228 w 501"/>
                <a:gd name="T53" fmla="*/ 188 h 189"/>
                <a:gd name="T54" fmla="*/ 272 w 501"/>
                <a:gd name="T55" fmla="*/ 188 h 189"/>
                <a:gd name="T56" fmla="*/ 315 w 501"/>
                <a:gd name="T57" fmla="*/ 185 h 189"/>
                <a:gd name="T58" fmla="*/ 356 w 501"/>
                <a:gd name="T59" fmla="*/ 179 h 189"/>
                <a:gd name="T60" fmla="*/ 393 w 501"/>
                <a:gd name="T61" fmla="*/ 171 h 189"/>
                <a:gd name="T62" fmla="*/ 427 w 501"/>
                <a:gd name="T63" fmla="*/ 160 h 189"/>
                <a:gd name="T64" fmla="*/ 455 w 501"/>
                <a:gd name="T65" fmla="*/ 148 h 189"/>
                <a:gd name="T66" fmla="*/ 477 w 501"/>
                <a:gd name="T67" fmla="*/ 134 h 189"/>
                <a:gd name="T68" fmla="*/ 492 w 501"/>
                <a:gd name="T69" fmla="*/ 119 h 189"/>
                <a:gd name="T70" fmla="*/ 499 w 501"/>
                <a:gd name="T71" fmla="*/ 103 h 18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1"/>
                <a:gd name="T109" fmla="*/ 0 h 189"/>
                <a:gd name="T110" fmla="*/ 501 w 501"/>
                <a:gd name="T111" fmla="*/ 189 h 18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1" h="189">
                  <a:moveTo>
                    <a:pt x="500" y="94"/>
                  </a:moveTo>
                  <a:lnTo>
                    <a:pt x="499" y="86"/>
                  </a:lnTo>
                  <a:lnTo>
                    <a:pt x="496" y="78"/>
                  </a:lnTo>
                  <a:lnTo>
                    <a:pt x="492" y="70"/>
                  </a:lnTo>
                  <a:lnTo>
                    <a:pt x="485" y="62"/>
                  </a:lnTo>
                  <a:lnTo>
                    <a:pt x="477" y="54"/>
                  </a:lnTo>
                  <a:lnTo>
                    <a:pt x="467" y="47"/>
                  </a:lnTo>
                  <a:lnTo>
                    <a:pt x="455" y="40"/>
                  </a:lnTo>
                  <a:lnTo>
                    <a:pt x="442" y="34"/>
                  </a:lnTo>
                  <a:lnTo>
                    <a:pt x="427" y="28"/>
                  </a:lnTo>
                  <a:lnTo>
                    <a:pt x="411" y="22"/>
                  </a:lnTo>
                  <a:lnTo>
                    <a:pt x="393" y="17"/>
                  </a:lnTo>
                  <a:lnTo>
                    <a:pt x="375" y="13"/>
                  </a:lnTo>
                  <a:lnTo>
                    <a:pt x="356" y="9"/>
                  </a:lnTo>
                  <a:lnTo>
                    <a:pt x="336" y="6"/>
                  </a:lnTo>
                  <a:lnTo>
                    <a:pt x="315" y="3"/>
                  </a:lnTo>
                  <a:lnTo>
                    <a:pt x="293" y="2"/>
                  </a:lnTo>
                  <a:lnTo>
                    <a:pt x="272" y="1"/>
                  </a:lnTo>
                  <a:lnTo>
                    <a:pt x="250" y="0"/>
                  </a:lnTo>
                  <a:lnTo>
                    <a:pt x="228" y="1"/>
                  </a:lnTo>
                  <a:lnTo>
                    <a:pt x="207" y="2"/>
                  </a:lnTo>
                  <a:lnTo>
                    <a:pt x="185" y="3"/>
                  </a:lnTo>
                  <a:lnTo>
                    <a:pt x="164" y="6"/>
                  </a:lnTo>
                  <a:lnTo>
                    <a:pt x="144" y="9"/>
                  </a:lnTo>
                  <a:lnTo>
                    <a:pt x="125" y="13"/>
                  </a:lnTo>
                  <a:lnTo>
                    <a:pt x="107" y="17"/>
                  </a:lnTo>
                  <a:lnTo>
                    <a:pt x="89" y="22"/>
                  </a:lnTo>
                  <a:lnTo>
                    <a:pt x="73" y="28"/>
                  </a:lnTo>
                  <a:lnTo>
                    <a:pt x="58" y="34"/>
                  </a:lnTo>
                  <a:lnTo>
                    <a:pt x="45" y="40"/>
                  </a:lnTo>
                  <a:lnTo>
                    <a:pt x="33" y="47"/>
                  </a:lnTo>
                  <a:lnTo>
                    <a:pt x="23" y="54"/>
                  </a:lnTo>
                  <a:lnTo>
                    <a:pt x="15" y="62"/>
                  </a:lnTo>
                  <a:lnTo>
                    <a:pt x="8" y="70"/>
                  </a:lnTo>
                  <a:lnTo>
                    <a:pt x="3" y="78"/>
                  </a:lnTo>
                  <a:lnTo>
                    <a:pt x="1" y="86"/>
                  </a:lnTo>
                  <a:lnTo>
                    <a:pt x="0" y="94"/>
                  </a:lnTo>
                  <a:lnTo>
                    <a:pt x="1" y="103"/>
                  </a:lnTo>
                  <a:lnTo>
                    <a:pt x="3" y="110"/>
                  </a:lnTo>
                  <a:lnTo>
                    <a:pt x="8" y="119"/>
                  </a:lnTo>
                  <a:lnTo>
                    <a:pt x="15" y="127"/>
                  </a:lnTo>
                  <a:lnTo>
                    <a:pt x="23" y="134"/>
                  </a:lnTo>
                  <a:lnTo>
                    <a:pt x="33" y="141"/>
                  </a:lnTo>
                  <a:lnTo>
                    <a:pt x="45" y="148"/>
                  </a:lnTo>
                  <a:lnTo>
                    <a:pt x="58" y="154"/>
                  </a:lnTo>
                  <a:lnTo>
                    <a:pt x="73" y="160"/>
                  </a:lnTo>
                  <a:lnTo>
                    <a:pt x="89" y="166"/>
                  </a:lnTo>
                  <a:lnTo>
                    <a:pt x="107" y="171"/>
                  </a:lnTo>
                  <a:lnTo>
                    <a:pt x="125" y="176"/>
                  </a:lnTo>
                  <a:lnTo>
                    <a:pt x="144" y="179"/>
                  </a:lnTo>
                  <a:lnTo>
                    <a:pt x="164" y="183"/>
                  </a:lnTo>
                  <a:lnTo>
                    <a:pt x="185" y="185"/>
                  </a:lnTo>
                  <a:lnTo>
                    <a:pt x="207" y="187"/>
                  </a:lnTo>
                  <a:lnTo>
                    <a:pt x="228" y="188"/>
                  </a:lnTo>
                  <a:lnTo>
                    <a:pt x="250" y="188"/>
                  </a:lnTo>
                  <a:lnTo>
                    <a:pt x="272" y="188"/>
                  </a:lnTo>
                  <a:lnTo>
                    <a:pt x="293" y="187"/>
                  </a:lnTo>
                  <a:lnTo>
                    <a:pt x="315" y="185"/>
                  </a:lnTo>
                  <a:lnTo>
                    <a:pt x="336" y="183"/>
                  </a:lnTo>
                  <a:lnTo>
                    <a:pt x="356" y="179"/>
                  </a:lnTo>
                  <a:lnTo>
                    <a:pt x="375" y="176"/>
                  </a:lnTo>
                  <a:lnTo>
                    <a:pt x="393" y="171"/>
                  </a:lnTo>
                  <a:lnTo>
                    <a:pt x="411" y="166"/>
                  </a:lnTo>
                  <a:lnTo>
                    <a:pt x="427" y="160"/>
                  </a:lnTo>
                  <a:lnTo>
                    <a:pt x="442" y="154"/>
                  </a:lnTo>
                  <a:lnTo>
                    <a:pt x="455" y="148"/>
                  </a:lnTo>
                  <a:lnTo>
                    <a:pt x="467" y="141"/>
                  </a:lnTo>
                  <a:lnTo>
                    <a:pt x="477" y="134"/>
                  </a:lnTo>
                  <a:lnTo>
                    <a:pt x="485" y="127"/>
                  </a:lnTo>
                  <a:lnTo>
                    <a:pt x="492" y="119"/>
                  </a:lnTo>
                  <a:lnTo>
                    <a:pt x="496" y="110"/>
                  </a:lnTo>
                  <a:lnTo>
                    <a:pt x="499" y="103"/>
                  </a:lnTo>
                  <a:lnTo>
                    <a:pt x="500" y="9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8" name="Freeform 64"/>
            <p:cNvSpPr>
              <a:spLocks/>
            </p:cNvSpPr>
            <p:nvPr/>
          </p:nvSpPr>
          <p:spPr bwMode="auto">
            <a:xfrm>
              <a:off x="2630" y="2385"/>
              <a:ext cx="502" cy="189"/>
            </a:xfrm>
            <a:custGeom>
              <a:avLst/>
              <a:gdLst>
                <a:gd name="T0" fmla="*/ 1 w 502"/>
                <a:gd name="T1" fmla="*/ 103 h 189"/>
                <a:gd name="T2" fmla="*/ 8 w 502"/>
                <a:gd name="T3" fmla="*/ 119 h 189"/>
                <a:gd name="T4" fmla="*/ 24 w 502"/>
                <a:gd name="T5" fmla="*/ 134 h 189"/>
                <a:gd name="T6" fmla="*/ 45 w 502"/>
                <a:gd name="T7" fmla="*/ 148 h 189"/>
                <a:gd name="T8" fmla="*/ 73 w 502"/>
                <a:gd name="T9" fmla="*/ 161 h 189"/>
                <a:gd name="T10" fmla="*/ 107 w 502"/>
                <a:gd name="T11" fmla="*/ 171 h 189"/>
                <a:gd name="T12" fmla="*/ 144 w 502"/>
                <a:gd name="T13" fmla="*/ 179 h 189"/>
                <a:gd name="T14" fmla="*/ 186 w 502"/>
                <a:gd name="T15" fmla="*/ 185 h 189"/>
                <a:gd name="T16" fmla="*/ 229 w 502"/>
                <a:gd name="T17" fmla="*/ 188 h 189"/>
                <a:gd name="T18" fmla="*/ 272 w 502"/>
                <a:gd name="T19" fmla="*/ 188 h 189"/>
                <a:gd name="T20" fmla="*/ 315 w 502"/>
                <a:gd name="T21" fmla="*/ 185 h 189"/>
                <a:gd name="T22" fmla="*/ 356 w 502"/>
                <a:gd name="T23" fmla="*/ 179 h 189"/>
                <a:gd name="T24" fmla="*/ 394 w 502"/>
                <a:gd name="T25" fmla="*/ 171 h 189"/>
                <a:gd name="T26" fmla="*/ 427 w 502"/>
                <a:gd name="T27" fmla="*/ 160 h 189"/>
                <a:gd name="T28" fmla="*/ 455 w 502"/>
                <a:gd name="T29" fmla="*/ 148 h 189"/>
                <a:gd name="T30" fmla="*/ 477 w 502"/>
                <a:gd name="T31" fmla="*/ 134 h 189"/>
                <a:gd name="T32" fmla="*/ 492 w 502"/>
                <a:gd name="T33" fmla="*/ 118 h 189"/>
                <a:gd name="T34" fmla="*/ 500 w 502"/>
                <a:gd name="T35" fmla="*/ 102 h 189"/>
                <a:gd name="T36" fmla="*/ 500 w 502"/>
                <a:gd name="T37" fmla="*/ 86 h 189"/>
                <a:gd name="T38" fmla="*/ 492 w 502"/>
                <a:gd name="T39" fmla="*/ 70 h 189"/>
                <a:gd name="T40" fmla="*/ 477 w 502"/>
                <a:gd name="T41" fmla="*/ 54 h 189"/>
                <a:gd name="T42" fmla="*/ 455 w 502"/>
                <a:gd name="T43" fmla="*/ 40 h 189"/>
                <a:gd name="T44" fmla="*/ 427 w 502"/>
                <a:gd name="T45" fmla="*/ 28 h 189"/>
                <a:gd name="T46" fmla="*/ 394 w 502"/>
                <a:gd name="T47" fmla="*/ 17 h 189"/>
                <a:gd name="T48" fmla="*/ 356 w 502"/>
                <a:gd name="T49" fmla="*/ 9 h 189"/>
                <a:gd name="T50" fmla="*/ 315 w 502"/>
                <a:gd name="T51" fmla="*/ 3 h 189"/>
                <a:gd name="T52" fmla="*/ 272 w 502"/>
                <a:gd name="T53" fmla="*/ 1 h 189"/>
                <a:gd name="T54" fmla="*/ 229 w 502"/>
                <a:gd name="T55" fmla="*/ 1 h 189"/>
                <a:gd name="T56" fmla="*/ 185 w 502"/>
                <a:gd name="T57" fmla="*/ 3 h 189"/>
                <a:gd name="T58" fmla="*/ 144 w 502"/>
                <a:gd name="T59" fmla="*/ 9 h 189"/>
                <a:gd name="T60" fmla="*/ 107 w 502"/>
                <a:gd name="T61" fmla="*/ 17 h 189"/>
                <a:gd name="T62" fmla="*/ 73 w 502"/>
                <a:gd name="T63" fmla="*/ 28 h 189"/>
                <a:gd name="T64" fmla="*/ 45 w 502"/>
                <a:gd name="T65" fmla="*/ 40 h 189"/>
                <a:gd name="T66" fmla="*/ 24 w 502"/>
                <a:gd name="T67" fmla="*/ 55 h 189"/>
                <a:gd name="T68" fmla="*/ 8 w 502"/>
                <a:gd name="T69" fmla="*/ 70 h 189"/>
                <a:gd name="T70" fmla="*/ 1 w 502"/>
                <a:gd name="T71" fmla="*/ 86 h 18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2"/>
                <a:gd name="T109" fmla="*/ 0 h 189"/>
                <a:gd name="T110" fmla="*/ 502 w 502"/>
                <a:gd name="T111" fmla="*/ 189 h 18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2" h="189">
                  <a:moveTo>
                    <a:pt x="0" y="94"/>
                  </a:moveTo>
                  <a:lnTo>
                    <a:pt x="1" y="103"/>
                  </a:lnTo>
                  <a:lnTo>
                    <a:pt x="4" y="110"/>
                  </a:lnTo>
                  <a:lnTo>
                    <a:pt x="8" y="119"/>
                  </a:lnTo>
                  <a:lnTo>
                    <a:pt x="15" y="127"/>
                  </a:lnTo>
                  <a:lnTo>
                    <a:pt x="24" y="134"/>
                  </a:lnTo>
                  <a:lnTo>
                    <a:pt x="33" y="141"/>
                  </a:lnTo>
                  <a:lnTo>
                    <a:pt x="45" y="148"/>
                  </a:lnTo>
                  <a:lnTo>
                    <a:pt x="59" y="155"/>
                  </a:lnTo>
                  <a:lnTo>
                    <a:pt x="73" y="161"/>
                  </a:lnTo>
                  <a:lnTo>
                    <a:pt x="90" y="166"/>
                  </a:lnTo>
                  <a:lnTo>
                    <a:pt x="107" y="171"/>
                  </a:lnTo>
                  <a:lnTo>
                    <a:pt x="125" y="176"/>
                  </a:lnTo>
                  <a:lnTo>
                    <a:pt x="144" y="179"/>
                  </a:lnTo>
                  <a:lnTo>
                    <a:pt x="165" y="183"/>
                  </a:lnTo>
                  <a:lnTo>
                    <a:pt x="186" y="185"/>
                  </a:lnTo>
                  <a:lnTo>
                    <a:pt x="207" y="187"/>
                  </a:lnTo>
                  <a:lnTo>
                    <a:pt x="229" y="188"/>
                  </a:lnTo>
                  <a:lnTo>
                    <a:pt x="250" y="188"/>
                  </a:lnTo>
                  <a:lnTo>
                    <a:pt x="272" y="188"/>
                  </a:lnTo>
                  <a:lnTo>
                    <a:pt x="294" y="187"/>
                  </a:lnTo>
                  <a:lnTo>
                    <a:pt x="315" y="185"/>
                  </a:lnTo>
                  <a:lnTo>
                    <a:pt x="336" y="183"/>
                  </a:lnTo>
                  <a:lnTo>
                    <a:pt x="356" y="179"/>
                  </a:lnTo>
                  <a:lnTo>
                    <a:pt x="375" y="176"/>
                  </a:lnTo>
                  <a:lnTo>
                    <a:pt x="394" y="171"/>
                  </a:lnTo>
                  <a:lnTo>
                    <a:pt x="411" y="166"/>
                  </a:lnTo>
                  <a:lnTo>
                    <a:pt x="427" y="160"/>
                  </a:lnTo>
                  <a:lnTo>
                    <a:pt x="442" y="154"/>
                  </a:lnTo>
                  <a:lnTo>
                    <a:pt x="455" y="148"/>
                  </a:lnTo>
                  <a:lnTo>
                    <a:pt x="467" y="141"/>
                  </a:lnTo>
                  <a:lnTo>
                    <a:pt x="477" y="134"/>
                  </a:lnTo>
                  <a:lnTo>
                    <a:pt x="485" y="126"/>
                  </a:lnTo>
                  <a:lnTo>
                    <a:pt x="492" y="118"/>
                  </a:lnTo>
                  <a:lnTo>
                    <a:pt x="497" y="110"/>
                  </a:lnTo>
                  <a:lnTo>
                    <a:pt x="500" y="102"/>
                  </a:lnTo>
                  <a:lnTo>
                    <a:pt x="501" y="94"/>
                  </a:lnTo>
                  <a:lnTo>
                    <a:pt x="500" y="86"/>
                  </a:lnTo>
                  <a:lnTo>
                    <a:pt x="497" y="78"/>
                  </a:lnTo>
                  <a:lnTo>
                    <a:pt x="492" y="70"/>
                  </a:lnTo>
                  <a:lnTo>
                    <a:pt x="485" y="62"/>
                  </a:lnTo>
                  <a:lnTo>
                    <a:pt x="477" y="54"/>
                  </a:lnTo>
                  <a:lnTo>
                    <a:pt x="467" y="47"/>
                  </a:lnTo>
                  <a:lnTo>
                    <a:pt x="455" y="40"/>
                  </a:lnTo>
                  <a:lnTo>
                    <a:pt x="442" y="34"/>
                  </a:lnTo>
                  <a:lnTo>
                    <a:pt x="427" y="28"/>
                  </a:lnTo>
                  <a:lnTo>
                    <a:pt x="411" y="22"/>
                  </a:lnTo>
                  <a:lnTo>
                    <a:pt x="394" y="17"/>
                  </a:lnTo>
                  <a:lnTo>
                    <a:pt x="375" y="13"/>
                  </a:lnTo>
                  <a:lnTo>
                    <a:pt x="356" y="9"/>
                  </a:lnTo>
                  <a:lnTo>
                    <a:pt x="336" y="6"/>
                  </a:lnTo>
                  <a:lnTo>
                    <a:pt x="315" y="3"/>
                  </a:lnTo>
                  <a:lnTo>
                    <a:pt x="294" y="2"/>
                  </a:lnTo>
                  <a:lnTo>
                    <a:pt x="272" y="1"/>
                  </a:lnTo>
                  <a:lnTo>
                    <a:pt x="250" y="0"/>
                  </a:lnTo>
                  <a:lnTo>
                    <a:pt x="229" y="1"/>
                  </a:lnTo>
                  <a:lnTo>
                    <a:pt x="207" y="2"/>
                  </a:lnTo>
                  <a:lnTo>
                    <a:pt x="185" y="3"/>
                  </a:lnTo>
                  <a:lnTo>
                    <a:pt x="165" y="6"/>
                  </a:lnTo>
                  <a:lnTo>
                    <a:pt x="144" y="9"/>
                  </a:lnTo>
                  <a:lnTo>
                    <a:pt x="125" y="13"/>
                  </a:lnTo>
                  <a:lnTo>
                    <a:pt x="107" y="17"/>
                  </a:lnTo>
                  <a:lnTo>
                    <a:pt x="89" y="22"/>
                  </a:lnTo>
                  <a:lnTo>
                    <a:pt x="73" y="28"/>
                  </a:lnTo>
                  <a:lnTo>
                    <a:pt x="59" y="34"/>
                  </a:lnTo>
                  <a:lnTo>
                    <a:pt x="45" y="40"/>
                  </a:lnTo>
                  <a:lnTo>
                    <a:pt x="33" y="47"/>
                  </a:lnTo>
                  <a:lnTo>
                    <a:pt x="24" y="55"/>
                  </a:lnTo>
                  <a:lnTo>
                    <a:pt x="15" y="62"/>
                  </a:lnTo>
                  <a:lnTo>
                    <a:pt x="8" y="70"/>
                  </a:lnTo>
                  <a:lnTo>
                    <a:pt x="4" y="78"/>
                  </a:lnTo>
                  <a:lnTo>
                    <a:pt x="1" y="86"/>
                  </a:lnTo>
                  <a:lnTo>
                    <a:pt x="0" y="9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9" name="Freeform 65"/>
            <p:cNvSpPr>
              <a:spLocks/>
            </p:cNvSpPr>
            <p:nvPr/>
          </p:nvSpPr>
          <p:spPr bwMode="auto">
            <a:xfrm>
              <a:off x="2160" y="2247"/>
              <a:ext cx="502" cy="189"/>
            </a:xfrm>
            <a:custGeom>
              <a:avLst/>
              <a:gdLst>
                <a:gd name="T0" fmla="*/ 500 w 502"/>
                <a:gd name="T1" fmla="*/ 86 h 189"/>
                <a:gd name="T2" fmla="*/ 493 w 502"/>
                <a:gd name="T3" fmla="*/ 70 h 189"/>
                <a:gd name="T4" fmla="*/ 478 w 502"/>
                <a:gd name="T5" fmla="*/ 54 h 189"/>
                <a:gd name="T6" fmla="*/ 456 w 502"/>
                <a:gd name="T7" fmla="*/ 40 h 189"/>
                <a:gd name="T8" fmla="*/ 428 w 502"/>
                <a:gd name="T9" fmla="*/ 28 h 189"/>
                <a:gd name="T10" fmla="*/ 394 w 502"/>
                <a:gd name="T11" fmla="*/ 17 h 189"/>
                <a:gd name="T12" fmla="*/ 356 w 502"/>
                <a:gd name="T13" fmla="*/ 9 h 189"/>
                <a:gd name="T14" fmla="*/ 316 w 502"/>
                <a:gd name="T15" fmla="*/ 4 h 189"/>
                <a:gd name="T16" fmla="*/ 273 w 502"/>
                <a:gd name="T17" fmla="*/ 1 h 189"/>
                <a:gd name="T18" fmla="*/ 229 w 502"/>
                <a:gd name="T19" fmla="*/ 1 h 189"/>
                <a:gd name="T20" fmla="*/ 186 w 502"/>
                <a:gd name="T21" fmla="*/ 4 h 189"/>
                <a:gd name="T22" fmla="*/ 145 w 502"/>
                <a:gd name="T23" fmla="*/ 9 h 189"/>
                <a:gd name="T24" fmla="*/ 107 w 502"/>
                <a:gd name="T25" fmla="*/ 17 h 189"/>
                <a:gd name="T26" fmla="*/ 74 w 502"/>
                <a:gd name="T27" fmla="*/ 28 h 189"/>
                <a:gd name="T28" fmla="*/ 45 w 502"/>
                <a:gd name="T29" fmla="*/ 40 h 189"/>
                <a:gd name="T30" fmla="*/ 24 w 502"/>
                <a:gd name="T31" fmla="*/ 54 h 189"/>
                <a:gd name="T32" fmla="*/ 9 w 502"/>
                <a:gd name="T33" fmla="*/ 70 h 189"/>
                <a:gd name="T34" fmla="*/ 1 w 502"/>
                <a:gd name="T35" fmla="*/ 86 h 189"/>
                <a:gd name="T36" fmla="*/ 1 w 502"/>
                <a:gd name="T37" fmla="*/ 102 h 189"/>
                <a:gd name="T38" fmla="*/ 9 w 502"/>
                <a:gd name="T39" fmla="*/ 118 h 189"/>
                <a:gd name="T40" fmla="*/ 24 w 502"/>
                <a:gd name="T41" fmla="*/ 134 h 189"/>
                <a:gd name="T42" fmla="*/ 45 w 502"/>
                <a:gd name="T43" fmla="*/ 148 h 189"/>
                <a:gd name="T44" fmla="*/ 74 w 502"/>
                <a:gd name="T45" fmla="*/ 161 h 189"/>
                <a:gd name="T46" fmla="*/ 107 w 502"/>
                <a:gd name="T47" fmla="*/ 171 h 189"/>
                <a:gd name="T48" fmla="*/ 145 w 502"/>
                <a:gd name="T49" fmla="*/ 179 h 189"/>
                <a:gd name="T50" fmla="*/ 186 w 502"/>
                <a:gd name="T51" fmla="*/ 185 h 189"/>
                <a:gd name="T52" fmla="*/ 229 w 502"/>
                <a:gd name="T53" fmla="*/ 188 h 189"/>
                <a:gd name="T54" fmla="*/ 273 w 502"/>
                <a:gd name="T55" fmla="*/ 188 h 189"/>
                <a:gd name="T56" fmla="*/ 316 w 502"/>
                <a:gd name="T57" fmla="*/ 185 h 189"/>
                <a:gd name="T58" fmla="*/ 356 w 502"/>
                <a:gd name="T59" fmla="*/ 179 h 189"/>
                <a:gd name="T60" fmla="*/ 394 w 502"/>
                <a:gd name="T61" fmla="*/ 171 h 189"/>
                <a:gd name="T62" fmla="*/ 428 w 502"/>
                <a:gd name="T63" fmla="*/ 161 h 189"/>
                <a:gd name="T64" fmla="*/ 456 w 502"/>
                <a:gd name="T65" fmla="*/ 148 h 189"/>
                <a:gd name="T66" fmla="*/ 478 w 502"/>
                <a:gd name="T67" fmla="*/ 134 h 189"/>
                <a:gd name="T68" fmla="*/ 493 w 502"/>
                <a:gd name="T69" fmla="*/ 118 h 189"/>
                <a:gd name="T70" fmla="*/ 500 w 502"/>
                <a:gd name="T71" fmla="*/ 102 h 18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2"/>
                <a:gd name="T109" fmla="*/ 0 h 189"/>
                <a:gd name="T110" fmla="*/ 502 w 502"/>
                <a:gd name="T111" fmla="*/ 189 h 18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2" h="189">
                  <a:moveTo>
                    <a:pt x="501" y="94"/>
                  </a:moveTo>
                  <a:lnTo>
                    <a:pt x="500" y="86"/>
                  </a:lnTo>
                  <a:lnTo>
                    <a:pt x="497" y="78"/>
                  </a:lnTo>
                  <a:lnTo>
                    <a:pt x="493" y="70"/>
                  </a:lnTo>
                  <a:lnTo>
                    <a:pt x="486" y="62"/>
                  </a:lnTo>
                  <a:lnTo>
                    <a:pt x="478" y="54"/>
                  </a:lnTo>
                  <a:lnTo>
                    <a:pt x="467" y="47"/>
                  </a:lnTo>
                  <a:lnTo>
                    <a:pt x="456" y="40"/>
                  </a:lnTo>
                  <a:lnTo>
                    <a:pt x="443" y="34"/>
                  </a:lnTo>
                  <a:lnTo>
                    <a:pt x="428" y="28"/>
                  </a:lnTo>
                  <a:lnTo>
                    <a:pt x="412" y="22"/>
                  </a:lnTo>
                  <a:lnTo>
                    <a:pt x="394" y="17"/>
                  </a:lnTo>
                  <a:lnTo>
                    <a:pt x="376" y="13"/>
                  </a:lnTo>
                  <a:lnTo>
                    <a:pt x="356" y="9"/>
                  </a:lnTo>
                  <a:lnTo>
                    <a:pt x="336" y="6"/>
                  </a:lnTo>
                  <a:lnTo>
                    <a:pt x="316" y="4"/>
                  </a:lnTo>
                  <a:lnTo>
                    <a:pt x="294" y="2"/>
                  </a:lnTo>
                  <a:lnTo>
                    <a:pt x="273" y="1"/>
                  </a:lnTo>
                  <a:lnTo>
                    <a:pt x="251" y="0"/>
                  </a:lnTo>
                  <a:lnTo>
                    <a:pt x="229" y="1"/>
                  </a:lnTo>
                  <a:lnTo>
                    <a:pt x="207" y="2"/>
                  </a:lnTo>
                  <a:lnTo>
                    <a:pt x="186" y="4"/>
                  </a:lnTo>
                  <a:lnTo>
                    <a:pt x="165" y="6"/>
                  </a:lnTo>
                  <a:lnTo>
                    <a:pt x="145" y="9"/>
                  </a:lnTo>
                  <a:lnTo>
                    <a:pt x="125" y="13"/>
                  </a:lnTo>
                  <a:lnTo>
                    <a:pt x="107" y="17"/>
                  </a:lnTo>
                  <a:lnTo>
                    <a:pt x="90" y="22"/>
                  </a:lnTo>
                  <a:lnTo>
                    <a:pt x="74" y="28"/>
                  </a:lnTo>
                  <a:lnTo>
                    <a:pt x="59" y="34"/>
                  </a:lnTo>
                  <a:lnTo>
                    <a:pt x="45" y="40"/>
                  </a:lnTo>
                  <a:lnTo>
                    <a:pt x="34" y="47"/>
                  </a:lnTo>
                  <a:lnTo>
                    <a:pt x="24" y="54"/>
                  </a:lnTo>
                  <a:lnTo>
                    <a:pt x="15" y="62"/>
                  </a:lnTo>
                  <a:lnTo>
                    <a:pt x="9" y="70"/>
                  </a:lnTo>
                  <a:lnTo>
                    <a:pt x="4" y="78"/>
                  </a:lnTo>
                  <a:lnTo>
                    <a:pt x="1" y="86"/>
                  </a:lnTo>
                  <a:lnTo>
                    <a:pt x="0" y="94"/>
                  </a:lnTo>
                  <a:lnTo>
                    <a:pt x="1" y="102"/>
                  </a:lnTo>
                  <a:lnTo>
                    <a:pt x="4" y="111"/>
                  </a:lnTo>
                  <a:lnTo>
                    <a:pt x="9" y="118"/>
                  </a:lnTo>
                  <a:lnTo>
                    <a:pt x="15" y="126"/>
                  </a:lnTo>
                  <a:lnTo>
                    <a:pt x="24" y="134"/>
                  </a:lnTo>
                  <a:lnTo>
                    <a:pt x="34" y="141"/>
                  </a:lnTo>
                  <a:lnTo>
                    <a:pt x="45" y="148"/>
                  </a:lnTo>
                  <a:lnTo>
                    <a:pt x="59" y="155"/>
                  </a:lnTo>
                  <a:lnTo>
                    <a:pt x="74" y="161"/>
                  </a:lnTo>
                  <a:lnTo>
                    <a:pt x="90" y="166"/>
                  </a:lnTo>
                  <a:lnTo>
                    <a:pt x="107" y="171"/>
                  </a:lnTo>
                  <a:lnTo>
                    <a:pt x="125" y="175"/>
                  </a:lnTo>
                  <a:lnTo>
                    <a:pt x="145" y="179"/>
                  </a:lnTo>
                  <a:lnTo>
                    <a:pt x="165" y="182"/>
                  </a:lnTo>
                  <a:lnTo>
                    <a:pt x="186" y="185"/>
                  </a:lnTo>
                  <a:lnTo>
                    <a:pt x="207" y="187"/>
                  </a:lnTo>
                  <a:lnTo>
                    <a:pt x="229" y="188"/>
                  </a:lnTo>
                  <a:lnTo>
                    <a:pt x="251" y="188"/>
                  </a:lnTo>
                  <a:lnTo>
                    <a:pt x="273" y="188"/>
                  </a:lnTo>
                  <a:lnTo>
                    <a:pt x="294" y="187"/>
                  </a:lnTo>
                  <a:lnTo>
                    <a:pt x="316" y="185"/>
                  </a:lnTo>
                  <a:lnTo>
                    <a:pt x="336" y="182"/>
                  </a:lnTo>
                  <a:lnTo>
                    <a:pt x="356" y="179"/>
                  </a:lnTo>
                  <a:lnTo>
                    <a:pt x="376" y="175"/>
                  </a:lnTo>
                  <a:lnTo>
                    <a:pt x="394" y="171"/>
                  </a:lnTo>
                  <a:lnTo>
                    <a:pt x="412" y="166"/>
                  </a:lnTo>
                  <a:lnTo>
                    <a:pt x="428" y="161"/>
                  </a:lnTo>
                  <a:lnTo>
                    <a:pt x="443" y="155"/>
                  </a:lnTo>
                  <a:lnTo>
                    <a:pt x="456" y="148"/>
                  </a:lnTo>
                  <a:lnTo>
                    <a:pt x="467" y="141"/>
                  </a:lnTo>
                  <a:lnTo>
                    <a:pt x="478" y="134"/>
                  </a:lnTo>
                  <a:lnTo>
                    <a:pt x="486" y="126"/>
                  </a:lnTo>
                  <a:lnTo>
                    <a:pt x="493" y="118"/>
                  </a:lnTo>
                  <a:lnTo>
                    <a:pt x="497" y="111"/>
                  </a:lnTo>
                  <a:lnTo>
                    <a:pt x="500" y="102"/>
                  </a:lnTo>
                  <a:lnTo>
                    <a:pt x="501" y="9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0" name="Rectangle 66"/>
            <p:cNvSpPr>
              <a:spLocks noChangeArrowheads="1"/>
            </p:cNvSpPr>
            <p:nvPr/>
          </p:nvSpPr>
          <p:spPr bwMode="auto">
            <a:xfrm>
              <a:off x="2217" y="2235"/>
              <a:ext cx="44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name</a:t>
              </a:r>
            </a:p>
          </p:txBody>
        </p:sp>
        <p:sp>
          <p:nvSpPr>
            <p:cNvPr id="51241" name="Rectangle 67"/>
            <p:cNvSpPr>
              <a:spLocks noChangeArrowheads="1"/>
            </p:cNvSpPr>
            <p:nvPr/>
          </p:nvSpPr>
          <p:spPr bwMode="auto">
            <a:xfrm>
              <a:off x="2071" y="2655"/>
              <a:ext cx="84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Employees</a:t>
              </a:r>
            </a:p>
          </p:txBody>
        </p:sp>
        <p:sp>
          <p:nvSpPr>
            <p:cNvPr id="51242" name="Rectangle 68"/>
            <p:cNvSpPr>
              <a:spLocks noChangeArrowheads="1"/>
            </p:cNvSpPr>
            <p:nvPr/>
          </p:nvSpPr>
          <p:spPr bwMode="auto">
            <a:xfrm>
              <a:off x="1841" y="2358"/>
              <a:ext cx="33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pitchFamily="34" charset="0"/>
                </a:rPr>
                <a:t>ssn</a:t>
              </a:r>
            </a:p>
          </p:txBody>
        </p:sp>
        <p:sp>
          <p:nvSpPr>
            <p:cNvPr id="51243" name="Rectangle 69"/>
            <p:cNvSpPr>
              <a:spLocks noChangeArrowheads="1"/>
            </p:cNvSpPr>
            <p:nvPr/>
          </p:nvSpPr>
          <p:spPr bwMode="auto">
            <a:xfrm>
              <a:off x="2786" y="2363"/>
              <a:ext cx="27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lot</a:t>
              </a:r>
            </a:p>
          </p:txBody>
        </p:sp>
        <p:sp>
          <p:nvSpPr>
            <p:cNvPr id="51244" name="Freeform 70"/>
            <p:cNvSpPr>
              <a:spLocks/>
            </p:cNvSpPr>
            <p:nvPr/>
          </p:nvSpPr>
          <p:spPr bwMode="auto">
            <a:xfrm>
              <a:off x="2063" y="2692"/>
              <a:ext cx="751" cy="170"/>
            </a:xfrm>
            <a:custGeom>
              <a:avLst/>
              <a:gdLst>
                <a:gd name="T0" fmla="*/ 750 w 751"/>
                <a:gd name="T1" fmla="*/ 169 h 170"/>
                <a:gd name="T2" fmla="*/ 750 w 751"/>
                <a:gd name="T3" fmla="*/ 0 h 170"/>
                <a:gd name="T4" fmla="*/ 0 w 751"/>
                <a:gd name="T5" fmla="*/ 0 h 170"/>
                <a:gd name="T6" fmla="*/ 0 w 751"/>
                <a:gd name="T7" fmla="*/ 169 h 170"/>
                <a:gd name="T8" fmla="*/ 750 w 751"/>
                <a:gd name="T9" fmla="*/ 169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1"/>
                <a:gd name="T16" fmla="*/ 0 h 170"/>
                <a:gd name="T17" fmla="*/ 751 w 751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1" h="170">
                  <a:moveTo>
                    <a:pt x="750" y="169"/>
                  </a:moveTo>
                  <a:lnTo>
                    <a:pt x="750" y="0"/>
                  </a:lnTo>
                  <a:lnTo>
                    <a:pt x="0" y="0"/>
                  </a:lnTo>
                  <a:lnTo>
                    <a:pt x="0" y="169"/>
                  </a:lnTo>
                  <a:lnTo>
                    <a:pt x="750" y="16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5" name="Line 71"/>
            <p:cNvSpPr>
              <a:spLocks noChangeShapeType="1"/>
            </p:cNvSpPr>
            <p:nvPr/>
          </p:nvSpPr>
          <p:spPr bwMode="auto">
            <a:xfrm>
              <a:off x="1962" y="2577"/>
              <a:ext cx="338" cy="10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6" name="Line 72"/>
            <p:cNvSpPr>
              <a:spLocks noChangeShapeType="1"/>
            </p:cNvSpPr>
            <p:nvPr/>
          </p:nvSpPr>
          <p:spPr bwMode="auto">
            <a:xfrm>
              <a:off x="2423" y="2442"/>
              <a:ext cx="31" cy="24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7" name="Line 73"/>
            <p:cNvSpPr>
              <a:spLocks noChangeShapeType="1"/>
            </p:cNvSpPr>
            <p:nvPr/>
          </p:nvSpPr>
          <p:spPr bwMode="auto">
            <a:xfrm flipV="1">
              <a:off x="2548" y="2540"/>
              <a:ext cx="184" cy="15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27" name="Line 75"/>
          <p:cNvSpPr>
            <a:spLocks noChangeShapeType="1"/>
          </p:cNvSpPr>
          <p:nvPr/>
        </p:nvSpPr>
        <p:spPr bwMode="auto">
          <a:xfrm flipH="1" flipV="1">
            <a:off x="2705100" y="4576994"/>
            <a:ext cx="381000" cy="3810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8" name="Line 76"/>
          <p:cNvSpPr>
            <a:spLocks noChangeShapeType="1"/>
          </p:cNvSpPr>
          <p:nvPr/>
        </p:nvSpPr>
        <p:spPr bwMode="auto">
          <a:xfrm flipH="1">
            <a:off x="4473575" y="3984625"/>
            <a:ext cx="450850" cy="3810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9" name="Line 77"/>
          <p:cNvSpPr>
            <a:spLocks noChangeShapeType="1"/>
          </p:cNvSpPr>
          <p:nvPr/>
        </p:nvSpPr>
        <p:spPr bwMode="auto">
          <a:xfrm flipV="1">
            <a:off x="3476625" y="4740275"/>
            <a:ext cx="374650" cy="2349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0" name="Line 78"/>
          <p:cNvSpPr>
            <a:spLocks noChangeShapeType="1"/>
          </p:cNvSpPr>
          <p:nvPr/>
        </p:nvSpPr>
        <p:spPr bwMode="auto">
          <a:xfrm>
            <a:off x="1724025" y="3984625"/>
            <a:ext cx="374650" cy="222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3" name="Curved Up Arrow 45"/>
          <p:cNvSpPr>
            <a:spLocks noChangeArrowheads="1"/>
          </p:cNvSpPr>
          <p:nvPr/>
        </p:nvSpPr>
        <p:spPr bwMode="auto">
          <a:xfrm rot="-2156071">
            <a:off x="3959225" y="4575175"/>
            <a:ext cx="2286000" cy="731838"/>
          </a:xfrm>
          <a:prstGeom prst="curvedUpArrow">
            <a:avLst>
              <a:gd name="adj1" fmla="val 24989"/>
              <a:gd name="adj2" fmla="val 49978"/>
              <a:gd name="adj3" fmla="val 25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9185" name="TextBox 49"/>
          <p:cNvSpPr txBox="1">
            <a:spLocks noChangeArrowheads="1"/>
          </p:cNvSpPr>
          <p:nvPr/>
        </p:nvSpPr>
        <p:spPr bwMode="auto">
          <a:xfrm rot="19162529">
            <a:off x="4162493" y="5015660"/>
            <a:ext cx="32063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Include both </a:t>
            </a:r>
            <a:r>
              <a:rPr lang="en-US" sz="2000" i="1" dirty="0" err="1">
                <a:solidFill>
                  <a:srgbClr val="C00000"/>
                </a:solidFill>
                <a:latin typeface="Calibri" pitchFamily="34" charset="0"/>
              </a:rPr>
              <a:t>ssn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 and </a:t>
            </a:r>
            <a:r>
              <a:rPr lang="en-US" sz="2000" i="1" dirty="0" err="1">
                <a:solidFill>
                  <a:srgbClr val="C00000"/>
                </a:solidFill>
                <a:latin typeface="Calibri" pitchFamily="34" charset="0"/>
              </a:rPr>
              <a:t>policyid</a:t>
            </a:r>
            <a:endParaRPr lang="en-US" sz="2000" i="1" dirty="0">
              <a:solidFill>
                <a:srgbClr val="C00000"/>
              </a:solidFill>
              <a:latin typeface="Calibri" pitchFamily="34" charset="0"/>
            </a:endParaRPr>
          </a:p>
          <a:p>
            <a:pPr eaLnBrk="1" hangingPunct="1">
              <a:lnSpc>
                <a:spcPts val="1800"/>
              </a:lnSpc>
            </a:pP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in primary key</a:t>
            </a:r>
          </a:p>
        </p:txBody>
      </p:sp>
      <p:sp>
        <p:nvSpPr>
          <p:cNvPr id="49186" name="TextBox 50"/>
          <p:cNvSpPr txBox="1">
            <a:spLocks noChangeArrowheads="1"/>
          </p:cNvSpPr>
          <p:nvPr/>
        </p:nvSpPr>
        <p:spPr bwMode="auto">
          <a:xfrm rot="2384276">
            <a:off x="484188" y="4733925"/>
            <a:ext cx="1165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lang="en-US" sz="1600" dirty="0">
                <a:solidFill>
                  <a:srgbClr val="C00000"/>
                </a:solidFill>
                <a:latin typeface="Calibri" pitchFamily="34" charset="0"/>
              </a:rPr>
              <a:t>Add </a:t>
            </a:r>
            <a:r>
              <a:rPr lang="en-US" sz="1600" i="1" dirty="0" err="1">
                <a:solidFill>
                  <a:srgbClr val="C00000"/>
                </a:solidFill>
                <a:latin typeface="Calibri" pitchFamily="34" charset="0"/>
              </a:rPr>
              <a:t>ssn</a:t>
            </a:r>
            <a:r>
              <a:rPr lang="en-US" sz="1600" dirty="0">
                <a:solidFill>
                  <a:srgbClr val="C00000"/>
                </a:solidFill>
                <a:latin typeface="Calibri" pitchFamily="34" charset="0"/>
              </a:rPr>
              <a:t> to</a:t>
            </a:r>
          </a:p>
          <a:p>
            <a:pPr eaLnBrk="1" hangingPunct="1">
              <a:lnSpc>
                <a:spcPts val="1600"/>
              </a:lnSpc>
            </a:pPr>
            <a:r>
              <a:rPr lang="en-US" sz="1600" dirty="0">
                <a:solidFill>
                  <a:srgbClr val="C00000"/>
                </a:solidFill>
                <a:latin typeface="Calibri" pitchFamily="34" charset="0"/>
              </a:rPr>
              <a:t>primary key</a:t>
            </a:r>
          </a:p>
        </p:txBody>
      </p:sp>
      <p:sp>
        <p:nvSpPr>
          <p:cNvPr id="52" name="Cloud Callout 51"/>
          <p:cNvSpPr/>
          <p:nvPr/>
        </p:nvSpPr>
        <p:spPr bwMode="auto">
          <a:xfrm>
            <a:off x="5910263" y="2590800"/>
            <a:ext cx="2928937" cy="1066800"/>
          </a:xfrm>
          <a:prstGeom prst="cloudCallout">
            <a:avLst>
              <a:gd name="adj1" fmla="val -48203"/>
              <a:gd name="adj2" fmla="val 63201"/>
            </a:avLst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eaLnBrk="0" hangingPunct="0">
              <a:defRPr/>
            </a:pPr>
            <a:r>
              <a:rPr lang="en-US" sz="1600" b="1" dirty="0">
                <a:solidFill>
                  <a:srgbClr val="000066"/>
                </a:solidFill>
                <a:latin typeface="Calibri" pitchFamily="34" charset="0"/>
              </a:rPr>
              <a:t>Primary key:</a:t>
            </a:r>
          </a:p>
          <a:p>
            <a:pPr eaLnBrk="0" hangingPunct="0">
              <a:defRPr/>
            </a:pPr>
            <a:r>
              <a:rPr lang="en-US" sz="1600" b="1" dirty="0">
                <a:solidFill>
                  <a:srgbClr val="000066"/>
                </a:solidFill>
                <a:latin typeface="Calibri" pitchFamily="34" charset="0"/>
              </a:rPr>
              <a:t>(</a:t>
            </a:r>
            <a:r>
              <a:rPr lang="en-US" sz="1600" b="1" dirty="0" err="1">
                <a:solidFill>
                  <a:srgbClr val="000066"/>
                </a:solidFill>
                <a:latin typeface="Calibri" pitchFamily="34" charset="0"/>
              </a:rPr>
              <a:t>pname</a:t>
            </a:r>
            <a:r>
              <a:rPr lang="en-US" sz="1600" b="1" dirty="0">
                <a:solidFill>
                  <a:srgbClr val="000066"/>
                </a:solidFill>
                <a:latin typeface="Calibri" pitchFamily="34" charset="0"/>
              </a:rPr>
              <a:t>, </a:t>
            </a:r>
            <a:r>
              <a:rPr lang="en-US" sz="1600" b="1" dirty="0" err="1">
                <a:solidFill>
                  <a:srgbClr val="000066"/>
                </a:solidFill>
                <a:latin typeface="Calibri" pitchFamily="34" charset="0"/>
              </a:rPr>
              <a:t>policyid</a:t>
            </a:r>
            <a:r>
              <a:rPr lang="en-US" sz="1600" b="1" dirty="0">
                <a:solidFill>
                  <a:srgbClr val="000066"/>
                </a:solidFill>
                <a:latin typeface="Calibri" pitchFamily="34" charset="0"/>
              </a:rPr>
              <a:t>, </a:t>
            </a:r>
            <a:r>
              <a:rPr lang="en-US" sz="1600" b="1" dirty="0" err="1">
                <a:solidFill>
                  <a:srgbClr val="000066"/>
                </a:solidFill>
                <a:latin typeface="Calibri" pitchFamily="34" charset="0"/>
              </a:rPr>
              <a:t>ssn</a:t>
            </a:r>
            <a:r>
              <a:rPr lang="en-US" sz="1600" b="1" dirty="0">
                <a:solidFill>
                  <a:srgbClr val="000066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49" name="Curved Up Arrow 45"/>
          <p:cNvSpPr>
            <a:spLocks noChangeArrowheads="1"/>
          </p:cNvSpPr>
          <p:nvPr/>
        </p:nvSpPr>
        <p:spPr bwMode="auto">
          <a:xfrm rot="1814919">
            <a:off x="411163" y="4533900"/>
            <a:ext cx="2528887" cy="501650"/>
          </a:xfrm>
          <a:prstGeom prst="curvedUpArrow">
            <a:avLst>
              <a:gd name="adj1" fmla="val 25019"/>
              <a:gd name="adj2" fmla="val 50038"/>
              <a:gd name="adj3" fmla="val 25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51250" name="Picture 50" descr="C:\Users\Kien\AppData\Local\Microsoft\Windows\Temporary Internet Files\Content.IE5\6MIJVT1P\MC90044190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9600"/>
            <a:ext cx="1520825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Line 48"/>
          <p:cNvSpPr>
            <a:spLocks noChangeShapeType="1"/>
          </p:cNvSpPr>
          <p:nvPr/>
        </p:nvSpPr>
        <p:spPr bwMode="auto">
          <a:xfrm flipV="1">
            <a:off x="2163762" y="5761159"/>
            <a:ext cx="731838" cy="3175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266D7-3413-43F3-A395-301C85CA8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D1FB-BA34-4D21-8A57-5B53579C440D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E30C4-FA77-43E0-BDEC-D6B8AA87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0954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9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9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9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83" grpId="0" animBg="1"/>
      <p:bldP spid="49185" grpId="0"/>
      <p:bldP spid="49186" grpId="0"/>
      <p:bldP spid="52" grpId="0" animBg="1"/>
      <p:bldP spid="4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483393" y="265907"/>
            <a:ext cx="8077200" cy="1104900"/>
          </a:xfrm>
        </p:spPr>
        <p:txBody>
          <a:bodyPr/>
          <a:lstStyle/>
          <a:p>
            <a:r>
              <a:rPr lang="en-US" sz="3600" b="1" dirty="0"/>
              <a:t>Chain of Identifying Relationships for Weak Entity Sets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425450" y="1752600"/>
            <a:ext cx="5992988" cy="22485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ts val="2400"/>
              </a:lnSpc>
              <a:defRPr/>
            </a:pPr>
            <a:r>
              <a:rPr lang="en-US" sz="2400" dirty="0">
                <a:latin typeface="Calibri" pitchFamily="34" charset="0"/>
              </a:rPr>
              <a:t>CREATE TABLE Dependents (</a:t>
            </a:r>
          </a:p>
          <a:p>
            <a:pPr eaLnBrk="0" hangingPunct="0">
              <a:lnSpc>
                <a:spcPts val="2400"/>
              </a:lnSpc>
              <a:defRPr/>
            </a:pPr>
            <a:r>
              <a:rPr lang="en-US" sz="2400" dirty="0">
                <a:latin typeface="Calibri" pitchFamily="34" charset="0"/>
              </a:rPr>
              <a:t>   </a:t>
            </a:r>
            <a:r>
              <a:rPr lang="en-US" sz="2400" dirty="0" err="1">
                <a:solidFill>
                  <a:srgbClr val="434FD6"/>
                </a:solidFill>
                <a:latin typeface="Calibri" pitchFamily="34" charset="0"/>
              </a:rPr>
              <a:t>pname</a:t>
            </a:r>
            <a:r>
              <a:rPr lang="en-US" sz="2400" dirty="0">
                <a:solidFill>
                  <a:srgbClr val="434FD6"/>
                </a:solidFill>
                <a:latin typeface="Calibri" pitchFamily="34" charset="0"/>
              </a:rPr>
              <a:t>  CHAR(20),</a:t>
            </a:r>
          </a:p>
          <a:p>
            <a:pPr eaLnBrk="0" hangingPunct="0">
              <a:lnSpc>
                <a:spcPts val="2400"/>
              </a:lnSpc>
              <a:defRPr/>
            </a:pPr>
            <a:r>
              <a:rPr lang="en-US" sz="2400" dirty="0">
                <a:solidFill>
                  <a:srgbClr val="434FD6"/>
                </a:solidFill>
                <a:latin typeface="Calibri" pitchFamily="34" charset="0"/>
              </a:rPr>
              <a:t>   age  INTEGER,</a:t>
            </a:r>
          </a:p>
          <a:p>
            <a:pPr eaLnBrk="0" hangingPunct="0">
              <a:lnSpc>
                <a:spcPts val="2400"/>
              </a:lnSpc>
              <a:defRPr/>
            </a:pPr>
            <a:r>
              <a:rPr lang="en-US" sz="2400" dirty="0">
                <a:solidFill>
                  <a:srgbClr val="434FD6"/>
                </a:solidFill>
                <a:latin typeface="Calibri" pitchFamily="34" charset="0"/>
              </a:rPr>
              <a:t>   </a:t>
            </a:r>
            <a:r>
              <a:rPr lang="en-US" sz="2400" dirty="0" err="1">
                <a:solidFill>
                  <a:srgbClr val="434FD6"/>
                </a:solidFill>
                <a:latin typeface="Calibri" pitchFamily="34" charset="0"/>
              </a:rPr>
              <a:t>policyid</a:t>
            </a:r>
            <a:r>
              <a:rPr lang="en-US" sz="2400" dirty="0">
                <a:solidFill>
                  <a:srgbClr val="434FD6"/>
                </a:solidFill>
                <a:latin typeface="Calibri" pitchFamily="34" charset="0"/>
              </a:rPr>
              <a:t>  INTEGER,</a:t>
            </a:r>
          </a:p>
          <a:p>
            <a:pPr eaLnBrk="0" hangingPunct="0">
              <a:lnSpc>
                <a:spcPts val="2400"/>
              </a:lnSpc>
              <a:defRPr/>
            </a:pPr>
            <a:r>
              <a:rPr lang="en-US" sz="2400" dirty="0">
                <a:solidFill>
                  <a:srgbClr val="434FD6"/>
                </a:solidFill>
                <a:latin typeface="Calibri" pitchFamily="34" charset="0"/>
              </a:rPr>
              <a:t>   </a:t>
            </a:r>
            <a:r>
              <a:rPr lang="en-US" sz="2400" dirty="0">
                <a:solidFill>
                  <a:schemeClr val="folHlink"/>
                </a:solidFill>
                <a:latin typeface="Calibri" pitchFamily="34" charset="0"/>
              </a:rPr>
              <a:t>PRIMARY KEY (</a:t>
            </a:r>
            <a:r>
              <a:rPr lang="en-US" sz="2400" dirty="0" err="1">
                <a:solidFill>
                  <a:schemeClr val="folHlink"/>
                </a:solidFill>
                <a:latin typeface="Calibri" pitchFamily="34" charset="0"/>
              </a:rPr>
              <a:t>pname</a:t>
            </a:r>
            <a:r>
              <a:rPr lang="en-US" sz="2400" dirty="0">
                <a:solidFill>
                  <a:schemeClr val="folHlink"/>
                </a:solidFill>
                <a:latin typeface="Calibri" pitchFamily="34" charset="0"/>
              </a:rPr>
              <a:t>, </a:t>
            </a:r>
            <a:r>
              <a:rPr lang="en-US" sz="2400" dirty="0" err="1">
                <a:solidFill>
                  <a:schemeClr val="folHlink"/>
                </a:solidFill>
                <a:latin typeface="Calibri" pitchFamily="34" charset="0"/>
              </a:rPr>
              <a:t>policyid</a:t>
            </a:r>
            <a:r>
              <a:rPr lang="en-US" sz="2400" dirty="0">
                <a:solidFill>
                  <a:schemeClr val="folHlink"/>
                </a:solidFill>
                <a:latin typeface="Calibri" pitchFamily="34" charset="0"/>
              </a:rPr>
              <a:t>),</a:t>
            </a:r>
          </a:p>
          <a:p>
            <a:pPr eaLnBrk="0" hangingPunct="0">
              <a:lnSpc>
                <a:spcPts val="2400"/>
              </a:lnSpc>
              <a:defRPr/>
            </a:pPr>
            <a:r>
              <a:rPr lang="en-US" sz="2400" dirty="0">
                <a:solidFill>
                  <a:schemeClr val="folHlink"/>
                </a:solidFill>
                <a:latin typeface="Calibri" pitchFamily="34" charset="0"/>
              </a:rPr>
              <a:t>   FOREIGN KEY (</a:t>
            </a:r>
            <a:r>
              <a:rPr lang="en-US" sz="2400" dirty="0" err="1">
                <a:solidFill>
                  <a:schemeClr val="folHlink"/>
                </a:solidFill>
                <a:latin typeface="Calibri" pitchFamily="34" charset="0"/>
              </a:rPr>
              <a:t>policyid</a:t>
            </a:r>
            <a:r>
              <a:rPr lang="en-US" sz="2400" dirty="0">
                <a:solidFill>
                  <a:schemeClr val="folHlink"/>
                </a:solidFill>
                <a:latin typeface="Calibri" pitchFamily="34" charset="0"/>
              </a:rPr>
              <a:t>) REFERENCES Policies,</a:t>
            </a:r>
          </a:p>
          <a:p>
            <a:pPr eaLnBrk="0" hangingPunct="0">
              <a:lnSpc>
                <a:spcPts val="2400"/>
              </a:lnSpc>
              <a:defRPr/>
            </a:pPr>
            <a:r>
              <a:rPr lang="en-US" sz="2400" dirty="0">
                <a:solidFill>
                  <a:schemeClr val="folHlink"/>
                </a:solidFill>
                <a:latin typeface="Calibri" pitchFamily="34" charset="0"/>
              </a:rPr>
              <a:t>      ON DELETE CASCADE</a:t>
            </a:r>
            <a:r>
              <a:rPr lang="en-US" sz="2400" dirty="0">
                <a:latin typeface="Calibri" pitchFamily="34" charset="0"/>
              </a:rPr>
              <a:t>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88699" y="4165199"/>
            <a:ext cx="6525882" cy="2556277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lnSpc>
                <a:spcPts val="2400"/>
              </a:lnSpc>
              <a:defRPr/>
            </a:pPr>
            <a:r>
              <a:rPr lang="en-US" sz="2400" dirty="0">
                <a:latin typeface="Calibri" pitchFamily="34" charset="0"/>
              </a:rPr>
              <a:t>CREATE TABLE Dependents (</a:t>
            </a:r>
          </a:p>
          <a:p>
            <a:pPr eaLnBrk="0" hangingPunct="0">
              <a:lnSpc>
                <a:spcPts val="2400"/>
              </a:lnSpc>
              <a:defRPr/>
            </a:pPr>
            <a:r>
              <a:rPr lang="en-US" sz="2400" dirty="0">
                <a:latin typeface="Calibri" pitchFamily="34" charset="0"/>
              </a:rPr>
              <a:t>   </a:t>
            </a:r>
            <a:r>
              <a:rPr lang="en-US" sz="2400" dirty="0" err="1">
                <a:solidFill>
                  <a:srgbClr val="434FD6"/>
                </a:solidFill>
                <a:latin typeface="Calibri" pitchFamily="34" charset="0"/>
              </a:rPr>
              <a:t>pname</a:t>
            </a:r>
            <a:r>
              <a:rPr lang="en-US" sz="2400" dirty="0">
                <a:solidFill>
                  <a:srgbClr val="434FD6"/>
                </a:solidFill>
                <a:latin typeface="Calibri" pitchFamily="34" charset="0"/>
              </a:rPr>
              <a:t>  CHAR(20),</a:t>
            </a:r>
          </a:p>
          <a:p>
            <a:pPr eaLnBrk="0" hangingPunct="0">
              <a:lnSpc>
                <a:spcPts val="2400"/>
              </a:lnSpc>
              <a:defRPr/>
            </a:pPr>
            <a:r>
              <a:rPr lang="en-US" sz="2400" dirty="0">
                <a:solidFill>
                  <a:srgbClr val="434FD6"/>
                </a:solidFill>
                <a:latin typeface="Calibri" pitchFamily="34" charset="0"/>
              </a:rPr>
              <a:t>   age  INTEGER,</a:t>
            </a:r>
          </a:p>
          <a:p>
            <a:pPr eaLnBrk="0" hangingPunct="0">
              <a:lnSpc>
                <a:spcPts val="2400"/>
              </a:lnSpc>
              <a:defRPr/>
            </a:pPr>
            <a:r>
              <a:rPr lang="en-US" sz="2400" dirty="0">
                <a:solidFill>
                  <a:srgbClr val="434FD6"/>
                </a:solidFill>
                <a:latin typeface="Calibri" pitchFamily="34" charset="0"/>
              </a:rPr>
              <a:t>   </a:t>
            </a:r>
            <a:r>
              <a:rPr lang="en-US" sz="2400" dirty="0" err="1">
                <a:solidFill>
                  <a:srgbClr val="434FD6"/>
                </a:solidFill>
                <a:latin typeface="Calibri" pitchFamily="34" charset="0"/>
              </a:rPr>
              <a:t>policyid</a:t>
            </a:r>
            <a:r>
              <a:rPr lang="en-US" sz="2400" dirty="0">
                <a:solidFill>
                  <a:srgbClr val="434FD6"/>
                </a:solidFill>
                <a:latin typeface="Calibri" pitchFamily="34" charset="0"/>
              </a:rPr>
              <a:t>  INTEGER,</a:t>
            </a:r>
          </a:p>
          <a:p>
            <a:pPr eaLnBrk="0" hangingPunct="0">
              <a:lnSpc>
                <a:spcPts val="2400"/>
              </a:lnSpc>
              <a:defRPr/>
            </a:pPr>
            <a:r>
              <a:rPr lang="en-US" sz="2400" dirty="0">
                <a:solidFill>
                  <a:srgbClr val="434FD6"/>
                </a:solidFill>
                <a:latin typeface="Calibri" pitchFamily="34" charset="0"/>
              </a:rPr>
              <a:t>   </a:t>
            </a:r>
            <a:r>
              <a:rPr lang="en-US" sz="2400" dirty="0" err="1">
                <a:solidFill>
                  <a:srgbClr val="434FD6"/>
                </a:solidFill>
                <a:latin typeface="Calibri" pitchFamily="34" charset="0"/>
              </a:rPr>
              <a:t>ssn</a:t>
            </a:r>
            <a:r>
              <a:rPr lang="en-US" sz="2400" dirty="0">
                <a:solidFill>
                  <a:srgbClr val="434FD6"/>
                </a:solidFill>
                <a:latin typeface="Calibri" pitchFamily="34" charset="0"/>
              </a:rPr>
              <a:t>  INTEGER,</a:t>
            </a:r>
          </a:p>
          <a:p>
            <a:pPr eaLnBrk="0" hangingPunct="0">
              <a:lnSpc>
                <a:spcPts val="2400"/>
              </a:lnSpc>
              <a:defRPr/>
            </a:pPr>
            <a:r>
              <a:rPr lang="en-US" sz="2400" dirty="0">
                <a:solidFill>
                  <a:srgbClr val="434FD6"/>
                </a:solidFill>
                <a:latin typeface="Calibri" pitchFamily="34" charset="0"/>
              </a:rPr>
              <a:t>   </a:t>
            </a:r>
            <a:r>
              <a:rPr lang="en-US" sz="2400" dirty="0">
                <a:solidFill>
                  <a:schemeClr val="folHlink"/>
                </a:solidFill>
                <a:latin typeface="Calibri" pitchFamily="34" charset="0"/>
              </a:rPr>
              <a:t>PRIMARY KEY (</a:t>
            </a:r>
            <a:r>
              <a:rPr lang="en-US" sz="2400" dirty="0" err="1">
                <a:solidFill>
                  <a:schemeClr val="folHlink"/>
                </a:solidFill>
                <a:latin typeface="Calibri" pitchFamily="34" charset="0"/>
              </a:rPr>
              <a:t>pname</a:t>
            </a:r>
            <a:r>
              <a:rPr lang="en-US" sz="2400" dirty="0">
                <a:solidFill>
                  <a:schemeClr val="folHlink"/>
                </a:solidFill>
                <a:latin typeface="Calibri" pitchFamily="34" charset="0"/>
              </a:rPr>
              <a:t>, </a:t>
            </a:r>
            <a:r>
              <a:rPr lang="en-US" sz="2400" dirty="0" err="1">
                <a:solidFill>
                  <a:schemeClr val="folHlink"/>
                </a:solidFill>
                <a:latin typeface="Calibri" pitchFamily="34" charset="0"/>
              </a:rPr>
              <a:t>policyid</a:t>
            </a:r>
            <a:r>
              <a:rPr lang="en-US" sz="2400" dirty="0">
                <a:solidFill>
                  <a:schemeClr val="folHlink"/>
                </a:solidFill>
                <a:latin typeface="Calibri" pitchFamily="34" charset="0"/>
              </a:rPr>
              <a:t>, </a:t>
            </a:r>
            <a:r>
              <a:rPr lang="en-US" sz="2400" dirty="0" err="1">
                <a:solidFill>
                  <a:schemeClr val="folHlink"/>
                </a:solidFill>
                <a:latin typeface="Calibri" pitchFamily="34" charset="0"/>
              </a:rPr>
              <a:t>ssn</a:t>
            </a:r>
            <a:r>
              <a:rPr lang="en-US" sz="2400" dirty="0">
                <a:solidFill>
                  <a:schemeClr val="folHlink"/>
                </a:solidFill>
                <a:latin typeface="Calibri" pitchFamily="34" charset="0"/>
              </a:rPr>
              <a:t>),</a:t>
            </a:r>
          </a:p>
          <a:p>
            <a:pPr eaLnBrk="0" hangingPunct="0">
              <a:lnSpc>
                <a:spcPts val="2400"/>
              </a:lnSpc>
              <a:defRPr/>
            </a:pPr>
            <a:r>
              <a:rPr lang="en-US" sz="2400" dirty="0">
                <a:solidFill>
                  <a:schemeClr val="folHlink"/>
                </a:solidFill>
                <a:latin typeface="Calibri" pitchFamily="34" charset="0"/>
              </a:rPr>
              <a:t>   FOREIGN KEY (</a:t>
            </a:r>
            <a:r>
              <a:rPr lang="en-US" sz="2400" dirty="0" err="1">
                <a:solidFill>
                  <a:schemeClr val="folHlink"/>
                </a:solidFill>
                <a:latin typeface="Calibri" pitchFamily="34" charset="0"/>
              </a:rPr>
              <a:t>policyid</a:t>
            </a:r>
            <a:r>
              <a:rPr lang="en-US" sz="2400" dirty="0">
                <a:solidFill>
                  <a:schemeClr val="folHlink"/>
                </a:solidFill>
                <a:latin typeface="Calibri" pitchFamily="34" charset="0"/>
              </a:rPr>
              <a:t>, </a:t>
            </a:r>
            <a:r>
              <a:rPr lang="en-US" sz="2400" dirty="0" err="1">
                <a:solidFill>
                  <a:schemeClr val="folHlink"/>
                </a:solidFill>
                <a:latin typeface="Calibri" pitchFamily="34" charset="0"/>
              </a:rPr>
              <a:t>ssn</a:t>
            </a:r>
            <a:r>
              <a:rPr lang="en-US" sz="2400" dirty="0">
                <a:solidFill>
                  <a:schemeClr val="folHlink"/>
                </a:solidFill>
                <a:latin typeface="Calibri" pitchFamily="34" charset="0"/>
              </a:rPr>
              <a:t>) REFERENCES Policies,</a:t>
            </a:r>
          </a:p>
          <a:p>
            <a:pPr eaLnBrk="0" hangingPunct="0">
              <a:lnSpc>
                <a:spcPts val="2400"/>
              </a:lnSpc>
              <a:defRPr/>
            </a:pPr>
            <a:r>
              <a:rPr lang="en-US" sz="2400" dirty="0">
                <a:solidFill>
                  <a:schemeClr val="folHlink"/>
                </a:solidFill>
                <a:latin typeface="Calibri" pitchFamily="34" charset="0"/>
              </a:rPr>
              <a:t>      ON DELETE CASCADE</a:t>
            </a:r>
            <a:r>
              <a:rPr lang="en-US" sz="2400" dirty="0">
                <a:latin typeface="Calibri" pitchFamily="34" charset="0"/>
              </a:rPr>
              <a:t>)</a:t>
            </a:r>
          </a:p>
        </p:txBody>
      </p:sp>
      <p:sp>
        <p:nvSpPr>
          <p:cNvPr id="9" name="Bent-Up Arrow 8"/>
          <p:cNvSpPr/>
          <p:nvPr/>
        </p:nvSpPr>
        <p:spPr bwMode="auto">
          <a:xfrm rot="5400000">
            <a:off x="1002132" y="4099433"/>
            <a:ext cx="1552575" cy="1222194"/>
          </a:xfrm>
          <a:prstGeom prst="bentUpArrow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3321050" y="2286000"/>
            <a:ext cx="1600200" cy="381000"/>
          </a:xfrm>
          <a:prstGeom prst="wedgeRoundRectCallout">
            <a:avLst>
              <a:gd name="adj1" fmla="val -25639"/>
              <a:gd name="adj2" fmla="val 136575"/>
              <a:gd name="adj3" fmla="val 16667"/>
            </a:avLst>
          </a:prstGeom>
          <a:solidFill>
            <a:srgbClr val="666698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+mn-cs"/>
              </a:rPr>
              <a:t>from </a:t>
            </a:r>
            <a:r>
              <a:rPr lang="en-US" sz="2000" i="1" dirty="0">
                <a:solidFill>
                  <a:schemeClr val="bg1"/>
                </a:solidFill>
                <a:latin typeface="Calibri" pitchFamily="34" charset="0"/>
                <a:cs typeface="+mn-cs"/>
              </a:rPr>
              <a:t>Policies</a:t>
            </a:r>
          </a:p>
        </p:txBody>
      </p: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7358062" y="2209800"/>
            <a:ext cx="1557338" cy="584200"/>
            <a:chOff x="3764" y="3073"/>
            <a:chExt cx="981" cy="368"/>
          </a:xfrm>
        </p:grpSpPr>
        <p:sp>
          <p:nvSpPr>
            <p:cNvPr id="13" name="Freeform 39"/>
            <p:cNvSpPr>
              <a:spLocks/>
            </p:cNvSpPr>
            <p:nvPr/>
          </p:nvSpPr>
          <p:spPr bwMode="auto">
            <a:xfrm>
              <a:off x="3764" y="3073"/>
              <a:ext cx="981" cy="368"/>
            </a:xfrm>
            <a:custGeom>
              <a:avLst/>
              <a:gdLst>
                <a:gd name="T0" fmla="*/ 0 w 981"/>
                <a:gd name="T1" fmla="*/ 183 h 368"/>
                <a:gd name="T2" fmla="*/ 483 w 981"/>
                <a:gd name="T3" fmla="*/ 0 h 368"/>
                <a:gd name="T4" fmla="*/ 980 w 981"/>
                <a:gd name="T5" fmla="*/ 189 h 368"/>
                <a:gd name="T6" fmla="*/ 483 w 981"/>
                <a:gd name="T7" fmla="*/ 367 h 368"/>
                <a:gd name="T8" fmla="*/ 0 w 981"/>
                <a:gd name="T9" fmla="*/ 183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1"/>
                <a:gd name="T16" fmla="*/ 0 h 368"/>
                <a:gd name="T17" fmla="*/ 981 w 981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1" h="368">
                  <a:moveTo>
                    <a:pt x="0" y="183"/>
                  </a:moveTo>
                  <a:lnTo>
                    <a:pt x="483" y="0"/>
                  </a:lnTo>
                  <a:lnTo>
                    <a:pt x="980" y="189"/>
                  </a:lnTo>
                  <a:lnTo>
                    <a:pt x="483" y="367"/>
                  </a:lnTo>
                  <a:lnTo>
                    <a:pt x="0" y="183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40"/>
            <p:cNvSpPr>
              <a:spLocks noChangeArrowheads="1"/>
            </p:cNvSpPr>
            <p:nvPr/>
          </p:nvSpPr>
          <p:spPr bwMode="auto">
            <a:xfrm>
              <a:off x="3863" y="3138"/>
              <a:ext cx="80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Beneficiary</a:t>
              </a:r>
            </a:p>
          </p:txBody>
        </p:sp>
      </p:grpSp>
      <p:sp>
        <p:nvSpPr>
          <p:cNvPr id="15" name="Freeform 42"/>
          <p:cNvSpPr>
            <a:spLocks/>
          </p:cNvSpPr>
          <p:nvPr/>
        </p:nvSpPr>
        <p:spPr bwMode="auto">
          <a:xfrm>
            <a:off x="7059612" y="1016000"/>
            <a:ext cx="965200" cy="382588"/>
          </a:xfrm>
          <a:custGeom>
            <a:avLst/>
            <a:gdLst>
              <a:gd name="T0" fmla="*/ 2147483647 w 608"/>
              <a:gd name="T1" fmla="*/ 2147483647 h 241"/>
              <a:gd name="T2" fmla="*/ 2147483647 w 608"/>
              <a:gd name="T3" fmla="*/ 2147483647 h 241"/>
              <a:gd name="T4" fmla="*/ 2147483647 w 608"/>
              <a:gd name="T5" fmla="*/ 2147483647 h 241"/>
              <a:gd name="T6" fmla="*/ 2147483647 w 608"/>
              <a:gd name="T7" fmla="*/ 2147483647 h 241"/>
              <a:gd name="T8" fmla="*/ 2147483647 w 608"/>
              <a:gd name="T9" fmla="*/ 2147483647 h 241"/>
              <a:gd name="T10" fmla="*/ 2147483647 w 608"/>
              <a:gd name="T11" fmla="*/ 2147483647 h 241"/>
              <a:gd name="T12" fmla="*/ 2147483647 w 608"/>
              <a:gd name="T13" fmla="*/ 2147483647 h 241"/>
              <a:gd name="T14" fmla="*/ 2147483647 w 608"/>
              <a:gd name="T15" fmla="*/ 2147483647 h 241"/>
              <a:gd name="T16" fmla="*/ 2147483647 w 608"/>
              <a:gd name="T17" fmla="*/ 2147483647 h 241"/>
              <a:gd name="T18" fmla="*/ 2147483647 w 608"/>
              <a:gd name="T19" fmla="*/ 2147483647 h 241"/>
              <a:gd name="T20" fmla="*/ 2147483647 w 608"/>
              <a:gd name="T21" fmla="*/ 2147483647 h 241"/>
              <a:gd name="T22" fmla="*/ 2147483647 w 608"/>
              <a:gd name="T23" fmla="*/ 2147483647 h 241"/>
              <a:gd name="T24" fmla="*/ 2147483647 w 608"/>
              <a:gd name="T25" fmla="*/ 2147483647 h 241"/>
              <a:gd name="T26" fmla="*/ 2147483647 w 608"/>
              <a:gd name="T27" fmla="*/ 2147483647 h 241"/>
              <a:gd name="T28" fmla="*/ 2147483647 w 608"/>
              <a:gd name="T29" fmla="*/ 2147483647 h 241"/>
              <a:gd name="T30" fmla="*/ 2147483647 w 608"/>
              <a:gd name="T31" fmla="*/ 2147483647 h 241"/>
              <a:gd name="T32" fmla="*/ 2147483647 w 608"/>
              <a:gd name="T33" fmla="*/ 2147483647 h 241"/>
              <a:gd name="T34" fmla="*/ 2147483647 w 608"/>
              <a:gd name="T35" fmla="*/ 2147483647 h 241"/>
              <a:gd name="T36" fmla="*/ 2147483647 w 608"/>
              <a:gd name="T37" fmla="*/ 2147483647 h 241"/>
              <a:gd name="T38" fmla="*/ 2147483647 w 608"/>
              <a:gd name="T39" fmla="*/ 2147483647 h 241"/>
              <a:gd name="T40" fmla="*/ 2147483647 w 608"/>
              <a:gd name="T41" fmla="*/ 2147483647 h 241"/>
              <a:gd name="T42" fmla="*/ 2147483647 w 608"/>
              <a:gd name="T43" fmla="*/ 2147483647 h 241"/>
              <a:gd name="T44" fmla="*/ 2147483647 w 608"/>
              <a:gd name="T45" fmla="*/ 2147483647 h 241"/>
              <a:gd name="T46" fmla="*/ 2147483647 w 608"/>
              <a:gd name="T47" fmla="*/ 2147483647 h 241"/>
              <a:gd name="T48" fmla="*/ 2147483647 w 608"/>
              <a:gd name="T49" fmla="*/ 2147483647 h 241"/>
              <a:gd name="T50" fmla="*/ 2147483647 w 608"/>
              <a:gd name="T51" fmla="*/ 2147483647 h 241"/>
              <a:gd name="T52" fmla="*/ 2147483647 w 608"/>
              <a:gd name="T53" fmla="*/ 2147483647 h 241"/>
              <a:gd name="T54" fmla="*/ 2147483647 w 608"/>
              <a:gd name="T55" fmla="*/ 2147483647 h 241"/>
              <a:gd name="T56" fmla="*/ 2147483647 w 608"/>
              <a:gd name="T57" fmla="*/ 2147483647 h 241"/>
              <a:gd name="T58" fmla="*/ 2147483647 w 608"/>
              <a:gd name="T59" fmla="*/ 2147483647 h 241"/>
              <a:gd name="T60" fmla="*/ 2147483647 w 608"/>
              <a:gd name="T61" fmla="*/ 2147483647 h 241"/>
              <a:gd name="T62" fmla="*/ 2147483647 w 608"/>
              <a:gd name="T63" fmla="*/ 2147483647 h 241"/>
              <a:gd name="T64" fmla="*/ 2147483647 w 608"/>
              <a:gd name="T65" fmla="*/ 2147483647 h 241"/>
              <a:gd name="T66" fmla="*/ 2147483647 w 608"/>
              <a:gd name="T67" fmla="*/ 2147483647 h 241"/>
              <a:gd name="T68" fmla="*/ 2147483647 w 608"/>
              <a:gd name="T69" fmla="*/ 2147483647 h 241"/>
              <a:gd name="T70" fmla="*/ 2147483647 w 608"/>
              <a:gd name="T71" fmla="*/ 2147483647 h 24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08"/>
              <a:gd name="T109" fmla="*/ 0 h 241"/>
              <a:gd name="T110" fmla="*/ 608 w 608"/>
              <a:gd name="T111" fmla="*/ 241 h 24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08" h="241">
                <a:moveTo>
                  <a:pt x="607" y="120"/>
                </a:moveTo>
                <a:lnTo>
                  <a:pt x="606" y="110"/>
                </a:lnTo>
                <a:lnTo>
                  <a:pt x="602" y="100"/>
                </a:lnTo>
                <a:lnTo>
                  <a:pt x="596" y="89"/>
                </a:lnTo>
                <a:lnTo>
                  <a:pt x="589" y="79"/>
                </a:lnTo>
                <a:lnTo>
                  <a:pt x="579" y="69"/>
                </a:lnTo>
                <a:lnTo>
                  <a:pt x="566" y="60"/>
                </a:lnTo>
                <a:lnTo>
                  <a:pt x="552" y="51"/>
                </a:lnTo>
                <a:lnTo>
                  <a:pt x="537" y="43"/>
                </a:lnTo>
                <a:lnTo>
                  <a:pt x="519" y="36"/>
                </a:lnTo>
                <a:lnTo>
                  <a:pt x="499" y="28"/>
                </a:lnTo>
                <a:lnTo>
                  <a:pt x="477" y="22"/>
                </a:lnTo>
                <a:lnTo>
                  <a:pt x="456" y="17"/>
                </a:lnTo>
                <a:lnTo>
                  <a:pt x="431" y="11"/>
                </a:lnTo>
                <a:lnTo>
                  <a:pt x="407" y="8"/>
                </a:lnTo>
                <a:lnTo>
                  <a:pt x="382" y="5"/>
                </a:lnTo>
                <a:lnTo>
                  <a:pt x="356" y="3"/>
                </a:lnTo>
                <a:lnTo>
                  <a:pt x="331" y="1"/>
                </a:lnTo>
                <a:lnTo>
                  <a:pt x="303" y="0"/>
                </a:lnTo>
                <a:lnTo>
                  <a:pt x="277" y="1"/>
                </a:lnTo>
                <a:lnTo>
                  <a:pt x="251" y="3"/>
                </a:lnTo>
                <a:lnTo>
                  <a:pt x="225" y="5"/>
                </a:lnTo>
                <a:lnTo>
                  <a:pt x="200" y="8"/>
                </a:lnTo>
                <a:lnTo>
                  <a:pt x="176" y="11"/>
                </a:lnTo>
                <a:lnTo>
                  <a:pt x="151" y="17"/>
                </a:lnTo>
                <a:lnTo>
                  <a:pt x="130" y="22"/>
                </a:lnTo>
                <a:lnTo>
                  <a:pt x="109" y="28"/>
                </a:lnTo>
                <a:lnTo>
                  <a:pt x="88" y="36"/>
                </a:lnTo>
                <a:lnTo>
                  <a:pt x="71" y="43"/>
                </a:lnTo>
                <a:lnTo>
                  <a:pt x="55" y="51"/>
                </a:lnTo>
                <a:lnTo>
                  <a:pt x="41" y="60"/>
                </a:lnTo>
                <a:lnTo>
                  <a:pt x="29" y="69"/>
                </a:lnTo>
                <a:lnTo>
                  <a:pt x="18" y="79"/>
                </a:lnTo>
                <a:lnTo>
                  <a:pt x="11" y="89"/>
                </a:lnTo>
                <a:lnTo>
                  <a:pt x="5" y="100"/>
                </a:lnTo>
                <a:lnTo>
                  <a:pt x="1" y="110"/>
                </a:lnTo>
                <a:lnTo>
                  <a:pt x="0" y="120"/>
                </a:lnTo>
                <a:lnTo>
                  <a:pt x="1" y="130"/>
                </a:lnTo>
                <a:lnTo>
                  <a:pt x="5" y="142"/>
                </a:lnTo>
                <a:lnTo>
                  <a:pt x="11" y="151"/>
                </a:lnTo>
                <a:lnTo>
                  <a:pt x="18" y="161"/>
                </a:lnTo>
                <a:lnTo>
                  <a:pt x="29" y="171"/>
                </a:lnTo>
                <a:lnTo>
                  <a:pt x="41" y="180"/>
                </a:lnTo>
                <a:lnTo>
                  <a:pt x="55" y="189"/>
                </a:lnTo>
                <a:lnTo>
                  <a:pt x="71" y="198"/>
                </a:lnTo>
                <a:lnTo>
                  <a:pt x="88" y="206"/>
                </a:lnTo>
                <a:lnTo>
                  <a:pt x="109" y="212"/>
                </a:lnTo>
                <a:lnTo>
                  <a:pt x="130" y="218"/>
                </a:lnTo>
                <a:lnTo>
                  <a:pt x="151" y="223"/>
                </a:lnTo>
                <a:lnTo>
                  <a:pt x="176" y="229"/>
                </a:lnTo>
                <a:lnTo>
                  <a:pt x="200" y="232"/>
                </a:lnTo>
                <a:lnTo>
                  <a:pt x="225" y="236"/>
                </a:lnTo>
                <a:lnTo>
                  <a:pt x="251" y="239"/>
                </a:lnTo>
                <a:lnTo>
                  <a:pt x="277" y="240"/>
                </a:lnTo>
                <a:lnTo>
                  <a:pt x="303" y="240"/>
                </a:lnTo>
                <a:lnTo>
                  <a:pt x="331" y="240"/>
                </a:lnTo>
                <a:lnTo>
                  <a:pt x="356" y="239"/>
                </a:lnTo>
                <a:lnTo>
                  <a:pt x="382" y="236"/>
                </a:lnTo>
                <a:lnTo>
                  <a:pt x="407" y="232"/>
                </a:lnTo>
                <a:lnTo>
                  <a:pt x="431" y="229"/>
                </a:lnTo>
                <a:lnTo>
                  <a:pt x="456" y="223"/>
                </a:lnTo>
                <a:lnTo>
                  <a:pt x="477" y="218"/>
                </a:lnTo>
                <a:lnTo>
                  <a:pt x="499" y="212"/>
                </a:lnTo>
                <a:lnTo>
                  <a:pt x="519" y="206"/>
                </a:lnTo>
                <a:lnTo>
                  <a:pt x="537" y="198"/>
                </a:lnTo>
                <a:lnTo>
                  <a:pt x="552" y="189"/>
                </a:lnTo>
                <a:lnTo>
                  <a:pt x="566" y="180"/>
                </a:lnTo>
                <a:lnTo>
                  <a:pt x="579" y="171"/>
                </a:lnTo>
                <a:lnTo>
                  <a:pt x="589" y="161"/>
                </a:lnTo>
                <a:lnTo>
                  <a:pt x="596" y="151"/>
                </a:lnTo>
                <a:lnTo>
                  <a:pt x="602" y="142"/>
                </a:lnTo>
                <a:lnTo>
                  <a:pt x="606" y="130"/>
                </a:lnTo>
                <a:lnTo>
                  <a:pt x="607" y="12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43"/>
          <p:cNvSpPr>
            <a:spLocks/>
          </p:cNvSpPr>
          <p:nvPr/>
        </p:nvSpPr>
        <p:spPr bwMode="auto">
          <a:xfrm>
            <a:off x="8202612" y="1092200"/>
            <a:ext cx="795338" cy="300038"/>
          </a:xfrm>
          <a:custGeom>
            <a:avLst/>
            <a:gdLst>
              <a:gd name="T0" fmla="*/ 2147483647 w 501"/>
              <a:gd name="T1" fmla="*/ 2147483647 h 189"/>
              <a:gd name="T2" fmla="*/ 2147483647 w 501"/>
              <a:gd name="T3" fmla="*/ 2147483647 h 189"/>
              <a:gd name="T4" fmla="*/ 2147483647 w 501"/>
              <a:gd name="T5" fmla="*/ 2147483647 h 189"/>
              <a:gd name="T6" fmla="*/ 2147483647 w 501"/>
              <a:gd name="T7" fmla="*/ 2147483647 h 189"/>
              <a:gd name="T8" fmla="*/ 2147483647 w 501"/>
              <a:gd name="T9" fmla="*/ 2147483647 h 189"/>
              <a:gd name="T10" fmla="*/ 2147483647 w 501"/>
              <a:gd name="T11" fmla="*/ 2147483647 h 189"/>
              <a:gd name="T12" fmla="*/ 2147483647 w 501"/>
              <a:gd name="T13" fmla="*/ 2147483647 h 189"/>
              <a:gd name="T14" fmla="*/ 2147483647 w 501"/>
              <a:gd name="T15" fmla="*/ 2147483647 h 189"/>
              <a:gd name="T16" fmla="*/ 2147483647 w 501"/>
              <a:gd name="T17" fmla="*/ 2147483647 h 189"/>
              <a:gd name="T18" fmla="*/ 2147483647 w 501"/>
              <a:gd name="T19" fmla="*/ 2147483647 h 189"/>
              <a:gd name="T20" fmla="*/ 2147483647 w 501"/>
              <a:gd name="T21" fmla="*/ 2147483647 h 189"/>
              <a:gd name="T22" fmla="*/ 2147483647 w 501"/>
              <a:gd name="T23" fmla="*/ 2147483647 h 189"/>
              <a:gd name="T24" fmla="*/ 2147483647 w 501"/>
              <a:gd name="T25" fmla="*/ 2147483647 h 189"/>
              <a:gd name="T26" fmla="*/ 2147483647 w 501"/>
              <a:gd name="T27" fmla="*/ 2147483647 h 189"/>
              <a:gd name="T28" fmla="*/ 2147483647 w 501"/>
              <a:gd name="T29" fmla="*/ 2147483647 h 189"/>
              <a:gd name="T30" fmla="*/ 2147483647 w 501"/>
              <a:gd name="T31" fmla="*/ 2147483647 h 189"/>
              <a:gd name="T32" fmla="*/ 2147483647 w 501"/>
              <a:gd name="T33" fmla="*/ 2147483647 h 189"/>
              <a:gd name="T34" fmla="*/ 2147483647 w 501"/>
              <a:gd name="T35" fmla="*/ 2147483647 h 189"/>
              <a:gd name="T36" fmla="*/ 2147483647 w 501"/>
              <a:gd name="T37" fmla="*/ 2147483647 h 189"/>
              <a:gd name="T38" fmla="*/ 2147483647 w 501"/>
              <a:gd name="T39" fmla="*/ 2147483647 h 189"/>
              <a:gd name="T40" fmla="*/ 2147483647 w 501"/>
              <a:gd name="T41" fmla="*/ 2147483647 h 189"/>
              <a:gd name="T42" fmla="*/ 2147483647 w 501"/>
              <a:gd name="T43" fmla="*/ 2147483647 h 189"/>
              <a:gd name="T44" fmla="*/ 2147483647 w 501"/>
              <a:gd name="T45" fmla="*/ 2147483647 h 189"/>
              <a:gd name="T46" fmla="*/ 2147483647 w 501"/>
              <a:gd name="T47" fmla="*/ 2147483647 h 189"/>
              <a:gd name="T48" fmla="*/ 2147483647 w 501"/>
              <a:gd name="T49" fmla="*/ 2147483647 h 189"/>
              <a:gd name="T50" fmla="*/ 2147483647 w 501"/>
              <a:gd name="T51" fmla="*/ 2147483647 h 189"/>
              <a:gd name="T52" fmla="*/ 2147483647 w 501"/>
              <a:gd name="T53" fmla="*/ 0 h 189"/>
              <a:gd name="T54" fmla="*/ 2147483647 w 501"/>
              <a:gd name="T55" fmla="*/ 0 h 189"/>
              <a:gd name="T56" fmla="*/ 2147483647 w 501"/>
              <a:gd name="T57" fmla="*/ 2147483647 h 189"/>
              <a:gd name="T58" fmla="*/ 2147483647 w 501"/>
              <a:gd name="T59" fmla="*/ 2147483647 h 189"/>
              <a:gd name="T60" fmla="*/ 2147483647 w 501"/>
              <a:gd name="T61" fmla="*/ 2147483647 h 189"/>
              <a:gd name="T62" fmla="*/ 2147483647 w 501"/>
              <a:gd name="T63" fmla="*/ 2147483647 h 189"/>
              <a:gd name="T64" fmla="*/ 2147483647 w 501"/>
              <a:gd name="T65" fmla="*/ 2147483647 h 189"/>
              <a:gd name="T66" fmla="*/ 2147483647 w 501"/>
              <a:gd name="T67" fmla="*/ 2147483647 h 189"/>
              <a:gd name="T68" fmla="*/ 2147483647 w 501"/>
              <a:gd name="T69" fmla="*/ 2147483647 h 189"/>
              <a:gd name="T70" fmla="*/ 2147483647 w 501"/>
              <a:gd name="T71" fmla="*/ 2147483647 h 18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1"/>
              <a:gd name="T109" fmla="*/ 0 h 189"/>
              <a:gd name="T110" fmla="*/ 501 w 501"/>
              <a:gd name="T111" fmla="*/ 189 h 18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1" h="189">
                <a:moveTo>
                  <a:pt x="0" y="94"/>
                </a:moveTo>
                <a:lnTo>
                  <a:pt x="1" y="102"/>
                </a:lnTo>
                <a:lnTo>
                  <a:pt x="4" y="110"/>
                </a:lnTo>
                <a:lnTo>
                  <a:pt x="8" y="118"/>
                </a:lnTo>
                <a:lnTo>
                  <a:pt x="15" y="126"/>
                </a:lnTo>
                <a:lnTo>
                  <a:pt x="23" y="133"/>
                </a:lnTo>
                <a:lnTo>
                  <a:pt x="33" y="141"/>
                </a:lnTo>
                <a:lnTo>
                  <a:pt x="45" y="148"/>
                </a:lnTo>
                <a:lnTo>
                  <a:pt x="58" y="154"/>
                </a:lnTo>
                <a:lnTo>
                  <a:pt x="73" y="160"/>
                </a:lnTo>
                <a:lnTo>
                  <a:pt x="89" y="166"/>
                </a:lnTo>
                <a:lnTo>
                  <a:pt x="107" y="171"/>
                </a:lnTo>
                <a:lnTo>
                  <a:pt x="125" y="175"/>
                </a:lnTo>
                <a:lnTo>
                  <a:pt x="145" y="179"/>
                </a:lnTo>
                <a:lnTo>
                  <a:pt x="164" y="182"/>
                </a:lnTo>
                <a:lnTo>
                  <a:pt x="185" y="185"/>
                </a:lnTo>
                <a:lnTo>
                  <a:pt x="207" y="186"/>
                </a:lnTo>
                <a:lnTo>
                  <a:pt x="228" y="187"/>
                </a:lnTo>
                <a:lnTo>
                  <a:pt x="250" y="188"/>
                </a:lnTo>
                <a:lnTo>
                  <a:pt x="272" y="187"/>
                </a:lnTo>
                <a:lnTo>
                  <a:pt x="293" y="186"/>
                </a:lnTo>
                <a:lnTo>
                  <a:pt x="315" y="184"/>
                </a:lnTo>
                <a:lnTo>
                  <a:pt x="336" y="182"/>
                </a:lnTo>
                <a:lnTo>
                  <a:pt x="356" y="179"/>
                </a:lnTo>
                <a:lnTo>
                  <a:pt x="375" y="175"/>
                </a:lnTo>
                <a:lnTo>
                  <a:pt x="394" y="171"/>
                </a:lnTo>
                <a:lnTo>
                  <a:pt x="411" y="165"/>
                </a:lnTo>
                <a:lnTo>
                  <a:pt x="427" y="160"/>
                </a:lnTo>
                <a:lnTo>
                  <a:pt x="442" y="154"/>
                </a:lnTo>
                <a:lnTo>
                  <a:pt x="455" y="148"/>
                </a:lnTo>
                <a:lnTo>
                  <a:pt x="467" y="141"/>
                </a:lnTo>
                <a:lnTo>
                  <a:pt x="477" y="133"/>
                </a:lnTo>
                <a:lnTo>
                  <a:pt x="486" y="126"/>
                </a:lnTo>
                <a:lnTo>
                  <a:pt x="492" y="118"/>
                </a:lnTo>
                <a:lnTo>
                  <a:pt x="497" y="110"/>
                </a:lnTo>
                <a:lnTo>
                  <a:pt x="499" y="102"/>
                </a:lnTo>
                <a:lnTo>
                  <a:pt x="500" y="94"/>
                </a:lnTo>
                <a:lnTo>
                  <a:pt x="499" y="85"/>
                </a:lnTo>
                <a:lnTo>
                  <a:pt x="497" y="77"/>
                </a:lnTo>
                <a:lnTo>
                  <a:pt x="492" y="69"/>
                </a:lnTo>
                <a:lnTo>
                  <a:pt x="485" y="62"/>
                </a:lnTo>
                <a:lnTo>
                  <a:pt x="477" y="54"/>
                </a:lnTo>
                <a:lnTo>
                  <a:pt x="467" y="47"/>
                </a:lnTo>
                <a:lnTo>
                  <a:pt x="455" y="40"/>
                </a:lnTo>
                <a:lnTo>
                  <a:pt x="442" y="33"/>
                </a:lnTo>
                <a:lnTo>
                  <a:pt x="427" y="27"/>
                </a:lnTo>
                <a:lnTo>
                  <a:pt x="411" y="22"/>
                </a:lnTo>
                <a:lnTo>
                  <a:pt x="393" y="17"/>
                </a:lnTo>
                <a:lnTo>
                  <a:pt x="375" y="12"/>
                </a:lnTo>
                <a:lnTo>
                  <a:pt x="356" y="8"/>
                </a:lnTo>
                <a:lnTo>
                  <a:pt x="336" y="5"/>
                </a:lnTo>
                <a:lnTo>
                  <a:pt x="315" y="3"/>
                </a:lnTo>
                <a:lnTo>
                  <a:pt x="293" y="1"/>
                </a:lnTo>
                <a:lnTo>
                  <a:pt x="272" y="0"/>
                </a:lnTo>
                <a:lnTo>
                  <a:pt x="250" y="0"/>
                </a:lnTo>
                <a:lnTo>
                  <a:pt x="228" y="0"/>
                </a:lnTo>
                <a:lnTo>
                  <a:pt x="207" y="1"/>
                </a:lnTo>
                <a:lnTo>
                  <a:pt x="185" y="3"/>
                </a:lnTo>
                <a:lnTo>
                  <a:pt x="164" y="5"/>
                </a:lnTo>
                <a:lnTo>
                  <a:pt x="144" y="8"/>
                </a:lnTo>
                <a:lnTo>
                  <a:pt x="125" y="12"/>
                </a:lnTo>
                <a:lnTo>
                  <a:pt x="107" y="17"/>
                </a:lnTo>
                <a:lnTo>
                  <a:pt x="89" y="22"/>
                </a:lnTo>
                <a:lnTo>
                  <a:pt x="73" y="28"/>
                </a:lnTo>
                <a:lnTo>
                  <a:pt x="58" y="33"/>
                </a:lnTo>
                <a:lnTo>
                  <a:pt x="45" y="40"/>
                </a:lnTo>
                <a:lnTo>
                  <a:pt x="33" y="47"/>
                </a:lnTo>
                <a:lnTo>
                  <a:pt x="23" y="54"/>
                </a:lnTo>
                <a:lnTo>
                  <a:pt x="15" y="62"/>
                </a:lnTo>
                <a:lnTo>
                  <a:pt x="8" y="69"/>
                </a:lnTo>
                <a:lnTo>
                  <a:pt x="4" y="78"/>
                </a:lnTo>
                <a:lnTo>
                  <a:pt x="1" y="85"/>
                </a:lnTo>
                <a:lnTo>
                  <a:pt x="0" y="9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Rectangle 45"/>
          <p:cNvSpPr>
            <a:spLocks noChangeArrowheads="1"/>
          </p:cNvSpPr>
          <p:nvPr/>
        </p:nvSpPr>
        <p:spPr bwMode="auto">
          <a:xfrm>
            <a:off x="8372475" y="1047750"/>
            <a:ext cx="5318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age</a:t>
            </a:r>
          </a:p>
        </p:txBody>
      </p:sp>
      <p:sp>
        <p:nvSpPr>
          <p:cNvPr id="19" name="Rectangle 46"/>
          <p:cNvSpPr>
            <a:spLocks noChangeArrowheads="1"/>
          </p:cNvSpPr>
          <p:nvPr/>
        </p:nvSpPr>
        <p:spPr bwMode="auto">
          <a:xfrm>
            <a:off x="7135812" y="995363"/>
            <a:ext cx="8366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pname</a:t>
            </a:r>
          </a:p>
        </p:txBody>
      </p:sp>
      <p:sp>
        <p:nvSpPr>
          <p:cNvPr id="20" name="Rectangle 47"/>
          <p:cNvSpPr>
            <a:spLocks noChangeArrowheads="1"/>
          </p:cNvSpPr>
          <p:nvPr/>
        </p:nvSpPr>
        <p:spPr bwMode="auto">
          <a:xfrm>
            <a:off x="7570788" y="1571625"/>
            <a:ext cx="1344612" cy="333375"/>
          </a:xfrm>
          <a:prstGeom prst="rect">
            <a:avLst/>
          </a:prstGeom>
          <a:solidFill>
            <a:schemeClr val="bg2">
              <a:lumMod val="90000"/>
            </a:schemeClr>
          </a:solidFill>
          <a:ln w="34925">
            <a:solidFill>
              <a:schemeClr val="tx2">
                <a:lumMod val="95000"/>
                <a:lumOff val="5000"/>
              </a:schemeClr>
            </a:solidFill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Dependents</a:t>
            </a:r>
          </a:p>
        </p:txBody>
      </p:sp>
      <p:sp>
        <p:nvSpPr>
          <p:cNvPr id="21" name="Line 48"/>
          <p:cNvSpPr>
            <a:spLocks noChangeShapeType="1"/>
          </p:cNvSpPr>
          <p:nvPr/>
        </p:nvSpPr>
        <p:spPr bwMode="auto">
          <a:xfrm flipV="1">
            <a:off x="7261225" y="1301750"/>
            <a:ext cx="625475" cy="3175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49"/>
          <p:cNvSpPr>
            <a:spLocks noChangeShapeType="1"/>
          </p:cNvSpPr>
          <p:nvPr/>
        </p:nvSpPr>
        <p:spPr bwMode="auto">
          <a:xfrm>
            <a:off x="7675562" y="1387475"/>
            <a:ext cx="292100" cy="1857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50"/>
          <p:cNvSpPr>
            <a:spLocks noChangeShapeType="1"/>
          </p:cNvSpPr>
          <p:nvPr/>
        </p:nvSpPr>
        <p:spPr bwMode="auto">
          <a:xfrm flipH="1">
            <a:off x="8501062" y="1403350"/>
            <a:ext cx="119063" cy="1698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51"/>
          <p:cNvSpPr>
            <a:spLocks/>
          </p:cNvSpPr>
          <p:nvPr/>
        </p:nvSpPr>
        <p:spPr bwMode="auto">
          <a:xfrm>
            <a:off x="6192837" y="3622675"/>
            <a:ext cx="1131888" cy="387350"/>
          </a:xfrm>
          <a:custGeom>
            <a:avLst/>
            <a:gdLst>
              <a:gd name="T0" fmla="*/ 2147483647 w 713"/>
              <a:gd name="T1" fmla="*/ 2147483647 h 209"/>
              <a:gd name="T2" fmla="*/ 2147483647 w 713"/>
              <a:gd name="T3" fmla="*/ 2147483647 h 209"/>
              <a:gd name="T4" fmla="*/ 2147483647 w 713"/>
              <a:gd name="T5" fmla="*/ 2147483647 h 209"/>
              <a:gd name="T6" fmla="*/ 2147483647 w 713"/>
              <a:gd name="T7" fmla="*/ 2147483647 h 209"/>
              <a:gd name="T8" fmla="*/ 2147483647 w 713"/>
              <a:gd name="T9" fmla="*/ 2147483647 h 209"/>
              <a:gd name="T10" fmla="*/ 2147483647 w 713"/>
              <a:gd name="T11" fmla="*/ 2147483647 h 209"/>
              <a:gd name="T12" fmla="*/ 2147483647 w 713"/>
              <a:gd name="T13" fmla="*/ 2147483647 h 209"/>
              <a:gd name="T14" fmla="*/ 2147483647 w 713"/>
              <a:gd name="T15" fmla="*/ 2147483647 h 209"/>
              <a:gd name="T16" fmla="*/ 2147483647 w 713"/>
              <a:gd name="T17" fmla="*/ 0 h 209"/>
              <a:gd name="T18" fmla="*/ 2147483647 w 713"/>
              <a:gd name="T19" fmla="*/ 0 h 209"/>
              <a:gd name="T20" fmla="*/ 2147483647 w 713"/>
              <a:gd name="T21" fmla="*/ 2147483647 h 209"/>
              <a:gd name="T22" fmla="*/ 2147483647 w 713"/>
              <a:gd name="T23" fmla="*/ 2147483647 h 209"/>
              <a:gd name="T24" fmla="*/ 2147483647 w 713"/>
              <a:gd name="T25" fmla="*/ 2147483647 h 209"/>
              <a:gd name="T26" fmla="*/ 2147483647 w 713"/>
              <a:gd name="T27" fmla="*/ 2147483647 h 209"/>
              <a:gd name="T28" fmla="*/ 2147483647 w 713"/>
              <a:gd name="T29" fmla="*/ 2147483647 h 209"/>
              <a:gd name="T30" fmla="*/ 2147483647 w 713"/>
              <a:gd name="T31" fmla="*/ 2147483647 h 209"/>
              <a:gd name="T32" fmla="*/ 2147483647 w 713"/>
              <a:gd name="T33" fmla="*/ 2147483647 h 209"/>
              <a:gd name="T34" fmla="*/ 2147483647 w 713"/>
              <a:gd name="T35" fmla="*/ 2147483647 h 209"/>
              <a:gd name="T36" fmla="*/ 2147483647 w 713"/>
              <a:gd name="T37" fmla="*/ 2147483647 h 209"/>
              <a:gd name="T38" fmla="*/ 2147483647 w 713"/>
              <a:gd name="T39" fmla="*/ 2147483647 h 209"/>
              <a:gd name="T40" fmla="*/ 2147483647 w 713"/>
              <a:gd name="T41" fmla="*/ 2147483647 h 209"/>
              <a:gd name="T42" fmla="*/ 2147483647 w 713"/>
              <a:gd name="T43" fmla="*/ 2147483647 h 209"/>
              <a:gd name="T44" fmla="*/ 2147483647 w 713"/>
              <a:gd name="T45" fmla="*/ 2147483647 h 209"/>
              <a:gd name="T46" fmla="*/ 2147483647 w 713"/>
              <a:gd name="T47" fmla="*/ 2147483647 h 209"/>
              <a:gd name="T48" fmla="*/ 2147483647 w 713"/>
              <a:gd name="T49" fmla="*/ 2147483647 h 209"/>
              <a:gd name="T50" fmla="*/ 2147483647 w 713"/>
              <a:gd name="T51" fmla="*/ 2147483647 h 209"/>
              <a:gd name="T52" fmla="*/ 2147483647 w 713"/>
              <a:gd name="T53" fmla="*/ 2147483647 h 209"/>
              <a:gd name="T54" fmla="*/ 2147483647 w 713"/>
              <a:gd name="T55" fmla="*/ 2147483647 h 209"/>
              <a:gd name="T56" fmla="*/ 2147483647 w 713"/>
              <a:gd name="T57" fmla="*/ 2147483647 h 209"/>
              <a:gd name="T58" fmla="*/ 2147483647 w 713"/>
              <a:gd name="T59" fmla="*/ 2147483647 h 209"/>
              <a:gd name="T60" fmla="*/ 2147483647 w 713"/>
              <a:gd name="T61" fmla="*/ 2147483647 h 209"/>
              <a:gd name="T62" fmla="*/ 2147483647 w 713"/>
              <a:gd name="T63" fmla="*/ 2147483647 h 209"/>
              <a:gd name="T64" fmla="*/ 2147483647 w 713"/>
              <a:gd name="T65" fmla="*/ 2147483647 h 209"/>
              <a:gd name="T66" fmla="*/ 2147483647 w 713"/>
              <a:gd name="T67" fmla="*/ 2147483647 h 209"/>
              <a:gd name="T68" fmla="*/ 2147483647 w 713"/>
              <a:gd name="T69" fmla="*/ 2147483647 h 209"/>
              <a:gd name="T70" fmla="*/ 2147483647 w 713"/>
              <a:gd name="T71" fmla="*/ 2147483647 h 20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13"/>
              <a:gd name="T109" fmla="*/ 0 h 209"/>
              <a:gd name="T110" fmla="*/ 713 w 713"/>
              <a:gd name="T111" fmla="*/ 209 h 20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13" h="209">
                <a:moveTo>
                  <a:pt x="712" y="104"/>
                </a:moveTo>
                <a:lnTo>
                  <a:pt x="710" y="94"/>
                </a:lnTo>
                <a:lnTo>
                  <a:pt x="707" y="86"/>
                </a:lnTo>
                <a:lnTo>
                  <a:pt x="700" y="76"/>
                </a:lnTo>
                <a:lnTo>
                  <a:pt x="690" y="68"/>
                </a:lnTo>
                <a:lnTo>
                  <a:pt x="679" y="59"/>
                </a:lnTo>
                <a:lnTo>
                  <a:pt x="665" y="52"/>
                </a:lnTo>
                <a:lnTo>
                  <a:pt x="648" y="44"/>
                </a:lnTo>
                <a:lnTo>
                  <a:pt x="629" y="36"/>
                </a:lnTo>
                <a:lnTo>
                  <a:pt x="608" y="29"/>
                </a:lnTo>
                <a:lnTo>
                  <a:pt x="585" y="24"/>
                </a:lnTo>
                <a:lnTo>
                  <a:pt x="561" y="18"/>
                </a:lnTo>
                <a:lnTo>
                  <a:pt x="534" y="13"/>
                </a:lnTo>
                <a:lnTo>
                  <a:pt x="507" y="8"/>
                </a:lnTo>
                <a:lnTo>
                  <a:pt x="478" y="5"/>
                </a:lnTo>
                <a:lnTo>
                  <a:pt x="449" y="3"/>
                </a:lnTo>
                <a:lnTo>
                  <a:pt x="419" y="1"/>
                </a:lnTo>
                <a:lnTo>
                  <a:pt x="387" y="0"/>
                </a:lnTo>
                <a:lnTo>
                  <a:pt x="356" y="0"/>
                </a:lnTo>
                <a:lnTo>
                  <a:pt x="325" y="0"/>
                </a:lnTo>
                <a:lnTo>
                  <a:pt x="294" y="1"/>
                </a:lnTo>
                <a:lnTo>
                  <a:pt x="264" y="3"/>
                </a:lnTo>
                <a:lnTo>
                  <a:pt x="235" y="5"/>
                </a:lnTo>
                <a:lnTo>
                  <a:pt x="206" y="8"/>
                </a:lnTo>
                <a:lnTo>
                  <a:pt x="179" y="13"/>
                </a:lnTo>
                <a:lnTo>
                  <a:pt x="152" y="18"/>
                </a:lnTo>
                <a:lnTo>
                  <a:pt x="127" y="24"/>
                </a:lnTo>
                <a:lnTo>
                  <a:pt x="105" y="29"/>
                </a:lnTo>
                <a:lnTo>
                  <a:pt x="83" y="36"/>
                </a:lnTo>
                <a:lnTo>
                  <a:pt x="65" y="44"/>
                </a:lnTo>
                <a:lnTo>
                  <a:pt x="48" y="52"/>
                </a:lnTo>
                <a:lnTo>
                  <a:pt x="34" y="59"/>
                </a:lnTo>
                <a:lnTo>
                  <a:pt x="22" y="68"/>
                </a:lnTo>
                <a:lnTo>
                  <a:pt x="12" y="76"/>
                </a:lnTo>
                <a:lnTo>
                  <a:pt x="5" y="86"/>
                </a:lnTo>
                <a:lnTo>
                  <a:pt x="1" y="94"/>
                </a:lnTo>
                <a:lnTo>
                  <a:pt x="0" y="104"/>
                </a:lnTo>
                <a:lnTo>
                  <a:pt x="1" y="112"/>
                </a:lnTo>
                <a:lnTo>
                  <a:pt x="5" y="121"/>
                </a:lnTo>
                <a:lnTo>
                  <a:pt x="12" y="130"/>
                </a:lnTo>
                <a:lnTo>
                  <a:pt x="22" y="139"/>
                </a:lnTo>
                <a:lnTo>
                  <a:pt x="34" y="147"/>
                </a:lnTo>
                <a:lnTo>
                  <a:pt x="48" y="156"/>
                </a:lnTo>
                <a:lnTo>
                  <a:pt x="65" y="163"/>
                </a:lnTo>
                <a:lnTo>
                  <a:pt x="83" y="170"/>
                </a:lnTo>
                <a:lnTo>
                  <a:pt x="105" y="177"/>
                </a:lnTo>
                <a:lnTo>
                  <a:pt x="127" y="182"/>
                </a:lnTo>
                <a:lnTo>
                  <a:pt x="152" y="189"/>
                </a:lnTo>
                <a:lnTo>
                  <a:pt x="179" y="193"/>
                </a:lnTo>
                <a:lnTo>
                  <a:pt x="206" y="198"/>
                </a:lnTo>
                <a:lnTo>
                  <a:pt x="235" y="201"/>
                </a:lnTo>
                <a:lnTo>
                  <a:pt x="264" y="204"/>
                </a:lnTo>
                <a:lnTo>
                  <a:pt x="294" y="205"/>
                </a:lnTo>
                <a:lnTo>
                  <a:pt x="325" y="206"/>
                </a:lnTo>
                <a:lnTo>
                  <a:pt x="356" y="208"/>
                </a:lnTo>
                <a:lnTo>
                  <a:pt x="387" y="206"/>
                </a:lnTo>
                <a:lnTo>
                  <a:pt x="419" y="205"/>
                </a:lnTo>
                <a:lnTo>
                  <a:pt x="449" y="204"/>
                </a:lnTo>
                <a:lnTo>
                  <a:pt x="478" y="201"/>
                </a:lnTo>
                <a:lnTo>
                  <a:pt x="507" y="198"/>
                </a:lnTo>
                <a:lnTo>
                  <a:pt x="534" y="193"/>
                </a:lnTo>
                <a:lnTo>
                  <a:pt x="561" y="189"/>
                </a:lnTo>
                <a:lnTo>
                  <a:pt x="585" y="182"/>
                </a:lnTo>
                <a:lnTo>
                  <a:pt x="608" y="177"/>
                </a:lnTo>
                <a:lnTo>
                  <a:pt x="629" y="170"/>
                </a:lnTo>
                <a:lnTo>
                  <a:pt x="648" y="163"/>
                </a:lnTo>
                <a:lnTo>
                  <a:pt x="665" y="156"/>
                </a:lnTo>
                <a:lnTo>
                  <a:pt x="679" y="147"/>
                </a:lnTo>
                <a:lnTo>
                  <a:pt x="690" y="139"/>
                </a:lnTo>
                <a:lnTo>
                  <a:pt x="700" y="130"/>
                </a:lnTo>
                <a:lnTo>
                  <a:pt x="707" y="121"/>
                </a:lnTo>
                <a:lnTo>
                  <a:pt x="710" y="112"/>
                </a:lnTo>
                <a:lnTo>
                  <a:pt x="712" y="10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52"/>
          <p:cNvSpPr>
            <a:spLocks/>
          </p:cNvSpPr>
          <p:nvPr/>
        </p:nvSpPr>
        <p:spPr bwMode="auto">
          <a:xfrm>
            <a:off x="7661275" y="3662363"/>
            <a:ext cx="796925" cy="300037"/>
          </a:xfrm>
          <a:custGeom>
            <a:avLst/>
            <a:gdLst>
              <a:gd name="T0" fmla="*/ 2147483647 w 502"/>
              <a:gd name="T1" fmla="*/ 2147483647 h 189"/>
              <a:gd name="T2" fmla="*/ 2147483647 w 502"/>
              <a:gd name="T3" fmla="*/ 2147483647 h 189"/>
              <a:gd name="T4" fmla="*/ 2147483647 w 502"/>
              <a:gd name="T5" fmla="*/ 2147483647 h 189"/>
              <a:gd name="T6" fmla="*/ 2147483647 w 502"/>
              <a:gd name="T7" fmla="*/ 2147483647 h 189"/>
              <a:gd name="T8" fmla="*/ 2147483647 w 502"/>
              <a:gd name="T9" fmla="*/ 2147483647 h 189"/>
              <a:gd name="T10" fmla="*/ 2147483647 w 502"/>
              <a:gd name="T11" fmla="*/ 2147483647 h 189"/>
              <a:gd name="T12" fmla="*/ 2147483647 w 502"/>
              <a:gd name="T13" fmla="*/ 2147483647 h 189"/>
              <a:gd name="T14" fmla="*/ 2147483647 w 502"/>
              <a:gd name="T15" fmla="*/ 2147483647 h 189"/>
              <a:gd name="T16" fmla="*/ 2147483647 w 502"/>
              <a:gd name="T17" fmla="*/ 2147483647 h 189"/>
              <a:gd name="T18" fmla="*/ 2147483647 w 502"/>
              <a:gd name="T19" fmla="*/ 2147483647 h 189"/>
              <a:gd name="T20" fmla="*/ 2147483647 w 502"/>
              <a:gd name="T21" fmla="*/ 2147483647 h 189"/>
              <a:gd name="T22" fmla="*/ 2147483647 w 502"/>
              <a:gd name="T23" fmla="*/ 2147483647 h 189"/>
              <a:gd name="T24" fmla="*/ 2147483647 w 502"/>
              <a:gd name="T25" fmla="*/ 2147483647 h 189"/>
              <a:gd name="T26" fmla="*/ 2147483647 w 502"/>
              <a:gd name="T27" fmla="*/ 2147483647 h 189"/>
              <a:gd name="T28" fmla="*/ 2147483647 w 502"/>
              <a:gd name="T29" fmla="*/ 2147483647 h 189"/>
              <a:gd name="T30" fmla="*/ 2147483647 w 502"/>
              <a:gd name="T31" fmla="*/ 2147483647 h 189"/>
              <a:gd name="T32" fmla="*/ 2147483647 w 502"/>
              <a:gd name="T33" fmla="*/ 2147483647 h 189"/>
              <a:gd name="T34" fmla="*/ 2147483647 w 502"/>
              <a:gd name="T35" fmla="*/ 2147483647 h 189"/>
              <a:gd name="T36" fmla="*/ 2147483647 w 502"/>
              <a:gd name="T37" fmla="*/ 2147483647 h 189"/>
              <a:gd name="T38" fmla="*/ 2147483647 w 502"/>
              <a:gd name="T39" fmla="*/ 2147483647 h 189"/>
              <a:gd name="T40" fmla="*/ 2147483647 w 502"/>
              <a:gd name="T41" fmla="*/ 2147483647 h 189"/>
              <a:gd name="T42" fmla="*/ 2147483647 w 502"/>
              <a:gd name="T43" fmla="*/ 2147483647 h 189"/>
              <a:gd name="T44" fmla="*/ 2147483647 w 502"/>
              <a:gd name="T45" fmla="*/ 2147483647 h 189"/>
              <a:gd name="T46" fmla="*/ 2147483647 w 502"/>
              <a:gd name="T47" fmla="*/ 2147483647 h 189"/>
              <a:gd name="T48" fmla="*/ 2147483647 w 502"/>
              <a:gd name="T49" fmla="*/ 2147483647 h 189"/>
              <a:gd name="T50" fmla="*/ 2147483647 w 502"/>
              <a:gd name="T51" fmla="*/ 2147483647 h 189"/>
              <a:gd name="T52" fmla="*/ 2147483647 w 502"/>
              <a:gd name="T53" fmla="*/ 2147483647 h 189"/>
              <a:gd name="T54" fmla="*/ 2147483647 w 502"/>
              <a:gd name="T55" fmla="*/ 2147483647 h 189"/>
              <a:gd name="T56" fmla="*/ 2147483647 w 502"/>
              <a:gd name="T57" fmla="*/ 2147483647 h 189"/>
              <a:gd name="T58" fmla="*/ 2147483647 w 502"/>
              <a:gd name="T59" fmla="*/ 2147483647 h 189"/>
              <a:gd name="T60" fmla="*/ 2147483647 w 502"/>
              <a:gd name="T61" fmla="*/ 2147483647 h 189"/>
              <a:gd name="T62" fmla="*/ 2147483647 w 502"/>
              <a:gd name="T63" fmla="*/ 2147483647 h 189"/>
              <a:gd name="T64" fmla="*/ 2147483647 w 502"/>
              <a:gd name="T65" fmla="*/ 2147483647 h 189"/>
              <a:gd name="T66" fmla="*/ 2147483647 w 502"/>
              <a:gd name="T67" fmla="*/ 2147483647 h 189"/>
              <a:gd name="T68" fmla="*/ 2147483647 w 502"/>
              <a:gd name="T69" fmla="*/ 2147483647 h 189"/>
              <a:gd name="T70" fmla="*/ 2147483647 w 502"/>
              <a:gd name="T71" fmla="*/ 2147483647 h 18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2"/>
              <a:gd name="T109" fmla="*/ 0 h 189"/>
              <a:gd name="T110" fmla="*/ 502 w 502"/>
              <a:gd name="T111" fmla="*/ 189 h 18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2" h="189">
                <a:moveTo>
                  <a:pt x="0" y="94"/>
                </a:moveTo>
                <a:lnTo>
                  <a:pt x="1" y="103"/>
                </a:lnTo>
                <a:lnTo>
                  <a:pt x="4" y="110"/>
                </a:lnTo>
                <a:lnTo>
                  <a:pt x="8" y="119"/>
                </a:lnTo>
                <a:lnTo>
                  <a:pt x="15" y="127"/>
                </a:lnTo>
                <a:lnTo>
                  <a:pt x="23" y="134"/>
                </a:lnTo>
                <a:lnTo>
                  <a:pt x="34" y="141"/>
                </a:lnTo>
                <a:lnTo>
                  <a:pt x="45" y="148"/>
                </a:lnTo>
                <a:lnTo>
                  <a:pt x="58" y="155"/>
                </a:lnTo>
                <a:lnTo>
                  <a:pt x="73" y="161"/>
                </a:lnTo>
                <a:lnTo>
                  <a:pt x="89" y="166"/>
                </a:lnTo>
                <a:lnTo>
                  <a:pt x="107" y="171"/>
                </a:lnTo>
                <a:lnTo>
                  <a:pt x="125" y="176"/>
                </a:lnTo>
                <a:lnTo>
                  <a:pt x="145" y="180"/>
                </a:lnTo>
                <a:lnTo>
                  <a:pt x="165" y="183"/>
                </a:lnTo>
                <a:lnTo>
                  <a:pt x="185" y="185"/>
                </a:lnTo>
                <a:lnTo>
                  <a:pt x="207" y="187"/>
                </a:lnTo>
                <a:lnTo>
                  <a:pt x="228" y="188"/>
                </a:lnTo>
                <a:lnTo>
                  <a:pt x="251" y="188"/>
                </a:lnTo>
                <a:lnTo>
                  <a:pt x="272" y="188"/>
                </a:lnTo>
                <a:lnTo>
                  <a:pt x="294" y="187"/>
                </a:lnTo>
                <a:lnTo>
                  <a:pt x="315" y="185"/>
                </a:lnTo>
                <a:lnTo>
                  <a:pt x="336" y="183"/>
                </a:lnTo>
                <a:lnTo>
                  <a:pt x="356" y="179"/>
                </a:lnTo>
                <a:lnTo>
                  <a:pt x="376" y="176"/>
                </a:lnTo>
                <a:lnTo>
                  <a:pt x="394" y="171"/>
                </a:lnTo>
                <a:lnTo>
                  <a:pt x="411" y="166"/>
                </a:lnTo>
                <a:lnTo>
                  <a:pt x="427" y="160"/>
                </a:lnTo>
                <a:lnTo>
                  <a:pt x="442" y="154"/>
                </a:lnTo>
                <a:lnTo>
                  <a:pt x="456" y="148"/>
                </a:lnTo>
                <a:lnTo>
                  <a:pt x="467" y="141"/>
                </a:lnTo>
                <a:lnTo>
                  <a:pt x="477" y="134"/>
                </a:lnTo>
                <a:lnTo>
                  <a:pt x="486" y="126"/>
                </a:lnTo>
                <a:lnTo>
                  <a:pt x="492" y="118"/>
                </a:lnTo>
                <a:lnTo>
                  <a:pt x="497" y="110"/>
                </a:lnTo>
                <a:lnTo>
                  <a:pt x="500" y="102"/>
                </a:lnTo>
                <a:lnTo>
                  <a:pt x="501" y="94"/>
                </a:lnTo>
                <a:lnTo>
                  <a:pt x="500" y="86"/>
                </a:lnTo>
                <a:lnTo>
                  <a:pt x="497" y="78"/>
                </a:lnTo>
                <a:lnTo>
                  <a:pt x="492" y="70"/>
                </a:lnTo>
                <a:lnTo>
                  <a:pt x="486" y="62"/>
                </a:lnTo>
                <a:lnTo>
                  <a:pt x="477" y="54"/>
                </a:lnTo>
                <a:lnTo>
                  <a:pt x="467" y="47"/>
                </a:lnTo>
                <a:lnTo>
                  <a:pt x="456" y="40"/>
                </a:lnTo>
                <a:lnTo>
                  <a:pt x="442" y="34"/>
                </a:lnTo>
                <a:lnTo>
                  <a:pt x="427" y="28"/>
                </a:lnTo>
                <a:lnTo>
                  <a:pt x="411" y="22"/>
                </a:lnTo>
                <a:lnTo>
                  <a:pt x="394" y="17"/>
                </a:lnTo>
                <a:lnTo>
                  <a:pt x="375" y="13"/>
                </a:lnTo>
                <a:lnTo>
                  <a:pt x="356" y="9"/>
                </a:lnTo>
                <a:lnTo>
                  <a:pt x="336" y="6"/>
                </a:lnTo>
                <a:lnTo>
                  <a:pt x="315" y="3"/>
                </a:lnTo>
                <a:lnTo>
                  <a:pt x="294" y="2"/>
                </a:lnTo>
                <a:lnTo>
                  <a:pt x="272" y="1"/>
                </a:lnTo>
                <a:lnTo>
                  <a:pt x="250" y="0"/>
                </a:lnTo>
                <a:lnTo>
                  <a:pt x="228" y="1"/>
                </a:lnTo>
                <a:lnTo>
                  <a:pt x="207" y="2"/>
                </a:lnTo>
                <a:lnTo>
                  <a:pt x="185" y="3"/>
                </a:lnTo>
                <a:lnTo>
                  <a:pt x="165" y="6"/>
                </a:lnTo>
                <a:lnTo>
                  <a:pt x="145" y="9"/>
                </a:lnTo>
                <a:lnTo>
                  <a:pt x="125" y="13"/>
                </a:lnTo>
                <a:lnTo>
                  <a:pt x="107" y="17"/>
                </a:lnTo>
                <a:lnTo>
                  <a:pt x="89" y="22"/>
                </a:lnTo>
                <a:lnTo>
                  <a:pt x="73" y="28"/>
                </a:lnTo>
                <a:lnTo>
                  <a:pt x="58" y="34"/>
                </a:lnTo>
                <a:lnTo>
                  <a:pt x="45" y="40"/>
                </a:lnTo>
                <a:lnTo>
                  <a:pt x="34" y="47"/>
                </a:lnTo>
                <a:lnTo>
                  <a:pt x="23" y="55"/>
                </a:lnTo>
                <a:lnTo>
                  <a:pt x="15" y="62"/>
                </a:lnTo>
                <a:lnTo>
                  <a:pt x="8" y="70"/>
                </a:lnTo>
                <a:lnTo>
                  <a:pt x="4" y="78"/>
                </a:lnTo>
                <a:lnTo>
                  <a:pt x="1" y="86"/>
                </a:lnTo>
                <a:lnTo>
                  <a:pt x="0" y="9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53"/>
          <p:cNvSpPr>
            <a:spLocks/>
          </p:cNvSpPr>
          <p:nvPr/>
        </p:nvSpPr>
        <p:spPr bwMode="auto">
          <a:xfrm>
            <a:off x="7099300" y="3127375"/>
            <a:ext cx="990600" cy="309563"/>
          </a:xfrm>
          <a:custGeom>
            <a:avLst/>
            <a:gdLst>
              <a:gd name="T0" fmla="*/ 2147483647 w 624"/>
              <a:gd name="T1" fmla="*/ 2147483647 h 195"/>
              <a:gd name="T2" fmla="*/ 2147483647 w 624"/>
              <a:gd name="T3" fmla="*/ 0 h 195"/>
              <a:gd name="T4" fmla="*/ 0 w 624"/>
              <a:gd name="T5" fmla="*/ 0 h 195"/>
              <a:gd name="T6" fmla="*/ 0 w 624"/>
              <a:gd name="T7" fmla="*/ 2147483647 h 195"/>
              <a:gd name="T8" fmla="*/ 2147483647 w 624"/>
              <a:gd name="T9" fmla="*/ 2147483647 h 1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4"/>
              <a:gd name="T16" fmla="*/ 0 h 195"/>
              <a:gd name="T17" fmla="*/ 624 w 624"/>
              <a:gd name="T18" fmla="*/ 195 h 1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4" h="195">
                <a:moveTo>
                  <a:pt x="623" y="194"/>
                </a:moveTo>
                <a:lnTo>
                  <a:pt x="623" y="0"/>
                </a:lnTo>
                <a:lnTo>
                  <a:pt x="0" y="0"/>
                </a:lnTo>
                <a:lnTo>
                  <a:pt x="0" y="194"/>
                </a:lnTo>
                <a:lnTo>
                  <a:pt x="623" y="194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54"/>
          <p:cNvSpPr>
            <a:spLocks noChangeArrowheads="1"/>
          </p:cNvSpPr>
          <p:nvPr/>
        </p:nvSpPr>
        <p:spPr bwMode="auto">
          <a:xfrm>
            <a:off x="6301642" y="3598252"/>
            <a:ext cx="958597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</a:rPr>
              <a:t>policyid</a:t>
            </a:r>
            <a:endParaRPr lang="en-US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auto">
          <a:xfrm>
            <a:off x="7740650" y="3625850"/>
            <a:ext cx="5984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cost</a:t>
            </a:r>
          </a:p>
        </p:txBody>
      </p:sp>
      <p:sp>
        <p:nvSpPr>
          <p:cNvPr id="29" name="Rectangle 56"/>
          <p:cNvSpPr>
            <a:spLocks noChangeArrowheads="1"/>
          </p:cNvSpPr>
          <p:nvPr/>
        </p:nvSpPr>
        <p:spPr bwMode="auto">
          <a:xfrm>
            <a:off x="7135812" y="3114675"/>
            <a:ext cx="9493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Policies</a:t>
            </a:r>
          </a:p>
        </p:txBody>
      </p:sp>
      <p:sp>
        <p:nvSpPr>
          <p:cNvPr id="30" name="Line 57"/>
          <p:cNvSpPr>
            <a:spLocks noChangeShapeType="1"/>
          </p:cNvSpPr>
          <p:nvPr/>
        </p:nvSpPr>
        <p:spPr bwMode="auto">
          <a:xfrm flipV="1">
            <a:off x="6875462" y="3432175"/>
            <a:ext cx="430213" cy="1968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58"/>
          <p:cNvSpPr>
            <a:spLocks noChangeShapeType="1"/>
          </p:cNvSpPr>
          <p:nvPr/>
        </p:nvSpPr>
        <p:spPr bwMode="auto">
          <a:xfrm flipH="1" flipV="1">
            <a:off x="7610475" y="3432175"/>
            <a:ext cx="407987" cy="2381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Rectangle 61"/>
          <p:cNvSpPr>
            <a:spLocks noChangeArrowheads="1"/>
          </p:cNvSpPr>
          <p:nvPr/>
        </p:nvSpPr>
        <p:spPr bwMode="auto">
          <a:xfrm>
            <a:off x="6081713" y="2420938"/>
            <a:ext cx="1058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Arial" pitchFamily="34" charset="0"/>
              </a:rPr>
              <a:t>Purchaser</a:t>
            </a:r>
          </a:p>
        </p:txBody>
      </p:sp>
      <p:sp>
        <p:nvSpPr>
          <p:cNvPr id="33" name="Freeform 62"/>
          <p:cNvSpPr>
            <a:spLocks/>
          </p:cNvSpPr>
          <p:nvPr/>
        </p:nvSpPr>
        <p:spPr bwMode="auto">
          <a:xfrm>
            <a:off x="5945188" y="2295525"/>
            <a:ext cx="1293812" cy="600075"/>
          </a:xfrm>
          <a:custGeom>
            <a:avLst/>
            <a:gdLst>
              <a:gd name="T0" fmla="*/ 0 w 815"/>
              <a:gd name="T1" fmla="*/ 2147483647 h 378"/>
              <a:gd name="T2" fmla="*/ 2147483647 w 815"/>
              <a:gd name="T3" fmla="*/ 0 h 378"/>
              <a:gd name="T4" fmla="*/ 2147483647 w 815"/>
              <a:gd name="T5" fmla="*/ 2147483647 h 378"/>
              <a:gd name="T6" fmla="*/ 2147483647 w 815"/>
              <a:gd name="T7" fmla="*/ 2147483647 h 378"/>
              <a:gd name="T8" fmla="*/ 0 w 815"/>
              <a:gd name="T9" fmla="*/ 2147483647 h 3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5"/>
              <a:gd name="T16" fmla="*/ 0 h 378"/>
              <a:gd name="T17" fmla="*/ 815 w 815"/>
              <a:gd name="T18" fmla="*/ 378 h 3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5" h="378">
                <a:moveTo>
                  <a:pt x="0" y="188"/>
                </a:moveTo>
                <a:lnTo>
                  <a:pt x="402" y="0"/>
                </a:lnTo>
                <a:lnTo>
                  <a:pt x="814" y="194"/>
                </a:lnTo>
                <a:lnTo>
                  <a:pt x="402" y="377"/>
                </a:lnTo>
                <a:lnTo>
                  <a:pt x="0" y="188"/>
                </a:lnTo>
              </a:path>
            </a:pathLst>
          </a:custGeom>
          <a:noFill/>
          <a:ln w="47625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" name="Group 74"/>
          <p:cNvGrpSpPr>
            <a:grpSpLocks/>
          </p:cNvGrpSpPr>
          <p:nvPr/>
        </p:nvGrpSpPr>
        <p:grpSpPr bwMode="auto">
          <a:xfrm>
            <a:off x="4473575" y="1193800"/>
            <a:ext cx="2257425" cy="1000125"/>
            <a:chOff x="1710" y="2235"/>
            <a:chExt cx="1422" cy="630"/>
          </a:xfrm>
        </p:grpSpPr>
        <p:sp>
          <p:nvSpPr>
            <p:cNvPr id="35" name="Freeform 63"/>
            <p:cNvSpPr>
              <a:spLocks/>
            </p:cNvSpPr>
            <p:nvPr/>
          </p:nvSpPr>
          <p:spPr bwMode="auto">
            <a:xfrm>
              <a:off x="1710" y="2385"/>
              <a:ext cx="501" cy="189"/>
            </a:xfrm>
            <a:custGeom>
              <a:avLst/>
              <a:gdLst>
                <a:gd name="T0" fmla="*/ 499 w 501"/>
                <a:gd name="T1" fmla="*/ 86 h 189"/>
                <a:gd name="T2" fmla="*/ 492 w 501"/>
                <a:gd name="T3" fmla="*/ 70 h 189"/>
                <a:gd name="T4" fmla="*/ 477 w 501"/>
                <a:gd name="T5" fmla="*/ 54 h 189"/>
                <a:gd name="T6" fmla="*/ 455 w 501"/>
                <a:gd name="T7" fmla="*/ 40 h 189"/>
                <a:gd name="T8" fmla="*/ 427 w 501"/>
                <a:gd name="T9" fmla="*/ 28 h 189"/>
                <a:gd name="T10" fmla="*/ 393 w 501"/>
                <a:gd name="T11" fmla="*/ 17 h 189"/>
                <a:gd name="T12" fmla="*/ 356 w 501"/>
                <a:gd name="T13" fmla="*/ 9 h 189"/>
                <a:gd name="T14" fmla="*/ 315 w 501"/>
                <a:gd name="T15" fmla="*/ 3 h 189"/>
                <a:gd name="T16" fmla="*/ 272 w 501"/>
                <a:gd name="T17" fmla="*/ 1 h 189"/>
                <a:gd name="T18" fmla="*/ 228 w 501"/>
                <a:gd name="T19" fmla="*/ 1 h 189"/>
                <a:gd name="T20" fmla="*/ 185 w 501"/>
                <a:gd name="T21" fmla="*/ 3 h 189"/>
                <a:gd name="T22" fmla="*/ 144 w 501"/>
                <a:gd name="T23" fmla="*/ 9 h 189"/>
                <a:gd name="T24" fmla="*/ 107 w 501"/>
                <a:gd name="T25" fmla="*/ 17 h 189"/>
                <a:gd name="T26" fmla="*/ 73 w 501"/>
                <a:gd name="T27" fmla="*/ 28 h 189"/>
                <a:gd name="T28" fmla="*/ 45 w 501"/>
                <a:gd name="T29" fmla="*/ 40 h 189"/>
                <a:gd name="T30" fmla="*/ 23 w 501"/>
                <a:gd name="T31" fmla="*/ 54 h 189"/>
                <a:gd name="T32" fmla="*/ 8 w 501"/>
                <a:gd name="T33" fmla="*/ 70 h 189"/>
                <a:gd name="T34" fmla="*/ 1 w 501"/>
                <a:gd name="T35" fmla="*/ 86 h 189"/>
                <a:gd name="T36" fmla="*/ 1 w 501"/>
                <a:gd name="T37" fmla="*/ 103 h 189"/>
                <a:gd name="T38" fmla="*/ 8 w 501"/>
                <a:gd name="T39" fmla="*/ 119 h 189"/>
                <a:gd name="T40" fmla="*/ 23 w 501"/>
                <a:gd name="T41" fmla="*/ 134 h 189"/>
                <a:gd name="T42" fmla="*/ 45 w 501"/>
                <a:gd name="T43" fmla="*/ 148 h 189"/>
                <a:gd name="T44" fmla="*/ 73 w 501"/>
                <a:gd name="T45" fmla="*/ 160 h 189"/>
                <a:gd name="T46" fmla="*/ 107 w 501"/>
                <a:gd name="T47" fmla="*/ 171 h 189"/>
                <a:gd name="T48" fmla="*/ 144 w 501"/>
                <a:gd name="T49" fmla="*/ 179 h 189"/>
                <a:gd name="T50" fmla="*/ 185 w 501"/>
                <a:gd name="T51" fmla="*/ 185 h 189"/>
                <a:gd name="T52" fmla="*/ 228 w 501"/>
                <a:gd name="T53" fmla="*/ 188 h 189"/>
                <a:gd name="T54" fmla="*/ 272 w 501"/>
                <a:gd name="T55" fmla="*/ 188 h 189"/>
                <a:gd name="T56" fmla="*/ 315 w 501"/>
                <a:gd name="T57" fmla="*/ 185 h 189"/>
                <a:gd name="T58" fmla="*/ 356 w 501"/>
                <a:gd name="T59" fmla="*/ 179 h 189"/>
                <a:gd name="T60" fmla="*/ 393 w 501"/>
                <a:gd name="T61" fmla="*/ 171 h 189"/>
                <a:gd name="T62" fmla="*/ 427 w 501"/>
                <a:gd name="T63" fmla="*/ 160 h 189"/>
                <a:gd name="T64" fmla="*/ 455 w 501"/>
                <a:gd name="T65" fmla="*/ 148 h 189"/>
                <a:gd name="T66" fmla="*/ 477 w 501"/>
                <a:gd name="T67" fmla="*/ 134 h 189"/>
                <a:gd name="T68" fmla="*/ 492 w 501"/>
                <a:gd name="T69" fmla="*/ 119 h 189"/>
                <a:gd name="T70" fmla="*/ 499 w 501"/>
                <a:gd name="T71" fmla="*/ 103 h 18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1"/>
                <a:gd name="T109" fmla="*/ 0 h 189"/>
                <a:gd name="T110" fmla="*/ 501 w 501"/>
                <a:gd name="T111" fmla="*/ 189 h 18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1" h="189">
                  <a:moveTo>
                    <a:pt x="500" y="94"/>
                  </a:moveTo>
                  <a:lnTo>
                    <a:pt x="499" y="86"/>
                  </a:lnTo>
                  <a:lnTo>
                    <a:pt x="496" y="78"/>
                  </a:lnTo>
                  <a:lnTo>
                    <a:pt x="492" y="70"/>
                  </a:lnTo>
                  <a:lnTo>
                    <a:pt x="485" y="62"/>
                  </a:lnTo>
                  <a:lnTo>
                    <a:pt x="477" y="54"/>
                  </a:lnTo>
                  <a:lnTo>
                    <a:pt x="467" y="47"/>
                  </a:lnTo>
                  <a:lnTo>
                    <a:pt x="455" y="40"/>
                  </a:lnTo>
                  <a:lnTo>
                    <a:pt x="442" y="34"/>
                  </a:lnTo>
                  <a:lnTo>
                    <a:pt x="427" y="28"/>
                  </a:lnTo>
                  <a:lnTo>
                    <a:pt x="411" y="22"/>
                  </a:lnTo>
                  <a:lnTo>
                    <a:pt x="393" y="17"/>
                  </a:lnTo>
                  <a:lnTo>
                    <a:pt x="375" y="13"/>
                  </a:lnTo>
                  <a:lnTo>
                    <a:pt x="356" y="9"/>
                  </a:lnTo>
                  <a:lnTo>
                    <a:pt x="336" y="6"/>
                  </a:lnTo>
                  <a:lnTo>
                    <a:pt x="315" y="3"/>
                  </a:lnTo>
                  <a:lnTo>
                    <a:pt x="293" y="2"/>
                  </a:lnTo>
                  <a:lnTo>
                    <a:pt x="272" y="1"/>
                  </a:lnTo>
                  <a:lnTo>
                    <a:pt x="250" y="0"/>
                  </a:lnTo>
                  <a:lnTo>
                    <a:pt x="228" y="1"/>
                  </a:lnTo>
                  <a:lnTo>
                    <a:pt x="207" y="2"/>
                  </a:lnTo>
                  <a:lnTo>
                    <a:pt x="185" y="3"/>
                  </a:lnTo>
                  <a:lnTo>
                    <a:pt x="164" y="6"/>
                  </a:lnTo>
                  <a:lnTo>
                    <a:pt x="144" y="9"/>
                  </a:lnTo>
                  <a:lnTo>
                    <a:pt x="125" y="13"/>
                  </a:lnTo>
                  <a:lnTo>
                    <a:pt x="107" y="17"/>
                  </a:lnTo>
                  <a:lnTo>
                    <a:pt x="89" y="22"/>
                  </a:lnTo>
                  <a:lnTo>
                    <a:pt x="73" y="28"/>
                  </a:lnTo>
                  <a:lnTo>
                    <a:pt x="58" y="34"/>
                  </a:lnTo>
                  <a:lnTo>
                    <a:pt x="45" y="40"/>
                  </a:lnTo>
                  <a:lnTo>
                    <a:pt x="33" y="47"/>
                  </a:lnTo>
                  <a:lnTo>
                    <a:pt x="23" y="54"/>
                  </a:lnTo>
                  <a:lnTo>
                    <a:pt x="15" y="62"/>
                  </a:lnTo>
                  <a:lnTo>
                    <a:pt x="8" y="70"/>
                  </a:lnTo>
                  <a:lnTo>
                    <a:pt x="3" y="78"/>
                  </a:lnTo>
                  <a:lnTo>
                    <a:pt x="1" y="86"/>
                  </a:lnTo>
                  <a:lnTo>
                    <a:pt x="0" y="94"/>
                  </a:lnTo>
                  <a:lnTo>
                    <a:pt x="1" y="103"/>
                  </a:lnTo>
                  <a:lnTo>
                    <a:pt x="3" y="110"/>
                  </a:lnTo>
                  <a:lnTo>
                    <a:pt x="8" y="119"/>
                  </a:lnTo>
                  <a:lnTo>
                    <a:pt x="15" y="127"/>
                  </a:lnTo>
                  <a:lnTo>
                    <a:pt x="23" y="134"/>
                  </a:lnTo>
                  <a:lnTo>
                    <a:pt x="33" y="141"/>
                  </a:lnTo>
                  <a:lnTo>
                    <a:pt x="45" y="148"/>
                  </a:lnTo>
                  <a:lnTo>
                    <a:pt x="58" y="154"/>
                  </a:lnTo>
                  <a:lnTo>
                    <a:pt x="73" y="160"/>
                  </a:lnTo>
                  <a:lnTo>
                    <a:pt x="89" y="166"/>
                  </a:lnTo>
                  <a:lnTo>
                    <a:pt x="107" y="171"/>
                  </a:lnTo>
                  <a:lnTo>
                    <a:pt x="125" y="176"/>
                  </a:lnTo>
                  <a:lnTo>
                    <a:pt x="144" y="179"/>
                  </a:lnTo>
                  <a:lnTo>
                    <a:pt x="164" y="183"/>
                  </a:lnTo>
                  <a:lnTo>
                    <a:pt x="185" y="185"/>
                  </a:lnTo>
                  <a:lnTo>
                    <a:pt x="207" y="187"/>
                  </a:lnTo>
                  <a:lnTo>
                    <a:pt x="228" y="188"/>
                  </a:lnTo>
                  <a:lnTo>
                    <a:pt x="250" y="188"/>
                  </a:lnTo>
                  <a:lnTo>
                    <a:pt x="272" y="188"/>
                  </a:lnTo>
                  <a:lnTo>
                    <a:pt x="293" y="187"/>
                  </a:lnTo>
                  <a:lnTo>
                    <a:pt x="315" y="185"/>
                  </a:lnTo>
                  <a:lnTo>
                    <a:pt x="336" y="183"/>
                  </a:lnTo>
                  <a:lnTo>
                    <a:pt x="356" y="179"/>
                  </a:lnTo>
                  <a:lnTo>
                    <a:pt x="375" y="176"/>
                  </a:lnTo>
                  <a:lnTo>
                    <a:pt x="393" y="171"/>
                  </a:lnTo>
                  <a:lnTo>
                    <a:pt x="411" y="166"/>
                  </a:lnTo>
                  <a:lnTo>
                    <a:pt x="427" y="160"/>
                  </a:lnTo>
                  <a:lnTo>
                    <a:pt x="442" y="154"/>
                  </a:lnTo>
                  <a:lnTo>
                    <a:pt x="455" y="148"/>
                  </a:lnTo>
                  <a:lnTo>
                    <a:pt x="467" y="141"/>
                  </a:lnTo>
                  <a:lnTo>
                    <a:pt x="477" y="134"/>
                  </a:lnTo>
                  <a:lnTo>
                    <a:pt x="485" y="127"/>
                  </a:lnTo>
                  <a:lnTo>
                    <a:pt x="492" y="119"/>
                  </a:lnTo>
                  <a:lnTo>
                    <a:pt x="496" y="110"/>
                  </a:lnTo>
                  <a:lnTo>
                    <a:pt x="499" y="103"/>
                  </a:lnTo>
                  <a:lnTo>
                    <a:pt x="500" y="9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64"/>
            <p:cNvSpPr>
              <a:spLocks/>
            </p:cNvSpPr>
            <p:nvPr/>
          </p:nvSpPr>
          <p:spPr bwMode="auto">
            <a:xfrm>
              <a:off x="2630" y="2385"/>
              <a:ext cx="502" cy="189"/>
            </a:xfrm>
            <a:custGeom>
              <a:avLst/>
              <a:gdLst>
                <a:gd name="T0" fmla="*/ 1 w 502"/>
                <a:gd name="T1" fmla="*/ 103 h 189"/>
                <a:gd name="T2" fmla="*/ 8 w 502"/>
                <a:gd name="T3" fmla="*/ 119 h 189"/>
                <a:gd name="T4" fmla="*/ 24 w 502"/>
                <a:gd name="T5" fmla="*/ 134 h 189"/>
                <a:gd name="T6" fmla="*/ 45 w 502"/>
                <a:gd name="T7" fmla="*/ 148 h 189"/>
                <a:gd name="T8" fmla="*/ 73 w 502"/>
                <a:gd name="T9" fmla="*/ 161 h 189"/>
                <a:gd name="T10" fmla="*/ 107 w 502"/>
                <a:gd name="T11" fmla="*/ 171 h 189"/>
                <a:gd name="T12" fmla="*/ 144 w 502"/>
                <a:gd name="T13" fmla="*/ 179 h 189"/>
                <a:gd name="T14" fmla="*/ 186 w 502"/>
                <a:gd name="T15" fmla="*/ 185 h 189"/>
                <a:gd name="T16" fmla="*/ 229 w 502"/>
                <a:gd name="T17" fmla="*/ 188 h 189"/>
                <a:gd name="T18" fmla="*/ 272 w 502"/>
                <a:gd name="T19" fmla="*/ 188 h 189"/>
                <a:gd name="T20" fmla="*/ 315 w 502"/>
                <a:gd name="T21" fmla="*/ 185 h 189"/>
                <a:gd name="T22" fmla="*/ 356 w 502"/>
                <a:gd name="T23" fmla="*/ 179 h 189"/>
                <a:gd name="T24" fmla="*/ 394 w 502"/>
                <a:gd name="T25" fmla="*/ 171 h 189"/>
                <a:gd name="T26" fmla="*/ 427 w 502"/>
                <a:gd name="T27" fmla="*/ 160 h 189"/>
                <a:gd name="T28" fmla="*/ 455 w 502"/>
                <a:gd name="T29" fmla="*/ 148 h 189"/>
                <a:gd name="T30" fmla="*/ 477 w 502"/>
                <a:gd name="T31" fmla="*/ 134 h 189"/>
                <a:gd name="T32" fmla="*/ 492 w 502"/>
                <a:gd name="T33" fmla="*/ 118 h 189"/>
                <a:gd name="T34" fmla="*/ 500 w 502"/>
                <a:gd name="T35" fmla="*/ 102 h 189"/>
                <a:gd name="T36" fmla="*/ 500 w 502"/>
                <a:gd name="T37" fmla="*/ 86 h 189"/>
                <a:gd name="T38" fmla="*/ 492 w 502"/>
                <a:gd name="T39" fmla="*/ 70 h 189"/>
                <a:gd name="T40" fmla="*/ 477 w 502"/>
                <a:gd name="T41" fmla="*/ 54 h 189"/>
                <a:gd name="T42" fmla="*/ 455 w 502"/>
                <a:gd name="T43" fmla="*/ 40 h 189"/>
                <a:gd name="T44" fmla="*/ 427 w 502"/>
                <a:gd name="T45" fmla="*/ 28 h 189"/>
                <a:gd name="T46" fmla="*/ 394 w 502"/>
                <a:gd name="T47" fmla="*/ 17 h 189"/>
                <a:gd name="T48" fmla="*/ 356 w 502"/>
                <a:gd name="T49" fmla="*/ 9 h 189"/>
                <a:gd name="T50" fmla="*/ 315 w 502"/>
                <a:gd name="T51" fmla="*/ 3 h 189"/>
                <a:gd name="T52" fmla="*/ 272 w 502"/>
                <a:gd name="T53" fmla="*/ 1 h 189"/>
                <a:gd name="T54" fmla="*/ 229 w 502"/>
                <a:gd name="T55" fmla="*/ 1 h 189"/>
                <a:gd name="T56" fmla="*/ 185 w 502"/>
                <a:gd name="T57" fmla="*/ 3 h 189"/>
                <a:gd name="T58" fmla="*/ 144 w 502"/>
                <a:gd name="T59" fmla="*/ 9 h 189"/>
                <a:gd name="T60" fmla="*/ 107 w 502"/>
                <a:gd name="T61" fmla="*/ 17 h 189"/>
                <a:gd name="T62" fmla="*/ 73 w 502"/>
                <a:gd name="T63" fmla="*/ 28 h 189"/>
                <a:gd name="T64" fmla="*/ 45 w 502"/>
                <a:gd name="T65" fmla="*/ 40 h 189"/>
                <a:gd name="T66" fmla="*/ 24 w 502"/>
                <a:gd name="T67" fmla="*/ 55 h 189"/>
                <a:gd name="T68" fmla="*/ 8 w 502"/>
                <a:gd name="T69" fmla="*/ 70 h 189"/>
                <a:gd name="T70" fmla="*/ 1 w 502"/>
                <a:gd name="T71" fmla="*/ 86 h 18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2"/>
                <a:gd name="T109" fmla="*/ 0 h 189"/>
                <a:gd name="T110" fmla="*/ 502 w 502"/>
                <a:gd name="T111" fmla="*/ 189 h 18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2" h="189">
                  <a:moveTo>
                    <a:pt x="0" y="94"/>
                  </a:moveTo>
                  <a:lnTo>
                    <a:pt x="1" y="103"/>
                  </a:lnTo>
                  <a:lnTo>
                    <a:pt x="4" y="110"/>
                  </a:lnTo>
                  <a:lnTo>
                    <a:pt x="8" y="119"/>
                  </a:lnTo>
                  <a:lnTo>
                    <a:pt x="15" y="127"/>
                  </a:lnTo>
                  <a:lnTo>
                    <a:pt x="24" y="134"/>
                  </a:lnTo>
                  <a:lnTo>
                    <a:pt x="33" y="141"/>
                  </a:lnTo>
                  <a:lnTo>
                    <a:pt x="45" y="148"/>
                  </a:lnTo>
                  <a:lnTo>
                    <a:pt x="59" y="155"/>
                  </a:lnTo>
                  <a:lnTo>
                    <a:pt x="73" y="161"/>
                  </a:lnTo>
                  <a:lnTo>
                    <a:pt x="90" y="166"/>
                  </a:lnTo>
                  <a:lnTo>
                    <a:pt x="107" y="171"/>
                  </a:lnTo>
                  <a:lnTo>
                    <a:pt x="125" y="176"/>
                  </a:lnTo>
                  <a:lnTo>
                    <a:pt x="144" y="179"/>
                  </a:lnTo>
                  <a:lnTo>
                    <a:pt x="165" y="183"/>
                  </a:lnTo>
                  <a:lnTo>
                    <a:pt x="186" y="185"/>
                  </a:lnTo>
                  <a:lnTo>
                    <a:pt x="207" y="187"/>
                  </a:lnTo>
                  <a:lnTo>
                    <a:pt x="229" y="188"/>
                  </a:lnTo>
                  <a:lnTo>
                    <a:pt x="250" y="188"/>
                  </a:lnTo>
                  <a:lnTo>
                    <a:pt x="272" y="188"/>
                  </a:lnTo>
                  <a:lnTo>
                    <a:pt x="294" y="187"/>
                  </a:lnTo>
                  <a:lnTo>
                    <a:pt x="315" y="185"/>
                  </a:lnTo>
                  <a:lnTo>
                    <a:pt x="336" y="183"/>
                  </a:lnTo>
                  <a:lnTo>
                    <a:pt x="356" y="179"/>
                  </a:lnTo>
                  <a:lnTo>
                    <a:pt x="375" y="176"/>
                  </a:lnTo>
                  <a:lnTo>
                    <a:pt x="394" y="171"/>
                  </a:lnTo>
                  <a:lnTo>
                    <a:pt x="411" y="166"/>
                  </a:lnTo>
                  <a:lnTo>
                    <a:pt x="427" y="160"/>
                  </a:lnTo>
                  <a:lnTo>
                    <a:pt x="442" y="154"/>
                  </a:lnTo>
                  <a:lnTo>
                    <a:pt x="455" y="148"/>
                  </a:lnTo>
                  <a:lnTo>
                    <a:pt x="467" y="141"/>
                  </a:lnTo>
                  <a:lnTo>
                    <a:pt x="477" y="134"/>
                  </a:lnTo>
                  <a:lnTo>
                    <a:pt x="485" y="126"/>
                  </a:lnTo>
                  <a:lnTo>
                    <a:pt x="492" y="118"/>
                  </a:lnTo>
                  <a:lnTo>
                    <a:pt x="497" y="110"/>
                  </a:lnTo>
                  <a:lnTo>
                    <a:pt x="500" y="102"/>
                  </a:lnTo>
                  <a:lnTo>
                    <a:pt x="501" y="94"/>
                  </a:lnTo>
                  <a:lnTo>
                    <a:pt x="500" y="86"/>
                  </a:lnTo>
                  <a:lnTo>
                    <a:pt x="497" y="78"/>
                  </a:lnTo>
                  <a:lnTo>
                    <a:pt x="492" y="70"/>
                  </a:lnTo>
                  <a:lnTo>
                    <a:pt x="485" y="62"/>
                  </a:lnTo>
                  <a:lnTo>
                    <a:pt x="477" y="54"/>
                  </a:lnTo>
                  <a:lnTo>
                    <a:pt x="467" y="47"/>
                  </a:lnTo>
                  <a:lnTo>
                    <a:pt x="455" y="40"/>
                  </a:lnTo>
                  <a:lnTo>
                    <a:pt x="442" y="34"/>
                  </a:lnTo>
                  <a:lnTo>
                    <a:pt x="427" y="28"/>
                  </a:lnTo>
                  <a:lnTo>
                    <a:pt x="411" y="22"/>
                  </a:lnTo>
                  <a:lnTo>
                    <a:pt x="394" y="17"/>
                  </a:lnTo>
                  <a:lnTo>
                    <a:pt x="375" y="13"/>
                  </a:lnTo>
                  <a:lnTo>
                    <a:pt x="356" y="9"/>
                  </a:lnTo>
                  <a:lnTo>
                    <a:pt x="336" y="6"/>
                  </a:lnTo>
                  <a:lnTo>
                    <a:pt x="315" y="3"/>
                  </a:lnTo>
                  <a:lnTo>
                    <a:pt x="294" y="2"/>
                  </a:lnTo>
                  <a:lnTo>
                    <a:pt x="272" y="1"/>
                  </a:lnTo>
                  <a:lnTo>
                    <a:pt x="250" y="0"/>
                  </a:lnTo>
                  <a:lnTo>
                    <a:pt x="229" y="1"/>
                  </a:lnTo>
                  <a:lnTo>
                    <a:pt x="207" y="2"/>
                  </a:lnTo>
                  <a:lnTo>
                    <a:pt x="185" y="3"/>
                  </a:lnTo>
                  <a:lnTo>
                    <a:pt x="165" y="6"/>
                  </a:lnTo>
                  <a:lnTo>
                    <a:pt x="144" y="9"/>
                  </a:lnTo>
                  <a:lnTo>
                    <a:pt x="125" y="13"/>
                  </a:lnTo>
                  <a:lnTo>
                    <a:pt x="107" y="17"/>
                  </a:lnTo>
                  <a:lnTo>
                    <a:pt x="89" y="22"/>
                  </a:lnTo>
                  <a:lnTo>
                    <a:pt x="73" y="28"/>
                  </a:lnTo>
                  <a:lnTo>
                    <a:pt x="59" y="34"/>
                  </a:lnTo>
                  <a:lnTo>
                    <a:pt x="45" y="40"/>
                  </a:lnTo>
                  <a:lnTo>
                    <a:pt x="33" y="47"/>
                  </a:lnTo>
                  <a:lnTo>
                    <a:pt x="24" y="55"/>
                  </a:lnTo>
                  <a:lnTo>
                    <a:pt x="15" y="62"/>
                  </a:lnTo>
                  <a:lnTo>
                    <a:pt x="8" y="70"/>
                  </a:lnTo>
                  <a:lnTo>
                    <a:pt x="4" y="78"/>
                  </a:lnTo>
                  <a:lnTo>
                    <a:pt x="1" y="86"/>
                  </a:lnTo>
                  <a:lnTo>
                    <a:pt x="0" y="9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65"/>
            <p:cNvSpPr>
              <a:spLocks/>
            </p:cNvSpPr>
            <p:nvPr/>
          </p:nvSpPr>
          <p:spPr bwMode="auto">
            <a:xfrm>
              <a:off x="2160" y="2247"/>
              <a:ext cx="502" cy="189"/>
            </a:xfrm>
            <a:custGeom>
              <a:avLst/>
              <a:gdLst>
                <a:gd name="T0" fmla="*/ 500 w 502"/>
                <a:gd name="T1" fmla="*/ 86 h 189"/>
                <a:gd name="T2" fmla="*/ 493 w 502"/>
                <a:gd name="T3" fmla="*/ 70 h 189"/>
                <a:gd name="T4" fmla="*/ 478 w 502"/>
                <a:gd name="T5" fmla="*/ 54 h 189"/>
                <a:gd name="T6" fmla="*/ 456 w 502"/>
                <a:gd name="T7" fmla="*/ 40 h 189"/>
                <a:gd name="T8" fmla="*/ 428 w 502"/>
                <a:gd name="T9" fmla="*/ 28 h 189"/>
                <a:gd name="T10" fmla="*/ 394 w 502"/>
                <a:gd name="T11" fmla="*/ 17 h 189"/>
                <a:gd name="T12" fmla="*/ 356 w 502"/>
                <a:gd name="T13" fmla="*/ 9 h 189"/>
                <a:gd name="T14" fmla="*/ 316 w 502"/>
                <a:gd name="T15" fmla="*/ 4 h 189"/>
                <a:gd name="T16" fmla="*/ 273 w 502"/>
                <a:gd name="T17" fmla="*/ 1 h 189"/>
                <a:gd name="T18" fmla="*/ 229 w 502"/>
                <a:gd name="T19" fmla="*/ 1 h 189"/>
                <a:gd name="T20" fmla="*/ 186 w 502"/>
                <a:gd name="T21" fmla="*/ 4 h 189"/>
                <a:gd name="T22" fmla="*/ 145 w 502"/>
                <a:gd name="T23" fmla="*/ 9 h 189"/>
                <a:gd name="T24" fmla="*/ 107 w 502"/>
                <a:gd name="T25" fmla="*/ 17 h 189"/>
                <a:gd name="T26" fmla="*/ 74 w 502"/>
                <a:gd name="T27" fmla="*/ 28 h 189"/>
                <a:gd name="T28" fmla="*/ 45 w 502"/>
                <a:gd name="T29" fmla="*/ 40 h 189"/>
                <a:gd name="T30" fmla="*/ 24 w 502"/>
                <a:gd name="T31" fmla="*/ 54 h 189"/>
                <a:gd name="T32" fmla="*/ 9 w 502"/>
                <a:gd name="T33" fmla="*/ 70 h 189"/>
                <a:gd name="T34" fmla="*/ 1 w 502"/>
                <a:gd name="T35" fmla="*/ 86 h 189"/>
                <a:gd name="T36" fmla="*/ 1 w 502"/>
                <a:gd name="T37" fmla="*/ 102 h 189"/>
                <a:gd name="T38" fmla="*/ 9 w 502"/>
                <a:gd name="T39" fmla="*/ 118 h 189"/>
                <a:gd name="T40" fmla="*/ 24 w 502"/>
                <a:gd name="T41" fmla="*/ 134 h 189"/>
                <a:gd name="T42" fmla="*/ 45 w 502"/>
                <a:gd name="T43" fmla="*/ 148 h 189"/>
                <a:gd name="T44" fmla="*/ 74 w 502"/>
                <a:gd name="T45" fmla="*/ 161 h 189"/>
                <a:gd name="T46" fmla="*/ 107 w 502"/>
                <a:gd name="T47" fmla="*/ 171 h 189"/>
                <a:gd name="T48" fmla="*/ 145 w 502"/>
                <a:gd name="T49" fmla="*/ 179 h 189"/>
                <a:gd name="T50" fmla="*/ 186 w 502"/>
                <a:gd name="T51" fmla="*/ 185 h 189"/>
                <a:gd name="T52" fmla="*/ 229 w 502"/>
                <a:gd name="T53" fmla="*/ 188 h 189"/>
                <a:gd name="T54" fmla="*/ 273 w 502"/>
                <a:gd name="T55" fmla="*/ 188 h 189"/>
                <a:gd name="T56" fmla="*/ 316 w 502"/>
                <a:gd name="T57" fmla="*/ 185 h 189"/>
                <a:gd name="T58" fmla="*/ 356 w 502"/>
                <a:gd name="T59" fmla="*/ 179 h 189"/>
                <a:gd name="T60" fmla="*/ 394 w 502"/>
                <a:gd name="T61" fmla="*/ 171 h 189"/>
                <a:gd name="T62" fmla="*/ 428 w 502"/>
                <a:gd name="T63" fmla="*/ 161 h 189"/>
                <a:gd name="T64" fmla="*/ 456 w 502"/>
                <a:gd name="T65" fmla="*/ 148 h 189"/>
                <a:gd name="T66" fmla="*/ 478 w 502"/>
                <a:gd name="T67" fmla="*/ 134 h 189"/>
                <a:gd name="T68" fmla="*/ 493 w 502"/>
                <a:gd name="T69" fmla="*/ 118 h 189"/>
                <a:gd name="T70" fmla="*/ 500 w 502"/>
                <a:gd name="T71" fmla="*/ 102 h 18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2"/>
                <a:gd name="T109" fmla="*/ 0 h 189"/>
                <a:gd name="T110" fmla="*/ 502 w 502"/>
                <a:gd name="T111" fmla="*/ 189 h 18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2" h="189">
                  <a:moveTo>
                    <a:pt x="501" y="94"/>
                  </a:moveTo>
                  <a:lnTo>
                    <a:pt x="500" y="86"/>
                  </a:lnTo>
                  <a:lnTo>
                    <a:pt x="497" y="78"/>
                  </a:lnTo>
                  <a:lnTo>
                    <a:pt x="493" y="70"/>
                  </a:lnTo>
                  <a:lnTo>
                    <a:pt x="486" y="62"/>
                  </a:lnTo>
                  <a:lnTo>
                    <a:pt x="478" y="54"/>
                  </a:lnTo>
                  <a:lnTo>
                    <a:pt x="467" y="47"/>
                  </a:lnTo>
                  <a:lnTo>
                    <a:pt x="456" y="40"/>
                  </a:lnTo>
                  <a:lnTo>
                    <a:pt x="443" y="34"/>
                  </a:lnTo>
                  <a:lnTo>
                    <a:pt x="428" y="28"/>
                  </a:lnTo>
                  <a:lnTo>
                    <a:pt x="412" y="22"/>
                  </a:lnTo>
                  <a:lnTo>
                    <a:pt x="394" y="17"/>
                  </a:lnTo>
                  <a:lnTo>
                    <a:pt x="376" y="13"/>
                  </a:lnTo>
                  <a:lnTo>
                    <a:pt x="356" y="9"/>
                  </a:lnTo>
                  <a:lnTo>
                    <a:pt x="336" y="6"/>
                  </a:lnTo>
                  <a:lnTo>
                    <a:pt x="316" y="4"/>
                  </a:lnTo>
                  <a:lnTo>
                    <a:pt x="294" y="2"/>
                  </a:lnTo>
                  <a:lnTo>
                    <a:pt x="273" y="1"/>
                  </a:lnTo>
                  <a:lnTo>
                    <a:pt x="251" y="0"/>
                  </a:lnTo>
                  <a:lnTo>
                    <a:pt x="229" y="1"/>
                  </a:lnTo>
                  <a:lnTo>
                    <a:pt x="207" y="2"/>
                  </a:lnTo>
                  <a:lnTo>
                    <a:pt x="186" y="4"/>
                  </a:lnTo>
                  <a:lnTo>
                    <a:pt x="165" y="6"/>
                  </a:lnTo>
                  <a:lnTo>
                    <a:pt x="145" y="9"/>
                  </a:lnTo>
                  <a:lnTo>
                    <a:pt x="125" y="13"/>
                  </a:lnTo>
                  <a:lnTo>
                    <a:pt x="107" y="17"/>
                  </a:lnTo>
                  <a:lnTo>
                    <a:pt x="90" y="22"/>
                  </a:lnTo>
                  <a:lnTo>
                    <a:pt x="74" y="28"/>
                  </a:lnTo>
                  <a:lnTo>
                    <a:pt x="59" y="34"/>
                  </a:lnTo>
                  <a:lnTo>
                    <a:pt x="45" y="40"/>
                  </a:lnTo>
                  <a:lnTo>
                    <a:pt x="34" y="47"/>
                  </a:lnTo>
                  <a:lnTo>
                    <a:pt x="24" y="54"/>
                  </a:lnTo>
                  <a:lnTo>
                    <a:pt x="15" y="62"/>
                  </a:lnTo>
                  <a:lnTo>
                    <a:pt x="9" y="70"/>
                  </a:lnTo>
                  <a:lnTo>
                    <a:pt x="4" y="78"/>
                  </a:lnTo>
                  <a:lnTo>
                    <a:pt x="1" y="86"/>
                  </a:lnTo>
                  <a:lnTo>
                    <a:pt x="0" y="94"/>
                  </a:lnTo>
                  <a:lnTo>
                    <a:pt x="1" y="102"/>
                  </a:lnTo>
                  <a:lnTo>
                    <a:pt x="4" y="111"/>
                  </a:lnTo>
                  <a:lnTo>
                    <a:pt x="9" y="118"/>
                  </a:lnTo>
                  <a:lnTo>
                    <a:pt x="15" y="126"/>
                  </a:lnTo>
                  <a:lnTo>
                    <a:pt x="24" y="134"/>
                  </a:lnTo>
                  <a:lnTo>
                    <a:pt x="34" y="141"/>
                  </a:lnTo>
                  <a:lnTo>
                    <a:pt x="45" y="148"/>
                  </a:lnTo>
                  <a:lnTo>
                    <a:pt x="59" y="155"/>
                  </a:lnTo>
                  <a:lnTo>
                    <a:pt x="74" y="161"/>
                  </a:lnTo>
                  <a:lnTo>
                    <a:pt x="90" y="166"/>
                  </a:lnTo>
                  <a:lnTo>
                    <a:pt x="107" y="171"/>
                  </a:lnTo>
                  <a:lnTo>
                    <a:pt x="125" y="175"/>
                  </a:lnTo>
                  <a:lnTo>
                    <a:pt x="145" y="179"/>
                  </a:lnTo>
                  <a:lnTo>
                    <a:pt x="165" y="182"/>
                  </a:lnTo>
                  <a:lnTo>
                    <a:pt x="186" y="185"/>
                  </a:lnTo>
                  <a:lnTo>
                    <a:pt x="207" y="187"/>
                  </a:lnTo>
                  <a:lnTo>
                    <a:pt x="229" y="188"/>
                  </a:lnTo>
                  <a:lnTo>
                    <a:pt x="251" y="188"/>
                  </a:lnTo>
                  <a:lnTo>
                    <a:pt x="273" y="188"/>
                  </a:lnTo>
                  <a:lnTo>
                    <a:pt x="294" y="187"/>
                  </a:lnTo>
                  <a:lnTo>
                    <a:pt x="316" y="185"/>
                  </a:lnTo>
                  <a:lnTo>
                    <a:pt x="336" y="182"/>
                  </a:lnTo>
                  <a:lnTo>
                    <a:pt x="356" y="179"/>
                  </a:lnTo>
                  <a:lnTo>
                    <a:pt x="376" y="175"/>
                  </a:lnTo>
                  <a:lnTo>
                    <a:pt x="394" y="171"/>
                  </a:lnTo>
                  <a:lnTo>
                    <a:pt x="412" y="166"/>
                  </a:lnTo>
                  <a:lnTo>
                    <a:pt x="428" y="161"/>
                  </a:lnTo>
                  <a:lnTo>
                    <a:pt x="443" y="155"/>
                  </a:lnTo>
                  <a:lnTo>
                    <a:pt x="456" y="148"/>
                  </a:lnTo>
                  <a:lnTo>
                    <a:pt x="467" y="141"/>
                  </a:lnTo>
                  <a:lnTo>
                    <a:pt x="478" y="134"/>
                  </a:lnTo>
                  <a:lnTo>
                    <a:pt x="486" y="126"/>
                  </a:lnTo>
                  <a:lnTo>
                    <a:pt x="493" y="118"/>
                  </a:lnTo>
                  <a:lnTo>
                    <a:pt x="497" y="111"/>
                  </a:lnTo>
                  <a:lnTo>
                    <a:pt x="500" y="102"/>
                  </a:lnTo>
                  <a:lnTo>
                    <a:pt x="501" y="9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66"/>
            <p:cNvSpPr>
              <a:spLocks noChangeArrowheads="1"/>
            </p:cNvSpPr>
            <p:nvPr/>
          </p:nvSpPr>
          <p:spPr bwMode="auto">
            <a:xfrm>
              <a:off x="2217" y="2235"/>
              <a:ext cx="44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name</a:t>
              </a:r>
            </a:p>
          </p:txBody>
        </p:sp>
        <p:sp>
          <p:nvSpPr>
            <p:cNvPr id="39" name="Rectangle 67"/>
            <p:cNvSpPr>
              <a:spLocks noChangeArrowheads="1"/>
            </p:cNvSpPr>
            <p:nvPr/>
          </p:nvSpPr>
          <p:spPr bwMode="auto">
            <a:xfrm>
              <a:off x="2071" y="2655"/>
              <a:ext cx="84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Employees</a:t>
              </a:r>
            </a:p>
          </p:txBody>
        </p:sp>
        <p:sp>
          <p:nvSpPr>
            <p:cNvPr id="40" name="Rectangle 68"/>
            <p:cNvSpPr>
              <a:spLocks noChangeArrowheads="1"/>
            </p:cNvSpPr>
            <p:nvPr/>
          </p:nvSpPr>
          <p:spPr bwMode="auto">
            <a:xfrm>
              <a:off x="1841" y="2358"/>
              <a:ext cx="33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pitchFamily="34" charset="0"/>
                </a:rPr>
                <a:t>ssn</a:t>
              </a:r>
            </a:p>
          </p:txBody>
        </p:sp>
        <p:sp>
          <p:nvSpPr>
            <p:cNvPr id="41" name="Rectangle 69"/>
            <p:cNvSpPr>
              <a:spLocks noChangeArrowheads="1"/>
            </p:cNvSpPr>
            <p:nvPr/>
          </p:nvSpPr>
          <p:spPr bwMode="auto">
            <a:xfrm>
              <a:off x="2786" y="2363"/>
              <a:ext cx="27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lot</a:t>
              </a:r>
            </a:p>
          </p:txBody>
        </p:sp>
        <p:sp>
          <p:nvSpPr>
            <p:cNvPr id="42" name="Freeform 70"/>
            <p:cNvSpPr>
              <a:spLocks/>
            </p:cNvSpPr>
            <p:nvPr/>
          </p:nvSpPr>
          <p:spPr bwMode="auto">
            <a:xfrm>
              <a:off x="2063" y="2692"/>
              <a:ext cx="751" cy="170"/>
            </a:xfrm>
            <a:custGeom>
              <a:avLst/>
              <a:gdLst>
                <a:gd name="T0" fmla="*/ 750 w 751"/>
                <a:gd name="T1" fmla="*/ 169 h 170"/>
                <a:gd name="T2" fmla="*/ 750 w 751"/>
                <a:gd name="T3" fmla="*/ 0 h 170"/>
                <a:gd name="T4" fmla="*/ 0 w 751"/>
                <a:gd name="T5" fmla="*/ 0 h 170"/>
                <a:gd name="T6" fmla="*/ 0 w 751"/>
                <a:gd name="T7" fmla="*/ 169 h 170"/>
                <a:gd name="T8" fmla="*/ 750 w 751"/>
                <a:gd name="T9" fmla="*/ 169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1"/>
                <a:gd name="T16" fmla="*/ 0 h 170"/>
                <a:gd name="T17" fmla="*/ 751 w 751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1" h="170">
                  <a:moveTo>
                    <a:pt x="750" y="169"/>
                  </a:moveTo>
                  <a:lnTo>
                    <a:pt x="750" y="0"/>
                  </a:lnTo>
                  <a:lnTo>
                    <a:pt x="0" y="0"/>
                  </a:lnTo>
                  <a:lnTo>
                    <a:pt x="0" y="169"/>
                  </a:lnTo>
                  <a:lnTo>
                    <a:pt x="750" y="16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71"/>
            <p:cNvSpPr>
              <a:spLocks noChangeShapeType="1"/>
            </p:cNvSpPr>
            <p:nvPr/>
          </p:nvSpPr>
          <p:spPr bwMode="auto">
            <a:xfrm>
              <a:off x="1962" y="2577"/>
              <a:ext cx="338" cy="10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72"/>
            <p:cNvSpPr>
              <a:spLocks noChangeShapeType="1"/>
            </p:cNvSpPr>
            <p:nvPr/>
          </p:nvSpPr>
          <p:spPr bwMode="auto">
            <a:xfrm>
              <a:off x="2423" y="2442"/>
              <a:ext cx="31" cy="24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73"/>
            <p:cNvSpPr>
              <a:spLocks noChangeShapeType="1"/>
            </p:cNvSpPr>
            <p:nvPr/>
          </p:nvSpPr>
          <p:spPr bwMode="auto">
            <a:xfrm flipV="1">
              <a:off x="2548" y="2546"/>
              <a:ext cx="154" cy="14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" name="Line 75"/>
          <p:cNvSpPr>
            <a:spLocks noChangeShapeType="1"/>
          </p:cNvSpPr>
          <p:nvPr/>
        </p:nvSpPr>
        <p:spPr bwMode="auto">
          <a:xfrm flipH="1" flipV="1">
            <a:off x="6954837" y="2743200"/>
            <a:ext cx="381000" cy="3810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76"/>
          <p:cNvSpPr>
            <a:spLocks noChangeShapeType="1"/>
          </p:cNvSpPr>
          <p:nvPr/>
        </p:nvSpPr>
        <p:spPr bwMode="auto">
          <a:xfrm flipH="1">
            <a:off x="8153400" y="1906588"/>
            <a:ext cx="76200" cy="303212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77"/>
          <p:cNvSpPr>
            <a:spLocks noChangeShapeType="1"/>
          </p:cNvSpPr>
          <p:nvPr/>
        </p:nvSpPr>
        <p:spPr bwMode="auto">
          <a:xfrm flipV="1">
            <a:off x="7716836" y="2794000"/>
            <a:ext cx="409575" cy="330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78"/>
          <p:cNvSpPr>
            <a:spLocks noChangeShapeType="1"/>
          </p:cNvSpPr>
          <p:nvPr/>
        </p:nvSpPr>
        <p:spPr bwMode="auto">
          <a:xfrm>
            <a:off x="5892800" y="2193925"/>
            <a:ext cx="374650" cy="222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 flipV="1">
            <a:off x="6417163" y="3904272"/>
            <a:ext cx="718649" cy="3175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 bwMode="auto">
          <a:xfrm>
            <a:off x="6478407" y="5683452"/>
            <a:ext cx="466460" cy="381000"/>
          </a:xfrm>
          <a:prstGeom prst="ellipse">
            <a:avLst/>
          </a:prstGeom>
          <a:noFill/>
          <a:ln w="15875" cap="flat" cmpd="sng" algn="ctr">
            <a:solidFill>
              <a:srgbClr val="7030A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6428819" y="4291623"/>
            <a:ext cx="2131773" cy="982154"/>
          </a:xfrm>
          <a:prstGeom prst="wedgeRoundRectCallout">
            <a:avLst>
              <a:gd name="adj1" fmla="val -34377"/>
              <a:gd name="adj2" fmla="val 96137"/>
              <a:gd name="adj3" fmla="val 16667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lnSpc>
                <a:spcPts val="20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+mn-cs"/>
              </a:rPr>
              <a:t>Must include also SSN from </a:t>
            </a:r>
            <a:r>
              <a:rPr lang="en-US" sz="2000" i="1" dirty="0">
                <a:solidFill>
                  <a:schemeClr val="bg1"/>
                </a:solidFill>
                <a:latin typeface="Calibri" pitchFamily="34" charset="0"/>
                <a:cs typeface="+mn-cs"/>
              </a:rPr>
              <a:t>Employees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E45CB4-861A-4220-9FC0-9D8C6A7AF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FD866-4AD4-4091-8B00-F2A11A2D4907}" type="datetime1">
              <a:rPr lang="en-US" smtClean="0"/>
              <a:t>11/11/2020</a:t>
            </a:fld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9037322-E071-4FCF-B8F8-54B21315B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47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35AE5-E064-4747-9FF7-333F154D9AE2}"/>
              </a:ext>
            </a:extLst>
          </p:cNvPr>
          <p:cNvSpPr txBox="1"/>
          <p:nvPr/>
        </p:nvSpPr>
        <p:spPr>
          <a:xfrm>
            <a:off x="1215418" y="4986745"/>
            <a:ext cx="103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Becomes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212932-9A42-4163-A710-6F205AC4E37D}"/>
              </a:ext>
            </a:extLst>
          </p:cNvPr>
          <p:cNvSpPr txBox="1"/>
          <p:nvPr/>
        </p:nvSpPr>
        <p:spPr>
          <a:xfrm>
            <a:off x="4231740" y="3640693"/>
            <a:ext cx="1624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585882"/>
                </a:solidFill>
              </a:rPr>
              <a:t>(From Slide 58)</a:t>
            </a:r>
          </a:p>
        </p:txBody>
      </p:sp>
    </p:spTree>
    <p:extLst>
      <p:ext uri="{BB962C8B-B14F-4D97-AF65-F5344CB8AC3E}">
        <p14:creationId xmlns:p14="http://schemas.microsoft.com/office/powerpoint/2010/main" val="397844472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077200" cy="11049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</a:rPr>
              <a:t>Summary</a:t>
            </a:r>
            <a:br>
              <a:rPr lang="en-US" sz="4800" b="1" dirty="0">
                <a:solidFill>
                  <a:srgbClr val="7030A0"/>
                </a:solidFill>
              </a:rPr>
            </a:br>
            <a:r>
              <a:rPr lang="en-US" sz="4800" b="1" dirty="0">
                <a:solidFill>
                  <a:srgbClr val="7030A0"/>
                </a:solidFill>
              </a:rPr>
              <a:t>ER to Relational Mapping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69460-548E-48A8-8BF8-E45F05B8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D4F9-727C-42CE-8187-A6A5BCD0A322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599393-97E2-41D2-BDA0-59F758B95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219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0"/>
          <p:cNvGrpSpPr>
            <a:grpSpLocks/>
          </p:cNvGrpSpPr>
          <p:nvPr/>
        </p:nvGrpSpPr>
        <p:grpSpPr bwMode="auto">
          <a:xfrm>
            <a:off x="1828800" y="5334000"/>
            <a:ext cx="2743200" cy="933450"/>
            <a:chOff x="1905000" y="1524000"/>
            <a:chExt cx="2743200" cy="933510"/>
          </a:xfrm>
        </p:grpSpPr>
        <p:sp>
          <p:nvSpPr>
            <p:cNvPr id="93" name="Oval 92"/>
            <p:cNvSpPr/>
            <p:nvPr/>
          </p:nvSpPr>
          <p:spPr bwMode="auto">
            <a:xfrm>
              <a:off x="1905000" y="1524000"/>
              <a:ext cx="2743200" cy="914459"/>
            </a:xfrm>
            <a:prstGeom prst="ellipse">
              <a:avLst/>
            </a:prstGeom>
            <a:solidFill>
              <a:schemeClr val="tx1">
                <a:lumMod val="10000"/>
                <a:lumOff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57436" name="TextBox 248"/>
            <p:cNvSpPr txBox="1">
              <a:spLocks noChangeArrowheads="1"/>
            </p:cNvSpPr>
            <p:nvPr/>
          </p:nvSpPr>
          <p:spPr bwMode="auto">
            <a:xfrm>
              <a:off x="2743200" y="2057400"/>
              <a:ext cx="86510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>
                  <a:latin typeface="Calibri" pitchFamily="34" charset="0"/>
                </a:rPr>
                <a:t>Merge</a:t>
              </a:r>
            </a:p>
          </p:txBody>
        </p:sp>
      </p:grpSp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628650" y="235736"/>
            <a:ext cx="7886700" cy="1325563"/>
          </a:xfrm>
        </p:spPr>
        <p:txBody>
          <a:bodyPr/>
          <a:lstStyle/>
          <a:p>
            <a:r>
              <a:rPr lang="en-US" b="1" dirty="0"/>
              <a:t>ER to Relational Mapping (1)</a:t>
            </a:r>
          </a:p>
        </p:txBody>
      </p:sp>
      <p:grpSp>
        <p:nvGrpSpPr>
          <p:cNvPr id="57349" name="Group 35"/>
          <p:cNvGrpSpPr>
            <a:grpSpLocks/>
          </p:cNvGrpSpPr>
          <p:nvPr/>
        </p:nvGrpSpPr>
        <p:grpSpPr bwMode="auto">
          <a:xfrm>
            <a:off x="914400" y="1598613"/>
            <a:ext cx="1600200" cy="914400"/>
            <a:chOff x="914400" y="1600200"/>
            <a:chExt cx="1600200" cy="914400"/>
          </a:xfrm>
        </p:grpSpPr>
        <p:sp>
          <p:nvSpPr>
            <p:cNvPr id="21" name="Flowchart: Terminator 20"/>
            <p:cNvSpPr/>
            <p:nvPr/>
          </p:nvSpPr>
          <p:spPr bwMode="auto">
            <a:xfrm>
              <a:off x="914400" y="1828800"/>
              <a:ext cx="533400" cy="152400"/>
            </a:xfrm>
            <a:prstGeom prst="flowChartTerminator">
              <a:avLst/>
            </a:prstGeom>
            <a:solidFill>
              <a:schemeClr val="accent4">
                <a:lumMod val="25000"/>
                <a:lumOff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200" dirty="0">
                  <a:latin typeface="Calibri" pitchFamily="34" charset="0"/>
                </a:rPr>
                <a:t>KEY</a:t>
              </a:r>
            </a:p>
          </p:txBody>
        </p:sp>
        <p:sp>
          <p:nvSpPr>
            <p:cNvPr id="57429" name="Flowchart: Terminator 21"/>
            <p:cNvSpPr>
              <a:spLocks noChangeArrowheads="1"/>
            </p:cNvSpPr>
            <p:nvPr/>
          </p:nvSpPr>
          <p:spPr bwMode="auto">
            <a:xfrm>
              <a:off x="1371600" y="1600200"/>
              <a:ext cx="533400" cy="152400"/>
            </a:xfrm>
            <a:prstGeom prst="flowChartTerminator">
              <a:avLst/>
            </a:prstGeom>
            <a:solidFill>
              <a:srgbClr val="FFC00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7430" name="Flowchart: Terminator 22"/>
            <p:cNvSpPr>
              <a:spLocks noChangeArrowheads="1"/>
            </p:cNvSpPr>
            <p:nvPr/>
          </p:nvSpPr>
          <p:spPr bwMode="auto">
            <a:xfrm>
              <a:off x="1981200" y="1828800"/>
              <a:ext cx="533400" cy="152400"/>
            </a:xfrm>
            <a:prstGeom prst="flowChartTerminator">
              <a:avLst/>
            </a:prstGeom>
            <a:solidFill>
              <a:srgbClr val="9191B5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4" name="Flowchart: Process 23"/>
            <p:cNvSpPr/>
            <p:nvPr/>
          </p:nvSpPr>
          <p:spPr bwMode="auto">
            <a:xfrm>
              <a:off x="1066800" y="2209800"/>
              <a:ext cx="1295400" cy="304800"/>
            </a:xfrm>
            <a:prstGeom prst="flowChartProcess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cxnSp>
          <p:nvCxnSpPr>
            <p:cNvPr id="57432" name="Straight Connector 25"/>
            <p:cNvCxnSpPr>
              <a:cxnSpLocks noChangeShapeType="1"/>
              <a:stCxn id="21" idx="2"/>
            </p:cNvCxnSpPr>
            <p:nvPr/>
          </p:nvCxnSpPr>
          <p:spPr bwMode="auto">
            <a:xfrm rot="16200000" flipH="1">
              <a:off x="1123950" y="2038350"/>
              <a:ext cx="228600" cy="1143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433" name="Straight Connector 27"/>
            <p:cNvCxnSpPr>
              <a:cxnSpLocks noChangeShapeType="1"/>
              <a:stCxn id="57429" idx="2"/>
              <a:endCxn id="24" idx="0"/>
            </p:cNvCxnSpPr>
            <p:nvPr/>
          </p:nvCxnSpPr>
          <p:spPr bwMode="auto">
            <a:xfrm rot="16200000" flipH="1">
              <a:off x="1447800" y="1943100"/>
              <a:ext cx="457200" cy="762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434" name="Straight Connector 29"/>
            <p:cNvCxnSpPr>
              <a:cxnSpLocks noChangeShapeType="1"/>
              <a:stCxn id="57430" idx="2"/>
            </p:cNvCxnSpPr>
            <p:nvPr/>
          </p:nvCxnSpPr>
          <p:spPr bwMode="auto">
            <a:xfrm rot="5400000">
              <a:off x="2038350" y="2000250"/>
              <a:ext cx="228600" cy="1905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762000" y="3198813"/>
            <a:ext cx="2057400" cy="915987"/>
            <a:chOff x="5486400" y="1905000"/>
            <a:chExt cx="2057400" cy="915194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5" name="Rectangle 14"/>
            <p:cNvSpPr/>
            <p:nvPr/>
          </p:nvSpPr>
          <p:spPr bwMode="auto">
            <a:xfrm>
              <a:off x="5486400" y="1905000"/>
              <a:ext cx="2057400" cy="91360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cxnSp>
          <p:nvCxnSpPr>
            <p:cNvPr id="57422" name="Straight Connector 16"/>
            <p:cNvCxnSpPr>
              <a:cxnSpLocks noChangeShapeType="1"/>
            </p:cNvCxnSpPr>
            <p:nvPr/>
          </p:nvCxnSpPr>
          <p:spPr bwMode="auto">
            <a:xfrm>
              <a:off x="5486400" y="2133600"/>
              <a:ext cx="20574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423" name="Straight Connector 18"/>
            <p:cNvCxnSpPr>
              <a:cxnSpLocks noChangeShapeType="1"/>
            </p:cNvCxnSpPr>
            <p:nvPr/>
          </p:nvCxnSpPr>
          <p:spPr bwMode="auto">
            <a:xfrm rot="5400000">
              <a:off x="5715000" y="2362200"/>
              <a:ext cx="9144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424" name="Straight Connector 19"/>
            <p:cNvCxnSpPr>
              <a:cxnSpLocks noChangeShapeType="1"/>
            </p:cNvCxnSpPr>
            <p:nvPr/>
          </p:nvCxnSpPr>
          <p:spPr bwMode="auto">
            <a:xfrm rot="5400000">
              <a:off x="6400006" y="2361406"/>
              <a:ext cx="9144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Flowchart: Process 30"/>
            <p:cNvSpPr/>
            <p:nvPr/>
          </p:nvSpPr>
          <p:spPr bwMode="auto">
            <a:xfrm>
              <a:off x="5486400" y="1905000"/>
              <a:ext cx="685800" cy="228402"/>
            </a:xfrm>
            <a:prstGeom prst="flowChartProcess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800" dirty="0">
                  <a:latin typeface="Calibri" pitchFamily="34" charset="0"/>
                </a:rPr>
                <a:t>KEY</a:t>
              </a:r>
            </a:p>
          </p:txBody>
        </p:sp>
        <p:sp>
          <p:nvSpPr>
            <p:cNvPr id="57426" name="Flowchart: Process 31"/>
            <p:cNvSpPr>
              <a:spLocks noChangeArrowheads="1"/>
            </p:cNvSpPr>
            <p:nvPr/>
          </p:nvSpPr>
          <p:spPr bwMode="auto">
            <a:xfrm>
              <a:off x="6172200" y="1905000"/>
              <a:ext cx="685800" cy="228600"/>
            </a:xfrm>
            <a:prstGeom prst="flowChartProcess">
              <a:avLst/>
            </a:prstGeom>
            <a:solidFill>
              <a:srgbClr val="FFC00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7427" name="Flowchart: Process 32"/>
            <p:cNvSpPr>
              <a:spLocks noChangeArrowheads="1"/>
            </p:cNvSpPr>
            <p:nvPr/>
          </p:nvSpPr>
          <p:spPr bwMode="auto">
            <a:xfrm>
              <a:off x="6858000" y="1905000"/>
              <a:ext cx="685800" cy="228600"/>
            </a:xfrm>
            <a:prstGeom prst="flowChartProcess">
              <a:avLst/>
            </a:prstGeom>
            <a:solidFill>
              <a:srgbClr val="9191B5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89" name="Down Arrow 88"/>
          <p:cNvSpPr>
            <a:spLocks noChangeArrowheads="1"/>
          </p:cNvSpPr>
          <p:nvPr/>
        </p:nvSpPr>
        <p:spPr bwMode="auto">
          <a:xfrm>
            <a:off x="1600200" y="2589213"/>
            <a:ext cx="381000" cy="533400"/>
          </a:xfrm>
          <a:prstGeom prst="downArrow">
            <a:avLst>
              <a:gd name="adj1" fmla="val 50000"/>
              <a:gd name="adj2" fmla="val 49998"/>
            </a:avLst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5" name="Group 130"/>
          <p:cNvGrpSpPr>
            <a:grpSpLocks/>
          </p:cNvGrpSpPr>
          <p:nvPr/>
        </p:nvGrpSpPr>
        <p:grpSpPr bwMode="auto">
          <a:xfrm>
            <a:off x="4038600" y="1674813"/>
            <a:ext cx="4267200" cy="1066800"/>
            <a:chOff x="4038600" y="1675606"/>
            <a:chExt cx="4267200" cy="1066800"/>
          </a:xfrm>
        </p:grpSpPr>
        <p:grpSp>
          <p:nvGrpSpPr>
            <p:cNvPr id="57400" name="Group 52"/>
            <p:cNvGrpSpPr>
              <a:grpSpLocks/>
            </p:cNvGrpSpPr>
            <p:nvPr/>
          </p:nvGrpSpPr>
          <p:grpSpPr bwMode="auto">
            <a:xfrm>
              <a:off x="4038600" y="1675606"/>
              <a:ext cx="1600200" cy="914400"/>
              <a:chOff x="914400" y="1600200"/>
              <a:chExt cx="1600200" cy="914400"/>
            </a:xfrm>
          </p:grpSpPr>
          <p:sp>
            <p:nvSpPr>
              <p:cNvPr id="54" name="Flowchart: Terminator 53"/>
              <p:cNvSpPr/>
              <p:nvPr/>
            </p:nvSpPr>
            <p:spPr bwMode="auto">
              <a:xfrm>
                <a:off x="914400" y="1828800"/>
                <a:ext cx="533400" cy="152400"/>
              </a:xfrm>
              <a:prstGeom prst="flowChartTerminator">
                <a:avLst/>
              </a:prstGeom>
              <a:solidFill>
                <a:schemeClr val="accent4">
                  <a:lumMod val="25000"/>
                  <a:lumOff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200" dirty="0">
                    <a:latin typeface="Calibri" pitchFamily="34" charset="0"/>
                  </a:rPr>
                  <a:t>KEY</a:t>
                </a:r>
              </a:p>
            </p:txBody>
          </p:sp>
          <p:sp>
            <p:nvSpPr>
              <p:cNvPr id="57415" name="Flowchart: Terminator 54"/>
              <p:cNvSpPr>
                <a:spLocks noChangeArrowheads="1"/>
              </p:cNvSpPr>
              <p:nvPr/>
            </p:nvSpPr>
            <p:spPr bwMode="auto">
              <a:xfrm>
                <a:off x="1371600" y="1600200"/>
                <a:ext cx="533400" cy="152400"/>
              </a:xfrm>
              <a:prstGeom prst="flowChartTerminator">
                <a:avLst/>
              </a:prstGeom>
              <a:solidFill>
                <a:srgbClr val="FFC00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7416" name="Flowchart: Terminator 55"/>
              <p:cNvSpPr>
                <a:spLocks noChangeArrowheads="1"/>
              </p:cNvSpPr>
              <p:nvPr/>
            </p:nvSpPr>
            <p:spPr bwMode="auto">
              <a:xfrm>
                <a:off x="1981200" y="1828800"/>
                <a:ext cx="533400" cy="152400"/>
              </a:xfrm>
              <a:prstGeom prst="flowChartTerminator">
                <a:avLst/>
              </a:prstGeom>
              <a:solidFill>
                <a:srgbClr val="9191B5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7" name="Flowchart: Process 56"/>
              <p:cNvSpPr/>
              <p:nvPr/>
            </p:nvSpPr>
            <p:spPr bwMode="auto">
              <a:xfrm>
                <a:off x="1066800" y="2209800"/>
                <a:ext cx="1295400" cy="304800"/>
              </a:xfrm>
              <a:prstGeom prst="flowChartProcess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cxnSp>
            <p:nvCxnSpPr>
              <p:cNvPr id="57418" name="Straight Connector 57"/>
              <p:cNvCxnSpPr>
                <a:cxnSpLocks noChangeShapeType="1"/>
                <a:stCxn id="54" idx="2"/>
              </p:cNvCxnSpPr>
              <p:nvPr/>
            </p:nvCxnSpPr>
            <p:spPr bwMode="auto">
              <a:xfrm rot="16200000" flipH="1">
                <a:off x="1123950" y="2038350"/>
                <a:ext cx="228600" cy="1143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419" name="Straight Connector 58"/>
              <p:cNvCxnSpPr>
                <a:cxnSpLocks noChangeShapeType="1"/>
                <a:stCxn id="57415" idx="2"/>
                <a:endCxn id="57" idx="0"/>
              </p:cNvCxnSpPr>
              <p:nvPr/>
            </p:nvCxnSpPr>
            <p:spPr bwMode="auto">
              <a:xfrm rot="16200000" flipH="1">
                <a:off x="1447800" y="1943100"/>
                <a:ext cx="457200" cy="762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420" name="Straight Connector 59"/>
              <p:cNvCxnSpPr>
                <a:cxnSpLocks noChangeShapeType="1"/>
                <a:stCxn id="57416" idx="2"/>
              </p:cNvCxnSpPr>
              <p:nvPr/>
            </p:nvCxnSpPr>
            <p:spPr bwMode="auto">
              <a:xfrm rot="5400000">
                <a:off x="2038350" y="2000250"/>
                <a:ext cx="228600" cy="1905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7401" name="Group 60"/>
            <p:cNvGrpSpPr>
              <a:grpSpLocks/>
            </p:cNvGrpSpPr>
            <p:nvPr/>
          </p:nvGrpSpPr>
          <p:grpSpPr bwMode="auto">
            <a:xfrm>
              <a:off x="6705600" y="1675606"/>
              <a:ext cx="1600200" cy="914400"/>
              <a:chOff x="914400" y="1600200"/>
              <a:chExt cx="1600200" cy="914400"/>
            </a:xfrm>
          </p:grpSpPr>
          <p:sp>
            <p:nvSpPr>
              <p:cNvPr id="62" name="Flowchart: Terminator 61"/>
              <p:cNvSpPr/>
              <p:nvPr/>
            </p:nvSpPr>
            <p:spPr bwMode="auto">
              <a:xfrm>
                <a:off x="914400" y="1828800"/>
                <a:ext cx="533400" cy="152400"/>
              </a:xfrm>
              <a:prstGeom prst="flowChartTerminator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200" dirty="0">
                    <a:latin typeface="Calibri" pitchFamily="34" charset="0"/>
                  </a:rPr>
                  <a:t>KEY</a:t>
                </a:r>
              </a:p>
            </p:txBody>
          </p:sp>
          <p:sp>
            <p:nvSpPr>
              <p:cNvPr id="63" name="Flowchart: Terminator 62"/>
              <p:cNvSpPr/>
              <p:nvPr/>
            </p:nvSpPr>
            <p:spPr bwMode="auto">
              <a:xfrm>
                <a:off x="1371600" y="1600200"/>
                <a:ext cx="533400" cy="152400"/>
              </a:xfrm>
              <a:prstGeom prst="flowChartTerminator">
                <a:avLst/>
              </a:prstGeom>
              <a:solidFill>
                <a:schemeClr val="accent5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7409" name="Flowchart: Terminator 63"/>
              <p:cNvSpPr>
                <a:spLocks noChangeArrowheads="1"/>
              </p:cNvSpPr>
              <p:nvPr/>
            </p:nvSpPr>
            <p:spPr bwMode="auto">
              <a:xfrm>
                <a:off x="1981200" y="1828800"/>
                <a:ext cx="533400" cy="152400"/>
              </a:xfrm>
              <a:prstGeom prst="flowChartTerminator">
                <a:avLst/>
              </a:prstGeom>
              <a:solidFill>
                <a:srgbClr val="C0000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5" name="Flowchart: Process 64"/>
              <p:cNvSpPr/>
              <p:nvPr/>
            </p:nvSpPr>
            <p:spPr bwMode="auto">
              <a:xfrm>
                <a:off x="1066800" y="2209800"/>
                <a:ext cx="1295400" cy="304800"/>
              </a:xfrm>
              <a:prstGeom prst="flowChartProcess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cxnSp>
            <p:nvCxnSpPr>
              <p:cNvPr id="57411" name="Straight Connector 65"/>
              <p:cNvCxnSpPr>
                <a:cxnSpLocks noChangeShapeType="1"/>
                <a:stCxn id="62" idx="2"/>
              </p:cNvCxnSpPr>
              <p:nvPr/>
            </p:nvCxnSpPr>
            <p:spPr bwMode="auto">
              <a:xfrm rot="16200000" flipH="1">
                <a:off x="1123950" y="2038350"/>
                <a:ext cx="228600" cy="1143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412" name="Straight Connector 66"/>
              <p:cNvCxnSpPr>
                <a:cxnSpLocks noChangeShapeType="1"/>
                <a:stCxn id="63" idx="2"/>
                <a:endCxn id="65" idx="0"/>
              </p:cNvCxnSpPr>
              <p:nvPr/>
            </p:nvCxnSpPr>
            <p:spPr bwMode="auto">
              <a:xfrm rot="16200000" flipH="1">
                <a:off x="1447800" y="1943100"/>
                <a:ext cx="457200" cy="762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413" name="Straight Connector 67"/>
              <p:cNvCxnSpPr>
                <a:cxnSpLocks noChangeShapeType="1"/>
                <a:stCxn id="57409" idx="2"/>
              </p:cNvCxnSpPr>
              <p:nvPr/>
            </p:nvCxnSpPr>
            <p:spPr bwMode="auto">
              <a:xfrm rot="5400000">
                <a:off x="2038350" y="2000250"/>
                <a:ext cx="228600" cy="1905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7402" name="Diamond 68"/>
            <p:cNvSpPr>
              <a:spLocks noChangeArrowheads="1"/>
            </p:cNvSpPr>
            <p:nvPr/>
          </p:nvSpPr>
          <p:spPr bwMode="auto">
            <a:xfrm>
              <a:off x="5715000" y="2132806"/>
              <a:ext cx="914400" cy="609600"/>
            </a:xfrm>
            <a:prstGeom prst="diamond">
              <a:avLst/>
            </a:prstGeom>
            <a:solidFill>
              <a:srgbClr val="00FFCC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cxnSp>
          <p:nvCxnSpPr>
            <p:cNvPr id="57403" name="Straight Connector 70"/>
            <p:cNvCxnSpPr>
              <a:cxnSpLocks noChangeShapeType="1"/>
              <a:stCxn id="57402" idx="3"/>
            </p:cNvCxnSpPr>
            <p:nvPr/>
          </p:nvCxnSpPr>
          <p:spPr bwMode="auto">
            <a:xfrm>
              <a:off x="6629400" y="2437606"/>
              <a:ext cx="2286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404" name="Straight Connector 76"/>
            <p:cNvCxnSpPr>
              <a:cxnSpLocks noChangeShapeType="1"/>
              <a:endCxn id="57402" idx="1"/>
            </p:cNvCxnSpPr>
            <p:nvPr/>
          </p:nvCxnSpPr>
          <p:spPr bwMode="auto">
            <a:xfrm>
              <a:off x="5486400" y="2437606"/>
              <a:ext cx="2286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405" name="Flowchart: Terminator 77"/>
            <p:cNvSpPr>
              <a:spLocks noChangeArrowheads="1"/>
            </p:cNvSpPr>
            <p:nvPr/>
          </p:nvSpPr>
          <p:spPr bwMode="auto">
            <a:xfrm>
              <a:off x="5867400" y="1675606"/>
              <a:ext cx="533400" cy="152400"/>
            </a:xfrm>
            <a:prstGeom prst="flowChartTerminator">
              <a:avLst/>
            </a:prstGeom>
            <a:solidFill>
              <a:srgbClr val="66CCFF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eaLnBrk="0" hangingPunct="0"/>
              <a:endParaRPr lang="en-US" sz="1200">
                <a:latin typeface="Calibri" pitchFamily="34" charset="0"/>
              </a:endParaRPr>
            </a:p>
          </p:txBody>
        </p:sp>
        <p:cxnSp>
          <p:nvCxnSpPr>
            <p:cNvPr id="57406" name="Straight Connector 79"/>
            <p:cNvCxnSpPr>
              <a:cxnSpLocks noChangeShapeType="1"/>
              <a:stCxn id="57405" idx="2"/>
              <a:endCxn id="57402" idx="0"/>
            </p:cNvCxnSpPr>
            <p:nvPr/>
          </p:nvCxnSpPr>
          <p:spPr bwMode="auto">
            <a:xfrm rot="16200000" flipH="1">
              <a:off x="6000750" y="1961356"/>
              <a:ext cx="304800" cy="381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80"/>
          <p:cNvGrpSpPr>
            <a:grpSpLocks/>
          </p:cNvGrpSpPr>
          <p:nvPr/>
        </p:nvGrpSpPr>
        <p:grpSpPr bwMode="auto">
          <a:xfrm>
            <a:off x="5181600" y="3427413"/>
            <a:ext cx="2057400" cy="915987"/>
            <a:chOff x="5486400" y="1905000"/>
            <a:chExt cx="2057400" cy="915194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57393" name="Rectangle 81"/>
            <p:cNvSpPr>
              <a:spLocks noChangeArrowheads="1"/>
            </p:cNvSpPr>
            <p:nvPr/>
          </p:nvSpPr>
          <p:spPr bwMode="auto">
            <a:xfrm>
              <a:off x="5486400" y="1905000"/>
              <a:ext cx="2057400" cy="914400"/>
            </a:xfrm>
            <a:prstGeom prst="rect">
              <a:avLst/>
            </a:prstGeom>
            <a:solidFill>
              <a:srgbClr val="00FFCC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cxnSp>
          <p:nvCxnSpPr>
            <p:cNvPr id="57394" name="Straight Connector 82"/>
            <p:cNvCxnSpPr>
              <a:cxnSpLocks noChangeShapeType="1"/>
            </p:cNvCxnSpPr>
            <p:nvPr/>
          </p:nvCxnSpPr>
          <p:spPr bwMode="auto">
            <a:xfrm>
              <a:off x="5486400" y="2133600"/>
              <a:ext cx="20574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95" name="Straight Connector 83"/>
            <p:cNvCxnSpPr>
              <a:cxnSpLocks noChangeShapeType="1"/>
            </p:cNvCxnSpPr>
            <p:nvPr/>
          </p:nvCxnSpPr>
          <p:spPr bwMode="auto">
            <a:xfrm rot="5400000">
              <a:off x="5715000" y="2362200"/>
              <a:ext cx="9144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96" name="Straight Connector 84"/>
            <p:cNvCxnSpPr>
              <a:cxnSpLocks noChangeShapeType="1"/>
            </p:cNvCxnSpPr>
            <p:nvPr/>
          </p:nvCxnSpPr>
          <p:spPr bwMode="auto">
            <a:xfrm rot="5400000">
              <a:off x="6400006" y="2361406"/>
              <a:ext cx="9144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6" name="Flowchart: Process 85"/>
            <p:cNvSpPr/>
            <p:nvPr/>
          </p:nvSpPr>
          <p:spPr bwMode="auto">
            <a:xfrm>
              <a:off x="5486400" y="1905000"/>
              <a:ext cx="685800" cy="228402"/>
            </a:xfrm>
            <a:prstGeom prst="flowChartProcess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800" dirty="0">
                  <a:latin typeface="Calibri" pitchFamily="34" charset="0"/>
                </a:rPr>
                <a:t>KEY</a:t>
              </a:r>
            </a:p>
          </p:txBody>
        </p:sp>
        <p:sp>
          <p:nvSpPr>
            <p:cNvPr id="87" name="Flowchart: Process 86"/>
            <p:cNvSpPr/>
            <p:nvPr/>
          </p:nvSpPr>
          <p:spPr bwMode="auto">
            <a:xfrm>
              <a:off x="6172200" y="1905000"/>
              <a:ext cx="685800" cy="228402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800" dirty="0">
                  <a:latin typeface="Calibri" pitchFamily="34" charset="0"/>
                </a:rPr>
                <a:t>KEY</a:t>
              </a:r>
            </a:p>
          </p:txBody>
        </p:sp>
        <p:sp>
          <p:nvSpPr>
            <p:cNvPr id="57399" name="Flowchart: Process 87"/>
            <p:cNvSpPr>
              <a:spLocks noChangeArrowheads="1"/>
            </p:cNvSpPr>
            <p:nvPr/>
          </p:nvSpPr>
          <p:spPr bwMode="auto">
            <a:xfrm>
              <a:off x="6858000" y="1905000"/>
              <a:ext cx="685800" cy="228600"/>
            </a:xfrm>
            <a:prstGeom prst="flowChartProcess">
              <a:avLst/>
            </a:prstGeom>
            <a:solidFill>
              <a:srgbClr val="66CCFF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90" name="Down Arrow 89"/>
          <p:cNvSpPr>
            <a:spLocks noChangeArrowheads="1"/>
          </p:cNvSpPr>
          <p:nvPr/>
        </p:nvSpPr>
        <p:spPr bwMode="auto">
          <a:xfrm>
            <a:off x="6019800" y="2817813"/>
            <a:ext cx="381000" cy="533400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005EA4"/>
          </a:solidFill>
          <a:ln w="12700" algn="ctr">
            <a:noFill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73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9" name="Group 129"/>
          <p:cNvGrpSpPr>
            <a:grpSpLocks/>
          </p:cNvGrpSpPr>
          <p:nvPr/>
        </p:nvGrpSpPr>
        <p:grpSpPr bwMode="auto">
          <a:xfrm>
            <a:off x="304800" y="5029200"/>
            <a:ext cx="4267200" cy="1066800"/>
            <a:chOff x="304800" y="5029200"/>
            <a:chExt cx="4267200" cy="1066800"/>
          </a:xfrm>
        </p:grpSpPr>
        <p:grpSp>
          <p:nvGrpSpPr>
            <p:cNvPr id="57372" name="Group 90"/>
            <p:cNvGrpSpPr>
              <a:grpSpLocks/>
            </p:cNvGrpSpPr>
            <p:nvPr/>
          </p:nvGrpSpPr>
          <p:grpSpPr bwMode="auto">
            <a:xfrm>
              <a:off x="304800" y="5029200"/>
              <a:ext cx="1600200" cy="914400"/>
              <a:chOff x="914400" y="1600200"/>
              <a:chExt cx="1600200" cy="914400"/>
            </a:xfrm>
          </p:grpSpPr>
          <p:sp>
            <p:nvSpPr>
              <p:cNvPr id="92" name="Flowchart: Terminator 91"/>
              <p:cNvSpPr/>
              <p:nvPr/>
            </p:nvSpPr>
            <p:spPr bwMode="auto">
              <a:xfrm>
                <a:off x="914400" y="1828800"/>
                <a:ext cx="533400" cy="152400"/>
              </a:xfrm>
              <a:prstGeom prst="flowChartTerminator">
                <a:avLst/>
              </a:prstGeom>
              <a:solidFill>
                <a:schemeClr val="accent4">
                  <a:lumMod val="25000"/>
                  <a:lumOff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200" dirty="0">
                    <a:latin typeface="Calibri" pitchFamily="34" charset="0"/>
                  </a:rPr>
                  <a:t>KEY</a:t>
                </a:r>
              </a:p>
            </p:txBody>
          </p:sp>
          <p:sp>
            <p:nvSpPr>
              <p:cNvPr id="57387" name="Flowchart: Terminator 92"/>
              <p:cNvSpPr>
                <a:spLocks noChangeArrowheads="1"/>
              </p:cNvSpPr>
              <p:nvPr/>
            </p:nvSpPr>
            <p:spPr bwMode="auto">
              <a:xfrm>
                <a:off x="1371600" y="1600200"/>
                <a:ext cx="533400" cy="152400"/>
              </a:xfrm>
              <a:prstGeom prst="flowChartTerminator">
                <a:avLst/>
              </a:prstGeom>
              <a:solidFill>
                <a:srgbClr val="FFC00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7388" name="Flowchart: Terminator 93"/>
              <p:cNvSpPr>
                <a:spLocks noChangeArrowheads="1"/>
              </p:cNvSpPr>
              <p:nvPr/>
            </p:nvSpPr>
            <p:spPr bwMode="auto">
              <a:xfrm>
                <a:off x="1981200" y="1828800"/>
                <a:ext cx="533400" cy="152400"/>
              </a:xfrm>
              <a:prstGeom prst="flowChartTerminator">
                <a:avLst/>
              </a:prstGeom>
              <a:solidFill>
                <a:srgbClr val="9191B5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5" name="Flowchart: Process 94"/>
              <p:cNvSpPr/>
              <p:nvPr/>
            </p:nvSpPr>
            <p:spPr bwMode="auto">
              <a:xfrm>
                <a:off x="1066800" y="2209800"/>
                <a:ext cx="1295400" cy="304800"/>
              </a:xfrm>
              <a:prstGeom prst="flowChartProcess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cxnSp>
            <p:nvCxnSpPr>
              <p:cNvPr id="57390" name="Straight Connector 95"/>
              <p:cNvCxnSpPr>
                <a:cxnSpLocks noChangeShapeType="1"/>
                <a:stCxn id="92" idx="2"/>
              </p:cNvCxnSpPr>
              <p:nvPr/>
            </p:nvCxnSpPr>
            <p:spPr bwMode="auto">
              <a:xfrm rot="16200000" flipH="1">
                <a:off x="1123950" y="2038350"/>
                <a:ext cx="228600" cy="1143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391" name="Straight Connector 96"/>
              <p:cNvCxnSpPr>
                <a:cxnSpLocks noChangeShapeType="1"/>
                <a:stCxn id="57387" idx="2"/>
                <a:endCxn id="95" idx="0"/>
              </p:cNvCxnSpPr>
              <p:nvPr/>
            </p:nvCxnSpPr>
            <p:spPr bwMode="auto">
              <a:xfrm rot="16200000" flipH="1">
                <a:off x="1447800" y="1943100"/>
                <a:ext cx="457200" cy="762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392" name="Straight Connector 97"/>
              <p:cNvCxnSpPr>
                <a:cxnSpLocks noChangeShapeType="1"/>
                <a:stCxn id="57388" idx="2"/>
              </p:cNvCxnSpPr>
              <p:nvPr/>
            </p:nvCxnSpPr>
            <p:spPr bwMode="auto">
              <a:xfrm rot="5400000">
                <a:off x="2038350" y="2000250"/>
                <a:ext cx="228600" cy="1905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7373" name="Group 98"/>
            <p:cNvGrpSpPr>
              <a:grpSpLocks/>
            </p:cNvGrpSpPr>
            <p:nvPr/>
          </p:nvGrpSpPr>
          <p:grpSpPr bwMode="auto">
            <a:xfrm>
              <a:off x="2971800" y="5029200"/>
              <a:ext cx="1600200" cy="914400"/>
              <a:chOff x="914400" y="1600200"/>
              <a:chExt cx="1600200" cy="914400"/>
            </a:xfrm>
          </p:grpSpPr>
          <p:sp>
            <p:nvSpPr>
              <p:cNvPr id="100" name="Flowchart: Terminator 99"/>
              <p:cNvSpPr/>
              <p:nvPr/>
            </p:nvSpPr>
            <p:spPr bwMode="auto">
              <a:xfrm>
                <a:off x="914400" y="1828800"/>
                <a:ext cx="533400" cy="152400"/>
              </a:xfrm>
              <a:prstGeom prst="flowChartTerminator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200" dirty="0">
                    <a:latin typeface="Calibri" pitchFamily="34" charset="0"/>
                  </a:rPr>
                  <a:t>KEY</a:t>
                </a:r>
              </a:p>
            </p:txBody>
          </p:sp>
          <p:sp>
            <p:nvSpPr>
              <p:cNvPr id="101" name="Flowchart: Terminator 100"/>
              <p:cNvSpPr/>
              <p:nvPr/>
            </p:nvSpPr>
            <p:spPr bwMode="auto">
              <a:xfrm>
                <a:off x="1371600" y="1600200"/>
                <a:ext cx="533400" cy="152400"/>
              </a:xfrm>
              <a:prstGeom prst="flowChartTerminator">
                <a:avLst/>
              </a:prstGeom>
              <a:solidFill>
                <a:schemeClr val="accent5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7381" name="Flowchart: Terminator 101"/>
              <p:cNvSpPr>
                <a:spLocks noChangeArrowheads="1"/>
              </p:cNvSpPr>
              <p:nvPr/>
            </p:nvSpPr>
            <p:spPr bwMode="auto">
              <a:xfrm>
                <a:off x="1981200" y="1828800"/>
                <a:ext cx="533400" cy="152400"/>
              </a:xfrm>
              <a:prstGeom prst="flowChartTerminator">
                <a:avLst/>
              </a:prstGeom>
              <a:solidFill>
                <a:srgbClr val="C0000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3" name="Flowchart: Process 102"/>
              <p:cNvSpPr/>
              <p:nvPr/>
            </p:nvSpPr>
            <p:spPr bwMode="auto">
              <a:xfrm>
                <a:off x="1066800" y="2209800"/>
                <a:ext cx="1295400" cy="304800"/>
              </a:xfrm>
              <a:prstGeom prst="flowChartProcess">
                <a:avLst/>
              </a:prstGeom>
              <a:solidFill>
                <a:schemeClr val="bg1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cxnSp>
            <p:nvCxnSpPr>
              <p:cNvPr id="57383" name="Straight Connector 103"/>
              <p:cNvCxnSpPr>
                <a:cxnSpLocks noChangeShapeType="1"/>
                <a:stCxn id="100" idx="2"/>
              </p:cNvCxnSpPr>
              <p:nvPr/>
            </p:nvCxnSpPr>
            <p:spPr bwMode="auto">
              <a:xfrm rot="16200000" flipH="1">
                <a:off x="1123950" y="2038350"/>
                <a:ext cx="228600" cy="1143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384" name="Straight Connector 104"/>
              <p:cNvCxnSpPr>
                <a:cxnSpLocks noChangeShapeType="1"/>
                <a:stCxn id="101" idx="2"/>
                <a:endCxn id="103" idx="0"/>
              </p:cNvCxnSpPr>
              <p:nvPr/>
            </p:nvCxnSpPr>
            <p:spPr bwMode="auto">
              <a:xfrm rot="16200000" flipH="1">
                <a:off x="1447800" y="1943100"/>
                <a:ext cx="457200" cy="762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385" name="Straight Connector 105"/>
              <p:cNvCxnSpPr>
                <a:cxnSpLocks noChangeShapeType="1"/>
                <a:stCxn id="57381" idx="2"/>
              </p:cNvCxnSpPr>
              <p:nvPr/>
            </p:nvCxnSpPr>
            <p:spPr bwMode="auto">
              <a:xfrm rot="5400000">
                <a:off x="2038350" y="2000250"/>
                <a:ext cx="228600" cy="1905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07" name="Diamond 106"/>
            <p:cNvSpPr/>
            <p:nvPr/>
          </p:nvSpPr>
          <p:spPr bwMode="auto">
            <a:xfrm>
              <a:off x="1981200" y="5486400"/>
              <a:ext cx="914400" cy="609600"/>
            </a:xfrm>
            <a:prstGeom prst="diamond">
              <a:avLst/>
            </a:prstGeom>
            <a:solidFill>
              <a:schemeClr val="bg1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cxnSp>
          <p:nvCxnSpPr>
            <p:cNvPr id="57375" name="Straight Connector 107"/>
            <p:cNvCxnSpPr>
              <a:cxnSpLocks noChangeShapeType="1"/>
              <a:stCxn id="107" idx="3"/>
            </p:cNvCxnSpPr>
            <p:nvPr/>
          </p:nvCxnSpPr>
          <p:spPr bwMode="auto">
            <a:xfrm>
              <a:off x="2895600" y="5791200"/>
              <a:ext cx="2286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76" name="Straight Connector 108"/>
            <p:cNvCxnSpPr>
              <a:cxnSpLocks noChangeShapeType="1"/>
              <a:endCxn id="107" idx="1"/>
            </p:cNvCxnSpPr>
            <p:nvPr/>
          </p:nvCxnSpPr>
          <p:spPr bwMode="auto">
            <a:xfrm>
              <a:off x="1752600" y="5791200"/>
              <a:ext cx="2286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377" name="Flowchart: Terminator 109"/>
            <p:cNvSpPr>
              <a:spLocks noChangeArrowheads="1"/>
            </p:cNvSpPr>
            <p:nvPr/>
          </p:nvSpPr>
          <p:spPr bwMode="auto">
            <a:xfrm>
              <a:off x="2133600" y="5029200"/>
              <a:ext cx="533400" cy="152400"/>
            </a:xfrm>
            <a:prstGeom prst="flowChartTerminator">
              <a:avLst/>
            </a:prstGeom>
            <a:solidFill>
              <a:srgbClr val="66CCFF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eaLnBrk="0" hangingPunct="0"/>
              <a:endParaRPr lang="en-US" sz="1200">
                <a:latin typeface="Calibri" pitchFamily="34" charset="0"/>
              </a:endParaRPr>
            </a:p>
          </p:txBody>
        </p:sp>
        <p:cxnSp>
          <p:nvCxnSpPr>
            <p:cNvPr id="57378" name="Straight Connector 110"/>
            <p:cNvCxnSpPr>
              <a:cxnSpLocks noChangeShapeType="1"/>
              <a:stCxn id="57377" idx="2"/>
              <a:endCxn id="107" idx="0"/>
            </p:cNvCxnSpPr>
            <p:nvPr/>
          </p:nvCxnSpPr>
          <p:spPr bwMode="auto">
            <a:xfrm rot="16200000" flipH="1">
              <a:off x="2266950" y="5314950"/>
              <a:ext cx="304800" cy="381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6" name="Down Arrow 125"/>
          <p:cNvSpPr>
            <a:spLocks noChangeArrowheads="1"/>
          </p:cNvSpPr>
          <p:nvPr/>
        </p:nvSpPr>
        <p:spPr bwMode="auto">
          <a:xfrm rot="16200000">
            <a:off x="4724400" y="5411788"/>
            <a:ext cx="381000" cy="533400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005EA4"/>
          </a:solidFill>
          <a:ln w="12700" algn="ctr">
            <a:noFill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334000" y="5103812"/>
            <a:ext cx="3628190" cy="915988"/>
            <a:chOff x="5181600" y="5029200"/>
            <a:chExt cx="3628190" cy="915988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grpSp>
          <p:nvGrpSpPr>
            <p:cNvPr id="12" name="Group 131"/>
            <p:cNvGrpSpPr>
              <a:grpSpLocks/>
            </p:cNvGrpSpPr>
            <p:nvPr/>
          </p:nvGrpSpPr>
          <p:grpSpPr bwMode="auto">
            <a:xfrm>
              <a:off x="5181600" y="5029200"/>
              <a:ext cx="3581400" cy="915988"/>
              <a:chOff x="5181600" y="5029200"/>
              <a:chExt cx="3581400" cy="915195"/>
            </a:xfrm>
          </p:grpSpPr>
          <p:grpSp>
            <p:nvGrpSpPr>
              <p:cNvPr id="57359" name="Group 122"/>
              <p:cNvGrpSpPr>
                <a:grpSpLocks/>
              </p:cNvGrpSpPr>
              <p:nvPr/>
            </p:nvGrpSpPr>
            <p:grpSpPr bwMode="auto">
              <a:xfrm>
                <a:off x="5181600" y="5029200"/>
                <a:ext cx="3581400" cy="915194"/>
                <a:chOff x="5638800" y="5028406"/>
                <a:chExt cx="3581400" cy="915194"/>
              </a:xfrm>
            </p:grpSpPr>
            <p:grpSp>
              <p:nvGrpSpPr>
                <p:cNvPr id="57362" name="Group 112"/>
                <p:cNvGrpSpPr>
                  <a:grpSpLocks/>
                </p:cNvGrpSpPr>
                <p:nvPr/>
              </p:nvGrpSpPr>
              <p:grpSpPr bwMode="auto">
                <a:xfrm>
                  <a:off x="5638800" y="5028406"/>
                  <a:ext cx="3581400" cy="915194"/>
                  <a:chOff x="5486400" y="1905000"/>
                  <a:chExt cx="3342640" cy="915194"/>
                </a:xfrm>
              </p:grpSpPr>
              <p:sp>
                <p:nvSpPr>
                  <p:cNvPr id="114" name="Rectangle 113"/>
                  <p:cNvSpPr/>
                  <p:nvPr/>
                </p:nvSpPr>
                <p:spPr bwMode="auto">
                  <a:xfrm>
                    <a:off x="5486400" y="1905000"/>
                    <a:ext cx="3342640" cy="913608"/>
                  </a:xfrm>
                  <a:prstGeom prst="rect">
                    <a:avLst/>
                  </a:prstGeom>
                  <a:solidFill>
                    <a:schemeClr val="bg1">
                      <a:lumMod val="90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/>
                  </a:p>
                </p:txBody>
              </p:sp>
              <p:cxnSp>
                <p:nvCxnSpPr>
                  <p:cNvPr id="57366" name="Straight Connector 11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86400" y="2133600"/>
                    <a:ext cx="2057400" cy="1588"/>
                  </a:xfrm>
                  <a:prstGeom prst="line">
                    <a:avLst/>
                  </a:prstGeom>
                  <a:noFill/>
                  <a:ln w="12700" algn="ctr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7367" name="Straight Connector 115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715000" y="2362200"/>
                    <a:ext cx="914400" cy="1588"/>
                  </a:xfrm>
                  <a:prstGeom prst="line">
                    <a:avLst/>
                  </a:prstGeom>
                  <a:noFill/>
                  <a:ln w="12700" algn="ctr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7368" name="Straight Connector 116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6400006" y="2361406"/>
                    <a:ext cx="914400" cy="1588"/>
                  </a:xfrm>
                  <a:prstGeom prst="line">
                    <a:avLst/>
                  </a:prstGeom>
                  <a:noFill/>
                  <a:ln w="12700" algn="ctr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18" name="Flowchart: Process 117"/>
                  <p:cNvSpPr/>
                  <p:nvPr/>
                </p:nvSpPr>
                <p:spPr bwMode="auto">
                  <a:xfrm>
                    <a:off x="5486400" y="1905000"/>
                    <a:ext cx="686012" cy="228402"/>
                  </a:xfrm>
                  <a:prstGeom prst="flowChartProcess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r>
                      <a:rPr lang="en-US" sz="1800" dirty="0">
                        <a:latin typeface="Calibri" pitchFamily="34" charset="0"/>
                      </a:rPr>
                      <a:t>KEY</a:t>
                    </a:r>
                  </a:p>
                </p:txBody>
              </p:sp>
              <p:sp>
                <p:nvSpPr>
                  <p:cNvPr id="119" name="Flowchart: Process 118"/>
                  <p:cNvSpPr/>
                  <p:nvPr/>
                </p:nvSpPr>
                <p:spPr bwMode="auto">
                  <a:xfrm>
                    <a:off x="6172412" y="1905000"/>
                    <a:ext cx="686011" cy="228402"/>
                  </a:xfrm>
                  <a:prstGeom prst="flowChartProcess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/>
                  </a:p>
                </p:txBody>
              </p:sp>
              <p:sp>
                <p:nvSpPr>
                  <p:cNvPr id="57371" name="Flowchart: Process 119"/>
                  <p:cNvSpPr>
                    <a:spLocks noChangeArrowheads="1"/>
                  </p:cNvSpPr>
                  <p:nvPr/>
                </p:nvSpPr>
                <p:spPr bwMode="auto">
                  <a:xfrm>
                    <a:off x="6858000" y="1905000"/>
                    <a:ext cx="685800" cy="228600"/>
                  </a:xfrm>
                  <a:prstGeom prst="flowChartProcess">
                    <a:avLst/>
                  </a:prstGeom>
                  <a:solidFill>
                    <a:srgbClr val="C00000"/>
                  </a:solidFill>
                  <a:ln w="12700" algn="ctr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</p:grpSp>
            <p:sp>
              <p:nvSpPr>
                <p:cNvPr id="57363" name="Flowchart: Process 120"/>
                <p:cNvSpPr>
                  <a:spLocks noChangeArrowheads="1"/>
                </p:cNvSpPr>
                <p:nvPr/>
              </p:nvSpPr>
              <p:spPr bwMode="auto">
                <a:xfrm>
                  <a:off x="7848600" y="5029200"/>
                  <a:ext cx="685800" cy="228600"/>
                </a:xfrm>
                <a:prstGeom prst="flowChartProcess">
                  <a:avLst/>
                </a:prstGeom>
                <a:solidFill>
                  <a:srgbClr val="00B0F0"/>
                </a:solidFill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22" name="Flowchart: Process 121"/>
                <p:cNvSpPr/>
                <p:nvPr/>
              </p:nvSpPr>
              <p:spPr bwMode="auto">
                <a:xfrm>
                  <a:off x="8534400" y="5029993"/>
                  <a:ext cx="685800" cy="228402"/>
                </a:xfrm>
                <a:prstGeom prst="flowChartProcess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</p:grpSp>
          <p:cxnSp>
            <p:nvCxnSpPr>
              <p:cNvPr id="57360" name="Straight Connector 123"/>
              <p:cNvCxnSpPr>
                <a:cxnSpLocks noChangeShapeType="1"/>
              </p:cNvCxnSpPr>
              <p:nvPr/>
            </p:nvCxnSpPr>
            <p:spPr bwMode="auto">
              <a:xfrm rot="5400000">
                <a:off x="6933349" y="5486344"/>
                <a:ext cx="914400" cy="1701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361" name="Straight Connector 124"/>
              <p:cNvCxnSpPr>
                <a:cxnSpLocks noChangeShapeType="1"/>
              </p:cNvCxnSpPr>
              <p:nvPr/>
            </p:nvCxnSpPr>
            <p:spPr bwMode="auto">
              <a:xfrm rot="5400000">
                <a:off x="7620851" y="5486344"/>
                <a:ext cx="914400" cy="1701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" name="TextBox 2"/>
            <p:cNvSpPr txBox="1"/>
            <p:nvPr/>
          </p:nvSpPr>
          <p:spPr>
            <a:xfrm>
              <a:off x="8030409" y="5042356"/>
              <a:ext cx="77938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rgbClr val="002060"/>
                  </a:solidFill>
                  <a:latin typeface="Arial" pitchFamily="34" charset="0"/>
                </a:rPr>
                <a:t>Foreign Key</a:t>
              </a:r>
            </a:p>
          </p:txBody>
        </p:sp>
      </p:grp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851721A-58FE-468C-BA0F-8C101E80C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1266-4610-467A-8FA8-1FD422DC3B3B}" type="datetime1">
              <a:rPr lang="en-US" smtClean="0"/>
              <a:t>11/11/2020</a:t>
            </a:fld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00D141B-CE00-414E-8E4C-2DA3B3CAE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49</a:t>
            </a:fld>
            <a:endParaRPr lang="en-US"/>
          </a:p>
        </p:txBody>
      </p:sp>
      <p:sp>
        <p:nvSpPr>
          <p:cNvPr id="102" name="Speech Bubble: Rectangle with Corners Rounded 101">
            <a:extLst>
              <a:ext uri="{FF2B5EF4-FFF2-40B4-BE49-F238E27FC236}">
                <a16:creationId xmlns:a16="http://schemas.microsoft.com/office/drawing/2014/main" id="{169CE13F-C035-42B7-8A2F-59E4221FE55F}"/>
              </a:ext>
            </a:extLst>
          </p:cNvPr>
          <p:cNvSpPr/>
          <p:nvPr/>
        </p:nvSpPr>
        <p:spPr>
          <a:xfrm>
            <a:off x="7740981" y="4267200"/>
            <a:ext cx="977238" cy="606424"/>
          </a:xfrm>
          <a:prstGeom prst="wedgeRoundRectCallout">
            <a:avLst>
              <a:gd name="adj1" fmla="val 34491"/>
              <a:gd name="adj2" fmla="val 95039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Key constraint</a:t>
            </a:r>
          </a:p>
        </p:txBody>
      </p:sp>
    </p:spTree>
    <p:extLst>
      <p:ext uri="{BB962C8B-B14F-4D97-AF65-F5344CB8AC3E}">
        <p14:creationId xmlns:p14="http://schemas.microsoft.com/office/powerpoint/2010/main" val="301645624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126" grpId="0" animBg="1"/>
      <p:bldP spid="10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838200"/>
          </a:xfrm>
        </p:spPr>
        <p:txBody>
          <a:bodyPr/>
          <a:lstStyle/>
          <a:p>
            <a:r>
              <a:rPr lang="en-US" sz="4800" dirty="0">
                <a:latin typeface="Calibri" pitchFamily="34" charset="0"/>
                <a:cs typeface="Calibri" pitchFamily="34" charset="0"/>
              </a:rPr>
              <a:t>Relationship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4572000"/>
            <a:ext cx="5772150" cy="15240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i="1" u="sng" dirty="0">
                <a:solidFill>
                  <a:schemeClr val="accent2"/>
                </a:solidFill>
                <a:latin typeface="Calibri" pitchFamily="34" charset="0"/>
              </a:rPr>
              <a:t>Relationship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:  </a:t>
            </a:r>
            <a:r>
              <a:rPr lang="en-US" dirty="0">
                <a:latin typeface="Calibri" pitchFamily="34" charset="0"/>
              </a:rPr>
              <a:t>Association among two or more entities,  e.g., “Jessica works in Pharmacy department.”</a:t>
            </a:r>
          </a:p>
        </p:txBody>
      </p:sp>
      <p:grpSp>
        <p:nvGrpSpPr>
          <p:cNvPr id="5126" name="Group 51"/>
          <p:cNvGrpSpPr>
            <a:grpSpLocks/>
          </p:cNvGrpSpPr>
          <p:nvPr/>
        </p:nvGrpSpPr>
        <p:grpSpPr bwMode="auto">
          <a:xfrm>
            <a:off x="1690688" y="1524000"/>
            <a:ext cx="5700712" cy="1776412"/>
            <a:chOff x="306388" y="1631950"/>
            <a:chExt cx="5700712" cy="1776413"/>
          </a:xfrm>
        </p:grpSpPr>
        <p:sp>
          <p:nvSpPr>
            <p:cNvPr id="5127" name="Freeform 6"/>
            <p:cNvSpPr>
              <a:spLocks/>
            </p:cNvSpPr>
            <p:nvPr/>
          </p:nvSpPr>
          <p:spPr bwMode="auto">
            <a:xfrm>
              <a:off x="1055688" y="1868488"/>
              <a:ext cx="838200" cy="428625"/>
            </a:xfrm>
            <a:custGeom>
              <a:avLst/>
              <a:gdLst>
                <a:gd name="T0" fmla="*/ 2147483647 w 528"/>
                <a:gd name="T1" fmla="*/ 2147483647 h 270"/>
                <a:gd name="T2" fmla="*/ 2147483647 w 528"/>
                <a:gd name="T3" fmla="*/ 2147483647 h 270"/>
                <a:gd name="T4" fmla="*/ 2147483647 w 528"/>
                <a:gd name="T5" fmla="*/ 2147483647 h 270"/>
                <a:gd name="T6" fmla="*/ 2147483647 w 528"/>
                <a:gd name="T7" fmla="*/ 2147483647 h 270"/>
                <a:gd name="T8" fmla="*/ 2147483647 w 528"/>
                <a:gd name="T9" fmla="*/ 2147483647 h 270"/>
                <a:gd name="T10" fmla="*/ 2147483647 w 528"/>
                <a:gd name="T11" fmla="*/ 2147483647 h 270"/>
                <a:gd name="T12" fmla="*/ 2147483647 w 528"/>
                <a:gd name="T13" fmla="*/ 2147483647 h 270"/>
                <a:gd name="T14" fmla="*/ 2147483647 w 528"/>
                <a:gd name="T15" fmla="*/ 2147483647 h 270"/>
                <a:gd name="T16" fmla="*/ 2147483647 w 528"/>
                <a:gd name="T17" fmla="*/ 2147483647 h 270"/>
                <a:gd name="T18" fmla="*/ 2147483647 w 528"/>
                <a:gd name="T19" fmla="*/ 2147483647 h 270"/>
                <a:gd name="T20" fmla="*/ 2147483647 w 528"/>
                <a:gd name="T21" fmla="*/ 2147483647 h 270"/>
                <a:gd name="T22" fmla="*/ 2147483647 w 528"/>
                <a:gd name="T23" fmla="*/ 2147483647 h 270"/>
                <a:gd name="T24" fmla="*/ 2147483647 w 528"/>
                <a:gd name="T25" fmla="*/ 2147483647 h 270"/>
                <a:gd name="T26" fmla="*/ 2147483647 w 528"/>
                <a:gd name="T27" fmla="*/ 2147483647 h 270"/>
                <a:gd name="T28" fmla="*/ 2147483647 w 528"/>
                <a:gd name="T29" fmla="*/ 2147483647 h 270"/>
                <a:gd name="T30" fmla="*/ 2147483647 w 528"/>
                <a:gd name="T31" fmla="*/ 2147483647 h 270"/>
                <a:gd name="T32" fmla="*/ 2147483647 w 528"/>
                <a:gd name="T33" fmla="*/ 2147483647 h 270"/>
                <a:gd name="T34" fmla="*/ 2147483647 w 528"/>
                <a:gd name="T35" fmla="*/ 2147483647 h 270"/>
                <a:gd name="T36" fmla="*/ 2147483647 w 528"/>
                <a:gd name="T37" fmla="*/ 2147483647 h 270"/>
                <a:gd name="T38" fmla="*/ 2147483647 w 528"/>
                <a:gd name="T39" fmla="*/ 2147483647 h 270"/>
                <a:gd name="T40" fmla="*/ 2147483647 w 528"/>
                <a:gd name="T41" fmla="*/ 2147483647 h 270"/>
                <a:gd name="T42" fmla="*/ 2147483647 w 528"/>
                <a:gd name="T43" fmla="*/ 2147483647 h 270"/>
                <a:gd name="T44" fmla="*/ 2147483647 w 528"/>
                <a:gd name="T45" fmla="*/ 2147483647 h 270"/>
                <a:gd name="T46" fmla="*/ 2147483647 w 528"/>
                <a:gd name="T47" fmla="*/ 2147483647 h 270"/>
                <a:gd name="T48" fmla="*/ 2147483647 w 528"/>
                <a:gd name="T49" fmla="*/ 2147483647 h 270"/>
                <a:gd name="T50" fmla="*/ 2147483647 w 528"/>
                <a:gd name="T51" fmla="*/ 2147483647 h 270"/>
                <a:gd name="T52" fmla="*/ 2147483647 w 528"/>
                <a:gd name="T53" fmla="*/ 2147483647 h 270"/>
                <a:gd name="T54" fmla="*/ 2147483647 w 528"/>
                <a:gd name="T55" fmla="*/ 2147483647 h 270"/>
                <a:gd name="T56" fmla="*/ 2147483647 w 528"/>
                <a:gd name="T57" fmla="*/ 2147483647 h 270"/>
                <a:gd name="T58" fmla="*/ 2147483647 w 528"/>
                <a:gd name="T59" fmla="*/ 2147483647 h 270"/>
                <a:gd name="T60" fmla="*/ 2147483647 w 528"/>
                <a:gd name="T61" fmla="*/ 2147483647 h 270"/>
                <a:gd name="T62" fmla="*/ 2147483647 w 528"/>
                <a:gd name="T63" fmla="*/ 2147483647 h 270"/>
                <a:gd name="T64" fmla="*/ 2147483647 w 528"/>
                <a:gd name="T65" fmla="*/ 2147483647 h 270"/>
                <a:gd name="T66" fmla="*/ 2147483647 w 528"/>
                <a:gd name="T67" fmla="*/ 2147483647 h 270"/>
                <a:gd name="T68" fmla="*/ 2147483647 w 528"/>
                <a:gd name="T69" fmla="*/ 2147483647 h 270"/>
                <a:gd name="T70" fmla="*/ 2147483647 w 528"/>
                <a:gd name="T71" fmla="*/ 2147483647 h 2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8"/>
                <a:gd name="T109" fmla="*/ 0 h 270"/>
                <a:gd name="T110" fmla="*/ 528 w 528"/>
                <a:gd name="T111" fmla="*/ 270 h 2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8" h="270">
                  <a:moveTo>
                    <a:pt x="527" y="134"/>
                  </a:moveTo>
                  <a:lnTo>
                    <a:pt x="525" y="123"/>
                  </a:lnTo>
                  <a:lnTo>
                    <a:pt x="522" y="111"/>
                  </a:lnTo>
                  <a:lnTo>
                    <a:pt x="517" y="100"/>
                  </a:lnTo>
                  <a:lnTo>
                    <a:pt x="510" y="88"/>
                  </a:lnTo>
                  <a:lnTo>
                    <a:pt x="501" y="78"/>
                  </a:lnTo>
                  <a:lnTo>
                    <a:pt x="490" y="67"/>
                  </a:lnTo>
                  <a:lnTo>
                    <a:pt x="478" y="57"/>
                  </a:lnTo>
                  <a:lnTo>
                    <a:pt x="465" y="48"/>
                  </a:lnTo>
                  <a:lnTo>
                    <a:pt x="449" y="40"/>
                  </a:lnTo>
                  <a:lnTo>
                    <a:pt x="433" y="32"/>
                  </a:lnTo>
                  <a:lnTo>
                    <a:pt x="414" y="24"/>
                  </a:lnTo>
                  <a:lnTo>
                    <a:pt x="394" y="18"/>
                  </a:lnTo>
                  <a:lnTo>
                    <a:pt x="374" y="14"/>
                  </a:lnTo>
                  <a:lnTo>
                    <a:pt x="353" y="8"/>
                  </a:lnTo>
                  <a:lnTo>
                    <a:pt x="331" y="5"/>
                  </a:lnTo>
                  <a:lnTo>
                    <a:pt x="309" y="2"/>
                  </a:lnTo>
                  <a:lnTo>
                    <a:pt x="286" y="1"/>
                  </a:lnTo>
                  <a:lnTo>
                    <a:pt x="262" y="0"/>
                  </a:lnTo>
                  <a:lnTo>
                    <a:pt x="240" y="1"/>
                  </a:lnTo>
                  <a:lnTo>
                    <a:pt x="218" y="2"/>
                  </a:lnTo>
                  <a:lnTo>
                    <a:pt x="195" y="5"/>
                  </a:lnTo>
                  <a:lnTo>
                    <a:pt x="173" y="8"/>
                  </a:lnTo>
                  <a:lnTo>
                    <a:pt x="152" y="14"/>
                  </a:lnTo>
                  <a:lnTo>
                    <a:pt x="132" y="18"/>
                  </a:lnTo>
                  <a:lnTo>
                    <a:pt x="112" y="24"/>
                  </a:lnTo>
                  <a:lnTo>
                    <a:pt x="94" y="32"/>
                  </a:lnTo>
                  <a:lnTo>
                    <a:pt x="77" y="40"/>
                  </a:lnTo>
                  <a:lnTo>
                    <a:pt x="62" y="48"/>
                  </a:lnTo>
                  <a:lnTo>
                    <a:pt x="48" y="57"/>
                  </a:lnTo>
                  <a:lnTo>
                    <a:pt x="36" y="67"/>
                  </a:lnTo>
                  <a:lnTo>
                    <a:pt x="25" y="78"/>
                  </a:lnTo>
                  <a:lnTo>
                    <a:pt x="16" y="88"/>
                  </a:lnTo>
                  <a:lnTo>
                    <a:pt x="9" y="100"/>
                  </a:lnTo>
                  <a:lnTo>
                    <a:pt x="4" y="111"/>
                  </a:lnTo>
                  <a:lnTo>
                    <a:pt x="1" y="123"/>
                  </a:lnTo>
                  <a:lnTo>
                    <a:pt x="0" y="134"/>
                  </a:lnTo>
                  <a:lnTo>
                    <a:pt x="1" y="145"/>
                  </a:lnTo>
                  <a:lnTo>
                    <a:pt x="4" y="158"/>
                  </a:lnTo>
                  <a:lnTo>
                    <a:pt x="9" y="168"/>
                  </a:lnTo>
                  <a:lnTo>
                    <a:pt x="16" y="180"/>
                  </a:lnTo>
                  <a:lnTo>
                    <a:pt x="25" y="190"/>
                  </a:lnTo>
                  <a:lnTo>
                    <a:pt x="36" y="201"/>
                  </a:lnTo>
                  <a:lnTo>
                    <a:pt x="48" y="211"/>
                  </a:lnTo>
                  <a:lnTo>
                    <a:pt x="62" y="220"/>
                  </a:lnTo>
                  <a:lnTo>
                    <a:pt x="77" y="228"/>
                  </a:lnTo>
                  <a:lnTo>
                    <a:pt x="94" y="237"/>
                  </a:lnTo>
                  <a:lnTo>
                    <a:pt x="112" y="244"/>
                  </a:lnTo>
                  <a:lnTo>
                    <a:pt x="132" y="250"/>
                  </a:lnTo>
                  <a:lnTo>
                    <a:pt x="152" y="256"/>
                  </a:lnTo>
                  <a:lnTo>
                    <a:pt x="173" y="260"/>
                  </a:lnTo>
                  <a:lnTo>
                    <a:pt x="195" y="264"/>
                  </a:lnTo>
                  <a:lnTo>
                    <a:pt x="218" y="266"/>
                  </a:lnTo>
                  <a:lnTo>
                    <a:pt x="240" y="267"/>
                  </a:lnTo>
                  <a:lnTo>
                    <a:pt x="262" y="269"/>
                  </a:lnTo>
                  <a:lnTo>
                    <a:pt x="286" y="267"/>
                  </a:lnTo>
                  <a:lnTo>
                    <a:pt x="309" y="266"/>
                  </a:lnTo>
                  <a:lnTo>
                    <a:pt x="331" y="264"/>
                  </a:lnTo>
                  <a:lnTo>
                    <a:pt x="353" y="260"/>
                  </a:lnTo>
                  <a:lnTo>
                    <a:pt x="374" y="256"/>
                  </a:lnTo>
                  <a:lnTo>
                    <a:pt x="394" y="250"/>
                  </a:lnTo>
                  <a:lnTo>
                    <a:pt x="414" y="244"/>
                  </a:lnTo>
                  <a:lnTo>
                    <a:pt x="433" y="237"/>
                  </a:lnTo>
                  <a:lnTo>
                    <a:pt x="449" y="228"/>
                  </a:lnTo>
                  <a:lnTo>
                    <a:pt x="465" y="220"/>
                  </a:lnTo>
                  <a:lnTo>
                    <a:pt x="478" y="211"/>
                  </a:lnTo>
                  <a:lnTo>
                    <a:pt x="490" y="201"/>
                  </a:lnTo>
                  <a:lnTo>
                    <a:pt x="501" y="190"/>
                  </a:lnTo>
                  <a:lnTo>
                    <a:pt x="510" y="180"/>
                  </a:lnTo>
                  <a:lnTo>
                    <a:pt x="517" y="168"/>
                  </a:lnTo>
                  <a:lnTo>
                    <a:pt x="522" y="158"/>
                  </a:lnTo>
                  <a:lnTo>
                    <a:pt x="525" y="145"/>
                  </a:lnTo>
                  <a:lnTo>
                    <a:pt x="527" y="13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" name="Freeform 7"/>
            <p:cNvSpPr>
              <a:spLocks/>
            </p:cNvSpPr>
            <p:nvPr/>
          </p:nvSpPr>
          <p:spPr bwMode="auto">
            <a:xfrm>
              <a:off x="3641725" y="2195513"/>
              <a:ext cx="833438" cy="427037"/>
            </a:xfrm>
            <a:custGeom>
              <a:avLst/>
              <a:gdLst>
                <a:gd name="T0" fmla="*/ 2147483647 w 525"/>
                <a:gd name="T1" fmla="*/ 2147483647 h 269"/>
                <a:gd name="T2" fmla="*/ 2147483647 w 525"/>
                <a:gd name="T3" fmla="*/ 2147483647 h 269"/>
                <a:gd name="T4" fmla="*/ 2147483647 w 525"/>
                <a:gd name="T5" fmla="*/ 2147483647 h 269"/>
                <a:gd name="T6" fmla="*/ 2147483647 w 525"/>
                <a:gd name="T7" fmla="*/ 2147483647 h 269"/>
                <a:gd name="T8" fmla="*/ 2147483647 w 525"/>
                <a:gd name="T9" fmla="*/ 2147483647 h 269"/>
                <a:gd name="T10" fmla="*/ 2147483647 w 525"/>
                <a:gd name="T11" fmla="*/ 2147483647 h 269"/>
                <a:gd name="T12" fmla="*/ 2147483647 w 525"/>
                <a:gd name="T13" fmla="*/ 2147483647 h 269"/>
                <a:gd name="T14" fmla="*/ 2147483647 w 525"/>
                <a:gd name="T15" fmla="*/ 2147483647 h 269"/>
                <a:gd name="T16" fmla="*/ 2147483647 w 525"/>
                <a:gd name="T17" fmla="*/ 0 h 269"/>
                <a:gd name="T18" fmla="*/ 2147483647 w 525"/>
                <a:gd name="T19" fmla="*/ 0 h 269"/>
                <a:gd name="T20" fmla="*/ 2147483647 w 525"/>
                <a:gd name="T21" fmla="*/ 2147483647 h 269"/>
                <a:gd name="T22" fmla="*/ 2147483647 w 525"/>
                <a:gd name="T23" fmla="*/ 2147483647 h 269"/>
                <a:gd name="T24" fmla="*/ 2147483647 w 525"/>
                <a:gd name="T25" fmla="*/ 2147483647 h 269"/>
                <a:gd name="T26" fmla="*/ 2147483647 w 525"/>
                <a:gd name="T27" fmla="*/ 2147483647 h 269"/>
                <a:gd name="T28" fmla="*/ 2147483647 w 525"/>
                <a:gd name="T29" fmla="*/ 2147483647 h 269"/>
                <a:gd name="T30" fmla="*/ 2147483647 w 525"/>
                <a:gd name="T31" fmla="*/ 2147483647 h 269"/>
                <a:gd name="T32" fmla="*/ 2147483647 w 525"/>
                <a:gd name="T33" fmla="*/ 2147483647 h 269"/>
                <a:gd name="T34" fmla="*/ 2147483647 w 525"/>
                <a:gd name="T35" fmla="*/ 2147483647 h 269"/>
                <a:gd name="T36" fmla="*/ 2147483647 w 525"/>
                <a:gd name="T37" fmla="*/ 2147483647 h 269"/>
                <a:gd name="T38" fmla="*/ 2147483647 w 525"/>
                <a:gd name="T39" fmla="*/ 2147483647 h 269"/>
                <a:gd name="T40" fmla="*/ 2147483647 w 525"/>
                <a:gd name="T41" fmla="*/ 2147483647 h 269"/>
                <a:gd name="T42" fmla="*/ 2147483647 w 525"/>
                <a:gd name="T43" fmla="*/ 2147483647 h 269"/>
                <a:gd name="T44" fmla="*/ 2147483647 w 525"/>
                <a:gd name="T45" fmla="*/ 2147483647 h 269"/>
                <a:gd name="T46" fmla="*/ 2147483647 w 525"/>
                <a:gd name="T47" fmla="*/ 2147483647 h 269"/>
                <a:gd name="T48" fmla="*/ 2147483647 w 525"/>
                <a:gd name="T49" fmla="*/ 2147483647 h 269"/>
                <a:gd name="T50" fmla="*/ 2147483647 w 525"/>
                <a:gd name="T51" fmla="*/ 2147483647 h 269"/>
                <a:gd name="T52" fmla="*/ 2147483647 w 525"/>
                <a:gd name="T53" fmla="*/ 2147483647 h 269"/>
                <a:gd name="T54" fmla="*/ 2147483647 w 525"/>
                <a:gd name="T55" fmla="*/ 2147483647 h 269"/>
                <a:gd name="T56" fmla="*/ 2147483647 w 525"/>
                <a:gd name="T57" fmla="*/ 2147483647 h 269"/>
                <a:gd name="T58" fmla="*/ 2147483647 w 525"/>
                <a:gd name="T59" fmla="*/ 2147483647 h 269"/>
                <a:gd name="T60" fmla="*/ 2147483647 w 525"/>
                <a:gd name="T61" fmla="*/ 2147483647 h 269"/>
                <a:gd name="T62" fmla="*/ 2147483647 w 525"/>
                <a:gd name="T63" fmla="*/ 2147483647 h 269"/>
                <a:gd name="T64" fmla="*/ 2147483647 w 525"/>
                <a:gd name="T65" fmla="*/ 2147483647 h 269"/>
                <a:gd name="T66" fmla="*/ 2147483647 w 525"/>
                <a:gd name="T67" fmla="*/ 2147483647 h 269"/>
                <a:gd name="T68" fmla="*/ 2147483647 w 525"/>
                <a:gd name="T69" fmla="*/ 2147483647 h 269"/>
                <a:gd name="T70" fmla="*/ 2147483647 w 525"/>
                <a:gd name="T71" fmla="*/ 2147483647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69"/>
                <a:gd name="T110" fmla="*/ 525 w 525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69">
                  <a:moveTo>
                    <a:pt x="524" y="133"/>
                  </a:moveTo>
                  <a:lnTo>
                    <a:pt x="522" y="121"/>
                  </a:lnTo>
                  <a:lnTo>
                    <a:pt x="519" y="110"/>
                  </a:lnTo>
                  <a:lnTo>
                    <a:pt x="515" y="98"/>
                  </a:lnTo>
                  <a:lnTo>
                    <a:pt x="507" y="87"/>
                  </a:lnTo>
                  <a:lnTo>
                    <a:pt x="500" y="77"/>
                  </a:lnTo>
                  <a:lnTo>
                    <a:pt x="489" y="65"/>
                  </a:lnTo>
                  <a:lnTo>
                    <a:pt x="476" y="57"/>
                  </a:lnTo>
                  <a:lnTo>
                    <a:pt x="463" y="47"/>
                  </a:lnTo>
                  <a:lnTo>
                    <a:pt x="446" y="38"/>
                  </a:lnTo>
                  <a:lnTo>
                    <a:pt x="430" y="31"/>
                  </a:lnTo>
                  <a:lnTo>
                    <a:pt x="412" y="24"/>
                  </a:lnTo>
                  <a:lnTo>
                    <a:pt x="392" y="17"/>
                  </a:lnTo>
                  <a:lnTo>
                    <a:pt x="372" y="12"/>
                  </a:lnTo>
                  <a:lnTo>
                    <a:pt x="351" y="8"/>
                  </a:lnTo>
                  <a:lnTo>
                    <a:pt x="329" y="4"/>
                  </a:lnTo>
                  <a:lnTo>
                    <a:pt x="307" y="1"/>
                  </a:lnTo>
                  <a:lnTo>
                    <a:pt x="284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1" y="8"/>
                  </a:lnTo>
                  <a:lnTo>
                    <a:pt x="151" y="12"/>
                  </a:lnTo>
                  <a:lnTo>
                    <a:pt x="130" y="17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6" y="38"/>
                  </a:lnTo>
                  <a:lnTo>
                    <a:pt x="60" y="47"/>
                  </a:lnTo>
                  <a:lnTo>
                    <a:pt x="46" y="57"/>
                  </a:lnTo>
                  <a:lnTo>
                    <a:pt x="34" y="65"/>
                  </a:lnTo>
                  <a:lnTo>
                    <a:pt x="23" y="77"/>
                  </a:lnTo>
                  <a:lnTo>
                    <a:pt x="15" y="87"/>
                  </a:lnTo>
                  <a:lnTo>
                    <a:pt x="8" y="98"/>
                  </a:lnTo>
                  <a:lnTo>
                    <a:pt x="3" y="110"/>
                  </a:lnTo>
                  <a:lnTo>
                    <a:pt x="1" y="121"/>
                  </a:lnTo>
                  <a:lnTo>
                    <a:pt x="0" y="133"/>
                  </a:lnTo>
                  <a:lnTo>
                    <a:pt x="1" y="144"/>
                  </a:lnTo>
                  <a:lnTo>
                    <a:pt x="3" y="157"/>
                  </a:lnTo>
                  <a:lnTo>
                    <a:pt x="8" y="167"/>
                  </a:lnTo>
                  <a:lnTo>
                    <a:pt x="15" y="179"/>
                  </a:lnTo>
                  <a:lnTo>
                    <a:pt x="23" y="190"/>
                  </a:lnTo>
                  <a:lnTo>
                    <a:pt x="34" y="200"/>
                  </a:lnTo>
                  <a:lnTo>
                    <a:pt x="46" y="210"/>
                  </a:lnTo>
                  <a:lnTo>
                    <a:pt x="60" y="219"/>
                  </a:lnTo>
                  <a:lnTo>
                    <a:pt x="76" y="227"/>
                  </a:lnTo>
                  <a:lnTo>
                    <a:pt x="93" y="236"/>
                  </a:lnTo>
                  <a:lnTo>
                    <a:pt x="111" y="243"/>
                  </a:lnTo>
                  <a:lnTo>
                    <a:pt x="130" y="249"/>
                  </a:lnTo>
                  <a:lnTo>
                    <a:pt x="151" y="255"/>
                  </a:lnTo>
                  <a:lnTo>
                    <a:pt x="171" y="259"/>
                  </a:lnTo>
                  <a:lnTo>
                    <a:pt x="194" y="263"/>
                  </a:lnTo>
                  <a:lnTo>
                    <a:pt x="216" y="265"/>
                  </a:lnTo>
                  <a:lnTo>
                    <a:pt x="239" y="268"/>
                  </a:lnTo>
                  <a:lnTo>
                    <a:pt x="262" y="268"/>
                  </a:lnTo>
                  <a:lnTo>
                    <a:pt x="284" y="268"/>
                  </a:lnTo>
                  <a:lnTo>
                    <a:pt x="307" y="265"/>
                  </a:lnTo>
                  <a:lnTo>
                    <a:pt x="329" y="263"/>
                  </a:lnTo>
                  <a:lnTo>
                    <a:pt x="351" y="259"/>
                  </a:lnTo>
                  <a:lnTo>
                    <a:pt x="372" y="255"/>
                  </a:lnTo>
                  <a:lnTo>
                    <a:pt x="392" y="249"/>
                  </a:lnTo>
                  <a:lnTo>
                    <a:pt x="412" y="243"/>
                  </a:lnTo>
                  <a:lnTo>
                    <a:pt x="430" y="236"/>
                  </a:lnTo>
                  <a:lnTo>
                    <a:pt x="446" y="227"/>
                  </a:lnTo>
                  <a:lnTo>
                    <a:pt x="463" y="219"/>
                  </a:lnTo>
                  <a:lnTo>
                    <a:pt x="476" y="210"/>
                  </a:lnTo>
                  <a:lnTo>
                    <a:pt x="489" y="200"/>
                  </a:lnTo>
                  <a:lnTo>
                    <a:pt x="500" y="190"/>
                  </a:lnTo>
                  <a:lnTo>
                    <a:pt x="507" y="179"/>
                  </a:lnTo>
                  <a:lnTo>
                    <a:pt x="515" y="167"/>
                  </a:lnTo>
                  <a:lnTo>
                    <a:pt x="519" y="157"/>
                  </a:lnTo>
                  <a:lnTo>
                    <a:pt x="522" y="144"/>
                  </a:lnTo>
                  <a:lnTo>
                    <a:pt x="524" y="133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Freeform 8"/>
            <p:cNvSpPr>
              <a:spLocks/>
            </p:cNvSpPr>
            <p:nvPr/>
          </p:nvSpPr>
          <p:spPr bwMode="auto">
            <a:xfrm>
              <a:off x="5173663" y="2195513"/>
              <a:ext cx="833437" cy="427037"/>
            </a:xfrm>
            <a:custGeom>
              <a:avLst/>
              <a:gdLst>
                <a:gd name="T0" fmla="*/ 2147483647 w 525"/>
                <a:gd name="T1" fmla="*/ 2147483647 h 269"/>
                <a:gd name="T2" fmla="*/ 2147483647 w 525"/>
                <a:gd name="T3" fmla="*/ 2147483647 h 269"/>
                <a:gd name="T4" fmla="*/ 2147483647 w 525"/>
                <a:gd name="T5" fmla="*/ 2147483647 h 269"/>
                <a:gd name="T6" fmla="*/ 2147483647 w 525"/>
                <a:gd name="T7" fmla="*/ 2147483647 h 269"/>
                <a:gd name="T8" fmla="*/ 2147483647 w 525"/>
                <a:gd name="T9" fmla="*/ 2147483647 h 269"/>
                <a:gd name="T10" fmla="*/ 2147483647 w 525"/>
                <a:gd name="T11" fmla="*/ 2147483647 h 269"/>
                <a:gd name="T12" fmla="*/ 2147483647 w 525"/>
                <a:gd name="T13" fmla="*/ 2147483647 h 269"/>
                <a:gd name="T14" fmla="*/ 2147483647 w 525"/>
                <a:gd name="T15" fmla="*/ 2147483647 h 269"/>
                <a:gd name="T16" fmla="*/ 2147483647 w 525"/>
                <a:gd name="T17" fmla="*/ 2147483647 h 269"/>
                <a:gd name="T18" fmla="*/ 2147483647 w 525"/>
                <a:gd name="T19" fmla="*/ 2147483647 h 269"/>
                <a:gd name="T20" fmla="*/ 2147483647 w 525"/>
                <a:gd name="T21" fmla="*/ 2147483647 h 269"/>
                <a:gd name="T22" fmla="*/ 2147483647 w 525"/>
                <a:gd name="T23" fmla="*/ 2147483647 h 269"/>
                <a:gd name="T24" fmla="*/ 2147483647 w 525"/>
                <a:gd name="T25" fmla="*/ 2147483647 h 269"/>
                <a:gd name="T26" fmla="*/ 2147483647 w 525"/>
                <a:gd name="T27" fmla="*/ 2147483647 h 269"/>
                <a:gd name="T28" fmla="*/ 2147483647 w 525"/>
                <a:gd name="T29" fmla="*/ 2147483647 h 269"/>
                <a:gd name="T30" fmla="*/ 2147483647 w 525"/>
                <a:gd name="T31" fmla="*/ 2147483647 h 269"/>
                <a:gd name="T32" fmla="*/ 2147483647 w 525"/>
                <a:gd name="T33" fmla="*/ 2147483647 h 269"/>
                <a:gd name="T34" fmla="*/ 2147483647 w 525"/>
                <a:gd name="T35" fmla="*/ 2147483647 h 269"/>
                <a:gd name="T36" fmla="*/ 2147483647 w 525"/>
                <a:gd name="T37" fmla="*/ 2147483647 h 269"/>
                <a:gd name="T38" fmla="*/ 2147483647 w 525"/>
                <a:gd name="T39" fmla="*/ 2147483647 h 269"/>
                <a:gd name="T40" fmla="*/ 2147483647 w 525"/>
                <a:gd name="T41" fmla="*/ 2147483647 h 269"/>
                <a:gd name="T42" fmla="*/ 2147483647 w 525"/>
                <a:gd name="T43" fmla="*/ 2147483647 h 269"/>
                <a:gd name="T44" fmla="*/ 2147483647 w 525"/>
                <a:gd name="T45" fmla="*/ 2147483647 h 269"/>
                <a:gd name="T46" fmla="*/ 2147483647 w 525"/>
                <a:gd name="T47" fmla="*/ 2147483647 h 269"/>
                <a:gd name="T48" fmla="*/ 2147483647 w 525"/>
                <a:gd name="T49" fmla="*/ 2147483647 h 269"/>
                <a:gd name="T50" fmla="*/ 2147483647 w 525"/>
                <a:gd name="T51" fmla="*/ 2147483647 h 269"/>
                <a:gd name="T52" fmla="*/ 2147483647 w 525"/>
                <a:gd name="T53" fmla="*/ 0 h 269"/>
                <a:gd name="T54" fmla="*/ 2147483647 w 525"/>
                <a:gd name="T55" fmla="*/ 0 h 269"/>
                <a:gd name="T56" fmla="*/ 2147483647 w 525"/>
                <a:gd name="T57" fmla="*/ 2147483647 h 269"/>
                <a:gd name="T58" fmla="*/ 2147483647 w 525"/>
                <a:gd name="T59" fmla="*/ 2147483647 h 269"/>
                <a:gd name="T60" fmla="*/ 2147483647 w 525"/>
                <a:gd name="T61" fmla="*/ 2147483647 h 269"/>
                <a:gd name="T62" fmla="*/ 2147483647 w 525"/>
                <a:gd name="T63" fmla="*/ 2147483647 h 269"/>
                <a:gd name="T64" fmla="*/ 2147483647 w 525"/>
                <a:gd name="T65" fmla="*/ 2147483647 h 269"/>
                <a:gd name="T66" fmla="*/ 2147483647 w 525"/>
                <a:gd name="T67" fmla="*/ 2147483647 h 269"/>
                <a:gd name="T68" fmla="*/ 2147483647 w 525"/>
                <a:gd name="T69" fmla="*/ 2147483647 h 269"/>
                <a:gd name="T70" fmla="*/ 2147483647 w 525"/>
                <a:gd name="T71" fmla="*/ 2147483647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69"/>
                <a:gd name="T110" fmla="*/ 525 w 525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69">
                  <a:moveTo>
                    <a:pt x="0" y="134"/>
                  </a:moveTo>
                  <a:lnTo>
                    <a:pt x="1" y="144"/>
                  </a:lnTo>
                  <a:lnTo>
                    <a:pt x="4" y="157"/>
                  </a:lnTo>
                  <a:lnTo>
                    <a:pt x="8" y="167"/>
                  </a:lnTo>
                  <a:lnTo>
                    <a:pt x="16" y="179"/>
                  </a:lnTo>
                  <a:lnTo>
                    <a:pt x="25" y="190"/>
                  </a:lnTo>
                  <a:lnTo>
                    <a:pt x="34" y="200"/>
                  </a:lnTo>
                  <a:lnTo>
                    <a:pt x="47" y="210"/>
                  </a:lnTo>
                  <a:lnTo>
                    <a:pt x="61" y="219"/>
                  </a:lnTo>
                  <a:lnTo>
                    <a:pt x="77" y="227"/>
                  </a:lnTo>
                  <a:lnTo>
                    <a:pt x="93" y="236"/>
                  </a:lnTo>
                  <a:lnTo>
                    <a:pt x="111" y="243"/>
                  </a:lnTo>
                  <a:lnTo>
                    <a:pt x="131" y="249"/>
                  </a:lnTo>
                  <a:lnTo>
                    <a:pt x="151" y="255"/>
                  </a:lnTo>
                  <a:lnTo>
                    <a:pt x="172" y="259"/>
                  </a:lnTo>
                  <a:lnTo>
                    <a:pt x="194" y="263"/>
                  </a:lnTo>
                  <a:lnTo>
                    <a:pt x="216" y="265"/>
                  </a:lnTo>
                  <a:lnTo>
                    <a:pt x="239" y="268"/>
                  </a:lnTo>
                  <a:lnTo>
                    <a:pt x="262" y="268"/>
                  </a:lnTo>
                  <a:lnTo>
                    <a:pt x="284" y="268"/>
                  </a:lnTo>
                  <a:lnTo>
                    <a:pt x="307" y="265"/>
                  </a:lnTo>
                  <a:lnTo>
                    <a:pt x="330" y="263"/>
                  </a:lnTo>
                  <a:lnTo>
                    <a:pt x="352" y="259"/>
                  </a:lnTo>
                  <a:lnTo>
                    <a:pt x="372" y="255"/>
                  </a:lnTo>
                  <a:lnTo>
                    <a:pt x="393" y="249"/>
                  </a:lnTo>
                  <a:lnTo>
                    <a:pt x="412" y="243"/>
                  </a:lnTo>
                  <a:lnTo>
                    <a:pt x="430" y="236"/>
                  </a:lnTo>
                  <a:lnTo>
                    <a:pt x="447" y="227"/>
                  </a:lnTo>
                  <a:lnTo>
                    <a:pt x="463" y="219"/>
                  </a:lnTo>
                  <a:lnTo>
                    <a:pt x="477" y="210"/>
                  </a:lnTo>
                  <a:lnTo>
                    <a:pt x="489" y="200"/>
                  </a:lnTo>
                  <a:lnTo>
                    <a:pt x="500" y="190"/>
                  </a:lnTo>
                  <a:lnTo>
                    <a:pt x="508" y="179"/>
                  </a:lnTo>
                  <a:lnTo>
                    <a:pt x="515" y="167"/>
                  </a:lnTo>
                  <a:lnTo>
                    <a:pt x="520" y="157"/>
                  </a:lnTo>
                  <a:lnTo>
                    <a:pt x="522" y="144"/>
                  </a:lnTo>
                  <a:lnTo>
                    <a:pt x="524" y="133"/>
                  </a:lnTo>
                  <a:lnTo>
                    <a:pt x="522" y="121"/>
                  </a:lnTo>
                  <a:lnTo>
                    <a:pt x="520" y="110"/>
                  </a:lnTo>
                  <a:lnTo>
                    <a:pt x="515" y="98"/>
                  </a:lnTo>
                  <a:lnTo>
                    <a:pt x="508" y="87"/>
                  </a:lnTo>
                  <a:lnTo>
                    <a:pt x="500" y="77"/>
                  </a:lnTo>
                  <a:lnTo>
                    <a:pt x="489" y="65"/>
                  </a:lnTo>
                  <a:lnTo>
                    <a:pt x="477" y="55"/>
                  </a:lnTo>
                  <a:lnTo>
                    <a:pt x="463" y="47"/>
                  </a:lnTo>
                  <a:lnTo>
                    <a:pt x="447" y="38"/>
                  </a:lnTo>
                  <a:lnTo>
                    <a:pt x="430" y="31"/>
                  </a:lnTo>
                  <a:lnTo>
                    <a:pt x="412" y="22"/>
                  </a:lnTo>
                  <a:lnTo>
                    <a:pt x="393" y="17"/>
                  </a:lnTo>
                  <a:lnTo>
                    <a:pt x="372" y="12"/>
                  </a:lnTo>
                  <a:lnTo>
                    <a:pt x="352" y="7"/>
                  </a:lnTo>
                  <a:lnTo>
                    <a:pt x="329" y="4"/>
                  </a:lnTo>
                  <a:lnTo>
                    <a:pt x="307" y="1"/>
                  </a:lnTo>
                  <a:lnTo>
                    <a:pt x="284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2" y="8"/>
                  </a:lnTo>
                  <a:lnTo>
                    <a:pt x="151" y="12"/>
                  </a:lnTo>
                  <a:lnTo>
                    <a:pt x="131" y="17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7" y="38"/>
                  </a:lnTo>
                  <a:lnTo>
                    <a:pt x="61" y="47"/>
                  </a:lnTo>
                  <a:lnTo>
                    <a:pt x="47" y="57"/>
                  </a:lnTo>
                  <a:lnTo>
                    <a:pt x="34" y="67"/>
                  </a:lnTo>
                  <a:lnTo>
                    <a:pt x="25" y="77"/>
                  </a:lnTo>
                  <a:lnTo>
                    <a:pt x="16" y="87"/>
                  </a:lnTo>
                  <a:lnTo>
                    <a:pt x="8" y="98"/>
                  </a:lnTo>
                  <a:lnTo>
                    <a:pt x="4" y="110"/>
                  </a:lnTo>
                  <a:lnTo>
                    <a:pt x="1" y="121"/>
                  </a:lnTo>
                  <a:lnTo>
                    <a:pt x="0" y="13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9"/>
            <p:cNvSpPr>
              <a:spLocks/>
            </p:cNvSpPr>
            <p:nvPr/>
          </p:nvSpPr>
          <p:spPr bwMode="auto">
            <a:xfrm>
              <a:off x="2724150" y="1631950"/>
              <a:ext cx="833438" cy="427038"/>
            </a:xfrm>
            <a:custGeom>
              <a:avLst/>
              <a:gdLst>
                <a:gd name="T0" fmla="*/ 2147483647 w 525"/>
                <a:gd name="T1" fmla="*/ 2147483647 h 269"/>
                <a:gd name="T2" fmla="*/ 2147483647 w 525"/>
                <a:gd name="T3" fmla="*/ 2147483647 h 269"/>
                <a:gd name="T4" fmla="*/ 2147483647 w 525"/>
                <a:gd name="T5" fmla="*/ 2147483647 h 269"/>
                <a:gd name="T6" fmla="*/ 2147483647 w 525"/>
                <a:gd name="T7" fmla="*/ 2147483647 h 269"/>
                <a:gd name="T8" fmla="*/ 2147483647 w 525"/>
                <a:gd name="T9" fmla="*/ 2147483647 h 269"/>
                <a:gd name="T10" fmla="*/ 2147483647 w 525"/>
                <a:gd name="T11" fmla="*/ 2147483647 h 269"/>
                <a:gd name="T12" fmla="*/ 2147483647 w 525"/>
                <a:gd name="T13" fmla="*/ 2147483647 h 269"/>
                <a:gd name="T14" fmla="*/ 2147483647 w 525"/>
                <a:gd name="T15" fmla="*/ 2147483647 h 269"/>
                <a:gd name="T16" fmla="*/ 2147483647 w 525"/>
                <a:gd name="T17" fmla="*/ 2147483647 h 269"/>
                <a:gd name="T18" fmla="*/ 2147483647 w 525"/>
                <a:gd name="T19" fmla="*/ 2147483647 h 269"/>
                <a:gd name="T20" fmla="*/ 2147483647 w 525"/>
                <a:gd name="T21" fmla="*/ 2147483647 h 269"/>
                <a:gd name="T22" fmla="*/ 2147483647 w 525"/>
                <a:gd name="T23" fmla="*/ 2147483647 h 269"/>
                <a:gd name="T24" fmla="*/ 2147483647 w 525"/>
                <a:gd name="T25" fmla="*/ 2147483647 h 269"/>
                <a:gd name="T26" fmla="*/ 2147483647 w 525"/>
                <a:gd name="T27" fmla="*/ 2147483647 h 269"/>
                <a:gd name="T28" fmla="*/ 2147483647 w 525"/>
                <a:gd name="T29" fmla="*/ 2147483647 h 269"/>
                <a:gd name="T30" fmla="*/ 2147483647 w 525"/>
                <a:gd name="T31" fmla="*/ 2147483647 h 269"/>
                <a:gd name="T32" fmla="*/ 2147483647 w 525"/>
                <a:gd name="T33" fmla="*/ 2147483647 h 269"/>
                <a:gd name="T34" fmla="*/ 2147483647 w 525"/>
                <a:gd name="T35" fmla="*/ 2147483647 h 269"/>
                <a:gd name="T36" fmla="*/ 2147483647 w 525"/>
                <a:gd name="T37" fmla="*/ 2147483647 h 269"/>
                <a:gd name="T38" fmla="*/ 2147483647 w 525"/>
                <a:gd name="T39" fmla="*/ 2147483647 h 269"/>
                <a:gd name="T40" fmla="*/ 2147483647 w 525"/>
                <a:gd name="T41" fmla="*/ 2147483647 h 269"/>
                <a:gd name="T42" fmla="*/ 2147483647 w 525"/>
                <a:gd name="T43" fmla="*/ 2147483647 h 269"/>
                <a:gd name="T44" fmla="*/ 2147483647 w 525"/>
                <a:gd name="T45" fmla="*/ 2147483647 h 269"/>
                <a:gd name="T46" fmla="*/ 2147483647 w 525"/>
                <a:gd name="T47" fmla="*/ 2147483647 h 269"/>
                <a:gd name="T48" fmla="*/ 2147483647 w 525"/>
                <a:gd name="T49" fmla="*/ 2147483647 h 269"/>
                <a:gd name="T50" fmla="*/ 2147483647 w 525"/>
                <a:gd name="T51" fmla="*/ 2147483647 h 269"/>
                <a:gd name="T52" fmla="*/ 2147483647 w 525"/>
                <a:gd name="T53" fmla="*/ 0 h 269"/>
                <a:gd name="T54" fmla="*/ 2147483647 w 525"/>
                <a:gd name="T55" fmla="*/ 0 h 269"/>
                <a:gd name="T56" fmla="*/ 2147483647 w 525"/>
                <a:gd name="T57" fmla="*/ 2147483647 h 269"/>
                <a:gd name="T58" fmla="*/ 2147483647 w 525"/>
                <a:gd name="T59" fmla="*/ 2147483647 h 269"/>
                <a:gd name="T60" fmla="*/ 2147483647 w 525"/>
                <a:gd name="T61" fmla="*/ 2147483647 h 269"/>
                <a:gd name="T62" fmla="*/ 2147483647 w 525"/>
                <a:gd name="T63" fmla="*/ 2147483647 h 269"/>
                <a:gd name="T64" fmla="*/ 2147483647 w 525"/>
                <a:gd name="T65" fmla="*/ 2147483647 h 269"/>
                <a:gd name="T66" fmla="*/ 2147483647 w 525"/>
                <a:gd name="T67" fmla="*/ 2147483647 h 269"/>
                <a:gd name="T68" fmla="*/ 2147483647 w 525"/>
                <a:gd name="T69" fmla="*/ 2147483647 h 269"/>
                <a:gd name="T70" fmla="*/ 2147483647 w 525"/>
                <a:gd name="T71" fmla="*/ 2147483647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69"/>
                <a:gd name="T110" fmla="*/ 525 w 525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69">
                  <a:moveTo>
                    <a:pt x="0" y="134"/>
                  </a:moveTo>
                  <a:lnTo>
                    <a:pt x="1" y="146"/>
                  </a:lnTo>
                  <a:lnTo>
                    <a:pt x="4" y="157"/>
                  </a:lnTo>
                  <a:lnTo>
                    <a:pt x="8" y="169"/>
                  </a:lnTo>
                  <a:lnTo>
                    <a:pt x="16" y="180"/>
                  </a:lnTo>
                  <a:lnTo>
                    <a:pt x="25" y="190"/>
                  </a:lnTo>
                  <a:lnTo>
                    <a:pt x="35" y="200"/>
                  </a:lnTo>
                  <a:lnTo>
                    <a:pt x="47" y="210"/>
                  </a:lnTo>
                  <a:lnTo>
                    <a:pt x="60" y="220"/>
                  </a:lnTo>
                  <a:lnTo>
                    <a:pt x="77" y="229"/>
                  </a:lnTo>
                  <a:lnTo>
                    <a:pt x="93" y="236"/>
                  </a:lnTo>
                  <a:lnTo>
                    <a:pt x="111" y="243"/>
                  </a:lnTo>
                  <a:lnTo>
                    <a:pt x="131" y="250"/>
                  </a:lnTo>
                  <a:lnTo>
                    <a:pt x="151" y="256"/>
                  </a:lnTo>
                  <a:lnTo>
                    <a:pt x="172" y="260"/>
                  </a:lnTo>
                  <a:lnTo>
                    <a:pt x="194" y="263"/>
                  </a:lnTo>
                  <a:lnTo>
                    <a:pt x="216" y="266"/>
                  </a:lnTo>
                  <a:lnTo>
                    <a:pt x="239" y="268"/>
                  </a:lnTo>
                  <a:lnTo>
                    <a:pt x="263" y="268"/>
                  </a:lnTo>
                  <a:lnTo>
                    <a:pt x="284" y="268"/>
                  </a:lnTo>
                  <a:lnTo>
                    <a:pt x="307" y="265"/>
                  </a:lnTo>
                  <a:lnTo>
                    <a:pt x="330" y="263"/>
                  </a:lnTo>
                  <a:lnTo>
                    <a:pt x="352" y="260"/>
                  </a:lnTo>
                  <a:lnTo>
                    <a:pt x="372" y="255"/>
                  </a:lnTo>
                  <a:lnTo>
                    <a:pt x="393" y="250"/>
                  </a:lnTo>
                  <a:lnTo>
                    <a:pt x="413" y="243"/>
                  </a:lnTo>
                  <a:lnTo>
                    <a:pt x="430" y="236"/>
                  </a:lnTo>
                  <a:lnTo>
                    <a:pt x="447" y="227"/>
                  </a:lnTo>
                  <a:lnTo>
                    <a:pt x="463" y="219"/>
                  </a:lnTo>
                  <a:lnTo>
                    <a:pt x="477" y="210"/>
                  </a:lnTo>
                  <a:lnTo>
                    <a:pt x="489" y="200"/>
                  </a:lnTo>
                  <a:lnTo>
                    <a:pt x="500" y="190"/>
                  </a:lnTo>
                  <a:lnTo>
                    <a:pt x="508" y="180"/>
                  </a:lnTo>
                  <a:lnTo>
                    <a:pt x="515" y="169"/>
                  </a:lnTo>
                  <a:lnTo>
                    <a:pt x="520" y="157"/>
                  </a:lnTo>
                  <a:lnTo>
                    <a:pt x="524" y="146"/>
                  </a:lnTo>
                  <a:lnTo>
                    <a:pt x="524" y="134"/>
                  </a:lnTo>
                  <a:lnTo>
                    <a:pt x="524" y="121"/>
                  </a:lnTo>
                  <a:lnTo>
                    <a:pt x="520" y="110"/>
                  </a:lnTo>
                  <a:lnTo>
                    <a:pt x="515" y="98"/>
                  </a:lnTo>
                  <a:lnTo>
                    <a:pt x="508" y="87"/>
                  </a:lnTo>
                  <a:lnTo>
                    <a:pt x="500" y="77"/>
                  </a:lnTo>
                  <a:lnTo>
                    <a:pt x="489" y="67"/>
                  </a:lnTo>
                  <a:lnTo>
                    <a:pt x="477" y="57"/>
                  </a:lnTo>
                  <a:lnTo>
                    <a:pt x="463" y="47"/>
                  </a:lnTo>
                  <a:lnTo>
                    <a:pt x="447" y="38"/>
                  </a:lnTo>
                  <a:lnTo>
                    <a:pt x="430" y="31"/>
                  </a:lnTo>
                  <a:lnTo>
                    <a:pt x="413" y="24"/>
                  </a:lnTo>
                  <a:lnTo>
                    <a:pt x="393" y="18"/>
                  </a:lnTo>
                  <a:lnTo>
                    <a:pt x="372" y="12"/>
                  </a:lnTo>
                  <a:lnTo>
                    <a:pt x="352" y="8"/>
                  </a:lnTo>
                  <a:lnTo>
                    <a:pt x="330" y="4"/>
                  </a:lnTo>
                  <a:lnTo>
                    <a:pt x="307" y="1"/>
                  </a:lnTo>
                  <a:lnTo>
                    <a:pt x="284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2" y="8"/>
                  </a:lnTo>
                  <a:lnTo>
                    <a:pt x="151" y="12"/>
                  </a:lnTo>
                  <a:lnTo>
                    <a:pt x="130" y="18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7" y="38"/>
                  </a:lnTo>
                  <a:lnTo>
                    <a:pt x="60" y="47"/>
                  </a:lnTo>
                  <a:lnTo>
                    <a:pt x="47" y="57"/>
                  </a:lnTo>
                  <a:lnTo>
                    <a:pt x="34" y="67"/>
                  </a:lnTo>
                  <a:lnTo>
                    <a:pt x="25" y="77"/>
                  </a:lnTo>
                  <a:lnTo>
                    <a:pt x="16" y="87"/>
                  </a:lnTo>
                  <a:lnTo>
                    <a:pt x="8" y="98"/>
                  </a:lnTo>
                  <a:lnTo>
                    <a:pt x="4" y="111"/>
                  </a:lnTo>
                  <a:lnTo>
                    <a:pt x="1" y="121"/>
                  </a:lnTo>
                  <a:lnTo>
                    <a:pt x="0" y="13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Freeform 10"/>
            <p:cNvSpPr>
              <a:spLocks/>
            </p:cNvSpPr>
            <p:nvPr/>
          </p:nvSpPr>
          <p:spPr bwMode="auto">
            <a:xfrm>
              <a:off x="306388" y="2182813"/>
              <a:ext cx="835025" cy="428625"/>
            </a:xfrm>
            <a:custGeom>
              <a:avLst/>
              <a:gdLst>
                <a:gd name="T0" fmla="*/ 2147483647 w 526"/>
                <a:gd name="T1" fmla="*/ 2147483647 h 270"/>
                <a:gd name="T2" fmla="*/ 2147483647 w 526"/>
                <a:gd name="T3" fmla="*/ 2147483647 h 270"/>
                <a:gd name="T4" fmla="*/ 2147483647 w 526"/>
                <a:gd name="T5" fmla="*/ 2147483647 h 270"/>
                <a:gd name="T6" fmla="*/ 2147483647 w 526"/>
                <a:gd name="T7" fmla="*/ 2147483647 h 270"/>
                <a:gd name="T8" fmla="*/ 2147483647 w 526"/>
                <a:gd name="T9" fmla="*/ 2147483647 h 270"/>
                <a:gd name="T10" fmla="*/ 2147483647 w 526"/>
                <a:gd name="T11" fmla="*/ 2147483647 h 270"/>
                <a:gd name="T12" fmla="*/ 2147483647 w 526"/>
                <a:gd name="T13" fmla="*/ 2147483647 h 270"/>
                <a:gd name="T14" fmla="*/ 2147483647 w 526"/>
                <a:gd name="T15" fmla="*/ 2147483647 h 270"/>
                <a:gd name="T16" fmla="*/ 2147483647 w 526"/>
                <a:gd name="T17" fmla="*/ 2147483647 h 270"/>
                <a:gd name="T18" fmla="*/ 2147483647 w 526"/>
                <a:gd name="T19" fmla="*/ 2147483647 h 270"/>
                <a:gd name="T20" fmla="*/ 2147483647 w 526"/>
                <a:gd name="T21" fmla="*/ 2147483647 h 270"/>
                <a:gd name="T22" fmla="*/ 2147483647 w 526"/>
                <a:gd name="T23" fmla="*/ 2147483647 h 270"/>
                <a:gd name="T24" fmla="*/ 2147483647 w 526"/>
                <a:gd name="T25" fmla="*/ 2147483647 h 270"/>
                <a:gd name="T26" fmla="*/ 2147483647 w 526"/>
                <a:gd name="T27" fmla="*/ 2147483647 h 270"/>
                <a:gd name="T28" fmla="*/ 2147483647 w 526"/>
                <a:gd name="T29" fmla="*/ 2147483647 h 270"/>
                <a:gd name="T30" fmla="*/ 2147483647 w 526"/>
                <a:gd name="T31" fmla="*/ 2147483647 h 270"/>
                <a:gd name="T32" fmla="*/ 2147483647 w 526"/>
                <a:gd name="T33" fmla="*/ 2147483647 h 270"/>
                <a:gd name="T34" fmla="*/ 2147483647 w 526"/>
                <a:gd name="T35" fmla="*/ 2147483647 h 270"/>
                <a:gd name="T36" fmla="*/ 2147483647 w 526"/>
                <a:gd name="T37" fmla="*/ 2147483647 h 270"/>
                <a:gd name="T38" fmla="*/ 2147483647 w 526"/>
                <a:gd name="T39" fmla="*/ 2147483647 h 270"/>
                <a:gd name="T40" fmla="*/ 2147483647 w 526"/>
                <a:gd name="T41" fmla="*/ 2147483647 h 270"/>
                <a:gd name="T42" fmla="*/ 2147483647 w 526"/>
                <a:gd name="T43" fmla="*/ 2147483647 h 270"/>
                <a:gd name="T44" fmla="*/ 2147483647 w 526"/>
                <a:gd name="T45" fmla="*/ 2147483647 h 270"/>
                <a:gd name="T46" fmla="*/ 2147483647 w 526"/>
                <a:gd name="T47" fmla="*/ 2147483647 h 270"/>
                <a:gd name="T48" fmla="*/ 2147483647 w 526"/>
                <a:gd name="T49" fmla="*/ 2147483647 h 270"/>
                <a:gd name="T50" fmla="*/ 2147483647 w 526"/>
                <a:gd name="T51" fmla="*/ 2147483647 h 270"/>
                <a:gd name="T52" fmla="*/ 2147483647 w 526"/>
                <a:gd name="T53" fmla="*/ 2147483647 h 270"/>
                <a:gd name="T54" fmla="*/ 2147483647 w 526"/>
                <a:gd name="T55" fmla="*/ 2147483647 h 270"/>
                <a:gd name="T56" fmla="*/ 2147483647 w 526"/>
                <a:gd name="T57" fmla="*/ 2147483647 h 270"/>
                <a:gd name="T58" fmla="*/ 2147483647 w 526"/>
                <a:gd name="T59" fmla="*/ 2147483647 h 270"/>
                <a:gd name="T60" fmla="*/ 2147483647 w 526"/>
                <a:gd name="T61" fmla="*/ 2147483647 h 270"/>
                <a:gd name="T62" fmla="*/ 2147483647 w 526"/>
                <a:gd name="T63" fmla="*/ 2147483647 h 270"/>
                <a:gd name="T64" fmla="*/ 2147483647 w 526"/>
                <a:gd name="T65" fmla="*/ 2147483647 h 270"/>
                <a:gd name="T66" fmla="*/ 2147483647 w 526"/>
                <a:gd name="T67" fmla="*/ 2147483647 h 270"/>
                <a:gd name="T68" fmla="*/ 2147483647 w 526"/>
                <a:gd name="T69" fmla="*/ 2147483647 h 270"/>
                <a:gd name="T70" fmla="*/ 2147483647 w 526"/>
                <a:gd name="T71" fmla="*/ 2147483647 h 2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6"/>
                <a:gd name="T109" fmla="*/ 0 h 270"/>
                <a:gd name="T110" fmla="*/ 526 w 526"/>
                <a:gd name="T111" fmla="*/ 270 h 2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6" h="270">
                  <a:moveTo>
                    <a:pt x="525" y="134"/>
                  </a:moveTo>
                  <a:lnTo>
                    <a:pt x="523" y="123"/>
                  </a:lnTo>
                  <a:lnTo>
                    <a:pt x="520" y="110"/>
                  </a:lnTo>
                  <a:lnTo>
                    <a:pt x="516" y="100"/>
                  </a:lnTo>
                  <a:lnTo>
                    <a:pt x="508" y="88"/>
                  </a:lnTo>
                  <a:lnTo>
                    <a:pt x="500" y="77"/>
                  </a:lnTo>
                  <a:lnTo>
                    <a:pt x="489" y="67"/>
                  </a:lnTo>
                  <a:lnTo>
                    <a:pt x="477" y="57"/>
                  </a:lnTo>
                  <a:lnTo>
                    <a:pt x="463" y="48"/>
                  </a:lnTo>
                  <a:lnTo>
                    <a:pt x="447" y="40"/>
                  </a:lnTo>
                  <a:lnTo>
                    <a:pt x="431" y="31"/>
                  </a:lnTo>
                  <a:lnTo>
                    <a:pt x="413" y="24"/>
                  </a:lnTo>
                  <a:lnTo>
                    <a:pt x="393" y="18"/>
                  </a:lnTo>
                  <a:lnTo>
                    <a:pt x="373" y="12"/>
                  </a:lnTo>
                  <a:lnTo>
                    <a:pt x="352" y="8"/>
                  </a:lnTo>
                  <a:lnTo>
                    <a:pt x="330" y="4"/>
                  </a:lnTo>
                  <a:lnTo>
                    <a:pt x="307" y="2"/>
                  </a:lnTo>
                  <a:lnTo>
                    <a:pt x="284" y="1"/>
                  </a:lnTo>
                  <a:lnTo>
                    <a:pt x="261" y="0"/>
                  </a:lnTo>
                  <a:lnTo>
                    <a:pt x="240" y="1"/>
                  </a:lnTo>
                  <a:lnTo>
                    <a:pt x="217" y="2"/>
                  </a:lnTo>
                  <a:lnTo>
                    <a:pt x="194" y="4"/>
                  </a:lnTo>
                  <a:lnTo>
                    <a:pt x="172" y="8"/>
                  </a:lnTo>
                  <a:lnTo>
                    <a:pt x="151" y="12"/>
                  </a:lnTo>
                  <a:lnTo>
                    <a:pt x="131" y="18"/>
                  </a:lnTo>
                  <a:lnTo>
                    <a:pt x="111" y="24"/>
                  </a:lnTo>
                  <a:lnTo>
                    <a:pt x="94" y="31"/>
                  </a:lnTo>
                  <a:lnTo>
                    <a:pt x="77" y="40"/>
                  </a:lnTo>
                  <a:lnTo>
                    <a:pt x="61" y="48"/>
                  </a:lnTo>
                  <a:lnTo>
                    <a:pt x="47" y="57"/>
                  </a:lnTo>
                  <a:lnTo>
                    <a:pt x="35" y="67"/>
                  </a:lnTo>
                  <a:lnTo>
                    <a:pt x="25" y="77"/>
                  </a:lnTo>
                  <a:lnTo>
                    <a:pt x="16" y="88"/>
                  </a:lnTo>
                  <a:lnTo>
                    <a:pt x="8" y="100"/>
                  </a:lnTo>
                  <a:lnTo>
                    <a:pt x="4" y="110"/>
                  </a:lnTo>
                  <a:lnTo>
                    <a:pt x="1" y="123"/>
                  </a:lnTo>
                  <a:lnTo>
                    <a:pt x="0" y="134"/>
                  </a:lnTo>
                  <a:lnTo>
                    <a:pt x="1" y="145"/>
                  </a:lnTo>
                  <a:lnTo>
                    <a:pt x="4" y="157"/>
                  </a:lnTo>
                  <a:lnTo>
                    <a:pt x="8" y="168"/>
                  </a:lnTo>
                  <a:lnTo>
                    <a:pt x="16" y="180"/>
                  </a:lnTo>
                  <a:lnTo>
                    <a:pt x="25" y="190"/>
                  </a:lnTo>
                  <a:lnTo>
                    <a:pt x="35" y="201"/>
                  </a:lnTo>
                  <a:lnTo>
                    <a:pt x="47" y="211"/>
                  </a:lnTo>
                  <a:lnTo>
                    <a:pt x="61" y="220"/>
                  </a:lnTo>
                  <a:lnTo>
                    <a:pt x="77" y="228"/>
                  </a:lnTo>
                  <a:lnTo>
                    <a:pt x="94" y="236"/>
                  </a:lnTo>
                  <a:lnTo>
                    <a:pt x="111" y="244"/>
                  </a:lnTo>
                  <a:lnTo>
                    <a:pt x="131" y="250"/>
                  </a:lnTo>
                  <a:lnTo>
                    <a:pt x="151" y="254"/>
                  </a:lnTo>
                  <a:lnTo>
                    <a:pt x="172" y="260"/>
                  </a:lnTo>
                  <a:lnTo>
                    <a:pt x="194" y="263"/>
                  </a:lnTo>
                  <a:lnTo>
                    <a:pt x="217" y="266"/>
                  </a:lnTo>
                  <a:lnTo>
                    <a:pt x="240" y="267"/>
                  </a:lnTo>
                  <a:lnTo>
                    <a:pt x="261" y="269"/>
                  </a:lnTo>
                  <a:lnTo>
                    <a:pt x="284" y="267"/>
                  </a:lnTo>
                  <a:lnTo>
                    <a:pt x="307" y="266"/>
                  </a:lnTo>
                  <a:lnTo>
                    <a:pt x="330" y="263"/>
                  </a:lnTo>
                  <a:lnTo>
                    <a:pt x="352" y="260"/>
                  </a:lnTo>
                  <a:lnTo>
                    <a:pt x="373" y="254"/>
                  </a:lnTo>
                  <a:lnTo>
                    <a:pt x="393" y="250"/>
                  </a:lnTo>
                  <a:lnTo>
                    <a:pt x="413" y="244"/>
                  </a:lnTo>
                  <a:lnTo>
                    <a:pt x="431" y="236"/>
                  </a:lnTo>
                  <a:lnTo>
                    <a:pt x="447" y="228"/>
                  </a:lnTo>
                  <a:lnTo>
                    <a:pt x="463" y="220"/>
                  </a:lnTo>
                  <a:lnTo>
                    <a:pt x="477" y="211"/>
                  </a:lnTo>
                  <a:lnTo>
                    <a:pt x="489" y="201"/>
                  </a:lnTo>
                  <a:lnTo>
                    <a:pt x="500" y="190"/>
                  </a:lnTo>
                  <a:lnTo>
                    <a:pt x="508" y="180"/>
                  </a:lnTo>
                  <a:lnTo>
                    <a:pt x="516" y="168"/>
                  </a:lnTo>
                  <a:lnTo>
                    <a:pt x="520" y="157"/>
                  </a:lnTo>
                  <a:lnTo>
                    <a:pt x="523" y="145"/>
                  </a:lnTo>
                  <a:lnTo>
                    <a:pt x="525" y="13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Freeform 11"/>
            <p:cNvSpPr>
              <a:spLocks/>
            </p:cNvSpPr>
            <p:nvPr/>
          </p:nvSpPr>
          <p:spPr bwMode="auto">
            <a:xfrm>
              <a:off x="1839913" y="2182813"/>
              <a:ext cx="833437" cy="428625"/>
            </a:xfrm>
            <a:custGeom>
              <a:avLst/>
              <a:gdLst>
                <a:gd name="T0" fmla="*/ 2147483647 w 525"/>
                <a:gd name="T1" fmla="*/ 2147483647 h 270"/>
                <a:gd name="T2" fmla="*/ 2147483647 w 525"/>
                <a:gd name="T3" fmla="*/ 2147483647 h 270"/>
                <a:gd name="T4" fmla="*/ 2147483647 w 525"/>
                <a:gd name="T5" fmla="*/ 2147483647 h 270"/>
                <a:gd name="T6" fmla="*/ 2147483647 w 525"/>
                <a:gd name="T7" fmla="*/ 2147483647 h 270"/>
                <a:gd name="T8" fmla="*/ 2147483647 w 525"/>
                <a:gd name="T9" fmla="*/ 2147483647 h 270"/>
                <a:gd name="T10" fmla="*/ 2147483647 w 525"/>
                <a:gd name="T11" fmla="*/ 2147483647 h 270"/>
                <a:gd name="T12" fmla="*/ 2147483647 w 525"/>
                <a:gd name="T13" fmla="*/ 2147483647 h 270"/>
                <a:gd name="T14" fmla="*/ 2147483647 w 525"/>
                <a:gd name="T15" fmla="*/ 2147483647 h 270"/>
                <a:gd name="T16" fmla="*/ 2147483647 w 525"/>
                <a:gd name="T17" fmla="*/ 2147483647 h 270"/>
                <a:gd name="T18" fmla="*/ 2147483647 w 525"/>
                <a:gd name="T19" fmla="*/ 2147483647 h 270"/>
                <a:gd name="T20" fmla="*/ 2147483647 w 525"/>
                <a:gd name="T21" fmla="*/ 2147483647 h 270"/>
                <a:gd name="T22" fmla="*/ 2147483647 w 525"/>
                <a:gd name="T23" fmla="*/ 2147483647 h 270"/>
                <a:gd name="T24" fmla="*/ 2147483647 w 525"/>
                <a:gd name="T25" fmla="*/ 2147483647 h 270"/>
                <a:gd name="T26" fmla="*/ 2147483647 w 525"/>
                <a:gd name="T27" fmla="*/ 2147483647 h 270"/>
                <a:gd name="T28" fmla="*/ 2147483647 w 525"/>
                <a:gd name="T29" fmla="*/ 2147483647 h 270"/>
                <a:gd name="T30" fmla="*/ 2147483647 w 525"/>
                <a:gd name="T31" fmla="*/ 2147483647 h 270"/>
                <a:gd name="T32" fmla="*/ 2147483647 w 525"/>
                <a:gd name="T33" fmla="*/ 2147483647 h 270"/>
                <a:gd name="T34" fmla="*/ 2147483647 w 525"/>
                <a:gd name="T35" fmla="*/ 2147483647 h 270"/>
                <a:gd name="T36" fmla="*/ 2147483647 w 525"/>
                <a:gd name="T37" fmla="*/ 2147483647 h 270"/>
                <a:gd name="T38" fmla="*/ 2147483647 w 525"/>
                <a:gd name="T39" fmla="*/ 2147483647 h 270"/>
                <a:gd name="T40" fmla="*/ 2147483647 w 525"/>
                <a:gd name="T41" fmla="*/ 2147483647 h 270"/>
                <a:gd name="T42" fmla="*/ 2147483647 w 525"/>
                <a:gd name="T43" fmla="*/ 2147483647 h 270"/>
                <a:gd name="T44" fmla="*/ 2147483647 w 525"/>
                <a:gd name="T45" fmla="*/ 2147483647 h 270"/>
                <a:gd name="T46" fmla="*/ 2147483647 w 525"/>
                <a:gd name="T47" fmla="*/ 2147483647 h 270"/>
                <a:gd name="T48" fmla="*/ 2147483647 w 525"/>
                <a:gd name="T49" fmla="*/ 2147483647 h 270"/>
                <a:gd name="T50" fmla="*/ 2147483647 w 525"/>
                <a:gd name="T51" fmla="*/ 2147483647 h 270"/>
                <a:gd name="T52" fmla="*/ 2147483647 w 525"/>
                <a:gd name="T53" fmla="*/ 2147483647 h 270"/>
                <a:gd name="T54" fmla="*/ 2147483647 w 525"/>
                <a:gd name="T55" fmla="*/ 2147483647 h 270"/>
                <a:gd name="T56" fmla="*/ 2147483647 w 525"/>
                <a:gd name="T57" fmla="*/ 2147483647 h 270"/>
                <a:gd name="T58" fmla="*/ 2147483647 w 525"/>
                <a:gd name="T59" fmla="*/ 2147483647 h 270"/>
                <a:gd name="T60" fmla="*/ 2147483647 w 525"/>
                <a:gd name="T61" fmla="*/ 2147483647 h 270"/>
                <a:gd name="T62" fmla="*/ 2147483647 w 525"/>
                <a:gd name="T63" fmla="*/ 2147483647 h 270"/>
                <a:gd name="T64" fmla="*/ 2147483647 w 525"/>
                <a:gd name="T65" fmla="*/ 2147483647 h 270"/>
                <a:gd name="T66" fmla="*/ 2147483647 w 525"/>
                <a:gd name="T67" fmla="*/ 2147483647 h 270"/>
                <a:gd name="T68" fmla="*/ 2147483647 w 525"/>
                <a:gd name="T69" fmla="*/ 2147483647 h 270"/>
                <a:gd name="T70" fmla="*/ 2147483647 w 525"/>
                <a:gd name="T71" fmla="*/ 2147483647 h 2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70"/>
                <a:gd name="T110" fmla="*/ 525 w 525"/>
                <a:gd name="T111" fmla="*/ 270 h 2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70">
                  <a:moveTo>
                    <a:pt x="0" y="134"/>
                  </a:moveTo>
                  <a:lnTo>
                    <a:pt x="1" y="145"/>
                  </a:lnTo>
                  <a:lnTo>
                    <a:pt x="3" y="157"/>
                  </a:lnTo>
                  <a:lnTo>
                    <a:pt x="8" y="168"/>
                  </a:lnTo>
                  <a:lnTo>
                    <a:pt x="15" y="180"/>
                  </a:lnTo>
                  <a:lnTo>
                    <a:pt x="23" y="190"/>
                  </a:lnTo>
                  <a:lnTo>
                    <a:pt x="34" y="201"/>
                  </a:lnTo>
                  <a:lnTo>
                    <a:pt x="46" y="211"/>
                  </a:lnTo>
                  <a:lnTo>
                    <a:pt x="60" y="220"/>
                  </a:lnTo>
                  <a:lnTo>
                    <a:pt x="76" y="228"/>
                  </a:lnTo>
                  <a:lnTo>
                    <a:pt x="93" y="236"/>
                  </a:lnTo>
                  <a:lnTo>
                    <a:pt x="111" y="244"/>
                  </a:lnTo>
                  <a:lnTo>
                    <a:pt x="130" y="250"/>
                  </a:lnTo>
                  <a:lnTo>
                    <a:pt x="151" y="254"/>
                  </a:lnTo>
                  <a:lnTo>
                    <a:pt x="171" y="260"/>
                  </a:lnTo>
                  <a:lnTo>
                    <a:pt x="194" y="263"/>
                  </a:lnTo>
                  <a:lnTo>
                    <a:pt x="216" y="266"/>
                  </a:lnTo>
                  <a:lnTo>
                    <a:pt x="239" y="267"/>
                  </a:lnTo>
                  <a:lnTo>
                    <a:pt x="262" y="269"/>
                  </a:lnTo>
                  <a:lnTo>
                    <a:pt x="284" y="267"/>
                  </a:lnTo>
                  <a:lnTo>
                    <a:pt x="307" y="266"/>
                  </a:lnTo>
                  <a:lnTo>
                    <a:pt x="329" y="263"/>
                  </a:lnTo>
                  <a:lnTo>
                    <a:pt x="351" y="260"/>
                  </a:lnTo>
                  <a:lnTo>
                    <a:pt x="372" y="254"/>
                  </a:lnTo>
                  <a:lnTo>
                    <a:pt x="392" y="250"/>
                  </a:lnTo>
                  <a:lnTo>
                    <a:pt x="412" y="243"/>
                  </a:lnTo>
                  <a:lnTo>
                    <a:pt x="430" y="236"/>
                  </a:lnTo>
                  <a:lnTo>
                    <a:pt x="446" y="228"/>
                  </a:lnTo>
                  <a:lnTo>
                    <a:pt x="462" y="220"/>
                  </a:lnTo>
                  <a:lnTo>
                    <a:pt x="476" y="210"/>
                  </a:lnTo>
                  <a:lnTo>
                    <a:pt x="489" y="201"/>
                  </a:lnTo>
                  <a:lnTo>
                    <a:pt x="498" y="190"/>
                  </a:lnTo>
                  <a:lnTo>
                    <a:pt x="507" y="180"/>
                  </a:lnTo>
                  <a:lnTo>
                    <a:pt x="515" y="168"/>
                  </a:lnTo>
                  <a:lnTo>
                    <a:pt x="519" y="157"/>
                  </a:lnTo>
                  <a:lnTo>
                    <a:pt x="522" y="145"/>
                  </a:lnTo>
                  <a:lnTo>
                    <a:pt x="524" y="134"/>
                  </a:lnTo>
                  <a:lnTo>
                    <a:pt x="522" y="123"/>
                  </a:lnTo>
                  <a:lnTo>
                    <a:pt x="519" y="110"/>
                  </a:lnTo>
                  <a:lnTo>
                    <a:pt x="515" y="100"/>
                  </a:lnTo>
                  <a:lnTo>
                    <a:pt x="507" y="88"/>
                  </a:lnTo>
                  <a:lnTo>
                    <a:pt x="498" y="77"/>
                  </a:lnTo>
                  <a:lnTo>
                    <a:pt x="489" y="67"/>
                  </a:lnTo>
                  <a:lnTo>
                    <a:pt x="476" y="57"/>
                  </a:lnTo>
                  <a:lnTo>
                    <a:pt x="462" y="48"/>
                  </a:lnTo>
                  <a:lnTo>
                    <a:pt x="446" y="40"/>
                  </a:lnTo>
                  <a:lnTo>
                    <a:pt x="430" y="31"/>
                  </a:lnTo>
                  <a:lnTo>
                    <a:pt x="412" y="24"/>
                  </a:lnTo>
                  <a:lnTo>
                    <a:pt x="392" y="18"/>
                  </a:lnTo>
                  <a:lnTo>
                    <a:pt x="372" y="12"/>
                  </a:lnTo>
                  <a:lnTo>
                    <a:pt x="351" y="8"/>
                  </a:lnTo>
                  <a:lnTo>
                    <a:pt x="329" y="4"/>
                  </a:lnTo>
                  <a:lnTo>
                    <a:pt x="307" y="2"/>
                  </a:lnTo>
                  <a:lnTo>
                    <a:pt x="284" y="1"/>
                  </a:lnTo>
                  <a:lnTo>
                    <a:pt x="262" y="0"/>
                  </a:lnTo>
                  <a:lnTo>
                    <a:pt x="239" y="1"/>
                  </a:lnTo>
                  <a:lnTo>
                    <a:pt x="216" y="2"/>
                  </a:lnTo>
                  <a:lnTo>
                    <a:pt x="193" y="4"/>
                  </a:lnTo>
                  <a:lnTo>
                    <a:pt x="171" y="8"/>
                  </a:lnTo>
                  <a:lnTo>
                    <a:pt x="151" y="12"/>
                  </a:lnTo>
                  <a:lnTo>
                    <a:pt x="130" y="18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6" y="40"/>
                  </a:lnTo>
                  <a:lnTo>
                    <a:pt x="60" y="48"/>
                  </a:lnTo>
                  <a:lnTo>
                    <a:pt x="46" y="57"/>
                  </a:lnTo>
                  <a:lnTo>
                    <a:pt x="34" y="67"/>
                  </a:lnTo>
                  <a:lnTo>
                    <a:pt x="23" y="77"/>
                  </a:lnTo>
                  <a:lnTo>
                    <a:pt x="15" y="88"/>
                  </a:lnTo>
                  <a:lnTo>
                    <a:pt x="8" y="100"/>
                  </a:lnTo>
                  <a:lnTo>
                    <a:pt x="3" y="110"/>
                  </a:lnTo>
                  <a:lnTo>
                    <a:pt x="1" y="123"/>
                  </a:lnTo>
                  <a:lnTo>
                    <a:pt x="0" y="13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auto">
            <a:xfrm>
              <a:off x="2681288" y="2706688"/>
              <a:ext cx="1250950" cy="701675"/>
            </a:xfrm>
            <a:custGeom>
              <a:avLst/>
              <a:gdLst/>
              <a:ahLst/>
              <a:cxnLst>
                <a:cxn ang="0">
                  <a:pos x="0" y="221"/>
                </a:cxn>
                <a:cxn ang="0">
                  <a:pos x="388" y="0"/>
                </a:cxn>
                <a:cxn ang="0">
                  <a:pos x="787" y="229"/>
                </a:cxn>
                <a:cxn ang="0">
                  <a:pos x="388" y="441"/>
                </a:cxn>
                <a:cxn ang="0">
                  <a:pos x="0" y="221"/>
                </a:cxn>
              </a:cxnLst>
              <a:rect l="0" t="0" r="r" b="b"/>
              <a:pathLst>
                <a:path w="788" h="442">
                  <a:moveTo>
                    <a:pt x="0" y="221"/>
                  </a:moveTo>
                  <a:lnTo>
                    <a:pt x="388" y="0"/>
                  </a:lnTo>
                  <a:lnTo>
                    <a:pt x="787" y="229"/>
                  </a:lnTo>
                  <a:lnTo>
                    <a:pt x="388" y="441"/>
                  </a:lnTo>
                  <a:lnTo>
                    <a:pt x="0" y="221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134" name="Freeform 13"/>
            <p:cNvSpPr>
              <a:spLocks/>
            </p:cNvSpPr>
            <p:nvPr/>
          </p:nvSpPr>
          <p:spPr bwMode="auto">
            <a:xfrm>
              <a:off x="4391025" y="2881313"/>
              <a:ext cx="1350963" cy="441325"/>
            </a:xfrm>
            <a:custGeom>
              <a:avLst/>
              <a:gdLst>
                <a:gd name="T0" fmla="*/ 2147483647 w 851"/>
                <a:gd name="T1" fmla="*/ 2147483647 h 278"/>
                <a:gd name="T2" fmla="*/ 2147483647 w 851"/>
                <a:gd name="T3" fmla="*/ 0 h 278"/>
                <a:gd name="T4" fmla="*/ 0 w 851"/>
                <a:gd name="T5" fmla="*/ 0 h 278"/>
                <a:gd name="T6" fmla="*/ 0 w 851"/>
                <a:gd name="T7" fmla="*/ 2147483647 h 278"/>
                <a:gd name="T8" fmla="*/ 2147483647 w 851"/>
                <a:gd name="T9" fmla="*/ 2147483647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1"/>
                <a:gd name="T16" fmla="*/ 0 h 278"/>
                <a:gd name="T17" fmla="*/ 851 w 851"/>
                <a:gd name="T18" fmla="*/ 278 h 2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1" h="278">
                  <a:moveTo>
                    <a:pt x="850" y="277"/>
                  </a:moveTo>
                  <a:lnTo>
                    <a:pt x="850" y="0"/>
                  </a:lnTo>
                  <a:lnTo>
                    <a:pt x="0" y="0"/>
                  </a:lnTo>
                  <a:lnTo>
                    <a:pt x="0" y="277"/>
                  </a:lnTo>
                  <a:lnTo>
                    <a:pt x="850" y="27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35" name="Freeform 14"/>
            <p:cNvSpPr>
              <a:spLocks/>
            </p:cNvSpPr>
            <p:nvPr/>
          </p:nvSpPr>
          <p:spPr bwMode="auto">
            <a:xfrm>
              <a:off x="952500" y="2870201"/>
              <a:ext cx="1154113" cy="439737"/>
            </a:xfrm>
            <a:custGeom>
              <a:avLst/>
              <a:gdLst>
                <a:gd name="T0" fmla="*/ 2147483647 w 727"/>
                <a:gd name="T1" fmla="*/ 2147483647 h 277"/>
                <a:gd name="T2" fmla="*/ 2147483647 w 727"/>
                <a:gd name="T3" fmla="*/ 0 h 277"/>
                <a:gd name="T4" fmla="*/ 0 w 727"/>
                <a:gd name="T5" fmla="*/ 0 h 277"/>
                <a:gd name="T6" fmla="*/ 0 w 727"/>
                <a:gd name="T7" fmla="*/ 2147483647 h 277"/>
                <a:gd name="T8" fmla="*/ 2147483647 w 727"/>
                <a:gd name="T9" fmla="*/ 2147483647 h 2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7"/>
                <a:gd name="T16" fmla="*/ 0 h 277"/>
                <a:gd name="T17" fmla="*/ 727 w 727"/>
                <a:gd name="T18" fmla="*/ 277 h 2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7" h="277">
                  <a:moveTo>
                    <a:pt x="726" y="276"/>
                  </a:moveTo>
                  <a:lnTo>
                    <a:pt x="726" y="0"/>
                  </a:lnTo>
                  <a:lnTo>
                    <a:pt x="0" y="0"/>
                  </a:lnTo>
                  <a:lnTo>
                    <a:pt x="0" y="276"/>
                  </a:lnTo>
                  <a:lnTo>
                    <a:pt x="726" y="27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36" name="Freeform 15"/>
            <p:cNvSpPr>
              <a:spLocks/>
            </p:cNvSpPr>
            <p:nvPr/>
          </p:nvSpPr>
          <p:spPr bwMode="auto">
            <a:xfrm>
              <a:off x="4391025" y="1882775"/>
              <a:ext cx="835025" cy="427038"/>
            </a:xfrm>
            <a:custGeom>
              <a:avLst/>
              <a:gdLst>
                <a:gd name="T0" fmla="*/ 2147483647 w 526"/>
                <a:gd name="T1" fmla="*/ 2147483647 h 269"/>
                <a:gd name="T2" fmla="*/ 2147483647 w 526"/>
                <a:gd name="T3" fmla="*/ 2147483647 h 269"/>
                <a:gd name="T4" fmla="*/ 2147483647 w 526"/>
                <a:gd name="T5" fmla="*/ 2147483647 h 269"/>
                <a:gd name="T6" fmla="*/ 2147483647 w 526"/>
                <a:gd name="T7" fmla="*/ 2147483647 h 269"/>
                <a:gd name="T8" fmla="*/ 2147483647 w 526"/>
                <a:gd name="T9" fmla="*/ 2147483647 h 269"/>
                <a:gd name="T10" fmla="*/ 2147483647 w 526"/>
                <a:gd name="T11" fmla="*/ 2147483647 h 269"/>
                <a:gd name="T12" fmla="*/ 2147483647 w 526"/>
                <a:gd name="T13" fmla="*/ 2147483647 h 269"/>
                <a:gd name="T14" fmla="*/ 2147483647 w 526"/>
                <a:gd name="T15" fmla="*/ 2147483647 h 269"/>
                <a:gd name="T16" fmla="*/ 2147483647 w 526"/>
                <a:gd name="T17" fmla="*/ 0 h 269"/>
                <a:gd name="T18" fmla="*/ 2147483647 w 526"/>
                <a:gd name="T19" fmla="*/ 0 h 269"/>
                <a:gd name="T20" fmla="*/ 2147483647 w 526"/>
                <a:gd name="T21" fmla="*/ 2147483647 h 269"/>
                <a:gd name="T22" fmla="*/ 2147483647 w 526"/>
                <a:gd name="T23" fmla="*/ 2147483647 h 269"/>
                <a:gd name="T24" fmla="*/ 2147483647 w 526"/>
                <a:gd name="T25" fmla="*/ 2147483647 h 269"/>
                <a:gd name="T26" fmla="*/ 2147483647 w 526"/>
                <a:gd name="T27" fmla="*/ 2147483647 h 269"/>
                <a:gd name="T28" fmla="*/ 2147483647 w 526"/>
                <a:gd name="T29" fmla="*/ 2147483647 h 269"/>
                <a:gd name="T30" fmla="*/ 2147483647 w 526"/>
                <a:gd name="T31" fmla="*/ 2147483647 h 269"/>
                <a:gd name="T32" fmla="*/ 2147483647 w 526"/>
                <a:gd name="T33" fmla="*/ 2147483647 h 269"/>
                <a:gd name="T34" fmla="*/ 2147483647 w 526"/>
                <a:gd name="T35" fmla="*/ 2147483647 h 269"/>
                <a:gd name="T36" fmla="*/ 2147483647 w 526"/>
                <a:gd name="T37" fmla="*/ 2147483647 h 269"/>
                <a:gd name="T38" fmla="*/ 2147483647 w 526"/>
                <a:gd name="T39" fmla="*/ 2147483647 h 269"/>
                <a:gd name="T40" fmla="*/ 2147483647 w 526"/>
                <a:gd name="T41" fmla="*/ 2147483647 h 269"/>
                <a:gd name="T42" fmla="*/ 2147483647 w 526"/>
                <a:gd name="T43" fmla="*/ 2147483647 h 269"/>
                <a:gd name="T44" fmla="*/ 2147483647 w 526"/>
                <a:gd name="T45" fmla="*/ 2147483647 h 269"/>
                <a:gd name="T46" fmla="*/ 2147483647 w 526"/>
                <a:gd name="T47" fmla="*/ 2147483647 h 269"/>
                <a:gd name="T48" fmla="*/ 2147483647 w 526"/>
                <a:gd name="T49" fmla="*/ 2147483647 h 269"/>
                <a:gd name="T50" fmla="*/ 2147483647 w 526"/>
                <a:gd name="T51" fmla="*/ 2147483647 h 269"/>
                <a:gd name="T52" fmla="*/ 2147483647 w 526"/>
                <a:gd name="T53" fmla="*/ 2147483647 h 269"/>
                <a:gd name="T54" fmla="*/ 2147483647 w 526"/>
                <a:gd name="T55" fmla="*/ 2147483647 h 269"/>
                <a:gd name="T56" fmla="*/ 2147483647 w 526"/>
                <a:gd name="T57" fmla="*/ 2147483647 h 269"/>
                <a:gd name="T58" fmla="*/ 2147483647 w 526"/>
                <a:gd name="T59" fmla="*/ 2147483647 h 269"/>
                <a:gd name="T60" fmla="*/ 2147483647 w 526"/>
                <a:gd name="T61" fmla="*/ 2147483647 h 269"/>
                <a:gd name="T62" fmla="*/ 2147483647 w 526"/>
                <a:gd name="T63" fmla="*/ 2147483647 h 269"/>
                <a:gd name="T64" fmla="*/ 2147483647 w 526"/>
                <a:gd name="T65" fmla="*/ 2147483647 h 269"/>
                <a:gd name="T66" fmla="*/ 2147483647 w 526"/>
                <a:gd name="T67" fmla="*/ 2147483647 h 269"/>
                <a:gd name="T68" fmla="*/ 2147483647 w 526"/>
                <a:gd name="T69" fmla="*/ 2147483647 h 269"/>
                <a:gd name="T70" fmla="*/ 2147483647 w 526"/>
                <a:gd name="T71" fmla="*/ 2147483647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6"/>
                <a:gd name="T109" fmla="*/ 0 h 269"/>
                <a:gd name="T110" fmla="*/ 526 w 526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6" h="269">
                  <a:moveTo>
                    <a:pt x="525" y="134"/>
                  </a:moveTo>
                  <a:lnTo>
                    <a:pt x="523" y="121"/>
                  </a:lnTo>
                  <a:lnTo>
                    <a:pt x="521" y="110"/>
                  </a:lnTo>
                  <a:lnTo>
                    <a:pt x="516" y="98"/>
                  </a:lnTo>
                  <a:lnTo>
                    <a:pt x="509" y="88"/>
                  </a:lnTo>
                  <a:lnTo>
                    <a:pt x="501" y="77"/>
                  </a:lnTo>
                  <a:lnTo>
                    <a:pt x="490" y="67"/>
                  </a:lnTo>
                  <a:lnTo>
                    <a:pt x="478" y="57"/>
                  </a:lnTo>
                  <a:lnTo>
                    <a:pt x="464" y="47"/>
                  </a:lnTo>
                  <a:lnTo>
                    <a:pt x="448" y="38"/>
                  </a:lnTo>
                  <a:lnTo>
                    <a:pt x="431" y="31"/>
                  </a:lnTo>
                  <a:lnTo>
                    <a:pt x="412" y="24"/>
                  </a:lnTo>
                  <a:lnTo>
                    <a:pt x="393" y="18"/>
                  </a:lnTo>
                  <a:lnTo>
                    <a:pt x="373" y="12"/>
                  </a:lnTo>
                  <a:lnTo>
                    <a:pt x="351" y="8"/>
                  </a:lnTo>
                  <a:lnTo>
                    <a:pt x="330" y="4"/>
                  </a:lnTo>
                  <a:lnTo>
                    <a:pt x="308" y="1"/>
                  </a:lnTo>
                  <a:lnTo>
                    <a:pt x="285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3" y="8"/>
                  </a:lnTo>
                  <a:lnTo>
                    <a:pt x="151" y="12"/>
                  </a:lnTo>
                  <a:lnTo>
                    <a:pt x="130" y="18"/>
                  </a:lnTo>
                  <a:lnTo>
                    <a:pt x="112" y="24"/>
                  </a:lnTo>
                  <a:lnTo>
                    <a:pt x="93" y="31"/>
                  </a:lnTo>
                  <a:lnTo>
                    <a:pt x="76" y="38"/>
                  </a:lnTo>
                  <a:lnTo>
                    <a:pt x="60" y="47"/>
                  </a:lnTo>
                  <a:lnTo>
                    <a:pt x="46" y="57"/>
                  </a:lnTo>
                  <a:lnTo>
                    <a:pt x="34" y="67"/>
                  </a:lnTo>
                  <a:lnTo>
                    <a:pt x="23" y="77"/>
                  </a:lnTo>
                  <a:lnTo>
                    <a:pt x="15" y="88"/>
                  </a:lnTo>
                  <a:lnTo>
                    <a:pt x="8" y="98"/>
                  </a:lnTo>
                  <a:lnTo>
                    <a:pt x="3" y="110"/>
                  </a:lnTo>
                  <a:lnTo>
                    <a:pt x="1" y="121"/>
                  </a:lnTo>
                  <a:lnTo>
                    <a:pt x="0" y="134"/>
                  </a:lnTo>
                  <a:lnTo>
                    <a:pt x="1" y="146"/>
                  </a:lnTo>
                  <a:lnTo>
                    <a:pt x="3" y="157"/>
                  </a:lnTo>
                  <a:lnTo>
                    <a:pt x="8" y="169"/>
                  </a:lnTo>
                  <a:lnTo>
                    <a:pt x="15" y="180"/>
                  </a:lnTo>
                  <a:lnTo>
                    <a:pt x="23" y="190"/>
                  </a:lnTo>
                  <a:lnTo>
                    <a:pt x="34" y="200"/>
                  </a:lnTo>
                  <a:lnTo>
                    <a:pt x="46" y="210"/>
                  </a:lnTo>
                  <a:lnTo>
                    <a:pt x="60" y="220"/>
                  </a:lnTo>
                  <a:lnTo>
                    <a:pt x="76" y="229"/>
                  </a:lnTo>
                  <a:lnTo>
                    <a:pt x="93" y="236"/>
                  </a:lnTo>
                  <a:lnTo>
                    <a:pt x="112" y="243"/>
                  </a:lnTo>
                  <a:lnTo>
                    <a:pt x="130" y="250"/>
                  </a:lnTo>
                  <a:lnTo>
                    <a:pt x="151" y="256"/>
                  </a:lnTo>
                  <a:lnTo>
                    <a:pt x="173" y="260"/>
                  </a:lnTo>
                  <a:lnTo>
                    <a:pt x="194" y="263"/>
                  </a:lnTo>
                  <a:lnTo>
                    <a:pt x="216" y="266"/>
                  </a:lnTo>
                  <a:lnTo>
                    <a:pt x="239" y="268"/>
                  </a:lnTo>
                  <a:lnTo>
                    <a:pt x="262" y="268"/>
                  </a:lnTo>
                  <a:lnTo>
                    <a:pt x="285" y="268"/>
                  </a:lnTo>
                  <a:lnTo>
                    <a:pt x="308" y="266"/>
                  </a:lnTo>
                  <a:lnTo>
                    <a:pt x="330" y="263"/>
                  </a:lnTo>
                  <a:lnTo>
                    <a:pt x="351" y="260"/>
                  </a:lnTo>
                  <a:lnTo>
                    <a:pt x="373" y="256"/>
                  </a:lnTo>
                  <a:lnTo>
                    <a:pt x="393" y="250"/>
                  </a:lnTo>
                  <a:lnTo>
                    <a:pt x="412" y="243"/>
                  </a:lnTo>
                  <a:lnTo>
                    <a:pt x="431" y="236"/>
                  </a:lnTo>
                  <a:lnTo>
                    <a:pt x="448" y="229"/>
                  </a:lnTo>
                  <a:lnTo>
                    <a:pt x="464" y="220"/>
                  </a:lnTo>
                  <a:lnTo>
                    <a:pt x="478" y="210"/>
                  </a:lnTo>
                  <a:lnTo>
                    <a:pt x="490" y="200"/>
                  </a:lnTo>
                  <a:lnTo>
                    <a:pt x="501" y="190"/>
                  </a:lnTo>
                  <a:lnTo>
                    <a:pt x="509" y="180"/>
                  </a:lnTo>
                  <a:lnTo>
                    <a:pt x="516" y="169"/>
                  </a:lnTo>
                  <a:lnTo>
                    <a:pt x="521" y="157"/>
                  </a:lnTo>
                  <a:lnTo>
                    <a:pt x="523" y="146"/>
                  </a:lnTo>
                  <a:lnTo>
                    <a:pt x="525" y="13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Rectangle 16"/>
            <p:cNvSpPr>
              <a:spLocks noChangeArrowheads="1"/>
            </p:cNvSpPr>
            <p:nvPr/>
          </p:nvSpPr>
          <p:spPr bwMode="auto">
            <a:xfrm>
              <a:off x="2044700" y="2212975"/>
              <a:ext cx="4286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lot</a:t>
              </a:r>
            </a:p>
          </p:txBody>
        </p:sp>
        <p:sp>
          <p:nvSpPr>
            <p:cNvPr id="5138" name="Rectangle 17"/>
            <p:cNvSpPr>
              <a:spLocks noChangeArrowheads="1"/>
            </p:cNvSpPr>
            <p:nvPr/>
          </p:nvSpPr>
          <p:spPr bwMode="auto">
            <a:xfrm>
              <a:off x="4408487" y="1922463"/>
              <a:ext cx="836613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dname</a:t>
              </a:r>
            </a:p>
          </p:txBody>
        </p:sp>
        <p:sp>
          <p:nvSpPr>
            <p:cNvPr id="5139" name="Rectangle 18"/>
            <p:cNvSpPr>
              <a:spLocks noChangeArrowheads="1"/>
            </p:cNvSpPr>
            <p:nvPr/>
          </p:nvSpPr>
          <p:spPr bwMode="auto">
            <a:xfrm>
              <a:off x="5143500" y="2246313"/>
              <a:ext cx="858838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budget</a:t>
              </a:r>
            </a:p>
          </p:txBody>
        </p:sp>
        <p:sp>
          <p:nvSpPr>
            <p:cNvPr id="5140" name="Rectangle 19"/>
            <p:cNvSpPr>
              <a:spLocks noChangeArrowheads="1"/>
            </p:cNvSpPr>
            <p:nvPr/>
          </p:nvSpPr>
          <p:spPr bwMode="auto">
            <a:xfrm>
              <a:off x="3797300" y="2236788"/>
              <a:ext cx="4857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charset="0"/>
                </a:rPr>
                <a:t>did</a:t>
              </a:r>
            </a:p>
          </p:txBody>
        </p:sp>
        <p:sp>
          <p:nvSpPr>
            <p:cNvPr id="5141" name="Rectangle 20"/>
            <p:cNvSpPr>
              <a:spLocks noChangeArrowheads="1"/>
            </p:cNvSpPr>
            <p:nvPr/>
          </p:nvSpPr>
          <p:spPr bwMode="auto">
            <a:xfrm>
              <a:off x="2798763" y="1655763"/>
              <a:ext cx="700087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since</a:t>
              </a:r>
            </a:p>
          </p:txBody>
        </p:sp>
        <p:sp>
          <p:nvSpPr>
            <p:cNvPr id="5142" name="Rectangle 21"/>
            <p:cNvSpPr>
              <a:spLocks noChangeArrowheads="1"/>
            </p:cNvSpPr>
            <p:nvPr/>
          </p:nvSpPr>
          <p:spPr bwMode="auto">
            <a:xfrm>
              <a:off x="1120775" y="1911350"/>
              <a:ext cx="7112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name</a:t>
              </a:r>
            </a:p>
          </p:txBody>
        </p:sp>
        <p:sp>
          <p:nvSpPr>
            <p:cNvPr id="5143" name="Rectangle 22"/>
            <p:cNvSpPr>
              <a:spLocks noChangeArrowheads="1"/>
            </p:cNvSpPr>
            <p:nvPr/>
          </p:nvSpPr>
          <p:spPr bwMode="auto">
            <a:xfrm>
              <a:off x="2806700" y="2913063"/>
              <a:ext cx="985784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 dirty="0" err="1">
                  <a:solidFill>
                    <a:schemeClr val="bg1"/>
                  </a:solidFill>
                  <a:latin typeface="Arial" charset="0"/>
                </a:rPr>
                <a:t>Works_In</a:t>
              </a:r>
              <a:endParaRPr lang="en-US" sz="14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144" name="Rectangle 23"/>
            <p:cNvSpPr>
              <a:spLocks noChangeArrowheads="1"/>
            </p:cNvSpPr>
            <p:nvPr/>
          </p:nvSpPr>
          <p:spPr bwMode="auto">
            <a:xfrm>
              <a:off x="4356100" y="2935288"/>
              <a:ext cx="14224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Departments</a:t>
              </a:r>
            </a:p>
          </p:txBody>
        </p:sp>
        <p:sp>
          <p:nvSpPr>
            <p:cNvPr id="5145" name="Rectangle 24"/>
            <p:cNvSpPr>
              <a:spLocks noChangeArrowheads="1"/>
            </p:cNvSpPr>
            <p:nvPr/>
          </p:nvSpPr>
          <p:spPr bwMode="auto">
            <a:xfrm>
              <a:off x="901700" y="2898776"/>
              <a:ext cx="12541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Employees</a:t>
              </a:r>
            </a:p>
          </p:txBody>
        </p:sp>
        <p:sp>
          <p:nvSpPr>
            <p:cNvPr id="5146" name="Rectangle 25"/>
            <p:cNvSpPr>
              <a:spLocks noChangeArrowheads="1"/>
            </p:cNvSpPr>
            <p:nvPr/>
          </p:nvSpPr>
          <p:spPr bwMode="auto">
            <a:xfrm>
              <a:off x="446088" y="2189163"/>
              <a:ext cx="5318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charset="0"/>
                </a:rPr>
                <a:t>ssn</a:t>
              </a:r>
            </a:p>
          </p:txBody>
        </p:sp>
        <p:sp>
          <p:nvSpPr>
            <p:cNvPr id="5147" name="Line 26"/>
            <p:cNvSpPr>
              <a:spLocks noChangeShapeType="1"/>
            </p:cNvSpPr>
            <p:nvPr/>
          </p:nvSpPr>
          <p:spPr bwMode="auto">
            <a:xfrm>
              <a:off x="1441450" y="2281237"/>
              <a:ext cx="76200" cy="58419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Line 27"/>
            <p:cNvSpPr>
              <a:spLocks noChangeShapeType="1"/>
            </p:cNvSpPr>
            <p:nvPr/>
          </p:nvSpPr>
          <p:spPr bwMode="auto">
            <a:xfrm>
              <a:off x="684213" y="2627313"/>
              <a:ext cx="627062" cy="2476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Line 28"/>
            <p:cNvSpPr>
              <a:spLocks noChangeShapeType="1"/>
            </p:cNvSpPr>
            <p:nvPr/>
          </p:nvSpPr>
          <p:spPr bwMode="auto">
            <a:xfrm flipH="1">
              <a:off x="1860550" y="2611439"/>
              <a:ext cx="284163" cy="24129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Line 29"/>
            <p:cNvSpPr>
              <a:spLocks noChangeShapeType="1"/>
            </p:cNvSpPr>
            <p:nvPr/>
          </p:nvSpPr>
          <p:spPr bwMode="auto">
            <a:xfrm flipH="1">
              <a:off x="2106612" y="3054349"/>
              <a:ext cx="558800" cy="317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Line 30"/>
            <p:cNvSpPr>
              <a:spLocks noChangeShapeType="1"/>
            </p:cNvSpPr>
            <p:nvPr/>
          </p:nvSpPr>
          <p:spPr bwMode="auto">
            <a:xfrm>
              <a:off x="3932238" y="3071813"/>
              <a:ext cx="458787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2" name="Line 31"/>
            <p:cNvSpPr>
              <a:spLocks noChangeShapeType="1"/>
            </p:cNvSpPr>
            <p:nvPr/>
          </p:nvSpPr>
          <p:spPr bwMode="auto">
            <a:xfrm>
              <a:off x="3100388" y="2074863"/>
              <a:ext cx="185737" cy="61912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Line 32"/>
            <p:cNvSpPr>
              <a:spLocks noChangeShapeType="1"/>
            </p:cNvSpPr>
            <p:nvPr/>
          </p:nvSpPr>
          <p:spPr bwMode="auto">
            <a:xfrm>
              <a:off x="4283075" y="2611439"/>
              <a:ext cx="334963" cy="25399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Line 33"/>
            <p:cNvSpPr>
              <a:spLocks noChangeShapeType="1"/>
            </p:cNvSpPr>
            <p:nvPr/>
          </p:nvSpPr>
          <p:spPr bwMode="auto">
            <a:xfrm>
              <a:off x="4787900" y="2309813"/>
              <a:ext cx="114300" cy="57149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Line 34"/>
            <p:cNvSpPr>
              <a:spLocks noChangeShapeType="1"/>
            </p:cNvSpPr>
            <p:nvPr/>
          </p:nvSpPr>
          <p:spPr bwMode="auto">
            <a:xfrm flipH="1">
              <a:off x="5251450" y="2611439"/>
              <a:ext cx="222250" cy="25399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157" name="Picture 37" descr="C:\Users\Kien\AppData\Local\Microsoft\Windows\Temporary Internet Files\Content.IE5\YDNNHWKG\MC90033403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365" y="3862913"/>
            <a:ext cx="1846983" cy="238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 bwMode="auto">
          <a:xfrm>
            <a:off x="4495800" y="3505200"/>
            <a:ext cx="1600200" cy="762000"/>
          </a:xfrm>
          <a:prstGeom prst="wedgeEllipseCallout">
            <a:avLst>
              <a:gd name="adj1" fmla="val -21627"/>
              <a:gd name="adj2" fmla="val -80833"/>
            </a:avLst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 Narrow"/>
                <a:cs typeface="Arial Narrow"/>
              </a:rPr>
              <a:t>A relationship</a:t>
            </a:r>
          </a:p>
        </p:txBody>
      </p:sp>
    </p:spTree>
    <p:extLst>
      <p:ext uri="{BB962C8B-B14F-4D97-AF65-F5344CB8AC3E}">
        <p14:creationId xmlns:p14="http://schemas.microsoft.com/office/powerpoint/2010/main" val="3755957273"/>
      </p:ext>
    </p:extLst>
  </p:cSld>
  <p:clrMapOvr>
    <a:masterClrMapping/>
  </p:clrMapOvr>
  <p:transition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0"/>
          <p:cNvGrpSpPr>
            <a:grpSpLocks/>
          </p:cNvGrpSpPr>
          <p:nvPr/>
        </p:nvGrpSpPr>
        <p:grpSpPr bwMode="auto">
          <a:xfrm>
            <a:off x="1800374" y="1910401"/>
            <a:ext cx="2743200" cy="933450"/>
            <a:chOff x="1905000" y="1524000"/>
            <a:chExt cx="2743200" cy="933510"/>
          </a:xfrm>
        </p:grpSpPr>
        <p:sp>
          <p:nvSpPr>
            <p:cNvPr id="93" name="Oval 92"/>
            <p:cNvSpPr/>
            <p:nvPr/>
          </p:nvSpPr>
          <p:spPr bwMode="auto">
            <a:xfrm>
              <a:off x="1905000" y="1524000"/>
              <a:ext cx="2743200" cy="914459"/>
            </a:xfrm>
            <a:prstGeom prst="ellipse">
              <a:avLst/>
            </a:prstGeom>
            <a:solidFill>
              <a:schemeClr val="tx1">
                <a:lumMod val="10000"/>
                <a:lumOff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57436" name="TextBox 248"/>
            <p:cNvSpPr txBox="1">
              <a:spLocks noChangeArrowheads="1"/>
            </p:cNvSpPr>
            <p:nvPr/>
          </p:nvSpPr>
          <p:spPr bwMode="auto">
            <a:xfrm>
              <a:off x="2743200" y="2057400"/>
              <a:ext cx="86510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>
                  <a:latin typeface="Calibri" pitchFamily="34" charset="0"/>
                </a:rPr>
                <a:t>Merge</a:t>
              </a:r>
            </a:p>
          </p:txBody>
        </p:sp>
      </p:grpSp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628650" y="235736"/>
            <a:ext cx="7886700" cy="1325563"/>
          </a:xfrm>
        </p:spPr>
        <p:txBody>
          <a:bodyPr/>
          <a:lstStyle/>
          <a:p>
            <a:r>
              <a:rPr lang="en-US" b="1" dirty="0"/>
              <a:t>ER to Relational Mapping (2)</a:t>
            </a:r>
          </a:p>
        </p:txBody>
      </p:sp>
      <p:sp>
        <p:nvSpPr>
          <p:cNvPr id="573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9" name="Group 129"/>
          <p:cNvGrpSpPr>
            <a:grpSpLocks/>
          </p:cNvGrpSpPr>
          <p:nvPr/>
        </p:nvGrpSpPr>
        <p:grpSpPr bwMode="auto">
          <a:xfrm>
            <a:off x="276374" y="1605601"/>
            <a:ext cx="4267200" cy="1066800"/>
            <a:chOff x="304800" y="5029200"/>
            <a:chExt cx="4267200" cy="1066800"/>
          </a:xfrm>
        </p:grpSpPr>
        <p:grpSp>
          <p:nvGrpSpPr>
            <p:cNvPr id="57372" name="Group 90"/>
            <p:cNvGrpSpPr>
              <a:grpSpLocks/>
            </p:cNvGrpSpPr>
            <p:nvPr/>
          </p:nvGrpSpPr>
          <p:grpSpPr bwMode="auto">
            <a:xfrm>
              <a:off x="304800" y="5029200"/>
              <a:ext cx="1600200" cy="914400"/>
              <a:chOff x="914400" y="1600200"/>
              <a:chExt cx="1600200" cy="914400"/>
            </a:xfrm>
          </p:grpSpPr>
          <p:sp>
            <p:nvSpPr>
              <p:cNvPr id="92" name="Flowchart: Terminator 91"/>
              <p:cNvSpPr/>
              <p:nvPr/>
            </p:nvSpPr>
            <p:spPr bwMode="auto">
              <a:xfrm>
                <a:off x="914400" y="1828800"/>
                <a:ext cx="533400" cy="152400"/>
              </a:xfrm>
              <a:prstGeom prst="flowChartTerminator">
                <a:avLst/>
              </a:prstGeom>
              <a:solidFill>
                <a:schemeClr val="accent4">
                  <a:lumMod val="25000"/>
                  <a:lumOff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200" dirty="0">
                    <a:latin typeface="Calibri" pitchFamily="34" charset="0"/>
                  </a:rPr>
                  <a:t>KEY</a:t>
                </a:r>
              </a:p>
            </p:txBody>
          </p:sp>
          <p:sp>
            <p:nvSpPr>
              <p:cNvPr id="57387" name="Flowchart: Terminator 92"/>
              <p:cNvSpPr>
                <a:spLocks noChangeArrowheads="1"/>
              </p:cNvSpPr>
              <p:nvPr/>
            </p:nvSpPr>
            <p:spPr bwMode="auto">
              <a:xfrm>
                <a:off x="1371600" y="1600200"/>
                <a:ext cx="533400" cy="152400"/>
              </a:xfrm>
              <a:prstGeom prst="flowChartTerminator">
                <a:avLst/>
              </a:prstGeom>
              <a:solidFill>
                <a:srgbClr val="FFC00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7388" name="Flowchart: Terminator 93"/>
              <p:cNvSpPr>
                <a:spLocks noChangeArrowheads="1"/>
              </p:cNvSpPr>
              <p:nvPr/>
            </p:nvSpPr>
            <p:spPr bwMode="auto">
              <a:xfrm>
                <a:off x="1981200" y="1828800"/>
                <a:ext cx="533400" cy="152400"/>
              </a:xfrm>
              <a:prstGeom prst="flowChartTerminator">
                <a:avLst/>
              </a:prstGeom>
              <a:solidFill>
                <a:srgbClr val="9191B5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5" name="Flowchart: Process 94"/>
              <p:cNvSpPr/>
              <p:nvPr/>
            </p:nvSpPr>
            <p:spPr bwMode="auto">
              <a:xfrm>
                <a:off x="1066800" y="2209800"/>
                <a:ext cx="1295400" cy="304800"/>
              </a:xfrm>
              <a:prstGeom prst="flowChartProcess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cxnSp>
            <p:nvCxnSpPr>
              <p:cNvPr id="57390" name="Straight Connector 95"/>
              <p:cNvCxnSpPr>
                <a:cxnSpLocks noChangeShapeType="1"/>
                <a:stCxn id="92" idx="2"/>
              </p:cNvCxnSpPr>
              <p:nvPr/>
            </p:nvCxnSpPr>
            <p:spPr bwMode="auto">
              <a:xfrm rot="16200000" flipH="1">
                <a:off x="1123950" y="2038350"/>
                <a:ext cx="228600" cy="1143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391" name="Straight Connector 96"/>
              <p:cNvCxnSpPr>
                <a:cxnSpLocks noChangeShapeType="1"/>
                <a:stCxn id="57387" idx="2"/>
                <a:endCxn id="95" idx="0"/>
              </p:cNvCxnSpPr>
              <p:nvPr/>
            </p:nvCxnSpPr>
            <p:spPr bwMode="auto">
              <a:xfrm rot="16200000" flipH="1">
                <a:off x="1447800" y="1943100"/>
                <a:ext cx="457200" cy="762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392" name="Straight Connector 97"/>
              <p:cNvCxnSpPr>
                <a:cxnSpLocks noChangeShapeType="1"/>
                <a:stCxn id="57388" idx="2"/>
              </p:cNvCxnSpPr>
              <p:nvPr/>
            </p:nvCxnSpPr>
            <p:spPr bwMode="auto">
              <a:xfrm rot="5400000">
                <a:off x="2038350" y="2000250"/>
                <a:ext cx="228600" cy="1905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7373" name="Group 98"/>
            <p:cNvGrpSpPr>
              <a:grpSpLocks/>
            </p:cNvGrpSpPr>
            <p:nvPr/>
          </p:nvGrpSpPr>
          <p:grpSpPr bwMode="auto">
            <a:xfrm>
              <a:off x="2971800" y="5029200"/>
              <a:ext cx="1600200" cy="914400"/>
              <a:chOff x="914400" y="1600200"/>
              <a:chExt cx="1600200" cy="914400"/>
            </a:xfrm>
          </p:grpSpPr>
          <p:sp>
            <p:nvSpPr>
              <p:cNvPr id="100" name="Flowchart: Terminator 99"/>
              <p:cNvSpPr/>
              <p:nvPr/>
            </p:nvSpPr>
            <p:spPr bwMode="auto">
              <a:xfrm>
                <a:off x="914400" y="1828800"/>
                <a:ext cx="533400" cy="152400"/>
              </a:xfrm>
              <a:prstGeom prst="flowChartTerminator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200" dirty="0">
                    <a:latin typeface="Calibri" pitchFamily="34" charset="0"/>
                  </a:rPr>
                  <a:t>KEY</a:t>
                </a:r>
              </a:p>
            </p:txBody>
          </p:sp>
          <p:sp>
            <p:nvSpPr>
              <p:cNvPr id="101" name="Flowchart: Terminator 100"/>
              <p:cNvSpPr/>
              <p:nvPr/>
            </p:nvSpPr>
            <p:spPr bwMode="auto">
              <a:xfrm>
                <a:off x="1371600" y="1600200"/>
                <a:ext cx="533400" cy="152400"/>
              </a:xfrm>
              <a:prstGeom prst="flowChartTerminator">
                <a:avLst/>
              </a:prstGeom>
              <a:solidFill>
                <a:schemeClr val="accent5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7381" name="Flowchart: Terminator 101"/>
              <p:cNvSpPr>
                <a:spLocks noChangeArrowheads="1"/>
              </p:cNvSpPr>
              <p:nvPr/>
            </p:nvSpPr>
            <p:spPr bwMode="auto">
              <a:xfrm>
                <a:off x="1981200" y="1828800"/>
                <a:ext cx="533400" cy="152400"/>
              </a:xfrm>
              <a:prstGeom prst="flowChartTerminator">
                <a:avLst/>
              </a:prstGeom>
              <a:solidFill>
                <a:srgbClr val="C0000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3" name="Flowchart: Process 102"/>
              <p:cNvSpPr/>
              <p:nvPr/>
            </p:nvSpPr>
            <p:spPr bwMode="auto">
              <a:xfrm>
                <a:off x="1066800" y="2209800"/>
                <a:ext cx="1295400" cy="304800"/>
              </a:xfrm>
              <a:prstGeom prst="flowChartProcess">
                <a:avLst/>
              </a:prstGeom>
              <a:solidFill>
                <a:schemeClr val="bg1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cxnSp>
            <p:nvCxnSpPr>
              <p:cNvPr id="57383" name="Straight Connector 103"/>
              <p:cNvCxnSpPr>
                <a:cxnSpLocks noChangeShapeType="1"/>
                <a:stCxn id="100" idx="2"/>
              </p:cNvCxnSpPr>
              <p:nvPr/>
            </p:nvCxnSpPr>
            <p:spPr bwMode="auto">
              <a:xfrm rot="16200000" flipH="1">
                <a:off x="1123950" y="2038350"/>
                <a:ext cx="228600" cy="1143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384" name="Straight Connector 104"/>
              <p:cNvCxnSpPr>
                <a:cxnSpLocks noChangeShapeType="1"/>
                <a:stCxn id="101" idx="2"/>
                <a:endCxn id="103" idx="0"/>
              </p:cNvCxnSpPr>
              <p:nvPr/>
            </p:nvCxnSpPr>
            <p:spPr bwMode="auto">
              <a:xfrm rot="16200000" flipH="1">
                <a:off x="1447800" y="1943100"/>
                <a:ext cx="457200" cy="762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385" name="Straight Connector 105"/>
              <p:cNvCxnSpPr>
                <a:cxnSpLocks noChangeShapeType="1"/>
                <a:stCxn id="57381" idx="2"/>
              </p:cNvCxnSpPr>
              <p:nvPr/>
            </p:nvCxnSpPr>
            <p:spPr bwMode="auto">
              <a:xfrm rot="5400000">
                <a:off x="2038350" y="2000250"/>
                <a:ext cx="228600" cy="1905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07" name="Diamond 106"/>
            <p:cNvSpPr/>
            <p:nvPr/>
          </p:nvSpPr>
          <p:spPr bwMode="auto">
            <a:xfrm>
              <a:off x="1981200" y="5486400"/>
              <a:ext cx="914400" cy="609600"/>
            </a:xfrm>
            <a:prstGeom prst="diamond">
              <a:avLst/>
            </a:prstGeom>
            <a:solidFill>
              <a:schemeClr val="bg1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cxnSp>
          <p:nvCxnSpPr>
            <p:cNvPr id="57375" name="Straight Connector 107"/>
            <p:cNvCxnSpPr>
              <a:cxnSpLocks noChangeShapeType="1"/>
              <a:stCxn id="107" idx="3"/>
            </p:cNvCxnSpPr>
            <p:nvPr/>
          </p:nvCxnSpPr>
          <p:spPr bwMode="auto">
            <a:xfrm>
              <a:off x="2895600" y="5791200"/>
              <a:ext cx="2286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76" name="Straight Connector 108"/>
            <p:cNvCxnSpPr>
              <a:cxnSpLocks noChangeShapeType="1"/>
              <a:endCxn id="107" idx="1"/>
            </p:cNvCxnSpPr>
            <p:nvPr/>
          </p:nvCxnSpPr>
          <p:spPr bwMode="auto">
            <a:xfrm>
              <a:off x="1752600" y="5791200"/>
              <a:ext cx="2286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377" name="Flowchart: Terminator 109"/>
            <p:cNvSpPr>
              <a:spLocks noChangeArrowheads="1"/>
            </p:cNvSpPr>
            <p:nvPr/>
          </p:nvSpPr>
          <p:spPr bwMode="auto">
            <a:xfrm>
              <a:off x="2133600" y="5029200"/>
              <a:ext cx="533400" cy="152400"/>
            </a:xfrm>
            <a:prstGeom prst="flowChartTerminator">
              <a:avLst/>
            </a:prstGeom>
            <a:solidFill>
              <a:srgbClr val="66CCFF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eaLnBrk="0" hangingPunct="0"/>
              <a:endParaRPr lang="en-US" sz="1200">
                <a:latin typeface="Calibri" pitchFamily="34" charset="0"/>
              </a:endParaRPr>
            </a:p>
          </p:txBody>
        </p:sp>
        <p:cxnSp>
          <p:nvCxnSpPr>
            <p:cNvPr id="57378" name="Straight Connector 110"/>
            <p:cNvCxnSpPr>
              <a:cxnSpLocks noChangeShapeType="1"/>
              <a:stCxn id="57377" idx="2"/>
              <a:endCxn id="107" idx="0"/>
            </p:cNvCxnSpPr>
            <p:nvPr/>
          </p:nvCxnSpPr>
          <p:spPr bwMode="auto">
            <a:xfrm rot="16200000" flipH="1">
              <a:off x="2266950" y="5314950"/>
              <a:ext cx="304800" cy="381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6" name="Down Arrow 125"/>
          <p:cNvSpPr>
            <a:spLocks noChangeArrowheads="1"/>
          </p:cNvSpPr>
          <p:nvPr/>
        </p:nvSpPr>
        <p:spPr bwMode="auto">
          <a:xfrm rot="16200000">
            <a:off x="4695974" y="1988189"/>
            <a:ext cx="381000" cy="533400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005EA4"/>
          </a:solidFill>
          <a:ln w="12700" algn="ctr">
            <a:noFill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305574" y="1676400"/>
            <a:ext cx="3638251" cy="919801"/>
            <a:chOff x="5181600" y="5025387"/>
            <a:chExt cx="3638251" cy="919801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grpSp>
          <p:nvGrpSpPr>
            <p:cNvPr id="12" name="Group 131"/>
            <p:cNvGrpSpPr>
              <a:grpSpLocks/>
            </p:cNvGrpSpPr>
            <p:nvPr/>
          </p:nvGrpSpPr>
          <p:grpSpPr bwMode="auto">
            <a:xfrm>
              <a:off x="5181600" y="5029200"/>
              <a:ext cx="3581400" cy="915988"/>
              <a:chOff x="5181600" y="5029200"/>
              <a:chExt cx="3581400" cy="915195"/>
            </a:xfrm>
          </p:grpSpPr>
          <p:grpSp>
            <p:nvGrpSpPr>
              <p:cNvPr id="57359" name="Group 122"/>
              <p:cNvGrpSpPr>
                <a:grpSpLocks/>
              </p:cNvGrpSpPr>
              <p:nvPr/>
            </p:nvGrpSpPr>
            <p:grpSpPr bwMode="auto">
              <a:xfrm>
                <a:off x="5181600" y="5029200"/>
                <a:ext cx="3581400" cy="915194"/>
                <a:chOff x="5638800" y="5028406"/>
                <a:chExt cx="3581400" cy="915194"/>
              </a:xfrm>
            </p:grpSpPr>
            <p:grpSp>
              <p:nvGrpSpPr>
                <p:cNvPr id="57362" name="Group 112"/>
                <p:cNvGrpSpPr>
                  <a:grpSpLocks/>
                </p:cNvGrpSpPr>
                <p:nvPr/>
              </p:nvGrpSpPr>
              <p:grpSpPr bwMode="auto">
                <a:xfrm>
                  <a:off x="5638800" y="5028406"/>
                  <a:ext cx="3581400" cy="915194"/>
                  <a:chOff x="5486400" y="1905000"/>
                  <a:chExt cx="3342640" cy="915194"/>
                </a:xfrm>
              </p:grpSpPr>
              <p:sp>
                <p:nvSpPr>
                  <p:cNvPr id="114" name="Rectangle 113"/>
                  <p:cNvSpPr/>
                  <p:nvPr/>
                </p:nvSpPr>
                <p:spPr bwMode="auto">
                  <a:xfrm>
                    <a:off x="5486400" y="1905000"/>
                    <a:ext cx="3342640" cy="913608"/>
                  </a:xfrm>
                  <a:prstGeom prst="rect">
                    <a:avLst/>
                  </a:prstGeom>
                  <a:solidFill>
                    <a:schemeClr val="bg1">
                      <a:lumMod val="90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/>
                  </a:p>
                </p:txBody>
              </p:sp>
              <p:cxnSp>
                <p:nvCxnSpPr>
                  <p:cNvPr id="57366" name="Straight Connector 11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86400" y="2133600"/>
                    <a:ext cx="2057400" cy="1588"/>
                  </a:xfrm>
                  <a:prstGeom prst="line">
                    <a:avLst/>
                  </a:prstGeom>
                  <a:noFill/>
                  <a:ln w="12700" algn="ctr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7367" name="Straight Connector 115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715000" y="2362200"/>
                    <a:ext cx="914400" cy="1588"/>
                  </a:xfrm>
                  <a:prstGeom prst="line">
                    <a:avLst/>
                  </a:prstGeom>
                  <a:noFill/>
                  <a:ln w="12700" algn="ctr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7368" name="Straight Connector 116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6400006" y="2361406"/>
                    <a:ext cx="914400" cy="1588"/>
                  </a:xfrm>
                  <a:prstGeom prst="line">
                    <a:avLst/>
                  </a:prstGeom>
                  <a:noFill/>
                  <a:ln w="12700" algn="ctr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18" name="Flowchart: Process 117"/>
                  <p:cNvSpPr/>
                  <p:nvPr/>
                </p:nvSpPr>
                <p:spPr bwMode="auto">
                  <a:xfrm>
                    <a:off x="5486400" y="1905000"/>
                    <a:ext cx="686012" cy="228402"/>
                  </a:xfrm>
                  <a:prstGeom prst="flowChartProcess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r>
                      <a:rPr lang="en-US" sz="1800" dirty="0">
                        <a:latin typeface="Calibri" pitchFamily="34" charset="0"/>
                      </a:rPr>
                      <a:t>KEY</a:t>
                    </a:r>
                  </a:p>
                </p:txBody>
              </p:sp>
              <p:sp>
                <p:nvSpPr>
                  <p:cNvPr id="119" name="Flowchart: Process 118"/>
                  <p:cNvSpPr/>
                  <p:nvPr/>
                </p:nvSpPr>
                <p:spPr bwMode="auto">
                  <a:xfrm>
                    <a:off x="6172412" y="1905000"/>
                    <a:ext cx="686011" cy="228402"/>
                  </a:xfrm>
                  <a:prstGeom prst="flowChartProcess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/>
                  </a:p>
                </p:txBody>
              </p:sp>
              <p:sp>
                <p:nvSpPr>
                  <p:cNvPr id="57371" name="Flowchart: Process 119"/>
                  <p:cNvSpPr>
                    <a:spLocks noChangeArrowheads="1"/>
                  </p:cNvSpPr>
                  <p:nvPr/>
                </p:nvSpPr>
                <p:spPr bwMode="auto">
                  <a:xfrm>
                    <a:off x="6858000" y="1905000"/>
                    <a:ext cx="685800" cy="228600"/>
                  </a:xfrm>
                  <a:prstGeom prst="flowChartProcess">
                    <a:avLst/>
                  </a:prstGeom>
                  <a:solidFill>
                    <a:srgbClr val="C00000"/>
                  </a:solidFill>
                  <a:ln w="12700" algn="ctr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</p:grpSp>
            <p:sp>
              <p:nvSpPr>
                <p:cNvPr id="57363" name="Flowchart: Process 120"/>
                <p:cNvSpPr>
                  <a:spLocks noChangeArrowheads="1"/>
                </p:cNvSpPr>
                <p:nvPr/>
              </p:nvSpPr>
              <p:spPr bwMode="auto">
                <a:xfrm>
                  <a:off x="7848600" y="5029200"/>
                  <a:ext cx="685800" cy="228600"/>
                </a:xfrm>
                <a:prstGeom prst="flowChartProcess">
                  <a:avLst/>
                </a:prstGeom>
                <a:solidFill>
                  <a:srgbClr val="00B0F0"/>
                </a:solidFill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22" name="Flowchart: Process 121"/>
                <p:cNvSpPr/>
                <p:nvPr/>
              </p:nvSpPr>
              <p:spPr bwMode="auto">
                <a:xfrm>
                  <a:off x="8534400" y="5029993"/>
                  <a:ext cx="685800" cy="228402"/>
                </a:xfrm>
                <a:prstGeom prst="flowChartProcess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</p:grpSp>
          <p:cxnSp>
            <p:nvCxnSpPr>
              <p:cNvPr id="57360" name="Straight Connector 123"/>
              <p:cNvCxnSpPr>
                <a:cxnSpLocks noChangeShapeType="1"/>
              </p:cNvCxnSpPr>
              <p:nvPr/>
            </p:nvCxnSpPr>
            <p:spPr bwMode="auto">
              <a:xfrm rot="5400000">
                <a:off x="6933349" y="5486344"/>
                <a:ext cx="914400" cy="1701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361" name="Straight Connector 124"/>
              <p:cNvCxnSpPr>
                <a:cxnSpLocks noChangeShapeType="1"/>
              </p:cNvCxnSpPr>
              <p:nvPr/>
            </p:nvCxnSpPr>
            <p:spPr bwMode="auto">
              <a:xfrm rot="5400000">
                <a:off x="7620851" y="5486344"/>
                <a:ext cx="914400" cy="1701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" name="TextBox 2"/>
            <p:cNvSpPr txBox="1"/>
            <p:nvPr/>
          </p:nvSpPr>
          <p:spPr>
            <a:xfrm>
              <a:off x="8040470" y="5025387"/>
              <a:ext cx="77938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rgbClr val="002060"/>
                  </a:solidFill>
                  <a:latin typeface="Arial" pitchFamily="34" charset="0"/>
                </a:rPr>
                <a:t>Foreign Key</a:t>
              </a:r>
            </a:p>
          </p:txBody>
        </p:sp>
      </p:grpSp>
      <p:grpSp>
        <p:nvGrpSpPr>
          <p:cNvPr id="96" name="Group 254"/>
          <p:cNvGrpSpPr>
            <a:grpSpLocks/>
          </p:cNvGrpSpPr>
          <p:nvPr/>
        </p:nvGrpSpPr>
        <p:grpSpPr bwMode="auto">
          <a:xfrm>
            <a:off x="1926909" y="5238750"/>
            <a:ext cx="2743200" cy="933450"/>
            <a:chOff x="1905000" y="1524000"/>
            <a:chExt cx="2743200" cy="933510"/>
          </a:xfrm>
        </p:grpSpPr>
        <p:sp>
          <p:nvSpPr>
            <p:cNvPr id="97" name="Oval 96"/>
            <p:cNvSpPr/>
            <p:nvPr/>
          </p:nvSpPr>
          <p:spPr bwMode="auto">
            <a:xfrm>
              <a:off x="1905000" y="1524000"/>
              <a:ext cx="2743200" cy="914459"/>
            </a:xfrm>
            <a:prstGeom prst="ellipse">
              <a:avLst/>
            </a:prstGeom>
            <a:solidFill>
              <a:schemeClr val="tx1">
                <a:lumMod val="10000"/>
                <a:lumOff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8" name="TextBox 256"/>
            <p:cNvSpPr txBox="1">
              <a:spLocks noChangeArrowheads="1"/>
            </p:cNvSpPr>
            <p:nvPr/>
          </p:nvSpPr>
          <p:spPr bwMode="auto">
            <a:xfrm>
              <a:off x="2743200" y="2057400"/>
              <a:ext cx="86510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>
                  <a:latin typeface="Calibri" pitchFamily="34" charset="0"/>
                </a:rPr>
                <a:t>Merge</a:t>
              </a:r>
            </a:p>
          </p:txBody>
        </p:sp>
      </p:grpSp>
      <p:grpSp>
        <p:nvGrpSpPr>
          <p:cNvPr id="99" name="Group 250"/>
          <p:cNvGrpSpPr>
            <a:grpSpLocks/>
          </p:cNvGrpSpPr>
          <p:nvPr/>
        </p:nvGrpSpPr>
        <p:grpSpPr bwMode="auto">
          <a:xfrm>
            <a:off x="1981200" y="3581868"/>
            <a:ext cx="2743200" cy="933450"/>
            <a:chOff x="1905000" y="1524000"/>
            <a:chExt cx="2743200" cy="933510"/>
          </a:xfrm>
        </p:grpSpPr>
        <p:sp>
          <p:nvSpPr>
            <p:cNvPr id="102" name="Oval 101"/>
            <p:cNvSpPr/>
            <p:nvPr/>
          </p:nvSpPr>
          <p:spPr bwMode="auto">
            <a:xfrm>
              <a:off x="1905000" y="1524000"/>
              <a:ext cx="2743200" cy="914459"/>
            </a:xfrm>
            <a:prstGeom prst="ellipse">
              <a:avLst/>
            </a:prstGeom>
            <a:solidFill>
              <a:schemeClr val="tx1">
                <a:lumMod val="10000"/>
                <a:lumOff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4" name="TextBox 248"/>
            <p:cNvSpPr txBox="1">
              <a:spLocks noChangeArrowheads="1"/>
            </p:cNvSpPr>
            <p:nvPr/>
          </p:nvSpPr>
          <p:spPr bwMode="auto">
            <a:xfrm>
              <a:off x="2743200" y="2057400"/>
              <a:ext cx="86510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>
                  <a:latin typeface="Calibri" pitchFamily="34" charset="0"/>
                </a:rPr>
                <a:t>Merge</a:t>
              </a:r>
            </a:p>
          </p:txBody>
        </p:sp>
      </p:grpSp>
      <p:grpSp>
        <p:nvGrpSpPr>
          <p:cNvPr id="105" name="Group 249"/>
          <p:cNvGrpSpPr>
            <a:grpSpLocks/>
          </p:cNvGrpSpPr>
          <p:nvPr/>
        </p:nvGrpSpPr>
        <p:grpSpPr bwMode="auto">
          <a:xfrm>
            <a:off x="381000" y="3277068"/>
            <a:ext cx="4267200" cy="1066800"/>
            <a:chOff x="304800" y="1219200"/>
            <a:chExt cx="4267200" cy="1066800"/>
          </a:xfrm>
        </p:grpSpPr>
        <p:grpSp>
          <p:nvGrpSpPr>
            <p:cNvPr id="106" name="Group 90"/>
            <p:cNvGrpSpPr>
              <a:grpSpLocks/>
            </p:cNvGrpSpPr>
            <p:nvPr/>
          </p:nvGrpSpPr>
          <p:grpSpPr bwMode="auto">
            <a:xfrm>
              <a:off x="304800" y="1219200"/>
              <a:ext cx="1600200" cy="914400"/>
              <a:chOff x="914400" y="1600200"/>
              <a:chExt cx="1600200" cy="914400"/>
            </a:xfrm>
          </p:grpSpPr>
          <p:sp>
            <p:nvSpPr>
              <p:cNvPr id="125" name="Flowchart: Terminator 124"/>
              <p:cNvSpPr/>
              <p:nvPr/>
            </p:nvSpPr>
            <p:spPr bwMode="auto">
              <a:xfrm>
                <a:off x="914400" y="1828800"/>
                <a:ext cx="533400" cy="152400"/>
              </a:xfrm>
              <a:prstGeom prst="flowChartTerminator">
                <a:avLst/>
              </a:prstGeom>
              <a:solidFill>
                <a:schemeClr val="accent4">
                  <a:lumMod val="25000"/>
                  <a:lumOff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200" dirty="0">
                    <a:latin typeface="Calibri" pitchFamily="34" charset="0"/>
                  </a:rPr>
                  <a:t>KEY</a:t>
                </a:r>
              </a:p>
            </p:txBody>
          </p:sp>
          <p:sp>
            <p:nvSpPr>
              <p:cNvPr id="127" name="Flowchart: Terminator 92"/>
              <p:cNvSpPr>
                <a:spLocks noChangeArrowheads="1"/>
              </p:cNvSpPr>
              <p:nvPr/>
            </p:nvSpPr>
            <p:spPr bwMode="auto">
              <a:xfrm>
                <a:off x="1371600" y="1600200"/>
                <a:ext cx="533400" cy="152400"/>
              </a:xfrm>
              <a:prstGeom prst="flowChartTerminator">
                <a:avLst/>
              </a:prstGeom>
              <a:solidFill>
                <a:srgbClr val="FFC00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28" name="Flowchart: Terminator 93"/>
              <p:cNvSpPr>
                <a:spLocks noChangeArrowheads="1"/>
              </p:cNvSpPr>
              <p:nvPr/>
            </p:nvSpPr>
            <p:spPr bwMode="auto">
              <a:xfrm>
                <a:off x="1981200" y="1828800"/>
                <a:ext cx="533400" cy="152400"/>
              </a:xfrm>
              <a:prstGeom prst="flowChartTerminator">
                <a:avLst/>
              </a:prstGeom>
              <a:solidFill>
                <a:srgbClr val="9191B5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29" name="Flowchart: Process 128"/>
              <p:cNvSpPr/>
              <p:nvPr/>
            </p:nvSpPr>
            <p:spPr bwMode="auto">
              <a:xfrm>
                <a:off x="1066800" y="2209800"/>
                <a:ext cx="1295400" cy="304800"/>
              </a:xfrm>
              <a:prstGeom prst="flowChartProcess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cxnSp>
            <p:nvCxnSpPr>
              <p:cNvPr id="130" name="Straight Connector 95"/>
              <p:cNvCxnSpPr>
                <a:cxnSpLocks noChangeShapeType="1"/>
                <a:stCxn id="125" idx="2"/>
              </p:cNvCxnSpPr>
              <p:nvPr/>
            </p:nvCxnSpPr>
            <p:spPr bwMode="auto">
              <a:xfrm rot="16200000" flipH="1">
                <a:off x="1123950" y="2038350"/>
                <a:ext cx="228600" cy="1143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" name="Straight Connector 96"/>
              <p:cNvCxnSpPr>
                <a:cxnSpLocks noChangeShapeType="1"/>
                <a:stCxn id="127" idx="2"/>
                <a:endCxn id="129" idx="0"/>
              </p:cNvCxnSpPr>
              <p:nvPr/>
            </p:nvCxnSpPr>
            <p:spPr bwMode="auto">
              <a:xfrm rot="16200000" flipH="1">
                <a:off x="1447800" y="1943100"/>
                <a:ext cx="457200" cy="762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" name="Straight Connector 97"/>
              <p:cNvCxnSpPr>
                <a:cxnSpLocks noChangeShapeType="1"/>
                <a:stCxn id="128" idx="2"/>
              </p:cNvCxnSpPr>
              <p:nvPr/>
            </p:nvCxnSpPr>
            <p:spPr bwMode="auto">
              <a:xfrm rot="5400000">
                <a:off x="2038350" y="2000250"/>
                <a:ext cx="228600" cy="1905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8" name="Group 98"/>
            <p:cNvGrpSpPr>
              <a:grpSpLocks/>
            </p:cNvGrpSpPr>
            <p:nvPr/>
          </p:nvGrpSpPr>
          <p:grpSpPr bwMode="auto">
            <a:xfrm>
              <a:off x="2971800" y="1219200"/>
              <a:ext cx="1600200" cy="914400"/>
              <a:chOff x="914400" y="1600200"/>
              <a:chExt cx="1600200" cy="914400"/>
            </a:xfrm>
          </p:grpSpPr>
          <p:sp>
            <p:nvSpPr>
              <p:cNvPr id="115" name="Flowchart: Terminator 114"/>
              <p:cNvSpPr/>
              <p:nvPr/>
            </p:nvSpPr>
            <p:spPr bwMode="auto">
              <a:xfrm>
                <a:off x="914400" y="1828800"/>
                <a:ext cx="533400" cy="152400"/>
              </a:xfrm>
              <a:prstGeom prst="flowChartTerminator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200" dirty="0">
                    <a:latin typeface="Calibri" pitchFamily="34" charset="0"/>
                  </a:rPr>
                  <a:t>KEY</a:t>
                </a:r>
              </a:p>
            </p:txBody>
          </p:sp>
          <p:sp>
            <p:nvSpPr>
              <p:cNvPr id="116" name="Flowchart: Terminator 115"/>
              <p:cNvSpPr/>
              <p:nvPr/>
            </p:nvSpPr>
            <p:spPr bwMode="auto">
              <a:xfrm>
                <a:off x="1371600" y="1600200"/>
                <a:ext cx="533400" cy="152400"/>
              </a:xfrm>
              <a:prstGeom prst="flowChartTerminator">
                <a:avLst/>
              </a:prstGeom>
              <a:solidFill>
                <a:schemeClr val="accent5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7" name="Flowchart: Terminator 101"/>
              <p:cNvSpPr>
                <a:spLocks noChangeArrowheads="1"/>
              </p:cNvSpPr>
              <p:nvPr/>
            </p:nvSpPr>
            <p:spPr bwMode="auto">
              <a:xfrm>
                <a:off x="1981200" y="1828800"/>
                <a:ext cx="533400" cy="152400"/>
              </a:xfrm>
              <a:prstGeom prst="flowChartTerminator">
                <a:avLst/>
              </a:prstGeom>
              <a:solidFill>
                <a:schemeClr val="accent2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20" name="Flowchart: Process 119"/>
              <p:cNvSpPr/>
              <p:nvPr/>
            </p:nvSpPr>
            <p:spPr bwMode="auto">
              <a:xfrm>
                <a:off x="1066800" y="2209800"/>
                <a:ext cx="1295400" cy="304800"/>
              </a:xfrm>
              <a:prstGeom prst="flowChartProcess">
                <a:avLst/>
              </a:prstGeom>
              <a:solidFill>
                <a:schemeClr val="bg1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cxnSp>
            <p:nvCxnSpPr>
              <p:cNvPr id="121" name="Straight Connector 103"/>
              <p:cNvCxnSpPr>
                <a:cxnSpLocks noChangeShapeType="1"/>
                <a:stCxn id="115" idx="2"/>
              </p:cNvCxnSpPr>
              <p:nvPr/>
            </p:nvCxnSpPr>
            <p:spPr bwMode="auto">
              <a:xfrm rot="16200000" flipH="1">
                <a:off x="1123950" y="2038350"/>
                <a:ext cx="228600" cy="1143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" name="Straight Connector 104"/>
              <p:cNvCxnSpPr>
                <a:cxnSpLocks noChangeShapeType="1"/>
                <a:stCxn id="116" idx="2"/>
                <a:endCxn id="120" idx="0"/>
              </p:cNvCxnSpPr>
              <p:nvPr/>
            </p:nvCxnSpPr>
            <p:spPr bwMode="auto">
              <a:xfrm rot="16200000" flipH="1">
                <a:off x="1447800" y="1943100"/>
                <a:ext cx="457200" cy="762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4" name="Straight Connector 105"/>
              <p:cNvCxnSpPr>
                <a:cxnSpLocks noChangeShapeType="1"/>
                <a:stCxn id="117" idx="2"/>
              </p:cNvCxnSpPr>
              <p:nvPr/>
            </p:nvCxnSpPr>
            <p:spPr bwMode="auto">
              <a:xfrm rot="5400000">
                <a:off x="2038350" y="2000250"/>
                <a:ext cx="228600" cy="1905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09" name="Diamond 108"/>
            <p:cNvSpPr/>
            <p:nvPr/>
          </p:nvSpPr>
          <p:spPr bwMode="auto">
            <a:xfrm>
              <a:off x="1981200" y="1676400"/>
              <a:ext cx="914400" cy="609600"/>
            </a:xfrm>
            <a:prstGeom prst="diamond">
              <a:avLst/>
            </a:prstGeom>
            <a:solidFill>
              <a:schemeClr val="bg1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cxnSp>
          <p:nvCxnSpPr>
            <p:cNvPr id="110" name="Straight Connector 107"/>
            <p:cNvCxnSpPr>
              <a:cxnSpLocks noChangeShapeType="1"/>
              <a:stCxn id="109" idx="3"/>
            </p:cNvCxnSpPr>
            <p:nvPr/>
          </p:nvCxnSpPr>
          <p:spPr bwMode="auto">
            <a:xfrm>
              <a:off x="2895600" y="1981200"/>
              <a:ext cx="228600" cy="1588"/>
            </a:xfrm>
            <a:prstGeom prst="line">
              <a:avLst/>
            </a:prstGeom>
            <a:noFill/>
            <a:ln w="34925" algn="ctr">
              <a:solidFill>
                <a:schemeClr val="tx1"/>
              </a:solidFill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Straight Connector 108"/>
            <p:cNvCxnSpPr>
              <a:cxnSpLocks noChangeShapeType="1"/>
              <a:endCxn id="109" idx="1"/>
            </p:cNvCxnSpPr>
            <p:nvPr/>
          </p:nvCxnSpPr>
          <p:spPr bwMode="auto">
            <a:xfrm>
              <a:off x="1752600" y="1981200"/>
              <a:ext cx="2286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" name="Flowchart: Terminator 109"/>
            <p:cNvSpPr>
              <a:spLocks noChangeArrowheads="1"/>
            </p:cNvSpPr>
            <p:nvPr/>
          </p:nvSpPr>
          <p:spPr bwMode="auto">
            <a:xfrm>
              <a:off x="2133600" y="1219200"/>
              <a:ext cx="533400" cy="152400"/>
            </a:xfrm>
            <a:prstGeom prst="flowChartTerminator">
              <a:avLst/>
            </a:prstGeom>
            <a:solidFill>
              <a:srgbClr val="66CCFF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eaLnBrk="0" hangingPunct="0"/>
              <a:endParaRPr lang="en-US" sz="1200">
                <a:latin typeface="Calibri" pitchFamily="34" charset="0"/>
              </a:endParaRPr>
            </a:p>
          </p:txBody>
        </p:sp>
        <p:cxnSp>
          <p:nvCxnSpPr>
            <p:cNvPr id="113" name="Straight Connector 110"/>
            <p:cNvCxnSpPr>
              <a:cxnSpLocks noChangeShapeType="1"/>
              <a:stCxn id="112" idx="2"/>
              <a:endCxn id="109" idx="0"/>
            </p:cNvCxnSpPr>
            <p:nvPr/>
          </p:nvCxnSpPr>
          <p:spPr bwMode="auto">
            <a:xfrm rot="16200000" flipH="1">
              <a:off x="2266950" y="1504950"/>
              <a:ext cx="304800" cy="381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3" name="Down Arrow 132"/>
          <p:cNvSpPr>
            <a:spLocks noChangeArrowheads="1"/>
          </p:cNvSpPr>
          <p:nvPr/>
        </p:nvSpPr>
        <p:spPr bwMode="auto">
          <a:xfrm rot="-5400000">
            <a:off x="4724400" y="3659656"/>
            <a:ext cx="381000" cy="533400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005EA4"/>
          </a:solidFill>
          <a:ln w="12700" algn="ctr">
            <a:noFill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134" name="Group 252"/>
          <p:cNvGrpSpPr>
            <a:grpSpLocks/>
          </p:cNvGrpSpPr>
          <p:nvPr/>
        </p:nvGrpSpPr>
        <p:grpSpPr bwMode="auto">
          <a:xfrm>
            <a:off x="326709" y="4933950"/>
            <a:ext cx="4267200" cy="1066800"/>
            <a:chOff x="304800" y="2743200"/>
            <a:chExt cx="4267200" cy="1066800"/>
          </a:xfrm>
        </p:grpSpPr>
        <p:grpSp>
          <p:nvGrpSpPr>
            <p:cNvPr id="135" name="Group 90"/>
            <p:cNvGrpSpPr>
              <a:grpSpLocks/>
            </p:cNvGrpSpPr>
            <p:nvPr/>
          </p:nvGrpSpPr>
          <p:grpSpPr bwMode="auto">
            <a:xfrm>
              <a:off x="304800" y="2743200"/>
              <a:ext cx="1600200" cy="914400"/>
              <a:chOff x="914400" y="1600200"/>
              <a:chExt cx="1600200" cy="914400"/>
            </a:xfrm>
          </p:grpSpPr>
          <p:sp>
            <p:nvSpPr>
              <p:cNvPr id="149" name="Flowchart: Terminator 148"/>
              <p:cNvSpPr/>
              <p:nvPr/>
            </p:nvSpPr>
            <p:spPr bwMode="auto">
              <a:xfrm>
                <a:off x="914400" y="1828800"/>
                <a:ext cx="533400" cy="152400"/>
              </a:xfrm>
              <a:prstGeom prst="flowChartTerminator">
                <a:avLst/>
              </a:prstGeom>
              <a:solidFill>
                <a:schemeClr val="accent4">
                  <a:lumMod val="25000"/>
                  <a:lumOff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200" dirty="0">
                    <a:latin typeface="Calibri" pitchFamily="34" charset="0"/>
                  </a:rPr>
                  <a:t>KEY</a:t>
                </a:r>
              </a:p>
            </p:txBody>
          </p:sp>
          <p:sp>
            <p:nvSpPr>
              <p:cNvPr id="150" name="Flowchart: Terminator 153"/>
              <p:cNvSpPr>
                <a:spLocks noChangeArrowheads="1"/>
              </p:cNvSpPr>
              <p:nvPr/>
            </p:nvSpPr>
            <p:spPr bwMode="auto">
              <a:xfrm>
                <a:off x="1371600" y="1600200"/>
                <a:ext cx="533400" cy="152400"/>
              </a:xfrm>
              <a:prstGeom prst="flowChartTerminator">
                <a:avLst/>
              </a:prstGeom>
              <a:solidFill>
                <a:srgbClr val="FFC00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51" name="Flowchart: Terminator 154"/>
              <p:cNvSpPr>
                <a:spLocks noChangeArrowheads="1"/>
              </p:cNvSpPr>
              <p:nvPr/>
            </p:nvSpPr>
            <p:spPr bwMode="auto">
              <a:xfrm>
                <a:off x="1981200" y="1828800"/>
                <a:ext cx="533400" cy="152400"/>
              </a:xfrm>
              <a:prstGeom prst="flowChartTerminator">
                <a:avLst/>
              </a:prstGeom>
              <a:solidFill>
                <a:srgbClr val="9191B5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52" name="Flowchart: Process 151"/>
              <p:cNvSpPr/>
              <p:nvPr/>
            </p:nvSpPr>
            <p:spPr bwMode="auto">
              <a:xfrm>
                <a:off x="1066800" y="2209800"/>
                <a:ext cx="1295400" cy="304800"/>
              </a:xfrm>
              <a:prstGeom prst="flowChartProcess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cxnSp>
            <p:nvCxnSpPr>
              <p:cNvPr id="153" name="Straight Connector 156"/>
              <p:cNvCxnSpPr>
                <a:cxnSpLocks noChangeShapeType="1"/>
                <a:stCxn id="149" idx="2"/>
              </p:cNvCxnSpPr>
              <p:nvPr/>
            </p:nvCxnSpPr>
            <p:spPr bwMode="auto">
              <a:xfrm rot="16200000" flipH="1">
                <a:off x="1123950" y="2038350"/>
                <a:ext cx="228600" cy="1143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" name="Straight Connector 157"/>
              <p:cNvCxnSpPr>
                <a:cxnSpLocks noChangeShapeType="1"/>
                <a:stCxn id="150" idx="2"/>
                <a:endCxn id="152" idx="0"/>
              </p:cNvCxnSpPr>
              <p:nvPr/>
            </p:nvCxnSpPr>
            <p:spPr bwMode="auto">
              <a:xfrm rot="16200000" flipH="1">
                <a:off x="1447800" y="1943100"/>
                <a:ext cx="457200" cy="762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5" name="Straight Connector 158"/>
              <p:cNvCxnSpPr>
                <a:cxnSpLocks noChangeShapeType="1"/>
                <a:stCxn id="151" idx="2"/>
              </p:cNvCxnSpPr>
              <p:nvPr/>
            </p:nvCxnSpPr>
            <p:spPr bwMode="auto">
              <a:xfrm rot="5400000">
                <a:off x="2038350" y="2000250"/>
                <a:ext cx="228600" cy="1905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36" name="Group 98"/>
            <p:cNvGrpSpPr>
              <a:grpSpLocks/>
            </p:cNvGrpSpPr>
            <p:nvPr/>
          </p:nvGrpSpPr>
          <p:grpSpPr bwMode="auto">
            <a:xfrm>
              <a:off x="2971800" y="2743200"/>
              <a:ext cx="1600200" cy="914400"/>
              <a:chOff x="914400" y="1600200"/>
              <a:chExt cx="1600200" cy="914400"/>
            </a:xfrm>
          </p:grpSpPr>
          <p:sp>
            <p:nvSpPr>
              <p:cNvPr id="142" name="Flowchart: Terminator 141"/>
              <p:cNvSpPr/>
              <p:nvPr/>
            </p:nvSpPr>
            <p:spPr bwMode="auto">
              <a:xfrm>
                <a:off x="914400" y="1828800"/>
                <a:ext cx="533400" cy="152400"/>
              </a:xfrm>
              <a:prstGeom prst="flowChartTerminator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100" dirty="0">
                    <a:latin typeface="Calibri" pitchFamily="34" charset="0"/>
                  </a:rPr>
                  <a:t>PKEY</a:t>
                </a:r>
              </a:p>
            </p:txBody>
          </p:sp>
          <p:sp>
            <p:nvSpPr>
              <p:cNvPr id="143" name="Flowchart: Terminator 142"/>
              <p:cNvSpPr/>
              <p:nvPr/>
            </p:nvSpPr>
            <p:spPr bwMode="auto">
              <a:xfrm>
                <a:off x="1371600" y="1600200"/>
                <a:ext cx="533400" cy="152400"/>
              </a:xfrm>
              <a:prstGeom prst="flowChartTerminator">
                <a:avLst/>
              </a:prstGeom>
              <a:solidFill>
                <a:schemeClr val="accent5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44" name="Flowchart: Terminator 147"/>
              <p:cNvSpPr>
                <a:spLocks noChangeArrowheads="1"/>
              </p:cNvSpPr>
              <p:nvPr/>
            </p:nvSpPr>
            <p:spPr bwMode="auto">
              <a:xfrm>
                <a:off x="1981200" y="1828800"/>
                <a:ext cx="533400" cy="152400"/>
              </a:xfrm>
              <a:prstGeom prst="flowChartTerminator">
                <a:avLst/>
              </a:prstGeom>
              <a:solidFill>
                <a:schemeClr val="accent2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45" name="Flowchart: Process 144"/>
              <p:cNvSpPr/>
              <p:nvPr/>
            </p:nvSpPr>
            <p:spPr bwMode="auto">
              <a:xfrm>
                <a:off x="1066800" y="2209800"/>
                <a:ext cx="1295400" cy="304800"/>
              </a:xfrm>
              <a:prstGeom prst="flowChartProcess">
                <a:avLst/>
              </a:prstGeom>
              <a:solidFill>
                <a:schemeClr val="bg1">
                  <a:lumMod val="90000"/>
                </a:schemeClr>
              </a:solidFill>
              <a:ln w="349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cxnSp>
            <p:nvCxnSpPr>
              <p:cNvPr id="146" name="Straight Connector 149"/>
              <p:cNvCxnSpPr>
                <a:cxnSpLocks noChangeShapeType="1"/>
                <a:stCxn id="142" idx="2"/>
              </p:cNvCxnSpPr>
              <p:nvPr/>
            </p:nvCxnSpPr>
            <p:spPr bwMode="auto">
              <a:xfrm rot="16200000" flipH="1">
                <a:off x="1123950" y="2038350"/>
                <a:ext cx="228600" cy="1143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7" name="Straight Connector 150"/>
              <p:cNvCxnSpPr>
                <a:cxnSpLocks noChangeShapeType="1"/>
                <a:stCxn id="143" idx="2"/>
                <a:endCxn id="145" idx="0"/>
              </p:cNvCxnSpPr>
              <p:nvPr/>
            </p:nvCxnSpPr>
            <p:spPr bwMode="auto">
              <a:xfrm rot="16200000" flipH="1">
                <a:off x="1447800" y="1943100"/>
                <a:ext cx="457200" cy="762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8" name="Straight Connector 151"/>
              <p:cNvCxnSpPr>
                <a:cxnSpLocks noChangeShapeType="1"/>
                <a:stCxn id="144" idx="2"/>
              </p:cNvCxnSpPr>
              <p:nvPr/>
            </p:nvCxnSpPr>
            <p:spPr bwMode="auto">
              <a:xfrm rot="5400000">
                <a:off x="2038350" y="2000250"/>
                <a:ext cx="228600" cy="1905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37" name="Diamond 136"/>
            <p:cNvSpPr/>
            <p:nvPr/>
          </p:nvSpPr>
          <p:spPr bwMode="auto">
            <a:xfrm>
              <a:off x="1981200" y="3200400"/>
              <a:ext cx="914400" cy="609600"/>
            </a:xfrm>
            <a:prstGeom prst="diamond">
              <a:avLst/>
            </a:prstGeom>
            <a:solidFill>
              <a:schemeClr val="bg1">
                <a:lumMod val="90000"/>
              </a:schemeClr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cxnSp>
          <p:nvCxnSpPr>
            <p:cNvPr id="138" name="Straight Connector 127"/>
            <p:cNvCxnSpPr>
              <a:cxnSpLocks noChangeShapeType="1"/>
              <a:stCxn id="137" idx="3"/>
            </p:cNvCxnSpPr>
            <p:nvPr/>
          </p:nvCxnSpPr>
          <p:spPr bwMode="auto">
            <a:xfrm>
              <a:off x="2895600" y="3505200"/>
              <a:ext cx="228600" cy="1588"/>
            </a:xfrm>
            <a:prstGeom prst="line">
              <a:avLst/>
            </a:prstGeom>
            <a:noFill/>
            <a:ln w="34925" algn="ctr">
              <a:solidFill>
                <a:schemeClr val="tx1"/>
              </a:solidFill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9" name="Straight Connector 128"/>
            <p:cNvCxnSpPr>
              <a:cxnSpLocks noChangeShapeType="1"/>
              <a:endCxn id="137" idx="1"/>
            </p:cNvCxnSpPr>
            <p:nvPr/>
          </p:nvCxnSpPr>
          <p:spPr bwMode="auto">
            <a:xfrm>
              <a:off x="1752600" y="3505200"/>
              <a:ext cx="2286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Flowchart: Terminator 129"/>
            <p:cNvSpPr>
              <a:spLocks noChangeArrowheads="1"/>
            </p:cNvSpPr>
            <p:nvPr/>
          </p:nvSpPr>
          <p:spPr bwMode="auto">
            <a:xfrm>
              <a:off x="2133600" y="2743200"/>
              <a:ext cx="533400" cy="152400"/>
            </a:xfrm>
            <a:prstGeom prst="flowChartTerminator">
              <a:avLst/>
            </a:prstGeom>
            <a:solidFill>
              <a:srgbClr val="66CCFF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eaLnBrk="0" hangingPunct="0"/>
              <a:endParaRPr lang="en-US" sz="1200">
                <a:latin typeface="Calibri" pitchFamily="34" charset="0"/>
              </a:endParaRPr>
            </a:p>
          </p:txBody>
        </p:sp>
        <p:cxnSp>
          <p:nvCxnSpPr>
            <p:cNvPr id="141" name="Straight Connector 130"/>
            <p:cNvCxnSpPr>
              <a:cxnSpLocks noChangeShapeType="1"/>
              <a:stCxn id="140" idx="2"/>
              <a:endCxn id="137" idx="0"/>
            </p:cNvCxnSpPr>
            <p:nvPr/>
          </p:nvCxnSpPr>
          <p:spPr bwMode="auto">
            <a:xfrm rot="16200000" flipH="1">
              <a:off x="2266950" y="3028950"/>
              <a:ext cx="304800" cy="381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6" name="Down Arrow 155"/>
          <p:cNvSpPr>
            <a:spLocks noChangeArrowheads="1"/>
          </p:cNvSpPr>
          <p:nvPr/>
        </p:nvSpPr>
        <p:spPr bwMode="auto">
          <a:xfrm rot="-5400000">
            <a:off x="4670109" y="5316538"/>
            <a:ext cx="381000" cy="533400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005EA4"/>
          </a:solidFill>
          <a:ln w="12700" algn="ctr">
            <a:noFill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157" name="Group 253"/>
          <p:cNvGrpSpPr>
            <a:grpSpLocks/>
          </p:cNvGrpSpPr>
          <p:nvPr/>
        </p:nvGrpSpPr>
        <p:grpSpPr bwMode="auto">
          <a:xfrm>
            <a:off x="5203509" y="4933950"/>
            <a:ext cx="3657600" cy="915988"/>
            <a:chOff x="5181600" y="2743200"/>
            <a:chExt cx="3657600" cy="915195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grpSp>
          <p:nvGrpSpPr>
            <p:cNvPr id="158" name="Group 122"/>
            <p:cNvGrpSpPr>
              <a:grpSpLocks/>
            </p:cNvGrpSpPr>
            <p:nvPr/>
          </p:nvGrpSpPr>
          <p:grpSpPr bwMode="auto">
            <a:xfrm>
              <a:off x="5181600" y="2743200"/>
              <a:ext cx="3581400" cy="915194"/>
              <a:chOff x="5638800" y="5028406"/>
              <a:chExt cx="3581400" cy="915194"/>
            </a:xfrm>
          </p:grpSpPr>
          <p:grpSp>
            <p:nvGrpSpPr>
              <p:cNvPr id="162" name="Group 112"/>
              <p:cNvGrpSpPr>
                <a:grpSpLocks/>
              </p:cNvGrpSpPr>
              <p:nvPr/>
            </p:nvGrpSpPr>
            <p:grpSpPr bwMode="auto">
              <a:xfrm>
                <a:off x="5638800" y="5028406"/>
                <a:ext cx="3581400" cy="915194"/>
                <a:chOff x="5486400" y="1905000"/>
                <a:chExt cx="3342640" cy="915194"/>
              </a:xfrm>
            </p:grpSpPr>
            <p:sp>
              <p:nvSpPr>
                <p:cNvPr id="165" name="Rectangle 164"/>
                <p:cNvSpPr/>
                <p:nvPr/>
              </p:nvSpPr>
              <p:spPr bwMode="auto">
                <a:xfrm>
                  <a:off x="5486400" y="1905000"/>
                  <a:ext cx="3342640" cy="913608"/>
                </a:xfrm>
                <a:prstGeom prst="rect">
                  <a:avLst/>
                </a:prstGeom>
                <a:solidFill>
                  <a:schemeClr val="bg1">
                    <a:lumMod val="9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  <p:cxnSp>
              <p:nvCxnSpPr>
                <p:cNvPr id="166" name="Straight Connector 139"/>
                <p:cNvCxnSpPr>
                  <a:cxnSpLocks noChangeShapeType="1"/>
                </p:cNvCxnSpPr>
                <p:nvPr/>
              </p:nvCxnSpPr>
              <p:spPr bwMode="auto">
                <a:xfrm>
                  <a:off x="5486400" y="2133600"/>
                  <a:ext cx="2057400" cy="1588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7" name="Straight Connector 14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715000" y="2362200"/>
                  <a:ext cx="914400" cy="1588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8" name="Straight Connector 14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400006" y="2361406"/>
                  <a:ext cx="914400" cy="1588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69" name="Flowchart: Process 168"/>
                <p:cNvSpPr/>
                <p:nvPr/>
              </p:nvSpPr>
              <p:spPr bwMode="auto">
                <a:xfrm>
                  <a:off x="5486400" y="1905000"/>
                  <a:ext cx="686012" cy="228402"/>
                </a:xfrm>
                <a:prstGeom prst="flowChartProcess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</a:rPr>
                    <a:t>PKEY</a:t>
                  </a:r>
                </a:p>
              </p:txBody>
            </p:sp>
            <p:sp>
              <p:nvSpPr>
                <p:cNvPr id="170" name="Flowchart: Process 169"/>
                <p:cNvSpPr/>
                <p:nvPr/>
              </p:nvSpPr>
              <p:spPr bwMode="auto">
                <a:xfrm>
                  <a:off x="6172412" y="1905000"/>
                  <a:ext cx="686011" cy="228402"/>
                </a:xfrm>
                <a:prstGeom prst="flowChartProcess">
                  <a:avLst/>
                </a:prstGeom>
                <a:solidFill>
                  <a:schemeClr val="accent5">
                    <a:lumMod val="7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  <p:sp>
              <p:nvSpPr>
                <p:cNvPr id="171" name="Flowchart: Process 144"/>
                <p:cNvSpPr>
                  <a:spLocks noChangeArrowheads="1"/>
                </p:cNvSpPr>
                <p:nvPr/>
              </p:nvSpPr>
              <p:spPr bwMode="auto">
                <a:xfrm>
                  <a:off x="6858000" y="1905000"/>
                  <a:ext cx="685800" cy="228600"/>
                </a:xfrm>
                <a:prstGeom prst="flowChartProcess">
                  <a:avLst/>
                </a:prstGeom>
                <a:solidFill>
                  <a:schemeClr val="accent2"/>
                </a:solidFill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</p:grpSp>
          <p:sp>
            <p:nvSpPr>
              <p:cNvPr id="163" name="Flowchart: Process 136"/>
              <p:cNvSpPr>
                <a:spLocks noChangeArrowheads="1"/>
              </p:cNvSpPr>
              <p:nvPr/>
            </p:nvSpPr>
            <p:spPr bwMode="auto">
              <a:xfrm>
                <a:off x="7848600" y="5029200"/>
                <a:ext cx="685800" cy="228600"/>
              </a:xfrm>
              <a:prstGeom prst="flowChartProcess">
                <a:avLst/>
              </a:prstGeom>
              <a:solidFill>
                <a:srgbClr val="00B0F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64" name="Flowchart: Process 163"/>
              <p:cNvSpPr/>
              <p:nvPr/>
            </p:nvSpPr>
            <p:spPr bwMode="auto">
              <a:xfrm>
                <a:off x="8534400" y="5029993"/>
                <a:ext cx="685800" cy="228402"/>
              </a:xfrm>
              <a:prstGeom prst="flowChartProcess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</a:rPr>
                  <a:t>KEY</a:t>
                </a:r>
              </a:p>
            </p:txBody>
          </p:sp>
        </p:grpSp>
        <p:cxnSp>
          <p:nvCxnSpPr>
            <p:cNvPr id="159" name="Straight Connector 132"/>
            <p:cNvCxnSpPr>
              <a:cxnSpLocks noChangeShapeType="1"/>
            </p:cNvCxnSpPr>
            <p:nvPr/>
          </p:nvCxnSpPr>
          <p:spPr bwMode="auto">
            <a:xfrm rot="5400000">
              <a:off x="6933349" y="3200344"/>
              <a:ext cx="914400" cy="1701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0" name="Straight Connector 133"/>
            <p:cNvCxnSpPr>
              <a:cxnSpLocks noChangeShapeType="1"/>
            </p:cNvCxnSpPr>
            <p:nvPr/>
          </p:nvCxnSpPr>
          <p:spPr bwMode="auto">
            <a:xfrm rot="5400000">
              <a:off x="7620851" y="3200344"/>
              <a:ext cx="914400" cy="1701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1" name="TextBox 160"/>
            <p:cNvSpPr txBox="1">
              <a:spLocks noChangeArrowheads="1"/>
            </p:cNvSpPr>
            <p:nvPr/>
          </p:nvSpPr>
          <p:spPr bwMode="auto">
            <a:xfrm>
              <a:off x="8019039" y="3152001"/>
              <a:ext cx="82016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NOT NULL</a:t>
              </a: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5257800" y="3276600"/>
            <a:ext cx="3657600" cy="916456"/>
            <a:chOff x="5181600" y="1218732"/>
            <a:chExt cx="3657600" cy="916456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grpSp>
          <p:nvGrpSpPr>
            <p:cNvPr id="173" name="Group 251"/>
            <p:cNvGrpSpPr>
              <a:grpSpLocks/>
            </p:cNvGrpSpPr>
            <p:nvPr/>
          </p:nvGrpSpPr>
          <p:grpSpPr bwMode="auto">
            <a:xfrm>
              <a:off x="5181600" y="1219200"/>
              <a:ext cx="3657600" cy="915988"/>
              <a:chOff x="5181600" y="1219200"/>
              <a:chExt cx="3657600" cy="915195"/>
            </a:xfrm>
          </p:grpSpPr>
          <p:grpSp>
            <p:nvGrpSpPr>
              <p:cNvPr id="175" name="Group 122"/>
              <p:cNvGrpSpPr>
                <a:grpSpLocks/>
              </p:cNvGrpSpPr>
              <p:nvPr/>
            </p:nvGrpSpPr>
            <p:grpSpPr bwMode="auto">
              <a:xfrm>
                <a:off x="5181600" y="1219200"/>
                <a:ext cx="3581400" cy="915194"/>
                <a:chOff x="5638800" y="5028406"/>
                <a:chExt cx="3581400" cy="915194"/>
              </a:xfrm>
            </p:grpSpPr>
            <p:grpSp>
              <p:nvGrpSpPr>
                <p:cNvPr id="179" name="Group 112"/>
                <p:cNvGrpSpPr>
                  <a:grpSpLocks/>
                </p:cNvGrpSpPr>
                <p:nvPr/>
              </p:nvGrpSpPr>
              <p:grpSpPr bwMode="auto">
                <a:xfrm>
                  <a:off x="5638800" y="5028406"/>
                  <a:ext cx="3581400" cy="915194"/>
                  <a:chOff x="5486400" y="1905000"/>
                  <a:chExt cx="3342640" cy="915194"/>
                </a:xfrm>
              </p:grpSpPr>
              <p:sp>
                <p:nvSpPr>
                  <p:cNvPr id="182" name="Rectangle 181"/>
                  <p:cNvSpPr/>
                  <p:nvPr/>
                </p:nvSpPr>
                <p:spPr bwMode="auto">
                  <a:xfrm>
                    <a:off x="5486400" y="1905000"/>
                    <a:ext cx="3342640" cy="913608"/>
                  </a:xfrm>
                  <a:prstGeom prst="rect">
                    <a:avLst/>
                  </a:prstGeom>
                  <a:solidFill>
                    <a:schemeClr val="bg1">
                      <a:lumMod val="90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/>
                  </a:p>
                </p:txBody>
              </p:sp>
              <p:cxnSp>
                <p:nvCxnSpPr>
                  <p:cNvPr id="183" name="Straight Connector 11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86400" y="2133600"/>
                    <a:ext cx="2057400" cy="1588"/>
                  </a:xfrm>
                  <a:prstGeom prst="line">
                    <a:avLst/>
                  </a:prstGeom>
                  <a:noFill/>
                  <a:ln w="12700" algn="ctr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84" name="Straight Connector 115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715000" y="2362200"/>
                    <a:ext cx="914400" cy="1588"/>
                  </a:xfrm>
                  <a:prstGeom prst="line">
                    <a:avLst/>
                  </a:prstGeom>
                  <a:noFill/>
                  <a:ln w="12700" algn="ctr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85" name="Straight Connector 116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6400006" y="2361406"/>
                    <a:ext cx="914400" cy="1588"/>
                  </a:xfrm>
                  <a:prstGeom prst="line">
                    <a:avLst/>
                  </a:prstGeom>
                  <a:noFill/>
                  <a:ln w="12700" algn="ctr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86" name="Flowchart: Process 185"/>
                  <p:cNvSpPr/>
                  <p:nvPr/>
                </p:nvSpPr>
                <p:spPr bwMode="auto">
                  <a:xfrm>
                    <a:off x="5486400" y="1905000"/>
                    <a:ext cx="686012" cy="228402"/>
                  </a:xfrm>
                  <a:prstGeom prst="flowChartProcess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r>
                      <a:rPr lang="en-US" sz="1800" dirty="0">
                        <a:latin typeface="Calibri" pitchFamily="34" charset="0"/>
                      </a:rPr>
                      <a:t>KEY</a:t>
                    </a:r>
                  </a:p>
                </p:txBody>
              </p:sp>
              <p:sp>
                <p:nvSpPr>
                  <p:cNvPr id="187" name="Flowchart: Process 186"/>
                  <p:cNvSpPr/>
                  <p:nvPr/>
                </p:nvSpPr>
                <p:spPr bwMode="auto">
                  <a:xfrm>
                    <a:off x="6172412" y="1905000"/>
                    <a:ext cx="686011" cy="228402"/>
                  </a:xfrm>
                  <a:prstGeom prst="flowChartProcess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/>
                  </a:p>
                </p:txBody>
              </p:sp>
              <p:sp>
                <p:nvSpPr>
                  <p:cNvPr id="188" name="Flowchart: Process 119"/>
                  <p:cNvSpPr>
                    <a:spLocks noChangeArrowheads="1"/>
                  </p:cNvSpPr>
                  <p:nvPr/>
                </p:nvSpPr>
                <p:spPr bwMode="auto">
                  <a:xfrm>
                    <a:off x="6858000" y="1905000"/>
                    <a:ext cx="685800" cy="228600"/>
                  </a:xfrm>
                  <a:prstGeom prst="flowChartProcess">
                    <a:avLst/>
                  </a:prstGeom>
                  <a:solidFill>
                    <a:schemeClr val="accent2"/>
                  </a:solidFill>
                  <a:ln w="12700" algn="ctr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</p:grpSp>
            <p:sp>
              <p:nvSpPr>
                <p:cNvPr id="180" name="Flowchart: Process 120"/>
                <p:cNvSpPr>
                  <a:spLocks noChangeArrowheads="1"/>
                </p:cNvSpPr>
                <p:nvPr/>
              </p:nvSpPr>
              <p:spPr bwMode="auto">
                <a:xfrm>
                  <a:off x="7848600" y="5029200"/>
                  <a:ext cx="685800" cy="228600"/>
                </a:xfrm>
                <a:prstGeom prst="flowChartProcess">
                  <a:avLst/>
                </a:prstGeom>
                <a:solidFill>
                  <a:srgbClr val="00B0F0"/>
                </a:solidFill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81" name="Flowchart: Process 180"/>
                <p:cNvSpPr/>
                <p:nvPr/>
              </p:nvSpPr>
              <p:spPr bwMode="auto">
                <a:xfrm>
                  <a:off x="8534400" y="5029993"/>
                  <a:ext cx="685800" cy="228402"/>
                </a:xfrm>
                <a:prstGeom prst="flowChartProcess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en-US" sz="900" b="1" dirty="0">
                    <a:latin typeface="Calibri" pitchFamily="34" charset="0"/>
                  </a:endParaRPr>
                </a:p>
              </p:txBody>
            </p:sp>
          </p:grpSp>
          <p:cxnSp>
            <p:nvCxnSpPr>
              <p:cNvPr id="176" name="Straight Connector 123"/>
              <p:cNvCxnSpPr>
                <a:cxnSpLocks noChangeShapeType="1"/>
              </p:cNvCxnSpPr>
              <p:nvPr/>
            </p:nvCxnSpPr>
            <p:spPr bwMode="auto">
              <a:xfrm rot="5400000">
                <a:off x="6933349" y="1676344"/>
                <a:ext cx="914400" cy="1701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7" name="Straight Connector 124"/>
              <p:cNvCxnSpPr>
                <a:cxnSpLocks noChangeShapeType="1"/>
              </p:cNvCxnSpPr>
              <p:nvPr/>
            </p:nvCxnSpPr>
            <p:spPr bwMode="auto">
              <a:xfrm rot="5400000">
                <a:off x="7620851" y="1676344"/>
                <a:ext cx="914400" cy="1701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8" name="TextBox 159"/>
              <p:cNvSpPr txBox="1">
                <a:spLocks noChangeArrowheads="1"/>
              </p:cNvSpPr>
              <p:nvPr/>
            </p:nvSpPr>
            <p:spPr bwMode="auto">
              <a:xfrm>
                <a:off x="8019039" y="1600200"/>
                <a:ext cx="82016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1200" dirty="0">
                    <a:solidFill>
                      <a:srgbClr val="000000"/>
                    </a:solidFill>
                    <a:latin typeface="Calibri" pitchFamily="34" charset="0"/>
                  </a:rPr>
                  <a:t>NOT NULL</a:t>
                </a:r>
              </a:p>
            </p:txBody>
          </p:sp>
        </p:grpSp>
        <p:sp>
          <p:nvSpPr>
            <p:cNvPr id="174" name="TextBox 173"/>
            <p:cNvSpPr txBox="1"/>
            <p:nvPr/>
          </p:nvSpPr>
          <p:spPr>
            <a:xfrm>
              <a:off x="8034988" y="1218732"/>
              <a:ext cx="77938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rgbClr val="002060"/>
                  </a:solidFill>
                  <a:latin typeface="Arial" pitchFamily="34" charset="0"/>
                </a:rPr>
                <a:t>Foreign Key</a:t>
              </a:r>
            </a:p>
          </p:txBody>
        </p:sp>
      </p:grpSp>
      <p:sp>
        <p:nvSpPr>
          <p:cNvPr id="189" name="TextBox 188"/>
          <p:cNvSpPr txBox="1"/>
          <p:nvPr/>
        </p:nvSpPr>
        <p:spPr>
          <a:xfrm>
            <a:off x="304800" y="5876151"/>
            <a:ext cx="12411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PKEY:  Partial key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CCDADF-1C9D-4A47-9C5B-B36063B06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B1B0E-1E2D-4BE2-A795-598BCC674EC7}" type="datetime1">
              <a:rPr lang="en-US" smtClean="0"/>
              <a:t>11/11/2020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384A75-423B-4D57-AB06-EFFE1A677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50</a:t>
            </a:fld>
            <a:endParaRPr lang="en-US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F77A642-09DE-46A0-9B94-66678650A8A7}"/>
              </a:ext>
            </a:extLst>
          </p:cNvPr>
          <p:cNvSpPr/>
          <p:nvPr/>
        </p:nvSpPr>
        <p:spPr>
          <a:xfrm>
            <a:off x="7162800" y="3949267"/>
            <a:ext cx="1040076" cy="612648"/>
          </a:xfrm>
          <a:prstGeom prst="wedgeRoundRectCallout">
            <a:avLst>
              <a:gd name="adj1" fmla="val 72449"/>
              <a:gd name="adj2" fmla="val -58592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Total participation</a:t>
            </a:r>
          </a:p>
        </p:txBody>
      </p:sp>
      <p:sp>
        <p:nvSpPr>
          <p:cNvPr id="190" name="Speech Bubble: Rectangle with Corners Rounded 189">
            <a:extLst>
              <a:ext uri="{FF2B5EF4-FFF2-40B4-BE49-F238E27FC236}">
                <a16:creationId xmlns:a16="http://schemas.microsoft.com/office/drawing/2014/main" id="{A3DFA423-D0A5-487B-95D5-DB22437E8904}"/>
              </a:ext>
            </a:extLst>
          </p:cNvPr>
          <p:cNvSpPr/>
          <p:nvPr/>
        </p:nvSpPr>
        <p:spPr>
          <a:xfrm>
            <a:off x="7756209" y="815976"/>
            <a:ext cx="977238" cy="606424"/>
          </a:xfrm>
          <a:prstGeom prst="wedgeRoundRectCallout">
            <a:avLst>
              <a:gd name="adj1" fmla="val 34491"/>
              <a:gd name="adj2" fmla="val 95039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Key constraint</a:t>
            </a:r>
          </a:p>
        </p:txBody>
      </p:sp>
      <p:sp>
        <p:nvSpPr>
          <p:cNvPr id="191" name="Speech Bubble: Rectangle with Corners Rounded 190">
            <a:extLst>
              <a:ext uri="{FF2B5EF4-FFF2-40B4-BE49-F238E27FC236}">
                <a16:creationId xmlns:a16="http://schemas.microsoft.com/office/drawing/2014/main" id="{5606A365-10E4-4358-A038-AD8C57092183}"/>
              </a:ext>
            </a:extLst>
          </p:cNvPr>
          <p:cNvSpPr/>
          <p:nvPr/>
        </p:nvSpPr>
        <p:spPr>
          <a:xfrm>
            <a:off x="5528380" y="5611656"/>
            <a:ext cx="1871488" cy="851687"/>
          </a:xfrm>
          <a:prstGeom prst="wedgeRoundRectCallout">
            <a:avLst>
              <a:gd name="adj1" fmla="val -40524"/>
              <a:gd name="adj2" fmla="val -99064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PKEY becomes part of the composite key (PKEY, KEY)</a:t>
            </a:r>
          </a:p>
        </p:txBody>
      </p:sp>
    </p:spTree>
    <p:extLst>
      <p:ext uri="{BB962C8B-B14F-4D97-AF65-F5344CB8AC3E}">
        <p14:creationId xmlns:p14="http://schemas.microsoft.com/office/powerpoint/2010/main" val="193055143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56" grpId="0" animBg="1"/>
      <p:bldP spid="189" grpId="0"/>
      <p:bldP spid="10" grpId="0" animBg="1"/>
      <p:bldP spid="19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8373" name="Rectangle 4"/>
          <p:cNvSpPr>
            <a:spLocks noGrp="1" noChangeArrowheads="1"/>
          </p:cNvSpPr>
          <p:nvPr>
            <p:ph type="title"/>
          </p:nvPr>
        </p:nvSpPr>
        <p:spPr>
          <a:xfrm>
            <a:off x="800100" y="387348"/>
            <a:ext cx="7772400" cy="838200"/>
          </a:xfrm>
        </p:spPr>
        <p:txBody>
          <a:bodyPr>
            <a:normAutofit/>
          </a:bodyPr>
          <a:lstStyle/>
          <a:p>
            <a:r>
              <a:rPr lang="en-US" sz="4800" b="1" dirty="0"/>
              <a:t>ER to Relational Mapping (3)</a:t>
            </a:r>
          </a:p>
        </p:txBody>
      </p:sp>
      <p:sp>
        <p:nvSpPr>
          <p:cNvPr id="177" name="Down Arrow 176"/>
          <p:cNvSpPr>
            <a:spLocks noChangeArrowheads="1"/>
          </p:cNvSpPr>
          <p:nvPr/>
        </p:nvSpPr>
        <p:spPr bwMode="auto">
          <a:xfrm rot="-5400000">
            <a:off x="4487015" y="2988246"/>
            <a:ext cx="381000" cy="1262507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005EA4"/>
          </a:solidFill>
          <a:ln w="12700" algn="ctr">
            <a:noFill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16" name="Group 229"/>
          <p:cNvGrpSpPr>
            <a:grpSpLocks/>
          </p:cNvGrpSpPr>
          <p:nvPr/>
        </p:nvGrpSpPr>
        <p:grpSpPr bwMode="auto">
          <a:xfrm>
            <a:off x="6599651" y="5217912"/>
            <a:ext cx="1441564" cy="917485"/>
            <a:chOff x="6646862" y="4035512"/>
            <a:chExt cx="1441564" cy="918283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grpSp>
          <p:nvGrpSpPr>
            <p:cNvPr id="58415" name="Group 122"/>
            <p:cNvGrpSpPr>
              <a:grpSpLocks/>
            </p:cNvGrpSpPr>
            <p:nvPr/>
          </p:nvGrpSpPr>
          <p:grpSpPr bwMode="auto">
            <a:xfrm>
              <a:off x="6646862" y="4035512"/>
              <a:ext cx="1441564" cy="915195"/>
              <a:chOff x="7104062" y="5025318"/>
              <a:chExt cx="1441564" cy="915195"/>
            </a:xfrm>
          </p:grpSpPr>
          <p:grpSp>
            <p:nvGrpSpPr>
              <p:cNvPr id="58418" name="Group 112"/>
              <p:cNvGrpSpPr>
                <a:grpSpLocks/>
              </p:cNvGrpSpPr>
              <p:nvPr/>
            </p:nvGrpSpPr>
            <p:grpSpPr bwMode="auto">
              <a:xfrm>
                <a:off x="7104062" y="5025318"/>
                <a:ext cx="1441564" cy="915195"/>
                <a:chOff x="6853979" y="1901912"/>
                <a:chExt cx="1345460" cy="915195"/>
              </a:xfrm>
            </p:grpSpPr>
            <p:sp>
              <p:nvSpPr>
                <p:cNvPr id="181" name="Rectangle 180"/>
                <p:cNvSpPr/>
                <p:nvPr/>
              </p:nvSpPr>
              <p:spPr bwMode="auto">
                <a:xfrm>
                  <a:off x="6853979" y="1901912"/>
                  <a:ext cx="1345460" cy="915195"/>
                </a:xfrm>
                <a:prstGeom prst="rect">
                  <a:avLst/>
                </a:prstGeom>
                <a:solidFill>
                  <a:schemeClr val="bg1">
                    <a:lumMod val="9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  <p:cxnSp>
              <p:nvCxnSpPr>
                <p:cNvPr id="58422" name="Straight Connector 181"/>
                <p:cNvCxnSpPr>
                  <a:cxnSpLocks noChangeShapeType="1"/>
                </p:cNvCxnSpPr>
                <p:nvPr/>
              </p:nvCxnSpPr>
              <p:spPr bwMode="auto">
                <a:xfrm>
                  <a:off x="6853979" y="2135188"/>
                  <a:ext cx="689821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87" name="Flowchart: Process 186"/>
                <p:cNvSpPr/>
                <p:nvPr/>
              </p:nvSpPr>
              <p:spPr bwMode="auto">
                <a:xfrm>
                  <a:off x="6858423" y="1905000"/>
                  <a:ext cx="686012" cy="228799"/>
                </a:xfrm>
                <a:prstGeom prst="flowChartProcess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</a:rPr>
                    <a:t>KEY</a:t>
                  </a:r>
                </a:p>
              </p:txBody>
            </p:sp>
          </p:grpSp>
          <p:sp>
            <p:nvSpPr>
              <p:cNvPr id="179" name="Flowchart: Process 178"/>
              <p:cNvSpPr/>
              <p:nvPr/>
            </p:nvSpPr>
            <p:spPr bwMode="auto">
              <a:xfrm>
                <a:off x="7848599" y="5028406"/>
                <a:ext cx="692265" cy="228799"/>
              </a:xfrm>
              <a:prstGeom prst="flowChartProcess">
                <a:avLst/>
              </a:prstGeom>
              <a:solidFill>
                <a:srgbClr val="E26714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cxnSp>
          <p:nvCxnSpPr>
            <p:cNvPr id="58416" name="Straight Connector 174"/>
            <p:cNvCxnSpPr>
              <a:cxnSpLocks noChangeShapeType="1"/>
            </p:cNvCxnSpPr>
            <p:nvPr/>
          </p:nvCxnSpPr>
          <p:spPr bwMode="auto">
            <a:xfrm rot="5400000">
              <a:off x="6933349" y="4495744"/>
              <a:ext cx="914400" cy="1701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" name="Group 228"/>
          <p:cNvGrpSpPr>
            <a:grpSpLocks/>
          </p:cNvGrpSpPr>
          <p:nvPr/>
        </p:nvGrpSpPr>
        <p:grpSpPr bwMode="auto">
          <a:xfrm>
            <a:off x="533400" y="2438400"/>
            <a:ext cx="3200400" cy="2133600"/>
            <a:chOff x="685800" y="4038600"/>
            <a:chExt cx="3200400" cy="2133600"/>
          </a:xfrm>
        </p:grpSpPr>
        <p:grpSp>
          <p:nvGrpSpPr>
            <p:cNvPr id="58394" name="Group 90"/>
            <p:cNvGrpSpPr>
              <a:grpSpLocks/>
            </p:cNvGrpSpPr>
            <p:nvPr/>
          </p:nvGrpSpPr>
          <p:grpSpPr bwMode="auto">
            <a:xfrm>
              <a:off x="1447800" y="4038600"/>
              <a:ext cx="1600200" cy="914400"/>
              <a:chOff x="914400" y="1600200"/>
              <a:chExt cx="1600200" cy="914400"/>
            </a:xfrm>
          </p:grpSpPr>
          <p:sp>
            <p:nvSpPr>
              <p:cNvPr id="195" name="Flowchart: Terminator 194"/>
              <p:cNvSpPr/>
              <p:nvPr/>
            </p:nvSpPr>
            <p:spPr bwMode="auto">
              <a:xfrm>
                <a:off x="914400" y="1828800"/>
                <a:ext cx="533400" cy="152400"/>
              </a:xfrm>
              <a:prstGeom prst="flowChartTerminator">
                <a:avLst/>
              </a:prstGeom>
              <a:solidFill>
                <a:schemeClr val="accent4">
                  <a:lumMod val="25000"/>
                  <a:lumOff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200" dirty="0">
                    <a:latin typeface="Calibri" pitchFamily="34" charset="0"/>
                  </a:rPr>
                  <a:t>KEY</a:t>
                </a:r>
              </a:p>
            </p:txBody>
          </p:sp>
          <p:sp>
            <p:nvSpPr>
              <p:cNvPr id="58409" name="Flowchart: Terminator 195"/>
              <p:cNvSpPr>
                <a:spLocks noChangeArrowheads="1"/>
              </p:cNvSpPr>
              <p:nvPr/>
            </p:nvSpPr>
            <p:spPr bwMode="auto">
              <a:xfrm>
                <a:off x="1371600" y="1600200"/>
                <a:ext cx="533400" cy="152400"/>
              </a:xfrm>
              <a:prstGeom prst="flowChartTerminator">
                <a:avLst/>
              </a:prstGeom>
              <a:solidFill>
                <a:srgbClr val="FFC00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8410" name="Flowchart: Terminator 196"/>
              <p:cNvSpPr>
                <a:spLocks noChangeArrowheads="1"/>
              </p:cNvSpPr>
              <p:nvPr/>
            </p:nvSpPr>
            <p:spPr bwMode="auto">
              <a:xfrm>
                <a:off x="1981200" y="1828800"/>
                <a:ext cx="533400" cy="152400"/>
              </a:xfrm>
              <a:prstGeom prst="flowChartTerminator">
                <a:avLst/>
              </a:prstGeom>
              <a:solidFill>
                <a:srgbClr val="9191B5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8" name="Flowchart: Process 197"/>
              <p:cNvSpPr/>
              <p:nvPr/>
            </p:nvSpPr>
            <p:spPr bwMode="auto">
              <a:xfrm>
                <a:off x="1066800" y="2209800"/>
                <a:ext cx="1295400" cy="304800"/>
              </a:xfrm>
              <a:prstGeom prst="flowChartProcess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cxnSp>
            <p:nvCxnSpPr>
              <p:cNvPr id="58412" name="Straight Connector 198"/>
              <p:cNvCxnSpPr>
                <a:cxnSpLocks noChangeShapeType="1"/>
                <a:stCxn id="195" idx="2"/>
              </p:cNvCxnSpPr>
              <p:nvPr/>
            </p:nvCxnSpPr>
            <p:spPr bwMode="auto">
              <a:xfrm rot="16200000" flipH="1">
                <a:off x="1123950" y="2038350"/>
                <a:ext cx="228600" cy="1143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13" name="Straight Connector 199"/>
              <p:cNvCxnSpPr>
                <a:cxnSpLocks noChangeShapeType="1"/>
                <a:stCxn id="58409" idx="2"/>
                <a:endCxn id="198" idx="0"/>
              </p:cNvCxnSpPr>
              <p:nvPr/>
            </p:nvCxnSpPr>
            <p:spPr bwMode="auto">
              <a:xfrm rot="16200000" flipH="1">
                <a:off x="1447800" y="1943100"/>
                <a:ext cx="457200" cy="762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14" name="Straight Connector 200"/>
              <p:cNvCxnSpPr>
                <a:cxnSpLocks noChangeShapeType="1"/>
                <a:stCxn id="58410" idx="2"/>
              </p:cNvCxnSpPr>
              <p:nvPr/>
            </p:nvCxnSpPr>
            <p:spPr bwMode="auto">
              <a:xfrm rot="5400000">
                <a:off x="2038350" y="2000250"/>
                <a:ext cx="228600" cy="1905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88" name="Flowchart: Terminator 187"/>
            <p:cNvSpPr/>
            <p:nvPr/>
          </p:nvSpPr>
          <p:spPr bwMode="auto">
            <a:xfrm>
              <a:off x="685800" y="5486400"/>
              <a:ext cx="533400" cy="1524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endParaRPr lang="en-US" sz="1100" dirty="0">
                <a:latin typeface="Calibri" pitchFamily="34" charset="0"/>
              </a:endParaRPr>
            </a:p>
          </p:txBody>
        </p:sp>
        <p:sp>
          <p:nvSpPr>
            <p:cNvPr id="189" name="Flowchart: Terminator 188"/>
            <p:cNvSpPr/>
            <p:nvPr/>
          </p:nvSpPr>
          <p:spPr bwMode="auto">
            <a:xfrm>
              <a:off x="1143000" y="5257800"/>
              <a:ext cx="533400" cy="152400"/>
            </a:xfrm>
            <a:prstGeom prst="flowChartTerminator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91" name="Flowchart: Process 190"/>
            <p:cNvSpPr/>
            <p:nvPr/>
          </p:nvSpPr>
          <p:spPr bwMode="auto">
            <a:xfrm>
              <a:off x="838200" y="5867400"/>
              <a:ext cx="1295400" cy="304800"/>
            </a:xfrm>
            <a:prstGeom prst="flowChartProcess">
              <a:avLst/>
            </a:prstGeom>
            <a:solidFill>
              <a:schemeClr val="bg1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cxnSp>
          <p:nvCxnSpPr>
            <p:cNvPr id="58398" name="Straight Connector 191"/>
            <p:cNvCxnSpPr>
              <a:cxnSpLocks noChangeShapeType="1"/>
              <a:stCxn id="188" idx="2"/>
            </p:cNvCxnSpPr>
            <p:nvPr/>
          </p:nvCxnSpPr>
          <p:spPr bwMode="auto">
            <a:xfrm rot="16200000" flipH="1">
              <a:off x="895350" y="5695950"/>
              <a:ext cx="228600" cy="1143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99" name="Straight Connector 192"/>
            <p:cNvCxnSpPr>
              <a:cxnSpLocks noChangeShapeType="1"/>
              <a:stCxn id="189" idx="2"/>
              <a:endCxn id="191" idx="0"/>
            </p:cNvCxnSpPr>
            <p:nvPr/>
          </p:nvCxnSpPr>
          <p:spPr bwMode="auto">
            <a:xfrm rot="16200000" flipH="1">
              <a:off x="1219200" y="5600700"/>
              <a:ext cx="457200" cy="762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400" name="Flowchart: Terminator 209"/>
            <p:cNvSpPr>
              <a:spLocks noChangeArrowheads="1"/>
            </p:cNvSpPr>
            <p:nvPr/>
          </p:nvSpPr>
          <p:spPr bwMode="auto">
            <a:xfrm>
              <a:off x="3352800" y="5486400"/>
              <a:ext cx="533400" cy="152400"/>
            </a:xfrm>
            <a:prstGeom prst="flowChartTerminator">
              <a:avLst/>
            </a:prstGeom>
            <a:solidFill>
              <a:schemeClr val="accent2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8401" name="Flowchart: Process 210"/>
            <p:cNvSpPr>
              <a:spLocks noChangeArrowheads="1"/>
            </p:cNvSpPr>
            <p:nvPr/>
          </p:nvSpPr>
          <p:spPr bwMode="auto">
            <a:xfrm>
              <a:off x="2438400" y="5867400"/>
              <a:ext cx="1295400" cy="304800"/>
            </a:xfrm>
            <a:prstGeom prst="flowChartProcess">
              <a:avLst/>
            </a:prstGeom>
            <a:solidFill>
              <a:srgbClr val="00FFCC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cxnSp>
          <p:nvCxnSpPr>
            <p:cNvPr id="58402" name="Straight Connector 213"/>
            <p:cNvCxnSpPr>
              <a:cxnSpLocks noChangeShapeType="1"/>
              <a:stCxn id="58400" idx="2"/>
            </p:cNvCxnSpPr>
            <p:nvPr/>
          </p:nvCxnSpPr>
          <p:spPr bwMode="auto">
            <a:xfrm rot="5400000">
              <a:off x="3409950" y="5657850"/>
              <a:ext cx="228600" cy="1905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403" name="Isosceles Triangle 214"/>
            <p:cNvSpPr>
              <a:spLocks noChangeArrowheads="1"/>
            </p:cNvSpPr>
            <p:nvPr/>
          </p:nvSpPr>
          <p:spPr bwMode="auto">
            <a:xfrm>
              <a:off x="1981200" y="5105400"/>
              <a:ext cx="533400" cy="457200"/>
            </a:xfrm>
            <a:prstGeom prst="triangle">
              <a:avLst>
                <a:gd name="adj" fmla="val 50000"/>
              </a:avLst>
            </a:prstGeom>
            <a:solidFill>
              <a:srgbClr val="5F5F5F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eaLnBrk="0" hangingPunct="0"/>
              <a:endParaRPr lang="en-US" sz="80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cxnSp>
          <p:nvCxnSpPr>
            <p:cNvPr id="58404" name="Straight Connector 216"/>
            <p:cNvCxnSpPr>
              <a:cxnSpLocks noChangeShapeType="1"/>
              <a:stCxn id="58403" idx="0"/>
              <a:endCxn id="198" idx="2"/>
            </p:cNvCxnSpPr>
            <p:nvPr/>
          </p:nvCxnSpPr>
          <p:spPr bwMode="auto">
            <a:xfrm rot="5400000" flipH="1" flipV="1">
              <a:off x="2171700" y="5029200"/>
              <a:ext cx="1524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405" name="Straight Connector 219"/>
            <p:cNvCxnSpPr>
              <a:cxnSpLocks noChangeShapeType="1"/>
            </p:cNvCxnSpPr>
            <p:nvPr/>
          </p:nvCxnSpPr>
          <p:spPr bwMode="auto">
            <a:xfrm rot="5400000">
              <a:off x="1828800" y="5562600"/>
              <a:ext cx="304800" cy="3048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406" name="Straight Connector 223"/>
            <p:cNvCxnSpPr>
              <a:cxnSpLocks noChangeShapeType="1"/>
            </p:cNvCxnSpPr>
            <p:nvPr/>
          </p:nvCxnSpPr>
          <p:spPr bwMode="auto">
            <a:xfrm>
              <a:off x="2362200" y="5562600"/>
              <a:ext cx="381000" cy="3048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407" name="TextBox 227"/>
            <p:cNvSpPr txBox="1">
              <a:spLocks noChangeArrowheads="1"/>
            </p:cNvSpPr>
            <p:nvPr/>
          </p:nvSpPr>
          <p:spPr bwMode="auto">
            <a:xfrm>
              <a:off x="2057400" y="5257800"/>
              <a:ext cx="4141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chemeClr val="bg1"/>
                  </a:solidFill>
                  <a:latin typeface="Calibri" pitchFamily="34" charset="0"/>
                </a:rPr>
                <a:t>ISA</a:t>
              </a:r>
            </a:p>
          </p:txBody>
        </p:sp>
      </p:grpSp>
      <p:grpSp>
        <p:nvGrpSpPr>
          <p:cNvPr id="21" name="Group 112"/>
          <p:cNvGrpSpPr>
            <a:grpSpLocks/>
          </p:cNvGrpSpPr>
          <p:nvPr/>
        </p:nvGrpSpPr>
        <p:grpSpPr bwMode="auto">
          <a:xfrm>
            <a:off x="5826653" y="3694906"/>
            <a:ext cx="2209800" cy="915988"/>
            <a:chOff x="5486400" y="1905000"/>
            <a:chExt cx="2062480" cy="915194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239" name="Rectangle 238"/>
            <p:cNvSpPr/>
            <p:nvPr/>
          </p:nvSpPr>
          <p:spPr bwMode="auto">
            <a:xfrm>
              <a:off x="5486400" y="1905000"/>
              <a:ext cx="2062480" cy="913607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cxnSp>
          <p:nvCxnSpPr>
            <p:cNvPr id="58388" name="Straight Connector 239"/>
            <p:cNvCxnSpPr>
              <a:cxnSpLocks noChangeShapeType="1"/>
            </p:cNvCxnSpPr>
            <p:nvPr/>
          </p:nvCxnSpPr>
          <p:spPr bwMode="auto">
            <a:xfrm>
              <a:off x="5486400" y="2133600"/>
              <a:ext cx="20574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9" name="Straight Connector 240"/>
            <p:cNvCxnSpPr>
              <a:cxnSpLocks noChangeShapeType="1"/>
            </p:cNvCxnSpPr>
            <p:nvPr/>
          </p:nvCxnSpPr>
          <p:spPr bwMode="auto">
            <a:xfrm rot="5400000">
              <a:off x="5715000" y="2362200"/>
              <a:ext cx="9144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90" name="Straight Connector 241"/>
            <p:cNvCxnSpPr>
              <a:cxnSpLocks noChangeShapeType="1"/>
            </p:cNvCxnSpPr>
            <p:nvPr/>
          </p:nvCxnSpPr>
          <p:spPr bwMode="auto">
            <a:xfrm rot="5400000">
              <a:off x="6400006" y="2361406"/>
              <a:ext cx="9144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3" name="Flowchart: Process 242"/>
            <p:cNvSpPr/>
            <p:nvPr/>
          </p:nvSpPr>
          <p:spPr bwMode="auto">
            <a:xfrm>
              <a:off x="5486400" y="1905000"/>
              <a:ext cx="686012" cy="228402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44" name="Flowchart: Process 243"/>
            <p:cNvSpPr/>
            <p:nvPr/>
          </p:nvSpPr>
          <p:spPr bwMode="auto">
            <a:xfrm>
              <a:off x="6172412" y="1905000"/>
              <a:ext cx="686011" cy="228402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45" name="Flowchart: Process 244"/>
            <p:cNvSpPr/>
            <p:nvPr/>
          </p:nvSpPr>
          <p:spPr bwMode="auto">
            <a:xfrm>
              <a:off x="6858423" y="1905000"/>
              <a:ext cx="686012" cy="228402"/>
            </a:xfrm>
            <a:prstGeom prst="flowChartProcess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800" dirty="0">
                  <a:latin typeface="Calibri" pitchFamily="34" charset="0"/>
                </a:rPr>
                <a:t>KEY</a:t>
              </a: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428DD-DD84-4223-912B-2F4016FB4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4D31-6902-4422-9223-4290E8153033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96C4D2-4727-4073-8B01-F4F03EFC4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51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8D3D20-5C26-437A-8318-18EBCA87BA09}"/>
              </a:ext>
            </a:extLst>
          </p:cNvPr>
          <p:cNvSpPr txBox="1"/>
          <p:nvPr/>
        </p:nvSpPr>
        <p:spPr>
          <a:xfrm>
            <a:off x="800100" y="930118"/>
            <a:ext cx="3300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Using Three Tables</a:t>
            </a:r>
          </a:p>
        </p:txBody>
      </p:sp>
      <p:grpSp>
        <p:nvGrpSpPr>
          <p:cNvPr id="57" name="Group 112">
            <a:extLst>
              <a:ext uri="{FF2B5EF4-FFF2-40B4-BE49-F238E27FC236}">
                <a16:creationId xmlns:a16="http://schemas.microsoft.com/office/drawing/2014/main" id="{91FF12CB-85C7-442F-A1D9-5AABF3FEAFF8}"/>
              </a:ext>
            </a:extLst>
          </p:cNvPr>
          <p:cNvGrpSpPr>
            <a:grpSpLocks/>
          </p:cNvGrpSpPr>
          <p:nvPr/>
        </p:nvGrpSpPr>
        <p:grpSpPr bwMode="auto">
          <a:xfrm>
            <a:off x="5864298" y="2167227"/>
            <a:ext cx="2209800" cy="915988"/>
            <a:chOff x="5486400" y="1905000"/>
            <a:chExt cx="2062480" cy="915194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5C0F3C8-7C30-48CB-86AE-6FC6C9E99FDF}"/>
                </a:ext>
              </a:extLst>
            </p:cNvPr>
            <p:cNvSpPr/>
            <p:nvPr/>
          </p:nvSpPr>
          <p:spPr bwMode="auto">
            <a:xfrm>
              <a:off x="5486400" y="1905000"/>
              <a:ext cx="2062480" cy="913607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cxnSp>
          <p:nvCxnSpPr>
            <p:cNvPr id="59" name="Straight Connector 239">
              <a:extLst>
                <a:ext uri="{FF2B5EF4-FFF2-40B4-BE49-F238E27FC236}">
                  <a16:creationId xmlns:a16="http://schemas.microsoft.com/office/drawing/2014/main" id="{50264C19-318D-4062-987E-4501F1C8D9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86400" y="2133600"/>
              <a:ext cx="20574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Straight Connector 240">
              <a:extLst>
                <a:ext uri="{FF2B5EF4-FFF2-40B4-BE49-F238E27FC236}">
                  <a16:creationId xmlns:a16="http://schemas.microsoft.com/office/drawing/2014/main" id="{5994D04B-DA38-46A9-8538-7466488C44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5000" y="2362200"/>
              <a:ext cx="9144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Straight Connector 241">
              <a:extLst>
                <a:ext uri="{FF2B5EF4-FFF2-40B4-BE49-F238E27FC236}">
                  <a16:creationId xmlns:a16="http://schemas.microsoft.com/office/drawing/2014/main" id="{AE246ECB-E137-42EB-8195-260B1790C01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400006" y="2361406"/>
              <a:ext cx="9144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" name="Flowchart: Process 61">
              <a:extLst>
                <a:ext uri="{FF2B5EF4-FFF2-40B4-BE49-F238E27FC236}">
                  <a16:creationId xmlns:a16="http://schemas.microsoft.com/office/drawing/2014/main" id="{CF45A6D1-B748-4843-8DC7-537050D95142}"/>
                </a:ext>
              </a:extLst>
            </p:cNvPr>
            <p:cNvSpPr/>
            <p:nvPr/>
          </p:nvSpPr>
          <p:spPr bwMode="auto">
            <a:xfrm>
              <a:off x="5486400" y="1905000"/>
              <a:ext cx="686012" cy="228402"/>
            </a:xfrm>
            <a:prstGeom prst="flowChartProcess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63" name="Flowchart: Process 62">
              <a:extLst>
                <a:ext uri="{FF2B5EF4-FFF2-40B4-BE49-F238E27FC236}">
                  <a16:creationId xmlns:a16="http://schemas.microsoft.com/office/drawing/2014/main" id="{6DCB2A53-B328-47ED-8B93-E772A011BB24}"/>
                </a:ext>
              </a:extLst>
            </p:cNvPr>
            <p:cNvSpPr/>
            <p:nvPr/>
          </p:nvSpPr>
          <p:spPr bwMode="auto">
            <a:xfrm>
              <a:off x="6172412" y="1905000"/>
              <a:ext cx="686011" cy="228402"/>
            </a:xfrm>
            <a:prstGeom prst="flowChartProcess">
              <a:avLst/>
            </a:prstGeom>
            <a:solidFill>
              <a:srgbClr val="9B9BBB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4" name="Flowchart: Process 63">
              <a:extLst>
                <a:ext uri="{FF2B5EF4-FFF2-40B4-BE49-F238E27FC236}">
                  <a16:creationId xmlns:a16="http://schemas.microsoft.com/office/drawing/2014/main" id="{1D46C067-9793-4FAB-B92C-F4C534F9E6CE}"/>
                </a:ext>
              </a:extLst>
            </p:cNvPr>
            <p:cNvSpPr/>
            <p:nvPr/>
          </p:nvSpPr>
          <p:spPr bwMode="auto">
            <a:xfrm>
              <a:off x="6858423" y="1905000"/>
              <a:ext cx="686012" cy="228402"/>
            </a:xfrm>
            <a:prstGeom prst="flowChartProcess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800" dirty="0">
                  <a:latin typeface="Calibri" pitchFamily="34" charset="0"/>
                </a:rPr>
                <a:t>KEY</a:t>
              </a:r>
            </a:p>
          </p:txBody>
        </p:sp>
      </p:grpSp>
      <p:sp>
        <p:nvSpPr>
          <p:cNvPr id="54" name="Speech Bubble: Rectangle with Corners Rounded 53">
            <a:extLst>
              <a:ext uri="{FF2B5EF4-FFF2-40B4-BE49-F238E27FC236}">
                <a16:creationId xmlns:a16="http://schemas.microsoft.com/office/drawing/2014/main" id="{A0657121-B043-4450-86E0-8CA35C8BA2FE}"/>
              </a:ext>
            </a:extLst>
          </p:cNvPr>
          <p:cNvSpPr/>
          <p:nvPr/>
        </p:nvSpPr>
        <p:spPr>
          <a:xfrm>
            <a:off x="3072306" y="1726477"/>
            <a:ext cx="2462886" cy="1140848"/>
          </a:xfrm>
          <a:prstGeom prst="wedgeRoundRectCallout">
            <a:avLst>
              <a:gd name="adj1" fmla="val 59785"/>
              <a:gd name="adj2" fmla="val 32127"/>
              <a:gd name="adj3" fmla="val 16667"/>
            </a:avLst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Some might not belong to either subcategory</a:t>
            </a:r>
          </a:p>
        </p:txBody>
      </p:sp>
    </p:spTree>
    <p:extLst>
      <p:ext uri="{BB962C8B-B14F-4D97-AF65-F5344CB8AC3E}">
        <p14:creationId xmlns:p14="http://schemas.microsoft.com/office/powerpoint/2010/main" val="283112486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5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8373" name="Rectangle 4"/>
          <p:cNvSpPr>
            <a:spLocks noGrp="1" noChangeArrowheads="1"/>
          </p:cNvSpPr>
          <p:nvPr>
            <p:ph type="title"/>
          </p:nvPr>
        </p:nvSpPr>
        <p:spPr>
          <a:xfrm>
            <a:off x="800100" y="387348"/>
            <a:ext cx="7772400" cy="838200"/>
          </a:xfrm>
        </p:spPr>
        <p:txBody>
          <a:bodyPr>
            <a:normAutofit/>
          </a:bodyPr>
          <a:lstStyle/>
          <a:p>
            <a:r>
              <a:rPr lang="en-US" sz="4800" b="1" dirty="0"/>
              <a:t>ER to Relational Mapping (4)</a:t>
            </a:r>
          </a:p>
        </p:txBody>
      </p:sp>
      <p:sp>
        <p:nvSpPr>
          <p:cNvPr id="177" name="Down Arrow 176"/>
          <p:cNvSpPr>
            <a:spLocks noChangeArrowheads="1"/>
          </p:cNvSpPr>
          <p:nvPr/>
        </p:nvSpPr>
        <p:spPr bwMode="auto">
          <a:xfrm rot="-5400000">
            <a:off x="3886200" y="3278188"/>
            <a:ext cx="381000" cy="533400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005EA4"/>
          </a:solidFill>
          <a:ln w="12700" algn="ctr">
            <a:noFill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16" name="Group 229"/>
          <p:cNvGrpSpPr>
            <a:grpSpLocks/>
          </p:cNvGrpSpPr>
          <p:nvPr/>
        </p:nvGrpSpPr>
        <p:grpSpPr bwMode="auto">
          <a:xfrm>
            <a:off x="4991100" y="2439988"/>
            <a:ext cx="3581400" cy="914400"/>
            <a:chOff x="5181600" y="4038600"/>
            <a:chExt cx="3581400" cy="915195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grpSp>
          <p:nvGrpSpPr>
            <p:cNvPr id="58415" name="Group 122"/>
            <p:cNvGrpSpPr>
              <a:grpSpLocks/>
            </p:cNvGrpSpPr>
            <p:nvPr/>
          </p:nvGrpSpPr>
          <p:grpSpPr bwMode="auto">
            <a:xfrm>
              <a:off x="5181600" y="4038600"/>
              <a:ext cx="3581400" cy="915194"/>
              <a:chOff x="5638800" y="5028406"/>
              <a:chExt cx="3581400" cy="915194"/>
            </a:xfrm>
          </p:grpSpPr>
          <p:grpSp>
            <p:nvGrpSpPr>
              <p:cNvPr id="58418" name="Group 112"/>
              <p:cNvGrpSpPr>
                <a:grpSpLocks/>
              </p:cNvGrpSpPr>
              <p:nvPr/>
            </p:nvGrpSpPr>
            <p:grpSpPr bwMode="auto">
              <a:xfrm>
                <a:off x="5638800" y="5028406"/>
                <a:ext cx="3581400" cy="915194"/>
                <a:chOff x="5486400" y="1905000"/>
                <a:chExt cx="3342640" cy="915194"/>
              </a:xfrm>
            </p:grpSpPr>
            <p:sp>
              <p:nvSpPr>
                <p:cNvPr id="181" name="Rectangle 180"/>
                <p:cNvSpPr/>
                <p:nvPr/>
              </p:nvSpPr>
              <p:spPr bwMode="auto">
                <a:xfrm>
                  <a:off x="5486400" y="1905000"/>
                  <a:ext cx="3342640" cy="915195"/>
                </a:xfrm>
                <a:prstGeom prst="rect">
                  <a:avLst/>
                </a:prstGeom>
                <a:solidFill>
                  <a:schemeClr val="bg1">
                    <a:lumMod val="9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  <p:cxnSp>
              <p:nvCxnSpPr>
                <p:cNvPr id="58422" name="Straight Connector 181"/>
                <p:cNvCxnSpPr>
                  <a:cxnSpLocks noChangeShapeType="1"/>
                </p:cNvCxnSpPr>
                <p:nvPr/>
              </p:nvCxnSpPr>
              <p:spPr bwMode="auto">
                <a:xfrm>
                  <a:off x="5486400" y="2133600"/>
                  <a:ext cx="2057400" cy="1588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8423" name="Straight Connector 18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715000" y="2362200"/>
                  <a:ext cx="914400" cy="1588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8424" name="Straight Connector 18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400006" y="2361406"/>
                  <a:ext cx="914400" cy="1588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85" name="Flowchart: Process 184"/>
                <p:cNvSpPr/>
                <p:nvPr/>
              </p:nvSpPr>
              <p:spPr bwMode="auto">
                <a:xfrm>
                  <a:off x="5486400" y="1905000"/>
                  <a:ext cx="686012" cy="228799"/>
                </a:xfrm>
                <a:prstGeom prst="flowChartProcess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 dirty="0">
                    <a:latin typeface="Calibri" pitchFamily="34" charset="0"/>
                  </a:endParaRPr>
                </a:p>
              </p:txBody>
            </p:sp>
            <p:sp>
              <p:nvSpPr>
                <p:cNvPr id="186" name="Flowchart: Process 185"/>
                <p:cNvSpPr/>
                <p:nvPr/>
              </p:nvSpPr>
              <p:spPr bwMode="auto">
                <a:xfrm>
                  <a:off x="6172412" y="1905000"/>
                  <a:ext cx="686011" cy="228799"/>
                </a:xfrm>
                <a:prstGeom prst="flowChartProcess">
                  <a:avLst/>
                </a:prstGeom>
                <a:solidFill>
                  <a:schemeClr val="accent5">
                    <a:lumMod val="7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  <p:sp>
              <p:nvSpPr>
                <p:cNvPr id="187" name="Flowchart: Process 186"/>
                <p:cNvSpPr/>
                <p:nvPr/>
              </p:nvSpPr>
              <p:spPr bwMode="auto">
                <a:xfrm>
                  <a:off x="6858423" y="1905000"/>
                  <a:ext cx="686012" cy="228799"/>
                </a:xfrm>
                <a:prstGeom prst="flowChartProcess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</a:rPr>
                    <a:t>KEY</a:t>
                  </a:r>
                </a:p>
              </p:txBody>
            </p:sp>
          </p:grpSp>
          <p:sp>
            <p:nvSpPr>
              <p:cNvPr id="179" name="Flowchart: Process 178"/>
              <p:cNvSpPr/>
              <p:nvPr/>
            </p:nvSpPr>
            <p:spPr bwMode="auto">
              <a:xfrm>
                <a:off x="7848600" y="5028406"/>
                <a:ext cx="685800" cy="228799"/>
              </a:xfrm>
              <a:prstGeom prst="flowChartProcess">
                <a:avLst/>
              </a:prstGeom>
              <a:solidFill>
                <a:srgbClr val="FFC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8420" name="Flowchart: Process 179"/>
              <p:cNvSpPr>
                <a:spLocks noChangeArrowheads="1"/>
              </p:cNvSpPr>
              <p:nvPr/>
            </p:nvSpPr>
            <p:spPr bwMode="auto">
              <a:xfrm>
                <a:off x="8534400" y="5029200"/>
                <a:ext cx="685800" cy="228600"/>
              </a:xfrm>
              <a:prstGeom prst="flowChartProcess">
                <a:avLst/>
              </a:prstGeom>
              <a:solidFill>
                <a:srgbClr val="9191B5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 eaLnBrk="0" hangingPunct="0"/>
                <a:endParaRPr lang="en-US" sz="1800">
                  <a:latin typeface="Calibri" pitchFamily="34" charset="0"/>
                </a:endParaRPr>
              </a:p>
            </p:txBody>
          </p:sp>
        </p:grpSp>
        <p:cxnSp>
          <p:nvCxnSpPr>
            <p:cNvPr id="58416" name="Straight Connector 174"/>
            <p:cNvCxnSpPr>
              <a:cxnSpLocks noChangeShapeType="1"/>
            </p:cNvCxnSpPr>
            <p:nvPr/>
          </p:nvCxnSpPr>
          <p:spPr bwMode="auto">
            <a:xfrm rot="5400000">
              <a:off x="6933349" y="4495744"/>
              <a:ext cx="914400" cy="1701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417" name="Straight Connector 175"/>
            <p:cNvCxnSpPr>
              <a:cxnSpLocks noChangeShapeType="1"/>
            </p:cNvCxnSpPr>
            <p:nvPr/>
          </p:nvCxnSpPr>
          <p:spPr bwMode="auto">
            <a:xfrm rot="5400000">
              <a:off x="7620851" y="4495744"/>
              <a:ext cx="914400" cy="1701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" name="Group 228"/>
          <p:cNvGrpSpPr>
            <a:grpSpLocks/>
          </p:cNvGrpSpPr>
          <p:nvPr/>
        </p:nvGrpSpPr>
        <p:grpSpPr bwMode="auto">
          <a:xfrm>
            <a:off x="533400" y="2438400"/>
            <a:ext cx="3200400" cy="2133600"/>
            <a:chOff x="685800" y="4038600"/>
            <a:chExt cx="3200400" cy="2133600"/>
          </a:xfrm>
        </p:grpSpPr>
        <p:grpSp>
          <p:nvGrpSpPr>
            <p:cNvPr id="58394" name="Group 90"/>
            <p:cNvGrpSpPr>
              <a:grpSpLocks/>
            </p:cNvGrpSpPr>
            <p:nvPr/>
          </p:nvGrpSpPr>
          <p:grpSpPr bwMode="auto">
            <a:xfrm>
              <a:off x="1447800" y="4038600"/>
              <a:ext cx="1600200" cy="914400"/>
              <a:chOff x="914400" y="1600200"/>
              <a:chExt cx="1600200" cy="914400"/>
            </a:xfrm>
          </p:grpSpPr>
          <p:sp>
            <p:nvSpPr>
              <p:cNvPr id="195" name="Flowchart: Terminator 194"/>
              <p:cNvSpPr/>
              <p:nvPr/>
            </p:nvSpPr>
            <p:spPr bwMode="auto">
              <a:xfrm>
                <a:off x="914400" y="1828800"/>
                <a:ext cx="533400" cy="152400"/>
              </a:xfrm>
              <a:prstGeom prst="flowChartTerminator">
                <a:avLst/>
              </a:prstGeom>
              <a:solidFill>
                <a:schemeClr val="accent4">
                  <a:lumMod val="25000"/>
                  <a:lumOff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200" dirty="0">
                    <a:latin typeface="Calibri" pitchFamily="34" charset="0"/>
                  </a:rPr>
                  <a:t>KEY</a:t>
                </a:r>
              </a:p>
            </p:txBody>
          </p:sp>
          <p:sp>
            <p:nvSpPr>
              <p:cNvPr id="58409" name="Flowchart: Terminator 195"/>
              <p:cNvSpPr>
                <a:spLocks noChangeArrowheads="1"/>
              </p:cNvSpPr>
              <p:nvPr/>
            </p:nvSpPr>
            <p:spPr bwMode="auto">
              <a:xfrm>
                <a:off x="1371600" y="1600200"/>
                <a:ext cx="533400" cy="152400"/>
              </a:xfrm>
              <a:prstGeom prst="flowChartTerminator">
                <a:avLst/>
              </a:prstGeom>
              <a:solidFill>
                <a:srgbClr val="FFC00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8410" name="Flowchart: Terminator 196"/>
              <p:cNvSpPr>
                <a:spLocks noChangeArrowheads="1"/>
              </p:cNvSpPr>
              <p:nvPr/>
            </p:nvSpPr>
            <p:spPr bwMode="auto">
              <a:xfrm>
                <a:off x="1981200" y="1828800"/>
                <a:ext cx="533400" cy="152400"/>
              </a:xfrm>
              <a:prstGeom prst="flowChartTerminator">
                <a:avLst/>
              </a:prstGeom>
              <a:solidFill>
                <a:srgbClr val="9191B5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8" name="Flowchart: Process 197"/>
              <p:cNvSpPr/>
              <p:nvPr/>
            </p:nvSpPr>
            <p:spPr bwMode="auto">
              <a:xfrm>
                <a:off x="1066800" y="2209800"/>
                <a:ext cx="1295400" cy="304800"/>
              </a:xfrm>
              <a:prstGeom prst="flowChartProcess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cxnSp>
            <p:nvCxnSpPr>
              <p:cNvPr id="58412" name="Straight Connector 198"/>
              <p:cNvCxnSpPr>
                <a:cxnSpLocks noChangeShapeType="1"/>
                <a:stCxn id="195" idx="2"/>
              </p:cNvCxnSpPr>
              <p:nvPr/>
            </p:nvCxnSpPr>
            <p:spPr bwMode="auto">
              <a:xfrm rot="16200000" flipH="1">
                <a:off x="1123950" y="2038350"/>
                <a:ext cx="228600" cy="1143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13" name="Straight Connector 199"/>
              <p:cNvCxnSpPr>
                <a:cxnSpLocks noChangeShapeType="1"/>
                <a:stCxn id="58409" idx="2"/>
                <a:endCxn id="198" idx="0"/>
              </p:cNvCxnSpPr>
              <p:nvPr/>
            </p:nvCxnSpPr>
            <p:spPr bwMode="auto">
              <a:xfrm rot="16200000" flipH="1">
                <a:off x="1447800" y="1943100"/>
                <a:ext cx="457200" cy="762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14" name="Straight Connector 200"/>
              <p:cNvCxnSpPr>
                <a:cxnSpLocks noChangeShapeType="1"/>
                <a:stCxn id="58410" idx="2"/>
              </p:cNvCxnSpPr>
              <p:nvPr/>
            </p:nvCxnSpPr>
            <p:spPr bwMode="auto">
              <a:xfrm rot="5400000">
                <a:off x="2038350" y="2000250"/>
                <a:ext cx="228600" cy="1905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88" name="Flowchart: Terminator 187"/>
            <p:cNvSpPr/>
            <p:nvPr/>
          </p:nvSpPr>
          <p:spPr bwMode="auto">
            <a:xfrm>
              <a:off x="685800" y="5486400"/>
              <a:ext cx="533400" cy="1524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endParaRPr lang="en-US" sz="1100" dirty="0">
                <a:latin typeface="Calibri" pitchFamily="34" charset="0"/>
              </a:endParaRPr>
            </a:p>
          </p:txBody>
        </p:sp>
        <p:sp>
          <p:nvSpPr>
            <p:cNvPr id="189" name="Flowchart: Terminator 188"/>
            <p:cNvSpPr/>
            <p:nvPr/>
          </p:nvSpPr>
          <p:spPr bwMode="auto">
            <a:xfrm>
              <a:off x="1143000" y="5257800"/>
              <a:ext cx="533400" cy="152400"/>
            </a:xfrm>
            <a:prstGeom prst="flowChartTerminator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91" name="Flowchart: Process 190"/>
            <p:cNvSpPr/>
            <p:nvPr/>
          </p:nvSpPr>
          <p:spPr bwMode="auto">
            <a:xfrm>
              <a:off x="838200" y="5867400"/>
              <a:ext cx="1295400" cy="304800"/>
            </a:xfrm>
            <a:prstGeom prst="flowChartProcess">
              <a:avLst/>
            </a:prstGeom>
            <a:solidFill>
              <a:schemeClr val="bg1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cxnSp>
          <p:nvCxnSpPr>
            <p:cNvPr id="58398" name="Straight Connector 191"/>
            <p:cNvCxnSpPr>
              <a:cxnSpLocks noChangeShapeType="1"/>
              <a:stCxn id="188" idx="2"/>
            </p:cNvCxnSpPr>
            <p:nvPr/>
          </p:nvCxnSpPr>
          <p:spPr bwMode="auto">
            <a:xfrm rot="16200000" flipH="1">
              <a:off x="895350" y="5695950"/>
              <a:ext cx="228600" cy="1143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99" name="Straight Connector 192"/>
            <p:cNvCxnSpPr>
              <a:cxnSpLocks noChangeShapeType="1"/>
              <a:stCxn id="189" idx="2"/>
              <a:endCxn id="191" idx="0"/>
            </p:cNvCxnSpPr>
            <p:nvPr/>
          </p:nvCxnSpPr>
          <p:spPr bwMode="auto">
            <a:xfrm rot="16200000" flipH="1">
              <a:off x="1219200" y="5600700"/>
              <a:ext cx="457200" cy="762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400" name="Flowchart: Terminator 209"/>
            <p:cNvSpPr>
              <a:spLocks noChangeArrowheads="1"/>
            </p:cNvSpPr>
            <p:nvPr/>
          </p:nvSpPr>
          <p:spPr bwMode="auto">
            <a:xfrm>
              <a:off x="3352800" y="5486400"/>
              <a:ext cx="533400" cy="152400"/>
            </a:xfrm>
            <a:prstGeom prst="flowChartTerminator">
              <a:avLst/>
            </a:prstGeom>
            <a:solidFill>
              <a:schemeClr val="accent2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8401" name="Flowchart: Process 210"/>
            <p:cNvSpPr>
              <a:spLocks noChangeArrowheads="1"/>
            </p:cNvSpPr>
            <p:nvPr/>
          </p:nvSpPr>
          <p:spPr bwMode="auto">
            <a:xfrm>
              <a:off x="2438400" y="5867400"/>
              <a:ext cx="1295400" cy="304800"/>
            </a:xfrm>
            <a:prstGeom prst="flowChartProcess">
              <a:avLst/>
            </a:prstGeom>
            <a:solidFill>
              <a:srgbClr val="00FFCC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cxnSp>
          <p:nvCxnSpPr>
            <p:cNvPr id="58402" name="Straight Connector 213"/>
            <p:cNvCxnSpPr>
              <a:cxnSpLocks noChangeShapeType="1"/>
              <a:stCxn id="58400" idx="2"/>
            </p:cNvCxnSpPr>
            <p:nvPr/>
          </p:nvCxnSpPr>
          <p:spPr bwMode="auto">
            <a:xfrm rot="5400000">
              <a:off x="3409950" y="5657850"/>
              <a:ext cx="228600" cy="1905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403" name="Isosceles Triangle 214"/>
            <p:cNvSpPr>
              <a:spLocks noChangeArrowheads="1"/>
            </p:cNvSpPr>
            <p:nvPr/>
          </p:nvSpPr>
          <p:spPr bwMode="auto">
            <a:xfrm>
              <a:off x="1981200" y="5105400"/>
              <a:ext cx="533400" cy="457200"/>
            </a:xfrm>
            <a:prstGeom prst="triangle">
              <a:avLst>
                <a:gd name="adj" fmla="val 50000"/>
              </a:avLst>
            </a:prstGeom>
            <a:solidFill>
              <a:srgbClr val="5F5F5F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eaLnBrk="0" hangingPunct="0"/>
              <a:endParaRPr lang="en-US" sz="80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cxnSp>
          <p:nvCxnSpPr>
            <p:cNvPr id="58404" name="Straight Connector 216"/>
            <p:cNvCxnSpPr>
              <a:cxnSpLocks noChangeShapeType="1"/>
              <a:stCxn id="58403" idx="0"/>
              <a:endCxn id="198" idx="2"/>
            </p:cNvCxnSpPr>
            <p:nvPr/>
          </p:nvCxnSpPr>
          <p:spPr bwMode="auto">
            <a:xfrm rot="5400000" flipH="1" flipV="1">
              <a:off x="2171700" y="5029200"/>
              <a:ext cx="1524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405" name="Straight Connector 219"/>
            <p:cNvCxnSpPr>
              <a:cxnSpLocks noChangeShapeType="1"/>
            </p:cNvCxnSpPr>
            <p:nvPr/>
          </p:nvCxnSpPr>
          <p:spPr bwMode="auto">
            <a:xfrm rot="5400000">
              <a:off x="1828800" y="5562600"/>
              <a:ext cx="304800" cy="3048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406" name="Straight Connector 223"/>
            <p:cNvCxnSpPr>
              <a:cxnSpLocks noChangeShapeType="1"/>
            </p:cNvCxnSpPr>
            <p:nvPr/>
          </p:nvCxnSpPr>
          <p:spPr bwMode="auto">
            <a:xfrm>
              <a:off x="2362200" y="5562600"/>
              <a:ext cx="381000" cy="3048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407" name="TextBox 227"/>
            <p:cNvSpPr txBox="1">
              <a:spLocks noChangeArrowheads="1"/>
            </p:cNvSpPr>
            <p:nvPr/>
          </p:nvSpPr>
          <p:spPr bwMode="auto">
            <a:xfrm>
              <a:off x="2057400" y="5257800"/>
              <a:ext cx="4141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chemeClr val="bg1"/>
                  </a:solidFill>
                  <a:latin typeface="Calibri" pitchFamily="34" charset="0"/>
                </a:rPr>
                <a:t>ISA</a:t>
              </a: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428DD-DD84-4223-912B-2F4016FB4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4D31-6902-4422-9223-4290E8153033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96C4D2-4727-4073-8B01-F4F03EFC4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52</a:t>
            </a:fld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39E2F70-DB2E-46D1-AB62-8207A166D34F}"/>
              </a:ext>
            </a:extLst>
          </p:cNvPr>
          <p:cNvSpPr txBox="1"/>
          <p:nvPr/>
        </p:nvSpPr>
        <p:spPr>
          <a:xfrm>
            <a:off x="800100" y="930118"/>
            <a:ext cx="3028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Using Two Tables</a:t>
            </a:r>
          </a:p>
        </p:txBody>
      </p:sp>
      <p:grpSp>
        <p:nvGrpSpPr>
          <p:cNvPr id="57" name="Group 229">
            <a:extLst>
              <a:ext uri="{FF2B5EF4-FFF2-40B4-BE49-F238E27FC236}">
                <a16:creationId xmlns:a16="http://schemas.microsoft.com/office/drawing/2014/main" id="{B0B1E5BD-56B9-4EB6-B307-A2A0BB3C0C5C}"/>
              </a:ext>
            </a:extLst>
          </p:cNvPr>
          <p:cNvGrpSpPr>
            <a:grpSpLocks/>
          </p:cNvGrpSpPr>
          <p:nvPr/>
        </p:nvGrpSpPr>
        <p:grpSpPr bwMode="auto">
          <a:xfrm>
            <a:off x="5769827" y="3940175"/>
            <a:ext cx="2849504" cy="914400"/>
            <a:chOff x="5913496" y="4038600"/>
            <a:chExt cx="2849504" cy="915195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grpSp>
          <p:nvGrpSpPr>
            <p:cNvPr id="58" name="Group 122">
              <a:extLst>
                <a:ext uri="{FF2B5EF4-FFF2-40B4-BE49-F238E27FC236}">
                  <a16:creationId xmlns:a16="http://schemas.microsoft.com/office/drawing/2014/main" id="{FDED9A64-3F57-4E03-8489-6A34338B99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13496" y="4038600"/>
              <a:ext cx="2849504" cy="915195"/>
              <a:chOff x="6370696" y="5028406"/>
              <a:chExt cx="2849504" cy="915195"/>
            </a:xfrm>
          </p:grpSpPr>
          <p:grpSp>
            <p:nvGrpSpPr>
              <p:cNvPr id="61" name="Group 112">
                <a:extLst>
                  <a:ext uri="{FF2B5EF4-FFF2-40B4-BE49-F238E27FC236}">
                    <a16:creationId xmlns:a16="http://schemas.microsoft.com/office/drawing/2014/main" id="{C8ADD3BB-E7D4-4A38-B848-A5BC10770D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70696" y="5028406"/>
                <a:ext cx="2849504" cy="915195"/>
                <a:chOff x="6169503" y="1905000"/>
                <a:chExt cx="2659537" cy="915195"/>
              </a:xfrm>
            </p:grpSpPr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5A1380C5-4D99-443B-B900-212AF9BC19AE}"/>
                    </a:ext>
                  </a:extLst>
                </p:cNvPr>
                <p:cNvSpPr/>
                <p:nvPr/>
              </p:nvSpPr>
              <p:spPr bwMode="auto">
                <a:xfrm>
                  <a:off x="6169503" y="1905000"/>
                  <a:ext cx="2659537" cy="915195"/>
                </a:xfrm>
                <a:prstGeom prst="rect">
                  <a:avLst/>
                </a:prstGeom>
                <a:solidFill>
                  <a:schemeClr val="bg1">
                    <a:lumMod val="9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  <p:cxnSp>
              <p:nvCxnSpPr>
                <p:cNvPr id="65" name="Straight Connector 181">
                  <a:extLst>
                    <a:ext uri="{FF2B5EF4-FFF2-40B4-BE49-F238E27FC236}">
                      <a16:creationId xmlns:a16="http://schemas.microsoft.com/office/drawing/2014/main" id="{4DCE0304-59C6-408E-B664-BC0D73E8E3D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6171406" y="2135188"/>
                  <a:ext cx="1372394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7" name="Straight Connector 183">
                  <a:extLst>
                    <a:ext uri="{FF2B5EF4-FFF2-40B4-BE49-F238E27FC236}">
                      <a16:creationId xmlns:a16="http://schemas.microsoft.com/office/drawing/2014/main" id="{F9CDEBE9-9AE3-48DE-8AC0-6A9BD3075BF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400006" y="2361406"/>
                  <a:ext cx="914400" cy="1588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69" name="Flowchart: Process 68">
                  <a:extLst>
                    <a:ext uri="{FF2B5EF4-FFF2-40B4-BE49-F238E27FC236}">
                      <a16:creationId xmlns:a16="http://schemas.microsoft.com/office/drawing/2014/main" id="{E5B406A6-6AB6-4E32-A889-02669444B7B0}"/>
                    </a:ext>
                  </a:extLst>
                </p:cNvPr>
                <p:cNvSpPr/>
                <p:nvPr/>
              </p:nvSpPr>
              <p:spPr bwMode="auto">
                <a:xfrm>
                  <a:off x="6172412" y="1905000"/>
                  <a:ext cx="686011" cy="228799"/>
                </a:xfrm>
                <a:prstGeom prst="flowChartProcess">
                  <a:avLst/>
                </a:prstGeom>
                <a:solidFill>
                  <a:srgbClr val="E26714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  <p:sp>
              <p:nvSpPr>
                <p:cNvPr id="70" name="Flowchart: Process 69">
                  <a:extLst>
                    <a:ext uri="{FF2B5EF4-FFF2-40B4-BE49-F238E27FC236}">
                      <a16:creationId xmlns:a16="http://schemas.microsoft.com/office/drawing/2014/main" id="{F89FBB79-96C5-42A1-822A-4E717DA99111}"/>
                    </a:ext>
                  </a:extLst>
                </p:cNvPr>
                <p:cNvSpPr/>
                <p:nvPr/>
              </p:nvSpPr>
              <p:spPr bwMode="auto">
                <a:xfrm>
                  <a:off x="6858423" y="1905000"/>
                  <a:ext cx="686012" cy="228799"/>
                </a:xfrm>
                <a:prstGeom prst="flowChartProcess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</a:rPr>
                    <a:t>KEY</a:t>
                  </a:r>
                </a:p>
              </p:txBody>
            </p:sp>
          </p:grpSp>
          <p:sp>
            <p:nvSpPr>
              <p:cNvPr id="62" name="Flowchart: Process 61">
                <a:extLst>
                  <a:ext uri="{FF2B5EF4-FFF2-40B4-BE49-F238E27FC236}">
                    <a16:creationId xmlns:a16="http://schemas.microsoft.com/office/drawing/2014/main" id="{881186B4-CA07-4832-987A-71CEA723C8C2}"/>
                  </a:ext>
                </a:extLst>
              </p:cNvPr>
              <p:cNvSpPr/>
              <p:nvPr/>
            </p:nvSpPr>
            <p:spPr bwMode="auto">
              <a:xfrm>
                <a:off x="7848600" y="5028406"/>
                <a:ext cx="685800" cy="228799"/>
              </a:xfrm>
              <a:prstGeom prst="flowChartProcess">
                <a:avLst/>
              </a:prstGeom>
              <a:solidFill>
                <a:srgbClr val="FFC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3" name="Flowchart: Process 179">
                <a:extLst>
                  <a:ext uri="{FF2B5EF4-FFF2-40B4-BE49-F238E27FC236}">
                    <a16:creationId xmlns:a16="http://schemas.microsoft.com/office/drawing/2014/main" id="{DACFBCD0-EAB6-4CE5-8570-2C345B0F7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34400" y="5029200"/>
                <a:ext cx="685800" cy="228600"/>
              </a:xfrm>
              <a:prstGeom prst="flowChartProcess">
                <a:avLst/>
              </a:prstGeom>
              <a:solidFill>
                <a:srgbClr val="9191B5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 eaLnBrk="0" hangingPunct="0"/>
                <a:endParaRPr lang="en-US" sz="1800">
                  <a:latin typeface="Calibri" pitchFamily="34" charset="0"/>
                </a:endParaRPr>
              </a:p>
            </p:txBody>
          </p:sp>
        </p:grpSp>
        <p:cxnSp>
          <p:nvCxnSpPr>
            <p:cNvPr id="59" name="Straight Connector 174">
              <a:extLst>
                <a:ext uri="{FF2B5EF4-FFF2-40B4-BE49-F238E27FC236}">
                  <a16:creationId xmlns:a16="http://schemas.microsoft.com/office/drawing/2014/main" id="{7521A86B-4BAF-4D4F-A651-47D972B024E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933349" y="4495744"/>
              <a:ext cx="914400" cy="1701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Straight Connector 175">
              <a:extLst>
                <a:ext uri="{FF2B5EF4-FFF2-40B4-BE49-F238E27FC236}">
                  <a16:creationId xmlns:a16="http://schemas.microsoft.com/office/drawing/2014/main" id="{2B74B894-186D-4916-AFA7-FC729076CB9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620851" y="4495744"/>
              <a:ext cx="914400" cy="1701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A716C46-8EE3-4AC8-BF7F-CAC81D1FB339}"/>
              </a:ext>
            </a:extLst>
          </p:cNvPr>
          <p:cNvSpPr/>
          <p:nvPr/>
        </p:nvSpPr>
        <p:spPr>
          <a:xfrm>
            <a:off x="6305550" y="2216993"/>
            <a:ext cx="2458302" cy="2889808"/>
          </a:xfrm>
          <a:prstGeom prst="roundRect">
            <a:avLst>
              <a:gd name="adj" fmla="val 9120"/>
            </a:avLst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8D4CEBC5-A559-461B-8EAF-A0C8431CF0E9}"/>
              </a:ext>
            </a:extLst>
          </p:cNvPr>
          <p:cNvSpPr/>
          <p:nvPr/>
        </p:nvSpPr>
        <p:spPr>
          <a:xfrm>
            <a:off x="5482088" y="5329797"/>
            <a:ext cx="1760200" cy="1140848"/>
          </a:xfrm>
          <a:prstGeom prst="wedgeRoundRectCallout">
            <a:avLst>
              <a:gd name="adj1" fmla="val 34765"/>
              <a:gd name="adj2" fmla="val -79387"/>
              <a:gd name="adj3" fmla="val 16667"/>
            </a:avLst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They must include all employees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515FA6E7-82E5-4118-AF75-A7E77E8A2120}"/>
              </a:ext>
            </a:extLst>
          </p:cNvPr>
          <p:cNvSpPr/>
          <p:nvPr/>
        </p:nvSpPr>
        <p:spPr>
          <a:xfrm>
            <a:off x="1161256" y="2330761"/>
            <a:ext cx="1903410" cy="1120571"/>
          </a:xfrm>
          <a:prstGeom prst="roundRect">
            <a:avLst>
              <a:gd name="adj" fmla="val 9120"/>
            </a:avLst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peech Bubble: Rectangle with Corners Rounded 76">
            <a:extLst>
              <a:ext uri="{FF2B5EF4-FFF2-40B4-BE49-F238E27FC236}">
                <a16:creationId xmlns:a16="http://schemas.microsoft.com/office/drawing/2014/main" id="{75A2392B-92DA-4692-9A7E-295434BE96EB}"/>
              </a:ext>
            </a:extLst>
          </p:cNvPr>
          <p:cNvSpPr/>
          <p:nvPr/>
        </p:nvSpPr>
        <p:spPr>
          <a:xfrm>
            <a:off x="3296160" y="1844512"/>
            <a:ext cx="1143000" cy="790467"/>
          </a:xfrm>
          <a:prstGeom prst="wedgeRoundRectCallout">
            <a:avLst>
              <a:gd name="adj1" fmla="val -77688"/>
              <a:gd name="adj2" fmla="val 41748"/>
              <a:gd name="adj3" fmla="val 16667"/>
            </a:avLst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Not stored</a:t>
            </a:r>
          </a:p>
        </p:txBody>
      </p:sp>
    </p:spTree>
    <p:extLst>
      <p:ext uri="{BB962C8B-B14F-4D97-AF65-F5344CB8AC3E}">
        <p14:creationId xmlns:p14="http://schemas.microsoft.com/office/powerpoint/2010/main" val="157790652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8" grpId="0" animBg="1"/>
      <p:bldP spid="10" grpId="0" animBg="1"/>
      <p:bldP spid="76" grpId="0" animBg="1"/>
      <p:bldP spid="7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9395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914400"/>
          </a:xfrm>
        </p:spPr>
        <p:txBody>
          <a:bodyPr/>
          <a:lstStyle/>
          <a:p>
            <a:r>
              <a:rPr lang="en-US" dirty="0"/>
              <a:t>ER to Relational Mapping (5)</a:t>
            </a:r>
          </a:p>
        </p:txBody>
      </p:sp>
      <p:grpSp>
        <p:nvGrpSpPr>
          <p:cNvPr id="59396" name="Group 90"/>
          <p:cNvGrpSpPr>
            <a:grpSpLocks/>
          </p:cNvGrpSpPr>
          <p:nvPr/>
        </p:nvGrpSpPr>
        <p:grpSpPr bwMode="auto">
          <a:xfrm>
            <a:off x="685800" y="990600"/>
            <a:ext cx="1600200" cy="914400"/>
            <a:chOff x="914400" y="1600200"/>
            <a:chExt cx="1600200" cy="914400"/>
          </a:xfrm>
        </p:grpSpPr>
        <p:sp>
          <p:nvSpPr>
            <p:cNvPr id="92" name="Flowchart: Terminator 91"/>
            <p:cNvSpPr/>
            <p:nvPr/>
          </p:nvSpPr>
          <p:spPr bwMode="auto">
            <a:xfrm>
              <a:off x="914400" y="1828800"/>
              <a:ext cx="533400" cy="152400"/>
            </a:xfrm>
            <a:prstGeom prst="flowChartTerminator">
              <a:avLst/>
            </a:prstGeom>
            <a:solidFill>
              <a:schemeClr val="accent4">
                <a:lumMod val="25000"/>
                <a:lumOff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400" dirty="0">
                  <a:latin typeface="Calibri" pitchFamily="34" charset="0"/>
                </a:rPr>
                <a:t>KEY</a:t>
              </a:r>
            </a:p>
          </p:txBody>
        </p:sp>
        <p:sp>
          <p:nvSpPr>
            <p:cNvPr id="59459" name="Flowchart: Terminator 92"/>
            <p:cNvSpPr>
              <a:spLocks noChangeArrowheads="1"/>
            </p:cNvSpPr>
            <p:nvPr/>
          </p:nvSpPr>
          <p:spPr bwMode="auto">
            <a:xfrm>
              <a:off x="1371600" y="1600200"/>
              <a:ext cx="533400" cy="152400"/>
            </a:xfrm>
            <a:prstGeom prst="flowChartTerminator">
              <a:avLst/>
            </a:prstGeom>
            <a:solidFill>
              <a:srgbClr val="FFC00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9460" name="Flowchart: Terminator 93"/>
            <p:cNvSpPr>
              <a:spLocks noChangeArrowheads="1"/>
            </p:cNvSpPr>
            <p:nvPr/>
          </p:nvSpPr>
          <p:spPr bwMode="auto">
            <a:xfrm>
              <a:off x="1981200" y="1828800"/>
              <a:ext cx="533400" cy="152400"/>
            </a:xfrm>
            <a:prstGeom prst="flowChartTerminator">
              <a:avLst/>
            </a:prstGeom>
            <a:solidFill>
              <a:srgbClr val="9191B5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95" name="Flowchart: Process 94"/>
            <p:cNvSpPr/>
            <p:nvPr/>
          </p:nvSpPr>
          <p:spPr bwMode="auto">
            <a:xfrm>
              <a:off x="1066800" y="2209800"/>
              <a:ext cx="1295400" cy="304800"/>
            </a:xfrm>
            <a:prstGeom prst="flowChartProcess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cxnSp>
          <p:nvCxnSpPr>
            <p:cNvPr id="59462" name="Straight Connector 95"/>
            <p:cNvCxnSpPr>
              <a:cxnSpLocks noChangeShapeType="1"/>
              <a:stCxn id="92" idx="2"/>
            </p:cNvCxnSpPr>
            <p:nvPr/>
          </p:nvCxnSpPr>
          <p:spPr bwMode="auto">
            <a:xfrm rot="16200000" flipH="1">
              <a:off x="1123950" y="2038350"/>
              <a:ext cx="228600" cy="1143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63" name="Straight Connector 96"/>
            <p:cNvCxnSpPr>
              <a:cxnSpLocks noChangeShapeType="1"/>
              <a:stCxn id="59459" idx="2"/>
              <a:endCxn id="95" idx="0"/>
            </p:cNvCxnSpPr>
            <p:nvPr/>
          </p:nvCxnSpPr>
          <p:spPr bwMode="auto">
            <a:xfrm rot="16200000" flipH="1">
              <a:off x="1447800" y="1943100"/>
              <a:ext cx="457200" cy="762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64" name="Straight Connector 97"/>
            <p:cNvCxnSpPr>
              <a:cxnSpLocks noChangeShapeType="1"/>
              <a:stCxn id="59460" idx="2"/>
            </p:cNvCxnSpPr>
            <p:nvPr/>
          </p:nvCxnSpPr>
          <p:spPr bwMode="auto">
            <a:xfrm rot="5400000">
              <a:off x="2038350" y="2000250"/>
              <a:ext cx="228600" cy="1905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0" name="Flowchart: Terminator 99"/>
          <p:cNvSpPr/>
          <p:nvPr/>
        </p:nvSpPr>
        <p:spPr bwMode="auto">
          <a:xfrm>
            <a:off x="3352800" y="1219200"/>
            <a:ext cx="533400" cy="152400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100" dirty="0">
                <a:latin typeface="Calibri" pitchFamily="34" charset="0"/>
              </a:rPr>
              <a:t>PKEY</a:t>
            </a:r>
          </a:p>
        </p:txBody>
      </p:sp>
      <p:sp>
        <p:nvSpPr>
          <p:cNvPr id="101" name="Flowchart: Terminator 100"/>
          <p:cNvSpPr/>
          <p:nvPr/>
        </p:nvSpPr>
        <p:spPr bwMode="auto">
          <a:xfrm>
            <a:off x="3810000" y="990600"/>
            <a:ext cx="533400" cy="152400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9399" name="Flowchart: Terminator 101"/>
          <p:cNvSpPr>
            <a:spLocks noChangeArrowheads="1"/>
          </p:cNvSpPr>
          <p:nvPr/>
        </p:nvSpPr>
        <p:spPr bwMode="auto">
          <a:xfrm>
            <a:off x="4419600" y="1219200"/>
            <a:ext cx="533400" cy="152400"/>
          </a:xfrm>
          <a:prstGeom prst="flowChartTerminator">
            <a:avLst/>
          </a:prstGeom>
          <a:solidFill>
            <a:schemeClr val="accent2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3" name="Flowchart: Process 102"/>
          <p:cNvSpPr/>
          <p:nvPr/>
        </p:nvSpPr>
        <p:spPr bwMode="auto">
          <a:xfrm>
            <a:off x="3505200" y="1600200"/>
            <a:ext cx="1295400" cy="30480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cxnSp>
        <p:nvCxnSpPr>
          <p:cNvPr id="59401" name="Straight Connector 103"/>
          <p:cNvCxnSpPr>
            <a:cxnSpLocks noChangeShapeType="1"/>
            <a:stCxn id="100" idx="2"/>
          </p:cNvCxnSpPr>
          <p:nvPr/>
        </p:nvCxnSpPr>
        <p:spPr bwMode="auto">
          <a:xfrm rot="16200000" flipH="1">
            <a:off x="3562350" y="1428750"/>
            <a:ext cx="228600" cy="1143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2" name="Straight Connector 104"/>
          <p:cNvCxnSpPr>
            <a:cxnSpLocks noChangeShapeType="1"/>
            <a:stCxn id="101" idx="2"/>
            <a:endCxn id="103" idx="0"/>
          </p:cNvCxnSpPr>
          <p:nvPr/>
        </p:nvCxnSpPr>
        <p:spPr bwMode="auto">
          <a:xfrm rot="16200000" flipH="1">
            <a:off x="3886200" y="1333500"/>
            <a:ext cx="457200" cy="76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3" name="Straight Connector 105"/>
          <p:cNvCxnSpPr>
            <a:cxnSpLocks noChangeShapeType="1"/>
            <a:stCxn id="59399" idx="2"/>
          </p:cNvCxnSpPr>
          <p:nvPr/>
        </p:nvCxnSpPr>
        <p:spPr bwMode="auto">
          <a:xfrm rot="5400000">
            <a:off x="4476750" y="1390650"/>
            <a:ext cx="228600" cy="1905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7" name="Diamond 106"/>
          <p:cNvSpPr/>
          <p:nvPr/>
        </p:nvSpPr>
        <p:spPr bwMode="auto">
          <a:xfrm>
            <a:off x="1600200" y="2133600"/>
            <a:ext cx="914400" cy="609600"/>
          </a:xfrm>
          <a:prstGeom prst="diamond">
            <a:avLst/>
          </a:prstGeom>
          <a:solidFill>
            <a:schemeClr val="bg1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9405" name="Flowchart: Terminator 164"/>
          <p:cNvSpPr>
            <a:spLocks noChangeArrowheads="1"/>
          </p:cNvSpPr>
          <p:nvPr/>
        </p:nvSpPr>
        <p:spPr bwMode="auto">
          <a:xfrm>
            <a:off x="2362200" y="3429000"/>
            <a:ext cx="533400" cy="152400"/>
          </a:xfrm>
          <a:prstGeom prst="flowChartTerminator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 eaLnBrk="0" hangingPunct="0"/>
            <a:r>
              <a:rPr lang="en-US" sz="1400">
                <a:latin typeface="Calibri" pitchFamily="34" charset="0"/>
              </a:rPr>
              <a:t>KEY</a:t>
            </a:r>
          </a:p>
        </p:txBody>
      </p:sp>
      <p:sp>
        <p:nvSpPr>
          <p:cNvPr id="59406" name="Flowchart: Terminator 165"/>
          <p:cNvSpPr>
            <a:spLocks noChangeArrowheads="1"/>
          </p:cNvSpPr>
          <p:nvPr/>
        </p:nvSpPr>
        <p:spPr bwMode="auto">
          <a:xfrm>
            <a:off x="3048000" y="3429000"/>
            <a:ext cx="533400" cy="152400"/>
          </a:xfrm>
          <a:prstGeom prst="flowChartTerminator">
            <a:avLst/>
          </a:prstGeom>
          <a:solidFill>
            <a:srgbClr val="00FFCC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67" name="Flowchart: Process 166"/>
          <p:cNvSpPr/>
          <p:nvPr/>
        </p:nvSpPr>
        <p:spPr bwMode="auto">
          <a:xfrm>
            <a:off x="2286000" y="2895600"/>
            <a:ext cx="1295400" cy="30480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cxnSp>
        <p:nvCxnSpPr>
          <p:cNvPr id="59408" name="Straight Connector 168"/>
          <p:cNvCxnSpPr>
            <a:cxnSpLocks noChangeShapeType="1"/>
            <a:stCxn id="59405" idx="0"/>
          </p:cNvCxnSpPr>
          <p:nvPr/>
        </p:nvCxnSpPr>
        <p:spPr bwMode="auto">
          <a:xfrm rot="5400000" flipH="1" flipV="1">
            <a:off x="2571750" y="3257550"/>
            <a:ext cx="228600" cy="1143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9" name="Straight Connector 169"/>
          <p:cNvCxnSpPr>
            <a:cxnSpLocks noChangeShapeType="1"/>
            <a:endCxn id="59406" idx="0"/>
          </p:cNvCxnSpPr>
          <p:nvPr/>
        </p:nvCxnSpPr>
        <p:spPr bwMode="auto">
          <a:xfrm rot="16200000" flipH="1">
            <a:off x="3143250" y="3257550"/>
            <a:ext cx="228600" cy="1143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0" name="Diamond 189"/>
          <p:cNvSpPr/>
          <p:nvPr/>
        </p:nvSpPr>
        <p:spPr bwMode="auto">
          <a:xfrm>
            <a:off x="3352800" y="2133600"/>
            <a:ext cx="914400" cy="609600"/>
          </a:xfrm>
          <a:prstGeom prst="diamond">
            <a:avLst/>
          </a:prstGeom>
          <a:solidFill>
            <a:schemeClr val="bg1">
              <a:lumMod val="90000"/>
            </a:schemeClr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cxnSp>
        <p:nvCxnSpPr>
          <p:cNvPr id="59411" name="Straight Arrow Connector 201"/>
          <p:cNvCxnSpPr>
            <a:cxnSpLocks noChangeShapeType="1"/>
          </p:cNvCxnSpPr>
          <p:nvPr/>
        </p:nvCxnSpPr>
        <p:spPr bwMode="auto">
          <a:xfrm rot="16200000" flipV="1">
            <a:off x="2286000" y="2590800"/>
            <a:ext cx="304800" cy="30480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12" name="Straight Arrow Connector 203"/>
          <p:cNvCxnSpPr>
            <a:cxnSpLocks noChangeShapeType="1"/>
            <a:stCxn id="103" idx="2"/>
          </p:cNvCxnSpPr>
          <p:nvPr/>
        </p:nvCxnSpPr>
        <p:spPr bwMode="auto">
          <a:xfrm rot="5400000">
            <a:off x="3905250" y="2038350"/>
            <a:ext cx="381000" cy="11430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13" name="Straight Connector 205"/>
          <p:cNvCxnSpPr>
            <a:cxnSpLocks noChangeShapeType="1"/>
          </p:cNvCxnSpPr>
          <p:nvPr/>
        </p:nvCxnSpPr>
        <p:spPr bwMode="auto">
          <a:xfrm rot="5400000">
            <a:off x="3276600" y="2590800"/>
            <a:ext cx="304800" cy="3048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14" name="Straight Connector 207"/>
          <p:cNvCxnSpPr>
            <a:cxnSpLocks noChangeShapeType="1"/>
            <a:endCxn id="95" idx="2"/>
          </p:cNvCxnSpPr>
          <p:nvPr/>
        </p:nvCxnSpPr>
        <p:spPr bwMode="auto">
          <a:xfrm rot="16200000" flipV="1">
            <a:off x="1466850" y="1924050"/>
            <a:ext cx="381000" cy="3429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3" name="Curved Right Arrow 212"/>
          <p:cNvSpPr/>
          <p:nvPr/>
        </p:nvSpPr>
        <p:spPr bwMode="auto">
          <a:xfrm rot="13372049">
            <a:off x="4214813" y="1851025"/>
            <a:ext cx="731837" cy="1927225"/>
          </a:xfrm>
          <a:prstGeom prst="curvedRightArrow">
            <a:avLst/>
          </a:prstGeom>
          <a:solidFill>
            <a:schemeClr val="accent4">
              <a:lumMod val="10000"/>
              <a:lumOff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grpSp>
        <p:nvGrpSpPr>
          <p:cNvPr id="3" name="Group 282"/>
          <p:cNvGrpSpPr>
            <a:grpSpLocks/>
          </p:cNvGrpSpPr>
          <p:nvPr/>
        </p:nvGrpSpPr>
        <p:grpSpPr bwMode="auto">
          <a:xfrm>
            <a:off x="5334000" y="1371600"/>
            <a:ext cx="1981200" cy="838200"/>
            <a:chOff x="5334000" y="1371600"/>
            <a:chExt cx="1981200" cy="838200"/>
          </a:xfrm>
        </p:grpSpPr>
        <p:sp>
          <p:nvSpPr>
            <p:cNvPr id="216" name="Cloud Callout 215"/>
            <p:cNvSpPr/>
            <p:nvPr/>
          </p:nvSpPr>
          <p:spPr bwMode="auto">
            <a:xfrm>
              <a:off x="5334000" y="1371600"/>
              <a:ext cx="1981200" cy="838200"/>
            </a:xfrm>
            <a:prstGeom prst="cloudCallout">
              <a:avLst>
                <a:gd name="adj1" fmla="val -74323"/>
                <a:gd name="adj2" fmla="val -6934"/>
              </a:avLst>
            </a:prstGeom>
            <a:solidFill>
              <a:schemeClr val="accent3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Calibri" pitchFamily="34" charset="0"/>
                </a:rPr>
                <a:t>Primary key:</a:t>
              </a:r>
            </a:p>
            <a:p>
              <a:pPr eaLnBrk="0" hangingPunct="0">
                <a:defRPr/>
              </a:pPr>
              <a:r>
                <a:rPr lang="en-US" sz="1600" b="1" dirty="0">
                  <a:latin typeface="Calibri" pitchFamily="34" charset="0"/>
                </a:rPr>
                <a:t>                        </a:t>
              </a:r>
            </a:p>
          </p:txBody>
        </p:sp>
        <p:sp>
          <p:nvSpPr>
            <p:cNvPr id="59456" name="Flowchart: Terminator 217"/>
            <p:cNvSpPr>
              <a:spLocks noChangeArrowheads="1"/>
            </p:cNvSpPr>
            <p:nvPr/>
          </p:nvSpPr>
          <p:spPr bwMode="auto">
            <a:xfrm>
              <a:off x="5943600" y="1828800"/>
              <a:ext cx="533400" cy="152400"/>
            </a:xfrm>
            <a:prstGeom prst="flowChartTerminator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eaLnBrk="0" hangingPunct="0"/>
              <a:r>
                <a:rPr lang="en-US" sz="1400">
                  <a:latin typeface="Calibri" pitchFamily="34" charset="0"/>
                </a:rPr>
                <a:t>KEY</a:t>
              </a:r>
            </a:p>
          </p:txBody>
        </p:sp>
        <p:sp>
          <p:nvSpPr>
            <p:cNvPr id="219" name="Flowchart: Terminator 218"/>
            <p:cNvSpPr/>
            <p:nvPr/>
          </p:nvSpPr>
          <p:spPr bwMode="auto">
            <a:xfrm>
              <a:off x="6477000" y="1828800"/>
              <a:ext cx="533400" cy="1524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100" dirty="0">
                  <a:latin typeface="Calibri" pitchFamily="34" charset="0"/>
                </a:rPr>
                <a:t>PKEY</a:t>
              </a:r>
            </a:p>
          </p:txBody>
        </p:sp>
      </p:grpSp>
      <p:grpSp>
        <p:nvGrpSpPr>
          <p:cNvPr id="4" name="Group 279"/>
          <p:cNvGrpSpPr>
            <a:grpSpLocks/>
          </p:cNvGrpSpPr>
          <p:nvPr/>
        </p:nvGrpSpPr>
        <p:grpSpPr bwMode="auto">
          <a:xfrm>
            <a:off x="533400" y="3544888"/>
            <a:ext cx="5638800" cy="2590800"/>
            <a:chOff x="533400" y="3545626"/>
            <a:chExt cx="5638800" cy="2590800"/>
          </a:xfrm>
        </p:grpSpPr>
        <p:grpSp>
          <p:nvGrpSpPr>
            <p:cNvPr id="59429" name="Group 90"/>
            <p:cNvGrpSpPr>
              <a:grpSpLocks/>
            </p:cNvGrpSpPr>
            <p:nvPr/>
          </p:nvGrpSpPr>
          <p:grpSpPr bwMode="auto">
            <a:xfrm>
              <a:off x="533400" y="4841026"/>
              <a:ext cx="1600200" cy="914400"/>
              <a:chOff x="914400" y="1600200"/>
              <a:chExt cx="1600200" cy="914400"/>
            </a:xfrm>
          </p:grpSpPr>
          <p:sp>
            <p:nvSpPr>
              <p:cNvPr id="256" name="Flowchart: Terminator 255"/>
              <p:cNvSpPr/>
              <p:nvPr/>
            </p:nvSpPr>
            <p:spPr bwMode="auto">
              <a:xfrm>
                <a:off x="914400" y="1828800"/>
                <a:ext cx="533400" cy="152400"/>
              </a:xfrm>
              <a:prstGeom prst="flowChartTerminator">
                <a:avLst/>
              </a:prstGeom>
              <a:solidFill>
                <a:schemeClr val="accent4">
                  <a:lumMod val="25000"/>
                  <a:lumOff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400" dirty="0">
                    <a:latin typeface="Calibri" pitchFamily="34" charset="0"/>
                  </a:rPr>
                  <a:t>KEY</a:t>
                </a:r>
              </a:p>
            </p:txBody>
          </p:sp>
          <p:sp>
            <p:nvSpPr>
              <p:cNvPr id="59449" name="Flowchart: Terminator 256"/>
              <p:cNvSpPr>
                <a:spLocks noChangeArrowheads="1"/>
              </p:cNvSpPr>
              <p:nvPr/>
            </p:nvSpPr>
            <p:spPr bwMode="auto">
              <a:xfrm>
                <a:off x="1371600" y="1600200"/>
                <a:ext cx="533400" cy="152400"/>
              </a:xfrm>
              <a:prstGeom prst="flowChartTerminator">
                <a:avLst/>
              </a:prstGeom>
              <a:solidFill>
                <a:srgbClr val="FFC00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9450" name="Flowchart: Terminator 257"/>
              <p:cNvSpPr>
                <a:spLocks noChangeArrowheads="1"/>
              </p:cNvSpPr>
              <p:nvPr/>
            </p:nvSpPr>
            <p:spPr bwMode="auto">
              <a:xfrm>
                <a:off x="1981200" y="1828800"/>
                <a:ext cx="533400" cy="152400"/>
              </a:xfrm>
              <a:prstGeom prst="flowChartTerminator">
                <a:avLst/>
              </a:prstGeom>
              <a:solidFill>
                <a:srgbClr val="9191B5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59" name="Flowchart: Process 258"/>
              <p:cNvSpPr/>
              <p:nvPr/>
            </p:nvSpPr>
            <p:spPr bwMode="auto">
              <a:xfrm>
                <a:off x="1066800" y="2209800"/>
                <a:ext cx="1295400" cy="304800"/>
              </a:xfrm>
              <a:prstGeom prst="flowChartProcess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cxnSp>
            <p:nvCxnSpPr>
              <p:cNvPr id="59452" name="Straight Connector 259"/>
              <p:cNvCxnSpPr>
                <a:cxnSpLocks noChangeShapeType="1"/>
                <a:stCxn id="256" idx="2"/>
              </p:cNvCxnSpPr>
              <p:nvPr/>
            </p:nvCxnSpPr>
            <p:spPr bwMode="auto">
              <a:xfrm rot="16200000" flipH="1">
                <a:off x="1123950" y="2038350"/>
                <a:ext cx="228600" cy="1143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9453" name="Straight Connector 260"/>
              <p:cNvCxnSpPr>
                <a:cxnSpLocks noChangeShapeType="1"/>
                <a:stCxn id="59449" idx="2"/>
                <a:endCxn id="259" idx="0"/>
              </p:cNvCxnSpPr>
              <p:nvPr/>
            </p:nvCxnSpPr>
            <p:spPr bwMode="auto">
              <a:xfrm rot="16200000" flipH="1">
                <a:off x="1447800" y="1943100"/>
                <a:ext cx="457200" cy="762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9454" name="Straight Connector 261"/>
              <p:cNvCxnSpPr>
                <a:cxnSpLocks noChangeShapeType="1"/>
                <a:stCxn id="59450" idx="2"/>
              </p:cNvCxnSpPr>
              <p:nvPr/>
            </p:nvCxnSpPr>
            <p:spPr bwMode="auto">
              <a:xfrm rot="5400000">
                <a:off x="2038350" y="2000250"/>
                <a:ext cx="228600" cy="1905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25" name="Flowchart: Terminator 224"/>
            <p:cNvSpPr/>
            <p:nvPr/>
          </p:nvSpPr>
          <p:spPr bwMode="auto">
            <a:xfrm>
              <a:off x="4572000" y="3774226"/>
              <a:ext cx="533400" cy="1524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100" dirty="0">
                  <a:latin typeface="Calibri" pitchFamily="34" charset="0"/>
                </a:rPr>
                <a:t>PKEY</a:t>
              </a:r>
            </a:p>
          </p:txBody>
        </p:sp>
        <p:sp>
          <p:nvSpPr>
            <p:cNvPr id="226" name="Flowchart: Terminator 225"/>
            <p:cNvSpPr/>
            <p:nvPr/>
          </p:nvSpPr>
          <p:spPr bwMode="auto">
            <a:xfrm>
              <a:off x="5029200" y="3545626"/>
              <a:ext cx="533400" cy="152400"/>
            </a:xfrm>
            <a:prstGeom prst="flowChartTerminator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59432" name="Flowchart: Terminator 226"/>
            <p:cNvSpPr>
              <a:spLocks noChangeArrowheads="1"/>
            </p:cNvSpPr>
            <p:nvPr/>
          </p:nvSpPr>
          <p:spPr bwMode="auto">
            <a:xfrm>
              <a:off x="5638800" y="3774226"/>
              <a:ext cx="533400" cy="152400"/>
            </a:xfrm>
            <a:prstGeom prst="flowChartTerminator">
              <a:avLst/>
            </a:prstGeom>
            <a:solidFill>
              <a:schemeClr val="accent2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29" name="Flowchart: Process 228"/>
            <p:cNvSpPr/>
            <p:nvPr/>
          </p:nvSpPr>
          <p:spPr bwMode="auto">
            <a:xfrm>
              <a:off x="4724400" y="4155226"/>
              <a:ext cx="1295400" cy="304800"/>
            </a:xfrm>
            <a:prstGeom prst="flowChartProcess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cxnSp>
          <p:nvCxnSpPr>
            <p:cNvPr id="59434" name="Straight Connector 229"/>
            <p:cNvCxnSpPr>
              <a:cxnSpLocks noChangeShapeType="1"/>
              <a:stCxn id="225" idx="2"/>
            </p:cNvCxnSpPr>
            <p:nvPr/>
          </p:nvCxnSpPr>
          <p:spPr bwMode="auto">
            <a:xfrm rot="16200000" flipH="1">
              <a:off x="4781550" y="3983776"/>
              <a:ext cx="228600" cy="1143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35" name="Straight Connector 230"/>
            <p:cNvCxnSpPr>
              <a:cxnSpLocks noChangeShapeType="1"/>
              <a:stCxn id="226" idx="2"/>
              <a:endCxn id="229" idx="0"/>
            </p:cNvCxnSpPr>
            <p:nvPr/>
          </p:nvCxnSpPr>
          <p:spPr bwMode="auto">
            <a:xfrm rot="16200000" flipH="1">
              <a:off x="5105400" y="3888526"/>
              <a:ext cx="457200" cy="762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36" name="Straight Connector 231"/>
            <p:cNvCxnSpPr>
              <a:cxnSpLocks noChangeShapeType="1"/>
              <a:stCxn id="59432" idx="2"/>
            </p:cNvCxnSpPr>
            <p:nvPr/>
          </p:nvCxnSpPr>
          <p:spPr bwMode="auto">
            <a:xfrm rot="5400000">
              <a:off x="5695950" y="3945676"/>
              <a:ext cx="228600" cy="1905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3" name="Diamond 232"/>
            <p:cNvSpPr/>
            <p:nvPr/>
          </p:nvSpPr>
          <p:spPr bwMode="auto">
            <a:xfrm>
              <a:off x="2286000" y="5298226"/>
              <a:ext cx="914400" cy="609600"/>
            </a:xfrm>
            <a:prstGeom prst="diamond">
              <a:avLst/>
            </a:prstGeom>
            <a:solidFill>
              <a:schemeClr val="bg1">
                <a:lumMod val="90000"/>
              </a:schemeClr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59438" name="Flowchart: Terminator 233"/>
            <p:cNvSpPr>
              <a:spLocks noChangeArrowheads="1"/>
            </p:cNvSpPr>
            <p:nvPr/>
          </p:nvSpPr>
          <p:spPr bwMode="auto">
            <a:xfrm>
              <a:off x="3581400" y="5984026"/>
              <a:ext cx="533400" cy="152400"/>
            </a:xfrm>
            <a:prstGeom prst="flowChartTerminator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eaLnBrk="0" hangingPunct="0"/>
              <a:r>
                <a:rPr lang="en-US" sz="1100">
                  <a:latin typeface="Calibri" pitchFamily="34" charset="0"/>
                </a:rPr>
                <a:t>P</a:t>
              </a:r>
              <a:r>
                <a:rPr lang="en-US" sz="1200">
                  <a:latin typeface="Calibri" pitchFamily="34" charset="0"/>
                </a:rPr>
                <a:t>KEY</a:t>
              </a:r>
            </a:p>
          </p:txBody>
        </p:sp>
        <p:sp>
          <p:nvSpPr>
            <p:cNvPr id="59439" name="Flowchart: Terminator 234"/>
            <p:cNvSpPr>
              <a:spLocks noChangeArrowheads="1"/>
            </p:cNvSpPr>
            <p:nvPr/>
          </p:nvSpPr>
          <p:spPr bwMode="auto">
            <a:xfrm>
              <a:off x="4267200" y="5984026"/>
              <a:ext cx="533400" cy="152400"/>
            </a:xfrm>
            <a:prstGeom prst="flowChartTerminator">
              <a:avLst/>
            </a:prstGeom>
            <a:solidFill>
              <a:srgbClr val="00FFCC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36" name="Flowchart: Process 235"/>
            <p:cNvSpPr/>
            <p:nvPr/>
          </p:nvSpPr>
          <p:spPr bwMode="auto">
            <a:xfrm>
              <a:off x="3505200" y="5450626"/>
              <a:ext cx="1295400" cy="304800"/>
            </a:xfrm>
            <a:prstGeom prst="flowChartProcess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cxnSp>
          <p:nvCxnSpPr>
            <p:cNvPr id="59441" name="Straight Connector 236"/>
            <p:cNvCxnSpPr>
              <a:cxnSpLocks noChangeShapeType="1"/>
              <a:stCxn id="59438" idx="0"/>
            </p:cNvCxnSpPr>
            <p:nvPr/>
          </p:nvCxnSpPr>
          <p:spPr bwMode="auto">
            <a:xfrm rot="5400000" flipH="1" flipV="1">
              <a:off x="3790950" y="5812576"/>
              <a:ext cx="228600" cy="1143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42" name="Straight Connector 237"/>
            <p:cNvCxnSpPr>
              <a:cxnSpLocks noChangeShapeType="1"/>
              <a:endCxn id="59439" idx="0"/>
            </p:cNvCxnSpPr>
            <p:nvPr/>
          </p:nvCxnSpPr>
          <p:spPr bwMode="auto">
            <a:xfrm rot="16200000" flipH="1">
              <a:off x="4362450" y="5812576"/>
              <a:ext cx="228600" cy="1143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7" name="Diamond 246"/>
            <p:cNvSpPr/>
            <p:nvPr/>
          </p:nvSpPr>
          <p:spPr bwMode="auto">
            <a:xfrm>
              <a:off x="4572000" y="4688626"/>
              <a:ext cx="914400" cy="609600"/>
            </a:xfrm>
            <a:prstGeom prst="diamond">
              <a:avLst/>
            </a:prstGeom>
            <a:solidFill>
              <a:schemeClr val="bg1">
                <a:lumMod val="90000"/>
              </a:schemeClr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cxnSp>
          <p:nvCxnSpPr>
            <p:cNvPr id="59444" name="Straight Arrow Connector 247"/>
            <p:cNvCxnSpPr>
              <a:cxnSpLocks noChangeShapeType="1"/>
              <a:endCxn id="233" idx="3"/>
            </p:cNvCxnSpPr>
            <p:nvPr/>
          </p:nvCxnSpPr>
          <p:spPr bwMode="auto">
            <a:xfrm rot="10800000">
              <a:off x="3200400" y="5603026"/>
              <a:ext cx="304800" cy="1588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45" name="Straight Arrow Connector 248"/>
            <p:cNvCxnSpPr>
              <a:cxnSpLocks noChangeShapeType="1"/>
              <a:stCxn id="229" idx="2"/>
            </p:cNvCxnSpPr>
            <p:nvPr/>
          </p:nvCxnSpPr>
          <p:spPr bwMode="auto">
            <a:xfrm rot="5400000">
              <a:off x="5124450" y="4593376"/>
              <a:ext cx="381000" cy="114300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46" name="Straight Connector 249"/>
            <p:cNvCxnSpPr>
              <a:cxnSpLocks noChangeShapeType="1"/>
            </p:cNvCxnSpPr>
            <p:nvPr/>
          </p:nvCxnSpPr>
          <p:spPr bwMode="auto">
            <a:xfrm rot="5400000">
              <a:off x="4495800" y="5145826"/>
              <a:ext cx="304800" cy="3048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47" name="Straight Connector 250"/>
            <p:cNvCxnSpPr>
              <a:cxnSpLocks noChangeShapeType="1"/>
              <a:stCxn id="233" idx="1"/>
            </p:cNvCxnSpPr>
            <p:nvPr/>
          </p:nvCxnSpPr>
          <p:spPr bwMode="auto">
            <a:xfrm rot="10800000">
              <a:off x="1981200" y="5603026"/>
              <a:ext cx="3048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2" name="Curved Right Arrow 251"/>
          <p:cNvSpPr/>
          <p:nvPr/>
        </p:nvSpPr>
        <p:spPr bwMode="auto">
          <a:xfrm rot="13372049">
            <a:off x="5434013" y="4406900"/>
            <a:ext cx="731837" cy="1925638"/>
          </a:xfrm>
          <a:prstGeom prst="curvedRightArrow">
            <a:avLst/>
          </a:prstGeom>
          <a:solidFill>
            <a:schemeClr val="accent4">
              <a:lumMod val="10000"/>
              <a:lumOff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63" name="Curved Right Arrow 262"/>
          <p:cNvSpPr/>
          <p:nvPr/>
        </p:nvSpPr>
        <p:spPr bwMode="auto">
          <a:xfrm rot="16200000">
            <a:off x="2151062" y="4879976"/>
            <a:ext cx="569913" cy="2392362"/>
          </a:xfrm>
          <a:prstGeom prst="curvedRightArrow">
            <a:avLst/>
          </a:prstGeom>
          <a:solidFill>
            <a:schemeClr val="accent4">
              <a:lumMod val="10000"/>
              <a:lumOff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grpSp>
        <p:nvGrpSpPr>
          <p:cNvPr id="6" name="Group 281"/>
          <p:cNvGrpSpPr>
            <a:grpSpLocks/>
          </p:cNvGrpSpPr>
          <p:nvPr/>
        </p:nvGrpSpPr>
        <p:grpSpPr bwMode="auto">
          <a:xfrm>
            <a:off x="6324600" y="3505200"/>
            <a:ext cx="2362200" cy="1066800"/>
            <a:chOff x="6324600" y="3505200"/>
            <a:chExt cx="2362200" cy="1066800"/>
          </a:xfrm>
        </p:grpSpPr>
        <p:sp>
          <p:nvSpPr>
            <p:cNvPr id="253" name="Cloud Callout 252"/>
            <p:cNvSpPr/>
            <p:nvPr/>
          </p:nvSpPr>
          <p:spPr bwMode="auto">
            <a:xfrm>
              <a:off x="6324600" y="3505200"/>
              <a:ext cx="2362200" cy="1066800"/>
            </a:xfrm>
            <a:prstGeom prst="cloudCallout">
              <a:avLst>
                <a:gd name="adj1" fmla="val -60109"/>
                <a:gd name="adj2" fmla="val 24540"/>
              </a:avLst>
            </a:prstGeom>
            <a:solidFill>
              <a:schemeClr val="accent3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Calibri" pitchFamily="34" charset="0"/>
                </a:rPr>
                <a:t>Primary key:</a:t>
              </a:r>
            </a:p>
            <a:p>
              <a:pPr eaLnBrk="0" hangingPunct="0">
                <a:defRPr/>
              </a:pPr>
              <a:r>
                <a:rPr lang="en-US" sz="1600" b="1" dirty="0">
                  <a:latin typeface="Calibri" pitchFamily="34" charset="0"/>
                </a:rPr>
                <a:t>                        </a:t>
              </a:r>
            </a:p>
          </p:txBody>
        </p:sp>
        <p:sp>
          <p:nvSpPr>
            <p:cNvPr id="59426" name="Flowchart: Terminator 253"/>
            <p:cNvSpPr>
              <a:spLocks noChangeArrowheads="1"/>
            </p:cNvSpPr>
            <p:nvPr/>
          </p:nvSpPr>
          <p:spPr bwMode="auto">
            <a:xfrm>
              <a:off x="7315200" y="4038600"/>
              <a:ext cx="533400" cy="152400"/>
            </a:xfrm>
            <a:prstGeom prst="flowChartTerminator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eaLnBrk="0" hangingPunct="0"/>
              <a:r>
                <a:rPr lang="en-US" sz="1100">
                  <a:latin typeface="Calibri" pitchFamily="34" charset="0"/>
                </a:rPr>
                <a:t>PKEY</a:t>
              </a:r>
            </a:p>
          </p:txBody>
        </p:sp>
        <p:sp>
          <p:nvSpPr>
            <p:cNvPr id="255" name="Flowchart: Terminator 254"/>
            <p:cNvSpPr/>
            <p:nvPr/>
          </p:nvSpPr>
          <p:spPr bwMode="auto">
            <a:xfrm>
              <a:off x="7848600" y="4038600"/>
              <a:ext cx="533400" cy="1524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100" dirty="0">
                  <a:latin typeface="Calibri" pitchFamily="34" charset="0"/>
                </a:rPr>
                <a:t>PKEY</a:t>
              </a:r>
            </a:p>
          </p:txBody>
        </p:sp>
        <p:sp>
          <p:nvSpPr>
            <p:cNvPr id="274" name="Flowchart: Terminator 273"/>
            <p:cNvSpPr/>
            <p:nvPr/>
          </p:nvSpPr>
          <p:spPr bwMode="auto">
            <a:xfrm>
              <a:off x="6781800" y="4038600"/>
              <a:ext cx="533400" cy="152400"/>
            </a:xfrm>
            <a:prstGeom prst="flowChartTerminator">
              <a:avLst/>
            </a:prstGeom>
            <a:solidFill>
              <a:schemeClr val="accent4">
                <a:lumMod val="25000"/>
                <a:lumOff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400" dirty="0">
                  <a:latin typeface="Calibri" pitchFamily="34" charset="0"/>
                </a:rPr>
                <a:t>KEY</a:t>
              </a:r>
            </a:p>
          </p:txBody>
        </p:sp>
      </p:grpSp>
      <p:grpSp>
        <p:nvGrpSpPr>
          <p:cNvPr id="7" name="Group 280"/>
          <p:cNvGrpSpPr>
            <a:grpSpLocks/>
          </p:cNvGrpSpPr>
          <p:nvPr/>
        </p:nvGrpSpPr>
        <p:grpSpPr bwMode="auto">
          <a:xfrm>
            <a:off x="2133600" y="4114800"/>
            <a:ext cx="1905000" cy="838200"/>
            <a:chOff x="2133600" y="4114800"/>
            <a:chExt cx="1905000" cy="838200"/>
          </a:xfrm>
        </p:grpSpPr>
        <p:sp>
          <p:nvSpPr>
            <p:cNvPr id="276" name="Cloud Callout 275"/>
            <p:cNvSpPr/>
            <p:nvPr/>
          </p:nvSpPr>
          <p:spPr bwMode="auto">
            <a:xfrm>
              <a:off x="2133600" y="4114800"/>
              <a:ext cx="1905000" cy="838200"/>
            </a:xfrm>
            <a:prstGeom prst="cloudCallout">
              <a:avLst>
                <a:gd name="adj1" fmla="val 28258"/>
                <a:gd name="adj2" fmla="val 103010"/>
              </a:avLst>
            </a:prstGeom>
            <a:solidFill>
              <a:schemeClr val="accent3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Calibri" pitchFamily="34" charset="0"/>
                </a:rPr>
                <a:t>Primary key:</a:t>
              </a:r>
            </a:p>
            <a:p>
              <a:pPr eaLnBrk="0" hangingPunct="0">
                <a:defRPr/>
              </a:pPr>
              <a:r>
                <a:rPr lang="en-US" sz="1600" b="1" dirty="0">
                  <a:latin typeface="Calibri" pitchFamily="34" charset="0"/>
                </a:rPr>
                <a:t>                        </a:t>
              </a:r>
            </a:p>
          </p:txBody>
        </p:sp>
        <p:sp>
          <p:nvSpPr>
            <p:cNvPr id="59423" name="Flowchart: Terminator 276"/>
            <p:cNvSpPr>
              <a:spLocks noChangeArrowheads="1"/>
            </p:cNvSpPr>
            <p:nvPr/>
          </p:nvSpPr>
          <p:spPr bwMode="auto">
            <a:xfrm>
              <a:off x="3048000" y="4572000"/>
              <a:ext cx="533400" cy="152400"/>
            </a:xfrm>
            <a:prstGeom prst="flowChartTerminator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eaLnBrk="0" hangingPunct="0"/>
              <a:r>
                <a:rPr lang="en-US" sz="1100">
                  <a:latin typeface="Calibri" pitchFamily="34" charset="0"/>
                </a:rPr>
                <a:t>PKEY</a:t>
              </a:r>
            </a:p>
          </p:txBody>
        </p:sp>
        <p:sp>
          <p:nvSpPr>
            <p:cNvPr id="279" name="Flowchart: Terminator 278"/>
            <p:cNvSpPr/>
            <p:nvPr/>
          </p:nvSpPr>
          <p:spPr bwMode="auto">
            <a:xfrm>
              <a:off x="2514600" y="4572000"/>
              <a:ext cx="533400" cy="152400"/>
            </a:xfrm>
            <a:prstGeom prst="flowChartTerminator">
              <a:avLst/>
            </a:prstGeom>
            <a:solidFill>
              <a:schemeClr val="accent4">
                <a:lumMod val="25000"/>
                <a:lumOff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400" dirty="0">
                  <a:latin typeface="Calibri" pitchFamily="34" charset="0"/>
                </a:rPr>
                <a:t>KEY</a:t>
              </a:r>
            </a:p>
          </p:txBody>
        </p:sp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393C9E1-B810-4261-8DFC-06F26DAE1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A930-7C6B-4941-8436-E5955A08FBBE}" type="datetime1">
              <a:rPr lang="en-US" smtClean="0"/>
              <a:t>11/11/2020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74DCEB-8BCC-4358-B1F8-6CDB5B1D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6696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 animBg="1"/>
      <p:bldP spid="252" grpId="0" animBg="1"/>
      <p:bldP spid="26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04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 to Relational Mapping (6)</a:t>
            </a:r>
          </a:p>
        </p:txBody>
      </p:sp>
      <p:sp>
        <p:nvSpPr>
          <p:cNvPr id="60420" name="Flowchart: Terminator 54"/>
          <p:cNvSpPr>
            <a:spLocks noChangeArrowheads="1"/>
          </p:cNvSpPr>
          <p:nvPr/>
        </p:nvSpPr>
        <p:spPr bwMode="auto">
          <a:xfrm>
            <a:off x="2133600" y="1979613"/>
            <a:ext cx="533400" cy="152400"/>
          </a:xfrm>
          <a:prstGeom prst="flowChartTerminator">
            <a:avLst/>
          </a:prstGeom>
          <a:solidFill>
            <a:srgbClr val="FFC0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7" name="Flowchart: Process 56"/>
          <p:cNvSpPr/>
          <p:nvPr/>
        </p:nvSpPr>
        <p:spPr bwMode="auto">
          <a:xfrm>
            <a:off x="1600200" y="2436813"/>
            <a:ext cx="1295400" cy="30480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cxnSp>
        <p:nvCxnSpPr>
          <p:cNvPr id="60422" name="Straight Connector 57"/>
          <p:cNvCxnSpPr>
            <a:cxnSpLocks noChangeShapeType="1"/>
            <a:stCxn id="54" idx="2"/>
          </p:cNvCxnSpPr>
          <p:nvPr/>
        </p:nvCxnSpPr>
        <p:spPr bwMode="auto">
          <a:xfrm rot="16200000" flipH="1">
            <a:off x="1657350" y="2265363"/>
            <a:ext cx="228600" cy="1143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3" name="Straight Connector 58"/>
          <p:cNvCxnSpPr>
            <a:cxnSpLocks noChangeShapeType="1"/>
            <a:stCxn id="60420" idx="2"/>
            <a:endCxn id="57" idx="0"/>
          </p:cNvCxnSpPr>
          <p:nvPr/>
        </p:nvCxnSpPr>
        <p:spPr bwMode="auto">
          <a:xfrm rot="5400000">
            <a:off x="2171700" y="2208213"/>
            <a:ext cx="304800" cy="152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24" name="Flowchart: Terminator 63"/>
          <p:cNvSpPr>
            <a:spLocks noChangeArrowheads="1"/>
          </p:cNvSpPr>
          <p:nvPr/>
        </p:nvSpPr>
        <p:spPr bwMode="auto">
          <a:xfrm>
            <a:off x="5029200" y="2055813"/>
            <a:ext cx="533400" cy="152400"/>
          </a:xfrm>
          <a:prstGeom prst="flowChartTerminator">
            <a:avLst/>
          </a:prstGeom>
          <a:solidFill>
            <a:srgbClr val="C000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5" name="Flowchart: Process 64"/>
          <p:cNvSpPr/>
          <p:nvPr/>
        </p:nvSpPr>
        <p:spPr bwMode="auto">
          <a:xfrm>
            <a:off x="4267200" y="2436813"/>
            <a:ext cx="1295400" cy="30480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cxnSp>
        <p:nvCxnSpPr>
          <p:cNvPr id="60426" name="Straight Connector 65"/>
          <p:cNvCxnSpPr>
            <a:cxnSpLocks noChangeShapeType="1"/>
            <a:stCxn id="62" idx="2"/>
          </p:cNvCxnSpPr>
          <p:nvPr/>
        </p:nvCxnSpPr>
        <p:spPr bwMode="auto">
          <a:xfrm rot="16200000" flipH="1">
            <a:off x="4476750" y="2265363"/>
            <a:ext cx="228600" cy="1143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7" name="Straight Connector 67"/>
          <p:cNvCxnSpPr>
            <a:cxnSpLocks noChangeShapeType="1"/>
            <a:stCxn id="60424" idx="2"/>
          </p:cNvCxnSpPr>
          <p:nvPr/>
        </p:nvCxnSpPr>
        <p:spPr bwMode="auto">
          <a:xfrm rot="5400000">
            <a:off x="5086350" y="2227263"/>
            <a:ext cx="228600" cy="1905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28" name="Diamond 68"/>
          <p:cNvSpPr>
            <a:spLocks noChangeArrowheads="1"/>
          </p:cNvSpPr>
          <p:nvPr/>
        </p:nvSpPr>
        <p:spPr bwMode="auto">
          <a:xfrm>
            <a:off x="3124200" y="2284413"/>
            <a:ext cx="914400" cy="609600"/>
          </a:xfrm>
          <a:prstGeom prst="diamond">
            <a:avLst/>
          </a:prstGeom>
          <a:solidFill>
            <a:srgbClr val="00FFCC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60429" name="Straight Connector 70"/>
          <p:cNvCxnSpPr>
            <a:cxnSpLocks noChangeShapeType="1"/>
            <a:stCxn id="60428" idx="3"/>
          </p:cNvCxnSpPr>
          <p:nvPr/>
        </p:nvCxnSpPr>
        <p:spPr bwMode="auto">
          <a:xfrm>
            <a:off x="4038600" y="2589213"/>
            <a:ext cx="228600" cy="15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30" name="Straight Connector 76"/>
          <p:cNvCxnSpPr>
            <a:cxnSpLocks noChangeShapeType="1"/>
            <a:endCxn id="60428" idx="1"/>
          </p:cNvCxnSpPr>
          <p:nvPr/>
        </p:nvCxnSpPr>
        <p:spPr bwMode="auto">
          <a:xfrm>
            <a:off x="2895600" y="2589213"/>
            <a:ext cx="228600" cy="15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31" name="Flowchart: Terminator 77"/>
          <p:cNvSpPr>
            <a:spLocks noChangeArrowheads="1"/>
          </p:cNvSpPr>
          <p:nvPr/>
        </p:nvSpPr>
        <p:spPr bwMode="auto">
          <a:xfrm>
            <a:off x="3276600" y="1827213"/>
            <a:ext cx="533400" cy="152400"/>
          </a:xfrm>
          <a:prstGeom prst="flowChartTerminator">
            <a:avLst/>
          </a:prstGeom>
          <a:solidFill>
            <a:srgbClr val="66CC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 eaLnBrk="0" hangingPunct="0"/>
            <a:endParaRPr lang="en-US" sz="1200">
              <a:latin typeface="Calibri" pitchFamily="34" charset="0"/>
            </a:endParaRPr>
          </a:p>
        </p:txBody>
      </p:sp>
      <p:cxnSp>
        <p:nvCxnSpPr>
          <p:cNvPr id="60432" name="Straight Connector 79"/>
          <p:cNvCxnSpPr>
            <a:cxnSpLocks noChangeShapeType="1"/>
            <a:stCxn id="60431" idx="2"/>
            <a:endCxn id="60428" idx="0"/>
          </p:cNvCxnSpPr>
          <p:nvPr/>
        </p:nvCxnSpPr>
        <p:spPr bwMode="auto">
          <a:xfrm rot="16200000" flipH="1">
            <a:off x="3409950" y="2112963"/>
            <a:ext cx="304800" cy="381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" name="Down Arrow 89"/>
          <p:cNvSpPr>
            <a:spLocks noChangeArrowheads="1"/>
          </p:cNvSpPr>
          <p:nvPr/>
        </p:nvSpPr>
        <p:spPr bwMode="auto">
          <a:xfrm rot="-2179581">
            <a:off x="4951413" y="3343275"/>
            <a:ext cx="381000" cy="1403350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005EA4"/>
          </a:solidFill>
          <a:ln w="12700" algn="ctr">
            <a:noFill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043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2" name="Group 131"/>
          <p:cNvGrpSpPr>
            <a:grpSpLocks/>
          </p:cNvGrpSpPr>
          <p:nvPr/>
        </p:nvGrpSpPr>
        <p:grpSpPr bwMode="auto">
          <a:xfrm>
            <a:off x="4648200" y="5027613"/>
            <a:ext cx="2895600" cy="915987"/>
            <a:chOff x="5181600" y="5029200"/>
            <a:chExt cx="2895600" cy="915195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grpSp>
          <p:nvGrpSpPr>
            <p:cNvPr id="60445" name="Group 122"/>
            <p:cNvGrpSpPr>
              <a:grpSpLocks/>
            </p:cNvGrpSpPr>
            <p:nvPr/>
          </p:nvGrpSpPr>
          <p:grpSpPr bwMode="auto">
            <a:xfrm>
              <a:off x="5181600" y="5029200"/>
              <a:ext cx="2895600" cy="915194"/>
              <a:chOff x="5638800" y="5028406"/>
              <a:chExt cx="2895600" cy="915194"/>
            </a:xfrm>
          </p:grpSpPr>
          <p:grpSp>
            <p:nvGrpSpPr>
              <p:cNvPr id="60447" name="Group 112"/>
              <p:cNvGrpSpPr>
                <a:grpSpLocks/>
              </p:cNvGrpSpPr>
              <p:nvPr/>
            </p:nvGrpSpPr>
            <p:grpSpPr bwMode="auto">
              <a:xfrm>
                <a:off x="5638800" y="5028406"/>
                <a:ext cx="2895600" cy="915194"/>
                <a:chOff x="5486400" y="1905000"/>
                <a:chExt cx="2702560" cy="915194"/>
              </a:xfrm>
            </p:grpSpPr>
            <p:sp>
              <p:nvSpPr>
                <p:cNvPr id="60449" name="Rectangle 113"/>
                <p:cNvSpPr>
                  <a:spLocks noChangeArrowheads="1"/>
                </p:cNvSpPr>
                <p:nvPr/>
              </p:nvSpPr>
              <p:spPr bwMode="auto">
                <a:xfrm>
                  <a:off x="5486400" y="1905000"/>
                  <a:ext cx="2702560" cy="914400"/>
                </a:xfrm>
                <a:prstGeom prst="rect">
                  <a:avLst/>
                </a:prstGeom>
                <a:solidFill>
                  <a:srgbClr val="00FFCC"/>
                </a:solidFill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cxnSp>
              <p:nvCxnSpPr>
                <p:cNvPr id="60450" name="Straight Connector 114"/>
                <p:cNvCxnSpPr>
                  <a:cxnSpLocks noChangeShapeType="1"/>
                </p:cNvCxnSpPr>
                <p:nvPr/>
              </p:nvCxnSpPr>
              <p:spPr bwMode="auto">
                <a:xfrm>
                  <a:off x="5486400" y="2133600"/>
                  <a:ext cx="2057400" cy="1588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51" name="Straight Connector 11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715000" y="2362200"/>
                  <a:ext cx="914400" cy="1588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52" name="Straight Connector 11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400006" y="2361406"/>
                  <a:ext cx="914400" cy="1588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18" name="Flowchart: Process 117"/>
                <p:cNvSpPr/>
                <p:nvPr/>
              </p:nvSpPr>
              <p:spPr bwMode="auto">
                <a:xfrm>
                  <a:off x="5486400" y="1905000"/>
                  <a:ext cx="686012" cy="228402"/>
                </a:xfrm>
                <a:prstGeom prst="flowChartProcess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</a:rPr>
                    <a:t>KEY</a:t>
                  </a:r>
                </a:p>
              </p:txBody>
            </p:sp>
            <p:sp>
              <p:nvSpPr>
                <p:cNvPr id="119" name="Flowchart: Process 118"/>
                <p:cNvSpPr/>
                <p:nvPr/>
              </p:nvSpPr>
              <p:spPr bwMode="auto">
                <a:xfrm>
                  <a:off x="6172412" y="1905000"/>
                  <a:ext cx="686011" cy="228402"/>
                </a:xfrm>
                <a:prstGeom prst="flowChartProcess">
                  <a:avLst/>
                </a:prstGeom>
                <a:solidFill>
                  <a:srgbClr val="9B9BBB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</a:rPr>
                    <a:t>KEY</a:t>
                  </a:r>
                </a:p>
              </p:txBody>
            </p:sp>
            <p:sp>
              <p:nvSpPr>
                <p:cNvPr id="120" name="Flowchart: Process 119"/>
                <p:cNvSpPr/>
                <p:nvPr/>
              </p:nvSpPr>
              <p:spPr bwMode="auto">
                <a:xfrm>
                  <a:off x="6858423" y="1905000"/>
                  <a:ext cx="686012" cy="228402"/>
                </a:xfrm>
                <a:prstGeom prst="flowChartProcess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</a:rPr>
                    <a:t>KEY</a:t>
                  </a:r>
                </a:p>
              </p:txBody>
            </p:sp>
          </p:grpSp>
          <p:sp>
            <p:nvSpPr>
              <p:cNvPr id="60448" name="Flowchart: Process 120"/>
              <p:cNvSpPr>
                <a:spLocks noChangeArrowheads="1"/>
              </p:cNvSpPr>
              <p:nvPr/>
            </p:nvSpPr>
            <p:spPr bwMode="auto">
              <a:xfrm>
                <a:off x="7848600" y="5029200"/>
                <a:ext cx="685800" cy="228600"/>
              </a:xfrm>
              <a:prstGeom prst="flowChartProcess">
                <a:avLst/>
              </a:prstGeom>
              <a:solidFill>
                <a:srgbClr val="00B0F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</p:grpSp>
        <p:cxnSp>
          <p:nvCxnSpPr>
            <p:cNvPr id="60446" name="Straight Connector 123"/>
            <p:cNvCxnSpPr>
              <a:cxnSpLocks noChangeShapeType="1"/>
            </p:cNvCxnSpPr>
            <p:nvPr/>
          </p:nvCxnSpPr>
          <p:spPr bwMode="auto">
            <a:xfrm rot="5400000">
              <a:off x="6933349" y="5486344"/>
              <a:ext cx="914400" cy="1701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137"/>
          <p:cNvGrpSpPr>
            <a:grpSpLocks/>
          </p:cNvGrpSpPr>
          <p:nvPr/>
        </p:nvGrpSpPr>
        <p:grpSpPr bwMode="auto">
          <a:xfrm>
            <a:off x="1447800" y="2055813"/>
            <a:ext cx="3352800" cy="1752600"/>
            <a:chOff x="1447800" y="2055811"/>
            <a:chExt cx="3352800" cy="1753394"/>
          </a:xfrm>
        </p:grpSpPr>
        <p:sp>
          <p:nvSpPr>
            <p:cNvPr id="54" name="Flowchart: Terminator 53"/>
            <p:cNvSpPr/>
            <p:nvPr/>
          </p:nvSpPr>
          <p:spPr bwMode="auto">
            <a:xfrm>
              <a:off x="1447800" y="2055811"/>
              <a:ext cx="533400" cy="152469"/>
            </a:xfrm>
            <a:prstGeom prst="flowChartTerminator">
              <a:avLst/>
            </a:prstGeom>
            <a:solidFill>
              <a:schemeClr val="accent4">
                <a:lumMod val="25000"/>
                <a:lumOff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200" dirty="0">
                  <a:latin typeface="Calibri" pitchFamily="34" charset="0"/>
                </a:rPr>
                <a:t>KEY</a:t>
              </a:r>
            </a:p>
          </p:txBody>
        </p:sp>
        <p:sp>
          <p:nvSpPr>
            <p:cNvPr id="62" name="Flowchart: Terminator 61"/>
            <p:cNvSpPr/>
            <p:nvPr/>
          </p:nvSpPr>
          <p:spPr bwMode="auto">
            <a:xfrm>
              <a:off x="4267200" y="2055811"/>
              <a:ext cx="533400" cy="152469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200" dirty="0">
                  <a:latin typeface="Calibri" pitchFamily="34" charset="0"/>
                </a:rPr>
                <a:t>KEY</a:t>
              </a:r>
            </a:p>
          </p:txBody>
        </p:sp>
        <p:sp>
          <p:nvSpPr>
            <p:cNvPr id="99" name="Flowchart: Terminator 98"/>
            <p:cNvSpPr/>
            <p:nvPr/>
          </p:nvSpPr>
          <p:spPr bwMode="auto">
            <a:xfrm>
              <a:off x="2895600" y="3656736"/>
              <a:ext cx="533400" cy="152469"/>
            </a:xfrm>
            <a:prstGeom prst="flowChartTerminator">
              <a:avLst/>
            </a:prstGeom>
            <a:solidFill>
              <a:schemeClr val="accent3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200" dirty="0">
                  <a:latin typeface="Calibri" pitchFamily="34" charset="0"/>
                </a:rPr>
                <a:t>KEY</a:t>
              </a:r>
            </a:p>
          </p:txBody>
        </p:sp>
      </p:grpSp>
      <p:sp>
        <p:nvSpPr>
          <p:cNvPr id="60437" name="Flowchart: Terminator 122"/>
          <p:cNvSpPr>
            <a:spLocks noChangeArrowheads="1"/>
          </p:cNvSpPr>
          <p:nvPr/>
        </p:nvSpPr>
        <p:spPr bwMode="auto">
          <a:xfrm>
            <a:off x="3810000" y="3656013"/>
            <a:ext cx="533400" cy="152400"/>
          </a:xfrm>
          <a:prstGeom prst="flowChartTerminator">
            <a:avLst/>
          </a:prstGeom>
          <a:solidFill>
            <a:srgbClr val="9191B5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27" name="Flowchart: Process 126"/>
          <p:cNvSpPr/>
          <p:nvPr/>
        </p:nvSpPr>
        <p:spPr bwMode="auto">
          <a:xfrm>
            <a:off x="2971800" y="3122613"/>
            <a:ext cx="1295400" cy="30480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cxnSp>
        <p:nvCxnSpPr>
          <p:cNvPr id="60439" name="Straight Connector 127"/>
          <p:cNvCxnSpPr>
            <a:cxnSpLocks noChangeShapeType="1"/>
          </p:cNvCxnSpPr>
          <p:nvPr/>
        </p:nvCxnSpPr>
        <p:spPr bwMode="auto">
          <a:xfrm rot="5400000" flipH="1" flipV="1">
            <a:off x="3200400" y="3427413"/>
            <a:ext cx="228600" cy="228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40" name="Straight Connector 129"/>
          <p:cNvCxnSpPr>
            <a:cxnSpLocks noChangeShapeType="1"/>
          </p:cNvCxnSpPr>
          <p:nvPr/>
        </p:nvCxnSpPr>
        <p:spPr bwMode="auto">
          <a:xfrm rot="16200000" flipV="1">
            <a:off x="3867150" y="3446463"/>
            <a:ext cx="228600" cy="1905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41" name="Straight Connector 135"/>
          <p:cNvCxnSpPr>
            <a:cxnSpLocks noChangeShapeType="1"/>
            <a:stCxn id="60428" idx="2"/>
            <a:endCxn id="127" idx="0"/>
          </p:cNvCxnSpPr>
          <p:nvPr/>
        </p:nvCxnSpPr>
        <p:spPr bwMode="auto">
          <a:xfrm rot="16200000" flipH="1">
            <a:off x="3486150" y="2989263"/>
            <a:ext cx="228600" cy="381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FFB24CF-EC16-4D8B-9ACA-1DE92104E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1420-13DA-4512-B8E1-36B9DE2D74ED}" type="datetime1">
              <a:rPr lang="en-US" smtClean="0"/>
              <a:t>11/11/2020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AD547E-EF64-427C-BB05-6EFF84B6E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7336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077200" cy="11049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7030A0"/>
                </a:solidFill>
              </a:rPr>
              <a:t>Exercise</a:t>
            </a: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69460-548E-48A8-8BF8-E45F05B8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D4F9-727C-42CE-8187-A6A5BCD0A322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599393-97E2-41D2-BDA0-59F758B95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106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2"/>
          <p:cNvSpPr>
            <a:spLocks noChangeArrowheads="1"/>
          </p:cNvSpPr>
          <p:nvPr/>
        </p:nvSpPr>
        <p:spPr bwMode="auto">
          <a:xfrm>
            <a:off x="1219200" y="1371600"/>
            <a:ext cx="6172200" cy="1295400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1443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r>
              <a:rPr lang="en-US" b="1" dirty="0"/>
              <a:t>Mapping Example – ER Design</a:t>
            </a:r>
          </a:p>
        </p:txBody>
      </p:sp>
      <p:sp>
        <p:nvSpPr>
          <p:cNvPr id="61444" name="Freeform 9"/>
          <p:cNvSpPr>
            <a:spLocks/>
          </p:cNvSpPr>
          <p:nvPr/>
        </p:nvSpPr>
        <p:spPr bwMode="auto">
          <a:xfrm>
            <a:off x="1558925" y="1495425"/>
            <a:ext cx="10572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5" name="Freeform 14"/>
          <p:cNvSpPr>
            <a:spLocks/>
          </p:cNvSpPr>
          <p:nvPr/>
        </p:nvSpPr>
        <p:spPr bwMode="auto">
          <a:xfrm>
            <a:off x="1558925" y="2122488"/>
            <a:ext cx="1249363" cy="331787"/>
          </a:xfrm>
          <a:custGeom>
            <a:avLst/>
            <a:gdLst>
              <a:gd name="T0" fmla="*/ 2147483647 w 787"/>
              <a:gd name="T1" fmla="*/ 2147483647 h 209"/>
              <a:gd name="T2" fmla="*/ 2147483647 w 787"/>
              <a:gd name="T3" fmla="*/ 0 h 209"/>
              <a:gd name="T4" fmla="*/ 0 w 787"/>
              <a:gd name="T5" fmla="*/ 0 h 209"/>
              <a:gd name="T6" fmla="*/ 0 w 787"/>
              <a:gd name="T7" fmla="*/ 2147483647 h 209"/>
              <a:gd name="T8" fmla="*/ 2147483647 w 787"/>
              <a:gd name="T9" fmla="*/ 2147483647 h 2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7"/>
              <a:gd name="T16" fmla="*/ 0 h 209"/>
              <a:gd name="T17" fmla="*/ 787 w 787"/>
              <a:gd name="T18" fmla="*/ 209 h 2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7" h="209">
                <a:moveTo>
                  <a:pt x="786" y="208"/>
                </a:moveTo>
                <a:lnTo>
                  <a:pt x="786" y="0"/>
                </a:lnTo>
                <a:lnTo>
                  <a:pt x="0" y="0"/>
                </a:lnTo>
                <a:lnTo>
                  <a:pt x="0" y="208"/>
                </a:lnTo>
                <a:lnTo>
                  <a:pt x="786" y="20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6" name="Freeform 15"/>
          <p:cNvSpPr>
            <a:spLocks/>
          </p:cNvSpPr>
          <p:nvPr/>
        </p:nvSpPr>
        <p:spPr bwMode="auto">
          <a:xfrm>
            <a:off x="5715000" y="1504950"/>
            <a:ext cx="1309688" cy="371475"/>
          </a:xfrm>
          <a:custGeom>
            <a:avLst/>
            <a:gdLst>
              <a:gd name="T0" fmla="*/ 2147483647 w 667"/>
              <a:gd name="T1" fmla="*/ 2147483647 h 234"/>
              <a:gd name="T2" fmla="*/ 2147483647 w 667"/>
              <a:gd name="T3" fmla="*/ 2147483647 h 234"/>
              <a:gd name="T4" fmla="*/ 2147483647 w 667"/>
              <a:gd name="T5" fmla="*/ 2147483647 h 234"/>
              <a:gd name="T6" fmla="*/ 2147483647 w 667"/>
              <a:gd name="T7" fmla="*/ 2147483647 h 234"/>
              <a:gd name="T8" fmla="*/ 2147483647 w 667"/>
              <a:gd name="T9" fmla="*/ 2147483647 h 234"/>
              <a:gd name="T10" fmla="*/ 2147483647 w 667"/>
              <a:gd name="T11" fmla="*/ 2147483647 h 234"/>
              <a:gd name="T12" fmla="*/ 2147483647 w 667"/>
              <a:gd name="T13" fmla="*/ 2147483647 h 234"/>
              <a:gd name="T14" fmla="*/ 2147483647 w 667"/>
              <a:gd name="T15" fmla="*/ 2147483647 h 234"/>
              <a:gd name="T16" fmla="*/ 2147483647 w 667"/>
              <a:gd name="T17" fmla="*/ 2147483647 h 234"/>
              <a:gd name="T18" fmla="*/ 2147483647 w 667"/>
              <a:gd name="T19" fmla="*/ 2147483647 h 234"/>
              <a:gd name="T20" fmla="*/ 2147483647 w 667"/>
              <a:gd name="T21" fmla="*/ 2147483647 h 234"/>
              <a:gd name="T22" fmla="*/ 2147483647 w 667"/>
              <a:gd name="T23" fmla="*/ 2147483647 h 234"/>
              <a:gd name="T24" fmla="*/ 2147483647 w 667"/>
              <a:gd name="T25" fmla="*/ 2147483647 h 234"/>
              <a:gd name="T26" fmla="*/ 2147483647 w 667"/>
              <a:gd name="T27" fmla="*/ 2147483647 h 234"/>
              <a:gd name="T28" fmla="*/ 2147483647 w 667"/>
              <a:gd name="T29" fmla="*/ 2147483647 h 234"/>
              <a:gd name="T30" fmla="*/ 2147483647 w 667"/>
              <a:gd name="T31" fmla="*/ 2147483647 h 234"/>
              <a:gd name="T32" fmla="*/ 2147483647 w 667"/>
              <a:gd name="T33" fmla="*/ 2147483647 h 234"/>
              <a:gd name="T34" fmla="*/ 2147483647 w 667"/>
              <a:gd name="T35" fmla="*/ 2147483647 h 234"/>
              <a:gd name="T36" fmla="*/ 2147483647 w 667"/>
              <a:gd name="T37" fmla="*/ 2147483647 h 234"/>
              <a:gd name="T38" fmla="*/ 2147483647 w 667"/>
              <a:gd name="T39" fmla="*/ 2147483647 h 234"/>
              <a:gd name="T40" fmla="*/ 2147483647 w 667"/>
              <a:gd name="T41" fmla="*/ 2147483647 h 234"/>
              <a:gd name="T42" fmla="*/ 2147483647 w 667"/>
              <a:gd name="T43" fmla="*/ 2147483647 h 234"/>
              <a:gd name="T44" fmla="*/ 2147483647 w 667"/>
              <a:gd name="T45" fmla="*/ 2147483647 h 234"/>
              <a:gd name="T46" fmla="*/ 2147483647 w 667"/>
              <a:gd name="T47" fmla="*/ 2147483647 h 234"/>
              <a:gd name="T48" fmla="*/ 2147483647 w 667"/>
              <a:gd name="T49" fmla="*/ 2147483647 h 234"/>
              <a:gd name="T50" fmla="*/ 2147483647 w 667"/>
              <a:gd name="T51" fmla="*/ 2147483647 h 234"/>
              <a:gd name="T52" fmla="*/ 2147483647 w 667"/>
              <a:gd name="T53" fmla="*/ 2147483647 h 234"/>
              <a:gd name="T54" fmla="*/ 2147483647 w 667"/>
              <a:gd name="T55" fmla="*/ 2147483647 h 234"/>
              <a:gd name="T56" fmla="*/ 2147483647 w 667"/>
              <a:gd name="T57" fmla="*/ 2147483647 h 234"/>
              <a:gd name="T58" fmla="*/ 2147483647 w 667"/>
              <a:gd name="T59" fmla="*/ 2147483647 h 234"/>
              <a:gd name="T60" fmla="*/ 2147483647 w 667"/>
              <a:gd name="T61" fmla="*/ 2147483647 h 234"/>
              <a:gd name="T62" fmla="*/ 2147483647 w 667"/>
              <a:gd name="T63" fmla="*/ 2147483647 h 234"/>
              <a:gd name="T64" fmla="*/ 2147483647 w 667"/>
              <a:gd name="T65" fmla="*/ 2147483647 h 234"/>
              <a:gd name="T66" fmla="*/ 2147483647 w 667"/>
              <a:gd name="T67" fmla="*/ 2147483647 h 234"/>
              <a:gd name="T68" fmla="*/ 2147483647 w 667"/>
              <a:gd name="T69" fmla="*/ 2147483647 h 234"/>
              <a:gd name="T70" fmla="*/ 2147483647 w 667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7"/>
              <a:gd name="T109" fmla="*/ 0 h 234"/>
              <a:gd name="T110" fmla="*/ 667 w 667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7" h="234">
                <a:moveTo>
                  <a:pt x="666" y="116"/>
                </a:moveTo>
                <a:lnTo>
                  <a:pt x="664" y="107"/>
                </a:lnTo>
                <a:lnTo>
                  <a:pt x="661" y="96"/>
                </a:lnTo>
                <a:lnTo>
                  <a:pt x="655" y="86"/>
                </a:lnTo>
                <a:lnTo>
                  <a:pt x="646" y="77"/>
                </a:lnTo>
                <a:lnTo>
                  <a:pt x="634" y="67"/>
                </a:lnTo>
                <a:lnTo>
                  <a:pt x="621" y="58"/>
                </a:lnTo>
                <a:lnTo>
                  <a:pt x="606" y="50"/>
                </a:lnTo>
                <a:lnTo>
                  <a:pt x="588" y="42"/>
                </a:lnTo>
                <a:lnTo>
                  <a:pt x="568" y="35"/>
                </a:lnTo>
                <a:lnTo>
                  <a:pt x="547" y="28"/>
                </a:lnTo>
                <a:lnTo>
                  <a:pt x="524" y="21"/>
                </a:lnTo>
                <a:lnTo>
                  <a:pt x="499" y="16"/>
                </a:lnTo>
                <a:lnTo>
                  <a:pt x="474" y="11"/>
                </a:lnTo>
                <a:lnTo>
                  <a:pt x="447" y="7"/>
                </a:lnTo>
                <a:lnTo>
                  <a:pt x="419" y="4"/>
                </a:lnTo>
                <a:lnTo>
                  <a:pt x="391" y="2"/>
                </a:lnTo>
                <a:lnTo>
                  <a:pt x="362" y="1"/>
                </a:lnTo>
                <a:lnTo>
                  <a:pt x="333" y="0"/>
                </a:lnTo>
                <a:lnTo>
                  <a:pt x="304" y="1"/>
                </a:lnTo>
                <a:lnTo>
                  <a:pt x="275" y="2"/>
                </a:lnTo>
                <a:lnTo>
                  <a:pt x="247" y="4"/>
                </a:lnTo>
                <a:lnTo>
                  <a:pt x="219" y="7"/>
                </a:lnTo>
                <a:lnTo>
                  <a:pt x="192" y="11"/>
                </a:lnTo>
                <a:lnTo>
                  <a:pt x="167" y="16"/>
                </a:lnTo>
                <a:lnTo>
                  <a:pt x="143" y="21"/>
                </a:lnTo>
                <a:lnTo>
                  <a:pt x="120" y="28"/>
                </a:lnTo>
                <a:lnTo>
                  <a:pt x="98" y="35"/>
                </a:lnTo>
                <a:lnTo>
                  <a:pt x="78" y="42"/>
                </a:lnTo>
                <a:lnTo>
                  <a:pt x="60" y="50"/>
                </a:lnTo>
                <a:lnTo>
                  <a:pt x="46" y="58"/>
                </a:lnTo>
                <a:lnTo>
                  <a:pt x="31" y="67"/>
                </a:lnTo>
                <a:lnTo>
                  <a:pt x="20" y="77"/>
                </a:lnTo>
                <a:lnTo>
                  <a:pt x="12" y="86"/>
                </a:lnTo>
                <a:lnTo>
                  <a:pt x="6" y="96"/>
                </a:lnTo>
                <a:lnTo>
                  <a:pt x="2" y="107"/>
                </a:lnTo>
                <a:lnTo>
                  <a:pt x="0" y="116"/>
                </a:lnTo>
                <a:lnTo>
                  <a:pt x="2" y="127"/>
                </a:lnTo>
                <a:lnTo>
                  <a:pt x="6" y="137"/>
                </a:lnTo>
                <a:lnTo>
                  <a:pt x="12" y="147"/>
                </a:lnTo>
                <a:lnTo>
                  <a:pt x="20" y="156"/>
                </a:lnTo>
                <a:lnTo>
                  <a:pt x="31" y="166"/>
                </a:lnTo>
                <a:lnTo>
                  <a:pt x="46" y="175"/>
                </a:lnTo>
                <a:lnTo>
                  <a:pt x="60" y="183"/>
                </a:lnTo>
                <a:lnTo>
                  <a:pt x="78" y="191"/>
                </a:lnTo>
                <a:lnTo>
                  <a:pt x="98" y="199"/>
                </a:lnTo>
                <a:lnTo>
                  <a:pt x="120" y="206"/>
                </a:lnTo>
                <a:lnTo>
                  <a:pt x="143" y="212"/>
                </a:lnTo>
                <a:lnTo>
                  <a:pt x="167" y="217"/>
                </a:lnTo>
                <a:lnTo>
                  <a:pt x="192" y="222"/>
                </a:lnTo>
                <a:lnTo>
                  <a:pt x="219" y="226"/>
                </a:lnTo>
                <a:lnTo>
                  <a:pt x="247" y="229"/>
                </a:lnTo>
                <a:lnTo>
                  <a:pt x="275" y="231"/>
                </a:lnTo>
                <a:lnTo>
                  <a:pt x="304" y="232"/>
                </a:lnTo>
                <a:lnTo>
                  <a:pt x="333" y="233"/>
                </a:lnTo>
                <a:lnTo>
                  <a:pt x="362" y="232"/>
                </a:lnTo>
                <a:lnTo>
                  <a:pt x="391" y="231"/>
                </a:lnTo>
                <a:lnTo>
                  <a:pt x="419" y="229"/>
                </a:lnTo>
                <a:lnTo>
                  <a:pt x="447" y="226"/>
                </a:lnTo>
                <a:lnTo>
                  <a:pt x="474" y="222"/>
                </a:lnTo>
                <a:lnTo>
                  <a:pt x="499" y="217"/>
                </a:lnTo>
                <a:lnTo>
                  <a:pt x="524" y="212"/>
                </a:lnTo>
                <a:lnTo>
                  <a:pt x="547" y="206"/>
                </a:lnTo>
                <a:lnTo>
                  <a:pt x="568" y="199"/>
                </a:lnTo>
                <a:lnTo>
                  <a:pt x="588" y="191"/>
                </a:lnTo>
                <a:lnTo>
                  <a:pt x="606" y="183"/>
                </a:lnTo>
                <a:lnTo>
                  <a:pt x="621" y="175"/>
                </a:lnTo>
                <a:lnTo>
                  <a:pt x="634" y="166"/>
                </a:lnTo>
                <a:lnTo>
                  <a:pt x="646" y="156"/>
                </a:lnTo>
                <a:lnTo>
                  <a:pt x="655" y="147"/>
                </a:lnTo>
                <a:lnTo>
                  <a:pt x="661" y="137"/>
                </a:lnTo>
                <a:lnTo>
                  <a:pt x="664" y="127"/>
                </a:lnTo>
                <a:lnTo>
                  <a:pt x="666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7" name="Freeform 17"/>
          <p:cNvSpPr>
            <a:spLocks/>
          </p:cNvSpPr>
          <p:nvPr/>
        </p:nvSpPr>
        <p:spPr bwMode="auto">
          <a:xfrm>
            <a:off x="5715000" y="2132013"/>
            <a:ext cx="1309688" cy="361950"/>
          </a:xfrm>
          <a:custGeom>
            <a:avLst/>
            <a:gdLst>
              <a:gd name="T0" fmla="*/ 2147483647 w 929"/>
              <a:gd name="T1" fmla="*/ 2147483647 h 228"/>
              <a:gd name="T2" fmla="*/ 2147483647 w 929"/>
              <a:gd name="T3" fmla="*/ 0 h 228"/>
              <a:gd name="T4" fmla="*/ 0 w 929"/>
              <a:gd name="T5" fmla="*/ 0 h 228"/>
              <a:gd name="T6" fmla="*/ 0 w 929"/>
              <a:gd name="T7" fmla="*/ 2147483647 h 228"/>
              <a:gd name="T8" fmla="*/ 2147483647 w 929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9"/>
              <a:gd name="T16" fmla="*/ 0 h 228"/>
              <a:gd name="T17" fmla="*/ 929 w 929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9" h="228">
                <a:moveTo>
                  <a:pt x="928" y="227"/>
                </a:moveTo>
                <a:lnTo>
                  <a:pt x="928" y="0"/>
                </a:lnTo>
                <a:lnTo>
                  <a:pt x="0" y="0"/>
                </a:lnTo>
                <a:lnTo>
                  <a:pt x="0" y="227"/>
                </a:lnTo>
                <a:lnTo>
                  <a:pt x="928" y="22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8" name="Rectangle 19"/>
          <p:cNvSpPr>
            <a:spLocks noChangeArrowheads="1"/>
          </p:cNvSpPr>
          <p:nvPr/>
        </p:nvSpPr>
        <p:spPr bwMode="auto">
          <a:xfrm>
            <a:off x="1600200" y="1473200"/>
            <a:ext cx="968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address</a:t>
            </a:r>
          </a:p>
        </p:txBody>
      </p:sp>
      <p:grpSp>
        <p:nvGrpSpPr>
          <p:cNvPr id="61450" name="Group 85"/>
          <p:cNvGrpSpPr>
            <a:grpSpLocks/>
          </p:cNvGrpSpPr>
          <p:nvPr/>
        </p:nvGrpSpPr>
        <p:grpSpPr bwMode="auto">
          <a:xfrm>
            <a:off x="3616325" y="1981200"/>
            <a:ext cx="1176338" cy="609600"/>
            <a:chOff x="3768725" y="1600200"/>
            <a:chExt cx="1176338" cy="609600"/>
          </a:xfrm>
        </p:grpSpPr>
        <p:sp>
          <p:nvSpPr>
            <p:cNvPr id="61528" name="Freeform 13"/>
            <p:cNvSpPr>
              <a:spLocks/>
            </p:cNvSpPr>
            <p:nvPr/>
          </p:nvSpPr>
          <p:spPr bwMode="auto">
            <a:xfrm>
              <a:off x="3768725" y="16002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9" name="Rectangle 29"/>
            <p:cNvSpPr>
              <a:spLocks noChangeArrowheads="1"/>
            </p:cNvSpPr>
            <p:nvPr/>
          </p:nvSpPr>
          <p:spPr bwMode="auto">
            <a:xfrm>
              <a:off x="3973839" y="1739900"/>
              <a:ext cx="751810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Home</a:t>
              </a:r>
            </a:p>
          </p:txBody>
        </p:sp>
      </p:grpSp>
      <p:sp>
        <p:nvSpPr>
          <p:cNvPr id="61451" name="Rectangle 31"/>
          <p:cNvSpPr>
            <a:spLocks noChangeArrowheads="1"/>
          </p:cNvSpPr>
          <p:nvPr/>
        </p:nvSpPr>
        <p:spPr bwMode="auto">
          <a:xfrm>
            <a:off x="5753204" y="2135890"/>
            <a:ext cx="1192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Telephone</a:t>
            </a:r>
          </a:p>
        </p:txBody>
      </p:sp>
      <p:sp>
        <p:nvSpPr>
          <p:cNvPr id="61452" name="Rectangle 32"/>
          <p:cNvSpPr>
            <a:spLocks noChangeArrowheads="1"/>
          </p:cNvSpPr>
          <p:nvPr/>
        </p:nvSpPr>
        <p:spPr bwMode="auto">
          <a:xfrm>
            <a:off x="1828800" y="2120900"/>
            <a:ext cx="717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Place</a:t>
            </a:r>
          </a:p>
        </p:txBody>
      </p:sp>
      <p:sp>
        <p:nvSpPr>
          <p:cNvPr id="61453" name="Line 43"/>
          <p:cNvSpPr>
            <a:spLocks noChangeShapeType="1"/>
          </p:cNvSpPr>
          <p:nvPr/>
        </p:nvSpPr>
        <p:spPr bwMode="auto">
          <a:xfrm>
            <a:off x="4802188" y="2292350"/>
            <a:ext cx="9207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4" name="Line 44"/>
          <p:cNvSpPr>
            <a:spLocks noChangeShapeType="1"/>
          </p:cNvSpPr>
          <p:nvPr/>
        </p:nvSpPr>
        <p:spPr bwMode="auto">
          <a:xfrm flipH="1">
            <a:off x="2825749" y="2286000"/>
            <a:ext cx="794375" cy="6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1455" name="Straight Connector 39"/>
          <p:cNvCxnSpPr>
            <a:cxnSpLocks noChangeShapeType="1"/>
            <a:endCxn id="61451" idx="0"/>
          </p:cNvCxnSpPr>
          <p:nvPr/>
        </p:nvCxnSpPr>
        <p:spPr bwMode="auto">
          <a:xfrm>
            <a:off x="6348520" y="1876427"/>
            <a:ext cx="791" cy="25946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6" name="Straight Connector 41"/>
          <p:cNvCxnSpPr>
            <a:cxnSpLocks noChangeShapeType="1"/>
            <a:stCxn id="61452" idx="0"/>
          </p:cNvCxnSpPr>
          <p:nvPr/>
        </p:nvCxnSpPr>
        <p:spPr bwMode="auto">
          <a:xfrm rot="16200000" flipV="1">
            <a:off x="2016919" y="1950244"/>
            <a:ext cx="258762" cy="825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1457" name="Group 47"/>
          <p:cNvGrpSpPr>
            <a:grpSpLocks/>
          </p:cNvGrpSpPr>
          <p:nvPr/>
        </p:nvGrpSpPr>
        <p:grpSpPr bwMode="auto">
          <a:xfrm>
            <a:off x="1524000" y="3581400"/>
            <a:ext cx="1309688" cy="373063"/>
            <a:chOff x="1693863" y="3429000"/>
            <a:chExt cx="1309687" cy="373063"/>
          </a:xfrm>
        </p:grpSpPr>
        <p:sp>
          <p:nvSpPr>
            <p:cNvPr id="61526" name="Freeform 17"/>
            <p:cNvSpPr>
              <a:spLocks/>
            </p:cNvSpPr>
            <p:nvPr/>
          </p:nvSpPr>
          <p:spPr bwMode="auto">
            <a:xfrm>
              <a:off x="1693863" y="3440113"/>
              <a:ext cx="1309687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7" name="Rectangle 31"/>
            <p:cNvSpPr>
              <a:spLocks noChangeArrowheads="1"/>
            </p:cNvSpPr>
            <p:nvPr/>
          </p:nvSpPr>
          <p:spPr bwMode="auto">
            <a:xfrm>
              <a:off x="1796797" y="3429000"/>
              <a:ext cx="1175003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Musicians</a:t>
              </a:r>
            </a:p>
          </p:txBody>
        </p:sp>
      </p:grpSp>
      <p:sp>
        <p:nvSpPr>
          <p:cNvPr id="61458" name="Freeform 13"/>
          <p:cNvSpPr>
            <a:spLocks/>
          </p:cNvSpPr>
          <p:nvPr/>
        </p:nvSpPr>
        <p:spPr bwMode="auto">
          <a:xfrm>
            <a:off x="2590800" y="2819400"/>
            <a:ext cx="1176338" cy="609600"/>
          </a:xfrm>
          <a:custGeom>
            <a:avLst/>
            <a:gdLst>
              <a:gd name="T0" fmla="*/ 0 w 741"/>
              <a:gd name="T1" fmla="*/ 2147483647 h 384"/>
              <a:gd name="T2" fmla="*/ 2147483647 w 741"/>
              <a:gd name="T3" fmla="*/ 0 h 384"/>
              <a:gd name="T4" fmla="*/ 2147483647 w 741"/>
              <a:gd name="T5" fmla="*/ 2147483647 h 384"/>
              <a:gd name="T6" fmla="*/ 2147483647 w 741"/>
              <a:gd name="T7" fmla="*/ 2147483647 h 384"/>
              <a:gd name="T8" fmla="*/ 0 w 741"/>
              <a:gd name="T9" fmla="*/ 2147483647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1"/>
              <a:gd name="T16" fmla="*/ 0 h 384"/>
              <a:gd name="T17" fmla="*/ 741 w 741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1" h="384">
                <a:moveTo>
                  <a:pt x="0" y="191"/>
                </a:moveTo>
                <a:lnTo>
                  <a:pt x="365" y="0"/>
                </a:lnTo>
                <a:lnTo>
                  <a:pt x="740" y="198"/>
                </a:lnTo>
                <a:lnTo>
                  <a:pt x="365" y="383"/>
                </a:lnTo>
                <a:lnTo>
                  <a:pt x="0" y="19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9" name="Rectangle 29"/>
          <p:cNvSpPr>
            <a:spLocks noChangeArrowheads="1"/>
          </p:cNvSpPr>
          <p:nvPr/>
        </p:nvSpPr>
        <p:spPr bwMode="auto">
          <a:xfrm>
            <a:off x="2819400" y="295910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Lives</a:t>
            </a:r>
          </a:p>
        </p:txBody>
      </p:sp>
      <p:cxnSp>
        <p:nvCxnSpPr>
          <p:cNvPr id="61460" name="Straight Connector 50"/>
          <p:cNvCxnSpPr>
            <a:cxnSpLocks noChangeShapeType="1"/>
            <a:stCxn id="61442" idx="2"/>
          </p:cNvCxnSpPr>
          <p:nvPr/>
        </p:nvCxnSpPr>
        <p:spPr bwMode="auto">
          <a:xfrm rot="5400000">
            <a:off x="3790950" y="2609850"/>
            <a:ext cx="457200" cy="5715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61" name="Straight Connector 52"/>
          <p:cNvCxnSpPr>
            <a:cxnSpLocks noChangeShapeType="1"/>
          </p:cNvCxnSpPr>
          <p:nvPr/>
        </p:nvCxnSpPr>
        <p:spPr bwMode="auto">
          <a:xfrm rot="5400000">
            <a:off x="2174082" y="3164681"/>
            <a:ext cx="457200" cy="37623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62" name="Freeform 9"/>
          <p:cNvSpPr>
            <a:spLocks/>
          </p:cNvSpPr>
          <p:nvPr/>
        </p:nvSpPr>
        <p:spPr bwMode="auto">
          <a:xfrm>
            <a:off x="1600200" y="2906713"/>
            <a:ext cx="752475" cy="369887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3" name="Rectangle 19"/>
          <p:cNvSpPr>
            <a:spLocks noChangeArrowheads="1"/>
          </p:cNvSpPr>
          <p:nvPr/>
        </p:nvSpPr>
        <p:spPr bwMode="auto">
          <a:xfrm>
            <a:off x="1644650" y="2884488"/>
            <a:ext cx="717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name</a:t>
            </a:r>
          </a:p>
        </p:txBody>
      </p:sp>
      <p:sp>
        <p:nvSpPr>
          <p:cNvPr id="61464" name="Freeform 9"/>
          <p:cNvSpPr>
            <a:spLocks/>
          </p:cNvSpPr>
          <p:nvPr/>
        </p:nvSpPr>
        <p:spPr bwMode="auto">
          <a:xfrm>
            <a:off x="838200" y="3059113"/>
            <a:ext cx="752475" cy="369887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5" name="Rectangle 19"/>
          <p:cNvSpPr>
            <a:spLocks noChangeArrowheads="1"/>
          </p:cNvSpPr>
          <p:nvPr/>
        </p:nvSpPr>
        <p:spPr bwMode="auto">
          <a:xfrm>
            <a:off x="989013" y="3036888"/>
            <a:ext cx="534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ssn</a:t>
            </a:r>
          </a:p>
        </p:txBody>
      </p:sp>
      <p:cxnSp>
        <p:nvCxnSpPr>
          <p:cNvPr id="61466" name="Straight Connector 60"/>
          <p:cNvCxnSpPr>
            <a:cxnSpLocks noChangeShapeType="1"/>
          </p:cNvCxnSpPr>
          <p:nvPr/>
        </p:nvCxnSpPr>
        <p:spPr bwMode="auto">
          <a:xfrm rot="16200000" flipH="1">
            <a:off x="1866900" y="3390900"/>
            <a:ext cx="304800" cy="76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67" name="Straight Connector 62"/>
          <p:cNvCxnSpPr>
            <a:cxnSpLocks noChangeShapeType="1"/>
          </p:cNvCxnSpPr>
          <p:nvPr/>
        </p:nvCxnSpPr>
        <p:spPr bwMode="auto">
          <a:xfrm>
            <a:off x="1524000" y="3352800"/>
            <a:ext cx="304800" cy="228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68" name="Freeform 13"/>
          <p:cNvSpPr>
            <a:spLocks/>
          </p:cNvSpPr>
          <p:nvPr/>
        </p:nvSpPr>
        <p:spPr bwMode="auto">
          <a:xfrm>
            <a:off x="3609975" y="3460750"/>
            <a:ext cx="1176338" cy="609600"/>
          </a:xfrm>
          <a:custGeom>
            <a:avLst/>
            <a:gdLst>
              <a:gd name="T0" fmla="*/ 0 w 741"/>
              <a:gd name="T1" fmla="*/ 2147483647 h 384"/>
              <a:gd name="T2" fmla="*/ 2147483647 w 741"/>
              <a:gd name="T3" fmla="*/ 0 h 384"/>
              <a:gd name="T4" fmla="*/ 2147483647 w 741"/>
              <a:gd name="T5" fmla="*/ 2147483647 h 384"/>
              <a:gd name="T6" fmla="*/ 2147483647 w 741"/>
              <a:gd name="T7" fmla="*/ 2147483647 h 384"/>
              <a:gd name="T8" fmla="*/ 0 w 741"/>
              <a:gd name="T9" fmla="*/ 2147483647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1"/>
              <a:gd name="T16" fmla="*/ 0 h 384"/>
              <a:gd name="T17" fmla="*/ 741 w 741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1" h="384">
                <a:moveTo>
                  <a:pt x="0" y="191"/>
                </a:moveTo>
                <a:lnTo>
                  <a:pt x="365" y="0"/>
                </a:lnTo>
                <a:lnTo>
                  <a:pt x="740" y="198"/>
                </a:lnTo>
                <a:lnTo>
                  <a:pt x="365" y="383"/>
                </a:lnTo>
                <a:lnTo>
                  <a:pt x="0" y="19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9" name="Freeform 15"/>
          <p:cNvSpPr>
            <a:spLocks/>
          </p:cNvSpPr>
          <p:nvPr/>
        </p:nvSpPr>
        <p:spPr bwMode="auto">
          <a:xfrm>
            <a:off x="5105400" y="2743200"/>
            <a:ext cx="1073150" cy="371475"/>
          </a:xfrm>
          <a:custGeom>
            <a:avLst/>
            <a:gdLst>
              <a:gd name="T0" fmla="*/ 2147483647 w 667"/>
              <a:gd name="T1" fmla="*/ 2147483647 h 234"/>
              <a:gd name="T2" fmla="*/ 2147483647 w 667"/>
              <a:gd name="T3" fmla="*/ 2147483647 h 234"/>
              <a:gd name="T4" fmla="*/ 2147483647 w 667"/>
              <a:gd name="T5" fmla="*/ 2147483647 h 234"/>
              <a:gd name="T6" fmla="*/ 2147483647 w 667"/>
              <a:gd name="T7" fmla="*/ 2147483647 h 234"/>
              <a:gd name="T8" fmla="*/ 2147483647 w 667"/>
              <a:gd name="T9" fmla="*/ 2147483647 h 234"/>
              <a:gd name="T10" fmla="*/ 2147483647 w 667"/>
              <a:gd name="T11" fmla="*/ 2147483647 h 234"/>
              <a:gd name="T12" fmla="*/ 2147483647 w 667"/>
              <a:gd name="T13" fmla="*/ 2147483647 h 234"/>
              <a:gd name="T14" fmla="*/ 2147483647 w 667"/>
              <a:gd name="T15" fmla="*/ 2147483647 h 234"/>
              <a:gd name="T16" fmla="*/ 2147483647 w 667"/>
              <a:gd name="T17" fmla="*/ 2147483647 h 234"/>
              <a:gd name="T18" fmla="*/ 2147483647 w 667"/>
              <a:gd name="T19" fmla="*/ 2147483647 h 234"/>
              <a:gd name="T20" fmla="*/ 2147483647 w 667"/>
              <a:gd name="T21" fmla="*/ 2147483647 h 234"/>
              <a:gd name="T22" fmla="*/ 2147483647 w 667"/>
              <a:gd name="T23" fmla="*/ 2147483647 h 234"/>
              <a:gd name="T24" fmla="*/ 2147483647 w 667"/>
              <a:gd name="T25" fmla="*/ 2147483647 h 234"/>
              <a:gd name="T26" fmla="*/ 2147483647 w 667"/>
              <a:gd name="T27" fmla="*/ 2147483647 h 234"/>
              <a:gd name="T28" fmla="*/ 2147483647 w 667"/>
              <a:gd name="T29" fmla="*/ 2147483647 h 234"/>
              <a:gd name="T30" fmla="*/ 2147483647 w 667"/>
              <a:gd name="T31" fmla="*/ 2147483647 h 234"/>
              <a:gd name="T32" fmla="*/ 2147483647 w 667"/>
              <a:gd name="T33" fmla="*/ 2147483647 h 234"/>
              <a:gd name="T34" fmla="*/ 2147483647 w 667"/>
              <a:gd name="T35" fmla="*/ 2147483647 h 234"/>
              <a:gd name="T36" fmla="*/ 2147483647 w 667"/>
              <a:gd name="T37" fmla="*/ 2147483647 h 234"/>
              <a:gd name="T38" fmla="*/ 2147483647 w 667"/>
              <a:gd name="T39" fmla="*/ 2147483647 h 234"/>
              <a:gd name="T40" fmla="*/ 2147483647 w 667"/>
              <a:gd name="T41" fmla="*/ 2147483647 h 234"/>
              <a:gd name="T42" fmla="*/ 2147483647 w 667"/>
              <a:gd name="T43" fmla="*/ 2147483647 h 234"/>
              <a:gd name="T44" fmla="*/ 2147483647 w 667"/>
              <a:gd name="T45" fmla="*/ 2147483647 h 234"/>
              <a:gd name="T46" fmla="*/ 2147483647 w 667"/>
              <a:gd name="T47" fmla="*/ 2147483647 h 234"/>
              <a:gd name="T48" fmla="*/ 2147483647 w 667"/>
              <a:gd name="T49" fmla="*/ 2147483647 h 234"/>
              <a:gd name="T50" fmla="*/ 2147483647 w 667"/>
              <a:gd name="T51" fmla="*/ 2147483647 h 234"/>
              <a:gd name="T52" fmla="*/ 2147483647 w 667"/>
              <a:gd name="T53" fmla="*/ 2147483647 h 234"/>
              <a:gd name="T54" fmla="*/ 2147483647 w 667"/>
              <a:gd name="T55" fmla="*/ 2147483647 h 234"/>
              <a:gd name="T56" fmla="*/ 2147483647 w 667"/>
              <a:gd name="T57" fmla="*/ 2147483647 h 234"/>
              <a:gd name="T58" fmla="*/ 2147483647 w 667"/>
              <a:gd name="T59" fmla="*/ 2147483647 h 234"/>
              <a:gd name="T60" fmla="*/ 2147483647 w 667"/>
              <a:gd name="T61" fmla="*/ 2147483647 h 234"/>
              <a:gd name="T62" fmla="*/ 2147483647 w 667"/>
              <a:gd name="T63" fmla="*/ 2147483647 h 234"/>
              <a:gd name="T64" fmla="*/ 2147483647 w 667"/>
              <a:gd name="T65" fmla="*/ 2147483647 h 234"/>
              <a:gd name="T66" fmla="*/ 2147483647 w 667"/>
              <a:gd name="T67" fmla="*/ 2147483647 h 234"/>
              <a:gd name="T68" fmla="*/ 2147483647 w 667"/>
              <a:gd name="T69" fmla="*/ 2147483647 h 234"/>
              <a:gd name="T70" fmla="*/ 2147483647 w 667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7"/>
              <a:gd name="T109" fmla="*/ 0 h 234"/>
              <a:gd name="T110" fmla="*/ 667 w 667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7" h="234">
                <a:moveTo>
                  <a:pt x="666" y="116"/>
                </a:moveTo>
                <a:lnTo>
                  <a:pt x="664" y="107"/>
                </a:lnTo>
                <a:lnTo>
                  <a:pt x="661" y="96"/>
                </a:lnTo>
                <a:lnTo>
                  <a:pt x="655" y="86"/>
                </a:lnTo>
                <a:lnTo>
                  <a:pt x="646" y="77"/>
                </a:lnTo>
                <a:lnTo>
                  <a:pt x="634" y="67"/>
                </a:lnTo>
                <a:lnTo>
                  <a:pt x="621" y="58"/>
                </a:lnTo>
                <a:lnTo>
                  <a:pt x="606" y="50"/>
                </a:lnTo>
                <a:lnTo>
                  <a:pt x="588" y="42"/>
                </a:lnTo>
                <a:lnTo>
                  <a:pt x="568" y="35"/>
                </a:lnTo>
                <a:lnTo>
                  <a:pt x="547" y="28"/>
                </a:lnTo>
                <a:lnTo>
                  <a:pt x="524" y="21"/>
                </a:lnTo>
                <a:lnTo>
                  <a:pt x="499" y="16"/>
                </a:lnTo>
                <a:lnTo>
                  <a:pt x="474" y="11"/>
                </a:lnTo>
                <a:lnTo>
                  <a:pt x="447" y="7"/>
                </a:lnTo>
                <a:lnTo>
                  <a:pt x="419" y="4"/>
                </a:lnTo>
                <a:lnTo>
                  <a:pt x="391" y="2"/>
                </a:lnTo>
                <a:lnTo>
                  <a:pt x="362" y="1"/>
                </a:lnTo>
                <a:lnTo>
                  <a:pt x="333" y="0"/>
                </a:lnTo>
                <a:lnTo>
                  <a:pt x="304" y="1"/>
                </a:lnTo>
                <a:lnTo>
                  <a:pt x="275" y="2"/>
                </a:lnTo>
                <a:lnTo>
                  <a:pt x="247" y="4"/>
                </a:lnTo>
                <a:lnTo>
                  <a:pt x="219" y="7"/>
                </a:lnTo>
                <a:lnTo>
                  <a:pt x="192" y="11"/>
                </a:lnTo>
                <a:lnTo>
                  <a:pt x="167" y="16"/>
                </a:lnTo>
                <a:lnTo>
                  <a:pt x="143" y="21"/>
                </a:lnTo>
                <a:lnTo>
                  <a:pt x="120" y="28"/>
                </a:lnTo>
                <a:lnTo>
                  <a:pt x="98" y="35"/>
                </a:lnTo>
                <a:lnTo>
                  <a:pt x="78" y="42"/>
                </a:lnTo>
                <a:lnTo>
                  <a:pt x="60" y="50"/>
                </a:lnTo>
                <a:lnTo>
                  <a:pt x="46" y="58"/>
                </a:lnTo>
                <a:lnTo>
                  <a:pt x="31" y="67"/>
                </a:lnTo>
                <a:lnTo>
                  <a:pt x="20" y="77"/>
                </a:lnTo>
                <a:lnTo>
                  <a:pt x="12" y="86"/>
                </a:lnTo>
                <a:lnTo>
                  <a:pt x="6" y="96"/>
                </a:lnTo>
                <a:lnTo>
                  <a:pt x="2" y="107"/>
                </a:lnTo>
                <a:lnTo>
                  <a:pt x="0" y="116"/>
                </a:lnTo>
                <a:lnTo>
                  <a:pt x="2" y="127"/>
                </a:lnTo>
                <a:lnTo>
                  <a:pt x="6" y="137"/>
                </a:lnTo>
                <a:lnTo>
                  <a:pt x="12" y="147"/>
                </a:lnTo>
                <a:lnTo>
                  <a:pt x="20" y="156"/>
                </a:lnTo>
                <a:lnTo>
                  <a:pt x="31" y="166"/>
                </a:lnTo>
                <a:lnTo>
                  <a:pt x="46" y="175"/>
                </a:lnTo>
                <a:lnTo>
                  <a:pt x="60" y="183"/>
                </a:lnTo>
                <a:lnTo>
                  <a:pt x="78" y="191"/>
                </a:lnTo>
                <a:lnTo>
                  <a:pt x="98" y="199"/>
                </a:lnTo>
                <a:lnTo>
                  <a:pt x="120" y="206"/>
                </a:lnTo>
                <a:lnTo>
                  <a:pt x="143" y="212"/>
                </a:lnTo>
                <a:lnTo>
                  <a:pt x="167" y="217"/>
                </a:lnTo>
                <a:lnTo>
                  <a:pt x="192" y="222"/>
                </a:lnTo>
                <a:lnTo>
                  <a:pt x="219" y="226"/>
                </a:lnTo>
                <a:lnTo>
                  <a:pt x="247" y="229"/>
                </a:lnTo>
                <a:lnTo>
                  <a:pt x="275" y="231"/>
                </a:lnTo>
                <a:lnTo>
                  <a:pt x="304" y="232"/>
                </a:lnTo>
                <a:lnTo>
                  <a:pt x="333" y="233"/>
                </a:lnTo>
                <a:lnTo>
                  <a:pt x="362" y="232"/>
                </a:lnTo>
                <a:lnTo>
                  <a:pt x="391" y="231"/>
                </a:lnTo>
                <a:lnTo>
                  <a:pt x="419" y="229"/>
                </a:lnTo>
                <a:lnTo>
                  <a:pt x="447" y="226"/>
                </a:lnTo>
                <a:lnTo>
                  <a:pt x="474" y="222"/>
                </a:lnTo>
                <a:lnTo>
                  <a:pt x="499" y="217"/>
                </a:lnTo>
                <a:lnTo>
                  <a:pt x="524" y="212"/>
                </a:lnTo>
                <a:lnTo>
                  <a:pt x="547" y="206"/>
                </a:lnTo>
                <a:lnTo>
                  <a:pt x="568" y="199"/>
                </a:lnTo>
                <a:lnTo>
                  <a:pt x="588" y="191"/>
                </a:lnTo>
                <a:lnTo>
                  <a:pt x="606" y="183"/>
                </a:lnTo>
                <a:lnTo>
                  <a:pt x="621" y="175"/>
                </a:lnTo>
                <a:lnTo>
                  <a:pt x="634" y="166"/>
                </a:lnTo>
                <a:lnTo>
                  <a:pt x="646" y="156"/>
                </a:lnTo>
                <a:lnTo>
                  <a:pt x="655" y="147"/>
                </a:lnTo>
                <a:lnTo>
                  <a:pt x="661" y="137"/>
                </a:lnTo>
                <a:lnTo>
                  <a:pt x="664" y="127"/>
                </a:lnTo>
                <a:lnTo>
                  <a:pt x="666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0" name="Freeform 17"/>
          <p:cNvSpPr>
            <a:spLocks/>
          </p:cNvSpPr>
          <p:nvPr/>
        </p:nvSpPr>
        <p:spPr bwMode="auto">
          <a:xfrm>
            <a:off x="5770563" y="3611563"/>
            <a:ext cx="1309687" cy="361950"/>
          </a:xfrm>
          <a:custGeom>
            <a:avLst/>
            <a:gdLst>
              <a:gd name="T0" fmla="*/ 2147483647 w 929"/>
              <a:gd name="T1" fmla="*/ 2147483647 h 228"/>
              <a:gd name="T2" fmla="*/ 2147483647 w 929"/>
              <a:gd name="T3" fmla="*/ 0 h 228"/>
              <a:gd name="T4" fmla="*/ 0 w 929"/>
              <a:gd name="T5" fmla="*/ 0 h 228"/>
              <a:gd name="T6" fmla="*/ 0 w 929"/>
              <a:gd name="T7" fmla="*/ 2147483647 h 228"/>
              <a:gd name="T8" fmla="*/ 2147483647 w 929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9"/>
              <a:gd name="T16" fmla="*/ 0 h 228"/>
              <a:gd name="T17" fmla="*/ 929 w 929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9" h="228">
                <a:moveTo>
                  <a:pt x="928" y="227"/>
                </a:moveTo>
                <a:lnTo>
                  <a:pt x="928" y="0"/>
                </a:lnTo>
                <a:lnTo>
                  <a:pt x="0" y="0"/>
                </a:lnTo>
                <a:lnTo>
                  <a:pt x="0" y="227"/>
                </a:lnTo>
                <a:lnTo>
                  <a:pt x="928" y="22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1" name="Rectangle 20"/>
          <p:cNvSpPr>
            <a:spLocks noChangeArrowheads="1"/>
          </p:cNvSpPr>
          <p:nvPr/>
        </p:nvSpPr>
        <p:spPr bwMode="auto">
          <a:xfrm>
            <a:off x="5181600" y="2743200"/>
            <a:ext cx="992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albumID</a:t>
            </a:r>
          </a:p>
        </p:txBody>
      </p:sp>
      <p:sp>
        <p:nvSpPr>
          <p:cNvPr id="61472" name="Rectangle 29"/>
          <p:cNvSpPr>
            <a:spLocks noChangeArrowheads="1"/>
          </p:cNvSpPr>
          <p:nvPr/>
        </p:nvSpPr>
        <p:spPr bwMode="auto">
          <a:xfrm>
            <a:off x="3657600" y="3581400"/>
            <a:ext cx="1082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Producer</a:t>
            </a:r>
          </a:p>
        </p:txBody>
      </p:sp>
      <p:sp>
        <p:nvSpPr>
          <p:cNvPr id="61473" name="Rectangle 31"/>
          <p:cNvSpPr>
            <a:spLocks noChangeArrowheads="1"/>
          </p:cNvSpPr>
          <p:nvPr/>
        </p:nvSpPr>
        <p:spPr bwMode="auto">
          <a:xfrm>
            <a:off x="6037263" y="3625850"/>
            <a:ext cx="820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Album</a:t>
            </a:r>
          </a:p>
        </p:txBody>
      </p:sp>
      <p:sp>
        <p:nvSpPr>
          <p:cNvPr id="61474" name="Line 43"/>
          <p:cNvSpPr>
            <a:spLocks noChangeShapeType="1"/>
          </p:cNvSpPr>
          <p:nvPr/>
        </p:nvSpPr>
        <p:spPr bwMode="auto">
          <a:xfrm flipV="1">
            <a:off x="4795837" y="3762531"/>
            <a:ext cx="975375" cy="9369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5" name="Line 44"/>
          <p:cNvSpPr>
            <a:spLocks noChangeShapeType="1"/>
          </p:cNvSpPr>
          <p:nvPr/>
        </p:nvSpPr>
        <p:spPr bwMode="auto">
          <a:xfrm flipH="1">
            <a:off x="2819400" y="3771900"/>
            <a:ext cx="76676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1476" name="Straight Connector 71"/>
          <p:cNvCxnSpPr>
            <a:cxnSpLocks noChangeShapeType="1"/>
            <a:endCxn id="61473" idx="0"/>
          </p:cNvCxnSpPr>
          <p:nvPr/>
        </p:nvCxnSpPr>
        <p:spPr bwMode="auto">
          <a:xfrm rot="16200000" flipH="1">
            <a:off x="6309519" y="3486944"/>
            <a:ext cx="215900" cy="6191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77" name="Freeform 9"/>
          <p:cNvSpPr>
            <a:spLocks/>
          </p:cNvSpPr>
          <p:nvPr/>
        </p:nvSpPr>
        <p:spPr bwMode="auto">
          <a:xfrm>
            <a:off x="7543800" y="32004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8" name="Rectangle 19"/>
          <p:cNvSpPr>
            <a:spLocks noChangeArrowheads="1"/>
          </p:cNvSpPr>
          <p:nvPr/>
        </p:nvSpPr>
        <p:spPr bwMode="auto">
          <a:xfrm>
            <a:off x="7680325" y="3200400"/>
            <a:ext cx="549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title</a:t>
            </a:r>
          </a:p>
        </p:txBody>
      </p:sp>
      <p:sp>
        <p:nvSpPr>
          <p:cNvPr id="61479" name="Freeform 9"/>
          <p:cNvSpPr>
            <a:spLocks/>
          </p:cNvSpPr>
          <p:nvPr/>
        </p:nvSpPr>
        <p:spPr bwMode="auto">
          <a:xfrm>
            <a:off x="7010400" y="28194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0" name="Rectangle 19"/>
          <p:cNvSpPr>
            <a:spLocks noChangeArrowheads="1"/>
          </p:cNvSpPr>
          <p:nvPr/>
        </p:nvSpPr>
        <p:spPr bwMode="auto">
          <a:xfrm>
            <a:off x="7010400" y="2819400"/>
            <a:ext cx="774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speed</a:t>
            </a:r>
          </a:p>
        </p:txBody>
      </p:sp>
      <p:sp>
        <p:nvSpPr>
          <p:cNvPr id="61481" name="Freeform 15"/>
          <p:cNvSpPr>
            <a:spLocks/>
          </p:cNvSpPr>
          <p:nvPr/>
        </p:nvSpPr>
        <p:spPr bwMode="auto">
          <a:xfrm>
            <a:off x="5803900" y="3048000"/>
            <a:ext cx="1309688" cy="371475"/>
          </a:xfrm>
          <a:custGeom>
            <a:avLst/>
            <a:gdLst>
              <a:gd name="T0" fmla="*/ 2147483647 w 667"/>
              <a:gd name="T1" fmla="*/ 2147483647 h 234"/>
              <a:gd name="T2" fmla="*/ 2147483647 w 667"/>
              <a:gd name="T3" fmla="*/ 2147483647 h 234"/>
              <a:gd name="T4" fmla="*/ 2147483647 w 667"/>
              <a:gd name="T5" fmla="*/ 2147483647 h 234"/>
              <a:gd name="T6" fmla="*/ 2147483647 w 667"/>
              <a:gd name="T7" fmla="*/ 2147483647 h 234"/>
              <a:gd name="T8" fmla="*/ 2147483647 w 667"/>
              <a:gd name="T9" fmla="*/ 2147483647 h 234"/>
              <a:gd name="T10" fmla="*/ 2147483647 w 667"/>
              <a:gd name="T11" fmla="*/ 2147483647 h 234"/>
              <a:gd name="T12" fmla="*/ 2147483647 w 667"/>
              <a:gd name="T13" fmla="*/ 2147483647 h 234"/>
              <a:gd name="T14" fmla="*/ 2147483647 w 667"/>
              <a:gd name="T15" fmla="*/ 2147483647 h 234"/>
              <a:gd name="T16" fmla="*/ 2147483647 w 667"/>
              <a:gd name="T17" fmla="*/ 2147483647 h 234"/>
              <a:gd name="T18" fmla="*/ 2147483647 w 667"/>
              <a:gd name="T19" fmla="*/ 2147483647 h 234"/>
              <a:gd name="T20" fmla="*/ 2147483647 w 667"/>
              <a:gd name="T21" fmla="*/ 2147483647 h 234"/>
              <a:gd name="T22" fmla="*/ 2147483647 w 667"/>
              <a:gd name="T23" fmla="*/ 2147483647 h 234"/>
              <a:gd name="T24" fmla="*/ 2147483647 w 667"/>
              <a:gd name="T25" fmla="*/ 2147483647 h 234"/>
              <a:gd name="T26" fmla="*/ 2147483647 w 667"/>
              <a:gd name="T27" fmla="*/ 2147483647 h 234"/>
              <a:gd name="T28" fmla="*/ 2147483647 w 667"/>
              <a:gd name="T29" fmla="*/ 2147483647 h 234"/>
              <a:gd name="T30" fmla="*/ 2147483647 w 667"/>
              <a:gd name="T31" fmla="*/ 2147483647 h 234"/>
              <a:gd name="T32" fmla="*/ 2147483647 w 667"/>
              <a:gd name="T33" fmla="*/ 2147483647 h 234"/>
              <a:gd name="T34" fmla="*/ 2147483647 w 667"/>
              <a:gd name="T35" fmla="*/ 2147483647 h 234"/>
              <a:gd name="T36" fmla="*/ 2147483647 w 667"/>
              <a:gd name="T37" fmla="*/ 2147483647 h 234"/>
              <a:gd name="T38" fmla="*/ 2147483647 w 667"/>
              <a:gd name="T39" fmla="*/ 2147483647 h 234"/>
              <a:gd name="T40" fmla="*/ 2147483647 w 667"/>
              <a:gd name="T41" fmla="*/ 2147483647 h 234"/>
              <a:gd name="T42" fmla="*/ 2147483647 w 667"/>
              <a:gd name="T43" fmla="*/ 2147483647 h 234"/>
              <a:gd name="T44" fmla="*/ 2147483647 w 667"/>
              <a:gd name="T45" fmla="*/ 2147483647 h 234"/>
              <a:gd name="T46" fmla="*/ 2147483647 w 667"/>
              <a:gd name="T47" fmla="*/ 2147483647 h 234"/>
              <a:gd name="T48" fmla="*/ 2147483647 w 667"/>
              <a:gd name="T49" fmla="*/ 2147483647 h 234"/>
              <a:gd name="T50" fmla="*/ 2147483647 w 667"/>
              <a:gd name="T51" fmla="*/ 2147483647 h 234"/>
              <a:gd name="T52" fmla="*/ 2147483647 w 667"/>
              <a:gd name="T53" fmla="*/ 2147483647 h 234"/>
              <a:gd name="T54" fmla="*/ 2147483647 w 667"/>
              <a:gd name="T55" fmla="*/ 2147483647 h 234"/>
              <a:gd name="T56" fmla="*/ 2147483647 w 667"/>
              <a:gd name="T57" fmla="*/ 2147483647 h 234"/>
              <a:gd name="T58" fmla="*/ 2147483647 w 667"/>
              <a:gd name="T59" fmla="*/ 2147483647 h 234"/>
              <a:gd name="T60" fmla="*/ 2147483647 w 667"/>
              <a:gd name="T61" fmla="*/ 2147483647 h 234"/>
              <a:gd name="T62" fmla="*/ 2147483647 w 667"/>
              <a:gd name="T63" fmla="*/ 2147483647 h 234"/>
              <a:gd name="T64" fmla="*/ 2147483647 w 667"/>
              <a:gd name="T65" fmla="*/ 2147483647 h 234"/>
              <a:gd name="T66" fmla="*/ 2147483647 w 667"/>
              <a:gd name="T67" fmla="*/ 2147483647 h 234"/>
              <a:gd name="T68" fmla="*/ 2147483647 w 667"/>
              <a:gd name="T69" fmla="*/ 2147483647 h 234"/>
              <a:gd name="T70" fmla="*/ 2147483647 w 667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7"/>
              <a:gd name="T109" fmla="*/ 0 h 234"/>
              <a:gd name="T110" fmla="*/ 667 w 667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7" h="234">
                <a:moveTo>
                  <a:pt x="666" y="116"/>
                </a:moveTo>
                <a:lnTo>
                  <a:pt x="664" y="107"/>
                </a:lnTo>
                <a:lnTo>
                  <a:pt x="661" y="96"/>
                </a:lnTo>
                <a:lnTo>
                  <a:pt x="655" y="86"/>
                </a:lnTo>
                <a:lnTo>
                  <a:pt x="646" y="77"/>
                </a:lnTo>
                <a:lnTo>
                  <a:pt x="634" y="67"/>
                </a:lnTo>
                <a:lnTo>
                  <a:pt x="621" y="58"/>
                </a:lnTo>
                <a:lnTo>
                  <a:pt x="606" y="50"/>
                </a:lnTo>
                <a:lnTo>
                  <a:pt x="588" y="42"/>
                </a:lnTo>
                <a:lnTo>
                  <a:pt x="568" y="35"/>
                </a:lnTo>
                <a:lnTo>
                  <a:pt x="547" y="28"/>
                </a:lnTo>
                <a:lnTo>
                  <a:pt x="524" y="21"/>
                </a:lnTo>
                <a:lnTo>
                  <a:pt x="499" y="16"/>
                </a:lnTo>
                <a:lnTo>
                  <a:pt x="474" y="11"/>
                </a:lnTo>
                <a:lnTo>
                  <a:pt x="447" y="7"/>
                </a:lnTo>
                <a:lnTo>
                  <a:pt x="419" y="4"/>
                </a:lnTo>
                <a:lnTo>
                  <a:pt x="391" y="2"/>
                </a:lnTo>
                <a:lnTo>
                  <a:pt x="362" y="1"/>
                </a:lnTo>
                <a:lnTo>
                  <a:pt x="333" y="0"/>
                </a:lnTo>
                <a:lnTo>
                  <a:pt x="304" y="1"/>
                </a:lnTo>
                <a:lnTo>
                  <a:pt x="275" y="2"/>
                </a:lnTo>
                <a:lnTo>
                  <a:pt x="247" y="4"/>
                </a:lnTo>
                <a:lnTo>
                  <a:pt x="219" y="7"/>
                </a:lnTo>
                <a:lnTo>
                  <a:pt x="192" y="11"/>
                </a:lnTo>
                <a:lnTo>
                  <a:pt x="167" y="16"/>
                </a:lnTo>
                <a:lnTo>
                  <a:pt x="143" y="21"/>
                </a:lnTo>
                <a:lnTo>
                  <a:pt x="120" y="28"/>
                </a:lnTo>
                <a:lnTo>
                  <a:pt x="98" y="35"/>
                </a:lnTo>
                <a:lnTo>
                  <a:pt x="78" y="42"/>
                </a:lnTo>
                <a:lnTo>
                  <a:pt x="60" y="50"/>
                </a:lnTo>
                <a:lnTo>
                  <a:pt x="46" y="58"/>
                </a:lnTo>
                <a:lnTo>
                  <a:pt x="31" y="67"/>
                </a:lnTo>
                <a:lnTo>
                  <a:pt x="20" y="77"/>
                </a:lnTo>
                <a:lnTo>
                  <a:pt x="12" y="86"/>
                </a:lnTo>
                <a:lnTo>
                  <a:pt x="6" y="96"/>
                </a:lnTo>
                <a:lnTo>
                  <a:pt x="2" y="107"/>
                </a:lnTo>
                <a:lnTo>
                  <a:pt x="0" y="116"/>
                </a:lnTo>
                <a:lnTo>
                  <a:pt x="2" y="127"/>
                </a:lnTo>
                <a:lnTo>
                  <a:pt x="6" y="137"/>
                </a:lnTo>
                <a:lnTo>
                  <a:pt x="12" y="147"/>
                </a:lnTo>
                <a:lnTo>
                  <a:pt x="20" y="156"/>
                </a:lnTo>
                <a:lnTo>
                  <a:pt x="31" y="166"/>
                </a:lnTo>
                <a:lnTo>
                  <a:pt x="46" y="175"/>
                </a:lnTo>
                <a:lnTo>
                  <a:pt x="60" y="183"/>
                </a:lnTo>
                <a:lnTo>
                  <a:pt x="78" y="191"/>
                </a:lnTo>
                <a:lnTo>
                  <a:pt x="98" y="199"/>
                </a:lnTo>
                <a:lnTo>
                  <a:pt x="120" y="206"/>
                </a:lnTo>
                <a:lnTo>
                  <a:pt x="143" y="212"/>
                </a:lnTo>
                <a:lnTo>
                  <a:pt x="167" y="217"/>
                </a:lnTo>
                <a:lnTo>
                  <a:pt x="192" y="222"/>
                </a:lnTo>
                <a:lnTo>
                  <a:pt x="219" y="226"/>
                </a:lnTo>
                <a:lnTo>
                  <a:pt x="247" y="229"/>
                </a:lnTo>
                <a:lnTo>
                  <a:pt x="275" y="231"/>
                </a:lnTo>
                <a:lnTo>
                  <a:pt x="304" y="232"/>
                </a:lnTo>
                <a:lnTo>
                  <a:pt x="333" y="233"/>
                </a:lnTo>
                <a:lnTo>
                  <a:pt x="362" y="232"/>
                </a:lnTo>
                <a:lnTo>
                  <a:pt x="391" y="231"/>
                </a:lnTo>
                <a:lnTo>
                  <a:pt x="419" y="229"/>
                </a:lnTo>
                <a:lnTo>
                  <a:pt x="447" y="226"/>
                </a:lnTo>
                <a:lnTo>
                  <a:pt x="474" y="222"/>
                </a:lnTo>
                <a:lnTo>
                  <a:pt x="499" y="217"/>
                </a:lnTo>
                <a:lnTo>
                  <a:pt x="524" y="212"/>
                </a:lnTo>
                <a:lnTo>
                  <a:pt x="547" y="206"/>
                </a:lnTo>
                <a:lnTo>
                  <a:pt x="568" y="199"/>
                </a:lnTo>
                <a:lnTo>
                  <a:pt x="588" y="191"/>
                </a:lnTo>
                <a:lnTo>
                  <a:pt x="606" y="183"/>
                </a:lnTo>
                <a:lnTo>
                  <a:pt x="621" y="175"/>
                </a:lnTo>
                <a:lnTo>
                  <a:pt x="634" y="166"/>
                </a:lnTo>
                <a:lnTo>
                  <a:pt x="646" y="156"/>
                </a:lnTo>
                <a:lnTo>
                  <a:pt x="655" y="147"/>
                </a:lnTo>
                <a:lnTo>
                  <a:pt x="661" y="137"/>
                </a:lnTo>
                <a:lnTo>
                  <a:pt x="664" y="127"/>
                </a:lnTo>
                <a:lnTo>
                  <a:pt x="666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2" name="Rectangle 20"/>
          <p:cNvSpPr>
            <a:spLocks noChangeArrowheads="1"/>
          </p:cNvSpPr>
          <p:nvPr/>
        </p:nvSpPr>
        <p:spPr bwMode="auto">
          <a:xfrm>
            <a:off x="5768715" y="3062990"/>
            <a:ext cx="1384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</a:rPr>
              <a:t>copyrightDate</a:t>
            </a:r>
            <a:endParaRPr lang="en-US" sz="1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61483" name="Straight Connector 80"/>
          <p:cNvCxnSpPr>
            <a:cxnSpLocks noChangeShapeType="1"/>
          </p:cNvCxnSpPr>
          <p:nvPr/>
        </p:nvCxnSpPr>
        <p:spPr bwMode="auto">
          <a:xfrm rot="16200000" flipH="1">
            <a:off x="5562600" y="3276600"/>
            <a:ext cx="457200" cy="152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84" name="Straight Connector 82"/>
          <p:cNvCxnSpPr>
            <a:cxnSpLocks noChangeShapeType="1"/>
          </p:cNvCxnSpPr>
          <p:nvPr/>
        </p:nvCxnSpPr>
        <p:spPr bwMode="auto">
          <a:xfrm rot="5400000" flipH="1" flipV="1">
            <a:off x="6896100" y="3238500"/>
            <a:ext cx="381000" cy="3048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85" name="Straight Connector 84"/>
          <p:cNvCxnSpPr>
            <a:cxnSpLocks noChangeShapeType="1"/>
          </p:cNvCxnSpPr>
          <p:nvPr/>
        </p:nvCxnSpPr>
        <p:spPr bwMode="auto">
          <a:xfrm rot="10800000" flipV="1">
            <a:off x="7086600" y="3429000"/>
            <a:ext cx="457200" cy="228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1486" name="Group 86"/>
          <p:cNvGrpSpPr>
            <a:grpSpLocks/>
          </p:cNvGrpSpPr>
          <p:nvPr/>
        </p:nvGrpSpPr>
        <p:grpSpPr bwMode="auto">
          <a:xfrm>
            <a:off x="1600200" y="4191000"/>
            <a:ext cx="1176338" cy="609600"/>
            <a:chOff x="3768725" y="1600200"/>
            <a:chExt cx="1176338" cy="609600"/>
          </a:xfrm>
        </p:grpSpPr>
        <p:sp>
          <p:nvSpPr>
            <p:cNvPr id="61524" name="Freeform 13"/>
            <p:cNvSpPr>
              <a:spLocks/>
            </p:cNvSpPr>
            <p:nvPr/>
          </p:nvSpPr>
          <p:spPr bwMode="auto">
            <a:xfrm>
              <a:off x="3768725" y="16002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5" name="Rectangle 29"/>
            <p:cNvSpPr>
              <a:spLocks noChangeArrowheads="1"/>
            </p:cNvSpPr>
            <p:nvPr/>
          </p:nvSpPr>
          <p:spPr bwMode="auto">
            <a:xfrm>
              <a:off x="3997325" y="1721411"/>
              <a:ext cx="718146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Plays</a:t>
              </a:r>
            </a:p>
          </p:txBody>
        </p:sp>
      </p:grpSp>
      <p:grpSp>
        <p:nvGrpSpPr>
          <p:cNvPr id="61487" name="Group 89"/>
          <p:cNvGrpSpPr>
            <a:grpSpLocks/>
          </p:cNvGrpSpPr>
          <p:nvPr/>
        </p:nvGrpSpPr>
        <p:grpSpPr bwMode="auto">
          <a:xfrm>
            <a:off x="5867400" y="4191000"/>
            <a:ext cx="1176338" cy="609600"/>
            <a:chOff x="3768725" y="1600200"/>
            <a:chExt cx="1176338" cy="609600"/>
          </a:xfrm>
        </p:grpSpPr>
        <p:sp>
          <p:nvSpPr>
            <p:cNvPr id="61522" name="Freeform 13"/>
            <p:cNvSpPr>
              <a:spLocks/>
            </p:cNvSpPr>
            <p:nvPr/>
          </p:nvSpPr>
          <p:spPr bwMode="auto">
            <a:xfrm>
              <a:off x="3768725" y="16002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3" name="Rectangle 29"/>
            <p:cNvSpPr>
              <a:spLocks noChangeArrowheads="1"/>
            </p:cNvSpPr>
            <p:nvPr/>
          </p:nvSpPr>
          <p:spPr bwMode="auto">
            <a:xfrm>
              <a:off x="3909847" y="1721411"/>
              <a:ext cx="1001878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Appears</a:t>
              </a:r>
            </a:p>
          </p:txBody>
        </p:sp>
      </p:grpSp>
      <p:grpSp>
        <p:nvGrpSpPr>
          <p:cNvPr id="61488" name="Group 92"/>
          <p:cNvGrpSpPr>
            <a:grpSpLocks/>
          </p:cNvGrpSpPr>
          <p:nvPr/>
        </p:nvGrpSpPr>
        <p:grpSpPr bwMode="auto">
          <a:xfrm>
            <a:off x="3657600" y="4343400"/>
            <a:ext cx="1176338" cy="609600"/>
            <a:chOff x="3768725" y="1600200"/>
            <a:chExt cx="1176338" cy="609600"/>
          </a:xfrm>
        </p:grpSpPr>
        <p:sp>
          <p:nvSpPr>
            <p:cNvPr id="61520" name="Freeform 13"/>
            <p:cNvSpPr>
              <a:spLocks/>
            </p:cNvSpPr>
            <p:nvPr/>
          </p:nvSpPr>
          <p:spPr bwMode="auto">
            <a:xfrm>
              <a:off x="3768725" y="16002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1" name="Rectangle 29"/>
            <p:cNvSpPr>
              <a:spLocks noChangeArrowheads="1"/>
            </p:cNvSpPr>
            <p:nvPr/>
          </p:nvSpPr>
          <p:spPr bwMode="auto">
            <a:xfrm>
              <a:off x="3865707" y="1739900"/>
              <a:ext cx="969818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Perform</a:t>
              </a:r>
            </a:p>
          </p:txBody>
        </p:sp>
      </p:grpSp>
      <p:grpSp>
        <p:nvGrpSpPr>
          <p:cNvPr id="61489" name="Group 95"/>
          <p:cNvGrpSpPr>
            <a:grpSpLocks/>
          </p:cNvGrpSpPr>
          <p:nvPr/>
        </p:nvGrpSpPr>
        <p:grpSpPr bwMode="auto">
          <a:xfrm>
            <a:off x="1524000" y="5105400"/>
            <a:ext cx="1309688" cy="373063"/>
            <a:chOff x="1693863" y="3429000"/>
            <a:chExt cx="1309687" cy="373063"/>
          </a:xfrm>
        </p:grpSpPr>
        <p:sp>
          <p:nvSpPr>
            <p:cNvPr id="61518" name="Freeform 17"/>
            <p:cNvSpPr>
              <a:spLocks/>
            </p:cNvSpPr>
            <p:nvPr/>
          </p:nvSpPr>
          <p:spPr bwMode="auto">
            <a:xfrm>
              <a:off x="1693863" y="3440113"/>
              <a:ext cx="1309687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9" name="Rectangle 31"/>
            <p:cNvSpPr>
              <a:spLocks noChangeArrowheads="1"/>
            </p:cNvSpPr>
            <p:nvPr/>
          </p:nvSpPr>
          <p:spPr bwMode="auto">
            <a:xfrm>
              <a:off x="1745332" y="3429000"/>
              <a:ext cx="1243931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Instrument</a:t>
              </a:r>
            </a:p>
          </p:txBody>
        </p:sp>
      </p:grpSp>
      <p:sp>
        <p:nvSpPr>
          <p:cNvPr id="61490" name="Freeform 9"/>
          <p:cNvSpPr>
            <a:spLocks/>
          </p:cNvSpPr>
          <p:nvPr/>
        </p:nvSpPr>
        <p:spPr bwMode="auto">
          <a:xfrm>
            <a:off x="1905000" y="5813425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1" name="Rectangle 19"/>
          <p:cNvSpPr>
            <a:spLocks noChangeArrowheads="1"/>
          </p:cNvSpPr>
          <p:nvPr/>
        </p:nvSpPr>
        <p:spPr bwMode="auto">
          <a:xfrm>
            <a:off x="1900238" y="5791200"/>
            <a:ext cx="842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dname</a:t>
            </a:r>
          </a:p>
        </p:txBody>
      </p:sp>
      <p:sp>
        <p:nvSpPr>
          <p:cNvPr id="61492" name="Freeform 9"/>
          <p:cNvSpPr>
            <a:spLocks/>
          </p:cNvSpPr>
          <p:nvPr/>
        </p:nvSpPr>
        <p:spPr bwMode="auto">
          <a:xfrm>
            <a:off x="1066800" y="5715000"/>
            <a:ext cx="8286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3" name="Rectangle 19"/>
          <p:cNvSpPr>
            <a:spLocks noChangeArrowheads="1"/>
          </p:cNvSpPr>
          <p:nvPr/>
        </p:nvSpPr>
        <p:spPr bwMode="auto">
          <a:xfrm>
            <a:off x="1066800" y="5692775"/>
            <a:ext cx="833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instrID</a:t>
            </a:r>
          </a:p>
        </p:txBody>
      </p:sp>
      <p:sp>
        <p:nvSpPr>
          <p:cNvPr id="61494" name="Freeform 9"/>
          <p:cNvSpPr>
            <a:spLocks/>
          </p:cNvSpPr>
          <p:nvPr/>
        </p:nvSpPr>
        <p:spPr bwMode="auto">
          <a:xfrm>
            <a:off x="2671763" y="56388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5" name="Rectangle 19"/>
          <p:cNvSpPr>
            <a:spLocks noChangeArrowheads="1"/>
          </p:cNvSpPr>
          <p:nvPr/>
        </p:nvSpPr>
        <p:spPr bwMode="auto">
          <a:xfrm>
            <a:off x="2752725" y="5638800"/>
            <a:ext cx="523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key</a:t>
            </a:r>
          </a:p>
        </p:txBody>
      </p:sp>
      <p:cxnSp>
        <p:nvCxnSpPr>
          <p:cNvPr id="61496" name="Straight Connector 108"/>
          <p:cNvCxnSpPr>
            <a:cxnSpLocks noChangeShapeType="1"/>
            <a:endCxn id="61493" idx="0"/>
          </p:cNvCxnSpPr>
          <p:nvPr/>
        </p:nvCxnSpPr>
        <p:spPr bwMode="auto">
          <a:xfrm rot="5400000">
            <a:off x="1477169" y="5493544"/>
            <a:ext cx="206375" cy="1920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97" name="Straight Connector 110"/>
          <p:cNvCxnSpPr>
            <a:cxnSpLocks noChangeShapeType="1"/>
          </p:cNvCxnSpPr>
          <p:nvPr/>
        </p:nvCxnSpPr>
        <p:spPr bwMode="auto">
          <a:xfrm>
            <a:off x="2209800" y="5486400"/>
            <a:ext cx="111128" cy="32702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98" name="Straight Connector 112"/>
          <p:cNvCxnSpPr>
            <a:cxnSpLocks noChangeShapeType="1"/>
          </p:cNvCxnSpPr>
          <p:nvPr/>
        </p:nvCxnSpPr>
        <p:spPr bwMode="auto">
          <a:xfrm rot="16200000" flipH="1">
            <a:off x="2667000" y="5486400"/>
            <a:ext cx="152400" cy="152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1499" name="Group 113"/>
          <p:cNvGrpSpPr>
            <a:grpSpLocks/>
          </p:cNvGrpSpPr>
          <p:nvPr/>
        </p:nvGrpSpPr>
        <p:grpSpPr bwMode="auto">
          <a:xfrm>
            <a:off x="5791200" y="5105400"/>
            <a:ext cx="1309688" cy="373063"/>
            <a:chOff x="1693863" y="3429000"/>
            <a:chExt cx="1309687" cy="373063"/>
          </a:xfrm>
        </p:grpSpPr>
        <p:sp>
          <p:nvSpPr>
            <p:cNvPr id="61516" name="Freeform 17"/>
            <p:cNvSpPr>
              <a:spLocks/>
            </p:cNvSpPr>
            <p:nvPr/>
          </p:nvSpPr>
          <p:spPr bwMode="auto">
            <a:xfrm>
              <a:off x="1693863" y="3440113"/>
              <a:ext cx="1309687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7" name="Rectangle 31"/>
            <p:cNvSpPr>
              <a:spLocks noChangeArrowheads="1"/>
            </p:cNvSpPr>
            <p:nvPr/>
          </p:nvSpPr>
          <p:spPr bwMode="auto">
            <a:xfrm>
              <a:off x="1998663" y="3429000"/>
              <a:ext cx="807914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Songs</a:t>
              </a:r>
            </a:p>
          </p:txBody>
        </p:sp>
      </p:grpSp>
      <p:sp>
        <p:nvSpPr>
          <p:cNvPr id="61500" name="Freeform 9"/>
          <p:cNvSpPr>
            <a:spLocks/>
          </p:cNvSpPr>
          <p:nvPr/>
        </p:nvSpPr>
        <p:spPr bwMode="auto">
          <a:xfrm>
            <a:off x="6172200" y="5813425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1" name="Rectangle 19"/>
          <p:cNvSpPr>
            <a:spLocks noChangeArrowheads="1"/>
          </p:cNvSpPr>
          <p:nvPr/>
        </p:nvSpPr>
        <p:spPr bwMode="auto">
          <a:xfrm>
            <a:off x="6308725" y="5791200"/>
            <a:ext cx="549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title</a:t>
            </a:r>
          </a:p>
        </p:txBody>
      </p:sp>
      <p:sp>
        <p:nvSpPr>
          <p:cNvPr id="61502" name="Freeform 9"/>
          <p:cNvSpPr>
            <a:spLocks/>
          </p:cNvSpPr>
          <p:nvPr/>
        </p:nvSpPr>
        <p:spPr bwMode="auto">
          <a:xfrm>
            <a:off x="5334000" y="5715000"/>
            <a:ext cx="8286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3" name="Rectangle 19"/>
          <p:cNvSpPr>
            <a:spLocks noChangeArrowheads="1"/>
          </p:cNvSpPr>
          <p:nvPr/>
        </p:nvSpPr>
        <p:spPr bwMode="auto">
          <a:xfrm>
            <a:off x="5334000" y="5692775"/>
            <a:ext cx="876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songID</a:t>
            </a:r>
          </a:p>
        </p:txBody>
      </p:sp>
      <p:sp>
        <p:nvSpPr>
          <p:cNvPr id="61504" name="Freeform 9"/>
          <p:cNvSpPr>
            <a:spLocks/>
          </p:cNvSpPr>
          <p:nvPr/>
        </p:nvSpPr>
        <p:spPr bwMode="auto">
          <a:xfrm>
            <a:off x="6938963" y="56388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5" name="Rectangle 19"/>
          <p:cNvSpPr>
            <a:spLocks noChangeArrowheads="1"/>
          </p:cNvSpPr>
          <p:nvPr/>
        </p:nvSpPr>
        <p:spPr bwMode="auto">
          <a:xfrm>
            <a:off x="6934200" y="5638800"/>
            <a:ext cx="820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author</a:t>
            </a:r>
          </a:p>
        </p:txBody>
      </p:sp>
      <p:cxnSp>
        <p:nvCxnSpPr>
          <p:cNvPr id="61506" name="Straight Connector 122"/>
          <p:cNvCxnSpPr>
            <a:cxnSpLocks noChangeShapeType="1"/>
            <a:endCxn id="61503" idx="0"/>
          </p:cNvCxnSpPr>
          <p:nvPr/>
        </p:nvCxnSpPr>
        <p:spPr bwMode="auto">
          <a:xfrm rot="5400000">
            <a:off x="5754687" y="5503863"/>
            <a:ext cx="206375" cy="1714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07" name="Straight Connector 123"/>
          <p:cNvCxnSpPr>
            <a:cxnSpLocks noChangeShapeType="1"/>
            <a:endCxn id="61501" idx="0"/>
          </p:cNvCxnSpPr>
          <p:nvPr/>
        </p:nvCxnSpPr>
        <p:spPr bwMode="auto">
          <a:xfrm rot="16200000" flipH="1">
            <a:off x="6415882" y="5623718"/>
            <a:ext cx="304800" cy="3016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08" name="Straight Connector 124"/>
          <p:cNvCxnSpPr>
            <a:cxnSpLocks noChangeShapeType="1"/>
          </p:cNvCxnSpPr>
          <p:nvPr/>
        </p:nvCxnSpPr>
        <p:spPr bwMode="auto">
          <a:xfrm rot="16200000" flipH="1">
            <a:off x="6934200" y="5486400"/>
            <a:ext cx="152400" cy="152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09" name="Straight Connector 127"/>
          <p:cNvCxnSpPr>
            <a:cxnSpLocks noChangeShapeType="1"/>
            <a:stCxn id="61475" idx="1"/>
          </p:cNvCxnSpPr>
          <p:nvPr/>
        </p:nvCxnSpPr>
        <p:spPr bwMode="auto">
          <a:xfrm rot="16200000" flipH="1">
            <a:off x="3028950" y="3562350"/>
            <a:ext cx="723900" cy="11430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10" name="Straight Connector 130"/>
          <p:cNvCxnSpPr>
            <a:cxnSpLocks noChangeShapeType="1"/>
          </p:cNvCxnSpPr>
          <p:nvPr/>
        </p:nvCxnSpPr>
        <p:spPr bwMode="auto">
          <a:xfrm>
            <a:off x="4525108" y="4818185"/>
            <a:ext cx="1266092" cy="43961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11" name="Straight Connector 132"/>
          <p:cNvCxnSpPr>
            <a:cxnSpLocks noChangeShapeType="1"/>
          </p:cNvCxnSpPr>
          <p:nvPr/>
        </p:nvCxnSpPr>
        <p:spPr bwMode="auto">
          <a:xfrm rot="5400000">
            <a:off x="2095501" y="4076700"/>
            <a:ext cx="228600" cy="31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12" name="Straight Connector 134"/>
          <p:cNvCxnSpPr>
            <a:cxnSpLocks noChangeShapeType="1"/>
          </p:cNvCxnSpPr>
          <p:nvPr/>
        </p:nvCxnSpPr>
        <p:spPr bwMode="auto">
          <a:xfrm flipH="1">
            <a:off x="2197100" y="4800600"/>
            <a:ext cx="335" cy="3048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13" name="Straight Arrow Connector 136"/>
          <p:cNvCxnSpPr>
            <a:cxnSpLocks noChangeShapeType="1"/>
          </p:cNvCxnSpPr>
          <p:nvPr/>
        </p:nvCxnSpPr>
        <p:spPr bwMode="auto">
          <a:xfrm rot="16200000" flipV="1">
            <a:off x="6313487" y="4941887"/>
            <a:ext cx="304800" cy="222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14" name="Straight Connector 138"/>
          <p:cNvCxnSpPr>
            <a:cxnSpLocks noChangeShapeType="1"/>
            <a:endCxn id="61473" idx="2"/>
          </p:cNvCxnSpPr>
          <p:nvPr/>
        </p:nvCxnSpPr>
        <p:spPr bwMode="auto">
          <a:xfrm rot="16200000" flipV="1">
            <a:off x="6347619" y="4061619"/>
            <a:ext cx="228600" cy="3016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363" name="Picture 3" descr="C:\Users\Kien\AppData\Local\Microsoft\Windows\Temporary Internet Files\Content.IE5\6M1LC4DB\MC90008891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689" y="3718256"/>
            <a:ext cx="1663823" cy="174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ectangle 20"/>
          <p:cNvSpPr>
            <a:spLocks noChangeArrowheads="1"/>
          </p:cNvSpPr>
          <p:nvPr/>
        </p:nvSpPr>
        <p:spPr bwMode="auto">
          <a:xfrm>
            <a:off x="5988166" y="1492298"/>
            <a:ext cx="79669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 dirty="0">
                <a:solidFill>
                  <a:srgbClr val="000000"/>
                </a:solidFill>
                <a:latin typeface="Arial" pitchFamily="34" charset="0"/>
              </a:rPr>
              <a:t>phone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07DF8-9986-4724-BD5C-FBDBC22F4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A4C5-688A-455C-A329-FCB11BDFE570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A57560-91EA-41C1-9E22-57D33E691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556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2"/>
          <p:cNvSpPr>
            <a:spLocks noChangeArrowheads="1"/>
          </p:cNvSpPr>
          <p:nvPr/>
        </p:nvSpPr>
        <p:spPr bwMode="auto">
          <a:xfrm>
            <a:off x="1219200" y="1371600"/>
            <a:ext cx="6172200" cy="1295400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246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r>
              <a:rPr lang="en-US"/>
              <a:t>Mapping Example</a:t>
            </a:r>
          </a:p>
        </p:txBody>
      </p:sp>
      <p:sp>
        <p:nvSpPr>
          <p:cNvPr id="62468" name="Freeform 9"/>
          <p:cNvSpPr>
            <a:spLocks/>
          </p:cNvSpPr>
          <p:nvPr/>
        </p:nvSpPr>
        <p:spPr bwMode="auto">
          <a:xfrm>
            <a:off x="1558925" y="1495425"/>
            <a:ext cx="10572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9" name="Freeform 14"/>
          <p:cNvSpPr>
            <a:spLocks/>
          </p:cNvSpPr>
          <p:nvPr/>
        </p:nvSpPr>
        <p:spPr bwMode="auto">
          <a:xfrm>
            <a:off x="1558925" y="2122488"/>
            <a:ext cx="1249363" cy="331787"/>
          </a:xfrm>
          <a:custGeom>
            <a:avLst/>
            <a:gdLst>
              <a:gd name="T0" fmla="*/ 2147483647 w 787"/>
              <a:gd name="T1" fmla="*/ 2147483647 h 209"/>
              <a:gd name="T2" fmla="*/ 2147483647 w 787"/>
              <a:gd name="T3" fmla="*/ 0 h 209"/>
              <a:gd name="T4" fmla="*/ 0 w 787"/>
              <a:gd name="T5" fmla="*/ 0 h 209"/>
              <a:gd name="T6" fmla="*/ 0 w 787"/>
              <a:gd name="T7" fmla="*/ 2147483647 h 209"/>
              <a:gd name="T8" fmla="*/ 2147483647 w 787"/>
              <a:gd name="T9" fmla="*/ 2147483647 h 2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7"/>
              <a:gd name="T16" fmla="*/ 0 h 209"/>
              <a:gd name="T17" fmla="*/ 787 w 787"/>
              <a:gd name="T18" fmla="*/ 209 h 2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7" h="209">
                <a:moveTo>
                  <a:pt x="786" y="208"/>
                </a:moveTo>
                <a:lnTo>
                  <a:pt x="786" y="0"/>
                </a:lnTo>
                <a:lnTo>
                  <a:pt x="0" y="0"/>
                </a:lnTo>
                <a:lnTo>
                  <a:pt x="0" y="208"/>
                </a:lnTo>
                <a:lnTo>
                  <a:pt x="786" y="20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0" name="Freeform 15"/>
          <p:cNvSpPr>
            <a:spLocks/>
          </p:cNvSpPr>
          <p:nvPr/>
        </p:nvSpPr>
        <p:spPr bwMode="auto">
          <a:xfrm>
            <a:off x="5715000" y="1504950"/>
            <a:ext cx="1309688" cy="371475"/>
          </a:xfrm>
          <a:custGeom>
            <a:avLst/>
            <a:gdLst>
              <a:gd name="T0" fmla="*/ 2147483647 w 667"/>
              <a:gd name="T1" fmla="*/ 2147483647 h 234"/>
              <a:gd name="T2" fmla="*/ 2147483647 w 667"/>
              <a:gd name="T3" fmla="*/ 2147483647 h 234"/>
              <a:gd name="T4" fmla="*/ 2147483647 w 667"/>
              <a:gd name="T5" fmla="*/ 2147483647 h 234"/>
              <a:gd name="T6" fmla="*/ 2147483647 w 667"/>
              <a:gd name="T7" fmla="*/ 2147483647 h 234"/>
              <a:gd name="T8" fmla="*/ 2147483647 w 667"/>
              <a:gd name="T9" fmla="*/ 2147483647 h 234"/>
              <a:gd name="T10" fmla="*/ 2147483647 w 667"/>
              <a:gd name="T11" fmla="*/ 2147483647 h 234"/>
              <a:gd name="T12" fmla="*/ 2147483647 w 667"/>
              <a:gd name="T13" fmla="*/ 2147483647 h 234"/>
              <a:gd name="T14" fmla="*/ 2147483647 w 667"/>
              <a:gd name="T15" fmla="*/ 2147483647 h 234"/>
              <a:gd name="T16" fmla="*/ 2147483647 w 667"/>
              <a:gd name="T17" fmla="*/ 2147483647 h 234"/>
              <a:gd name="T18" fmla="*/ 2147483647 w 667"/>
              <a:gd name="T19" fmla="*/ 2147483647 h 234"/>
              <a:gd name="T20" fmla="*/ 2147483647 w 667"/>
              <a:gd name="T21" fmla="*/ 2147483647 h 234"/>
              <a:gd name="T22" fmla="*/ 2147483647 w 667"/>
              <a:gd name="T23" fmla="*/ 2147483647 h 234"/>
              <a:gd name="T24" fmla="*/ 2147483647 w 667"/>
              <a:gd name="T25" fmla="*/ 2147483647 h 234"/>
              <a:gd name="T26" fmla="*/ 2147483647 w 667"/>
              <a:gd name="T27" fmla="*/ 2147483647 h 234"/>
              <a:gd name="T28" fmla="*/ 2147483647 w 667"/>
              <a:gd name="T29" fmla="*/ 2147483647 h 234"/>
              <a:gd name="T30" fmla="*/ 2147483647 w 667"/>
              <a:gd name="T31" fmla="*/ 2147483647 h 234"/>
              <a:gd name="T32" fmla="*/ 2147483647 w 667"/>
              <a:gd name="T33" fmla="*/ 2147483647 h 234"/>
              <a:gd name="T34" fmla="*/ 2147483647 w 667"/>
              <a:gd name="T35" fmla="*/ 2147483647 h 234"/>
              <a:gd name="T36" fmla="*/ 2147483647 w 667"/>
              <a:gd name="T37" fmla="*/ 2147483647 h 234"/>
              <a:gd name="T38" fmla="*/ 2147483647 w 667"/>
              <a:gd name="T39" fmla="*/ 2147483647 h 234"/>
              <a:gd name="T40" fmla="*/ 2147483647 w 667"/>
              <a:gd name="T41" fmla="*/ 2147483647 h 234"/>
              <a:gd name="T42" fmla="*/ 2147483647 w 667"/>
              <a:gd name="T43" fmla="*/ 2147483647 h 234"/>
              <a:gd name="T44" fmla="*/ 2147483647 w 667"/>
              <a:gd name="T45" fmla="*/ 2147483647 h 234"/>
              <a:gd name="T46" fmla="*/ 2147483647 w 667"/>
              <a:gd name="T47" fmla="*/ 2147483647 h 234"/>
              <a:gd name="T48" fmla="*/ 2147483647 w 667"/>
              <a:gd name="T49" fmla="*/ 2147483647 h 234"/>
              <a:gd name="T50" fmla="*/ 2147483647 w 667"/>
              <a:gd name="T51" fmla="*/ 2147483647 h 234"/>
              <a:gd name="T52" fmla="*/ 2147483647 w 667"/>
              <a:gd name="T53" fmla="*/ 2147483647 h 234"/>
              <a:gd name="T54" fmla="*/ 2147483647 w 667"/>
              <a:gd name="T55" fmla="*/ 2147483647 h 234"/>
              <a:gd name="T56" fmla="*/ 2147483647 w 667"/>
              <a:gd name="T57" fmla="*/ 2147483647 h 234"/>
              <a:gd name="T58" fmla="*/ 2147483647 w 667"/>
              <a:gd name="T59" fmla="*/ 2147483647 h 234"/>
              <a:gd name="T60" fmla="*/ 2147483647 w 667"/>
              <a:gd name="T61" fmla="*/ 2147483647 h 234"/>
              <a:gd name="T62" fmla="*/ 2147483647 w 667"/>
              <a:gd name="T63" fmla="*/ 2147483647 h 234"/>
              <a:gd name="T64" fmla="*/ 2147483647 w 667"/>
              <a:gd name="T65" fmla="*/ 2147483647 h 234"/>
              <a:gd name="T66" fmla="*/ 2147483647 w 667"/>
              <a:gd name="T67" fmla="*/ 2147483647 h 234"/>
              <a:gd name="T68" fmla="*/ 2147483647 w 667"/>
              <a:gd name="T69" fmla="*/ 2147483647 h 234"/>
              <a:gd name="T70" fmla="*/ 2147483647 w 667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7"/>
              <a:gd name="T109" fmla="*/ 0 h 234"/>
              <a:gd name="T110" fmla="*/ 667 w 667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7" h="234">
                <a:moveTo>
                  <a:pt x="666" y="116"/>
                </a:moveTo>
                <a:lnTo>
                  <a:pt x="664" y="107"/>
                </a:lnTo>
                <a:lnTo>
                  <a:pt x="661" y="96"/>
                </a:lnTo>
                <a:lnTo>
                  <a:pt x="655" y="86"/>
                </a:lnTo>
                <a:lnTo>
                  <a:pt x="646" y="77"/>
                </a:lnTo>
                <a:lnTo>
                  <a:pt x="634" y="67"/>
                </a:lnTo>
                <a:lnTo>
                  <a:pt x="621" y="58"/>
                </a:lnTo>
                <a:lnTo>
                  <a:pt x="606" y="50"/>
                </a:lnTo>
                <a:lnTo>
                  <a:pt x="588" y="42"/>
                </a:lnTo>
                <a:lnTo>
                  <a:pt x="568" y="35"/>
                </a:lnTo>
                <a:lnTo>
                  <a:pt x="547" y="28"/>
                </a:lnTo>
                <a:lnTo>
                  <a:pt x="524" y="21"/>
                </a:lnTo>
                <a:lnTo>
                  <a:pt x="499" y="16"/>
                </a:lnTo>
                <a:lnTo>
                  <a:pt x="474" y="11"/>
                </a:lnTo>
                <a:lnTo>
                  <a:pt x="447" y="7"/>
                </a:lnTo>
                <a:lnTo>
                  <a:pt x="419" y="4"/>
                </a:lnTo>
                <a:lnTo>
                  <a:pt x="391" y="2"/>
                </a:lnTo>
                <a:lnTo>
                  <a:pt x="362" y="1"/>
                </a:lnTo>
                <a:lnTo>
                  <a:pt x="333" y="0"/>
                </a:lnTo>
                <a:lnTo>
                  <a:pt x="304" y="1"/>
                </a:lnTo>
                <a:lnTo>
                  <a:pt x="275" y="2"/>
                </a:lnTo>
                <a:lnTo>
                  <a:pt x="247" y="4"/>
                </a:lnTo>
                <a:lnTo>
                  <a:pt x="219" y="7"/>
                </a:lnTo>
                <a:lnTo>
                  <a:pt x="192" y="11"/>
                </a:lnTo>
                <a:lnTo>
                  <a:pt x="167" y="16"/>
                </a:lnTo>
                <a:lnTo>
                  <a:pt x="143" y="21"/>
                </a:lnTo>
                <a:lnTo>
                  <a:pt x="120" y="28"/>
                </a:lnTo>
                <a:lnTo>
                  <a:pt x="98" y="35"/>
                </a:lnTo>
                <a:lnTo>
                  <a:pt x="78" y="42"/>
                </a:lnTo>
                <a:lnTo>
                  <a:pt x="60" y="50"/>
                </a:lnTo>
                <a:lnTo>
                  <a:pt x="46" y="58"/>
                </a:lnTo>
                <a:lnTo>
                  <a:pt x="31" y="67"/>
                </a:lnTo>
                <a:lnTo>
                  <a:pt x="20" y="77"/>
                </a:lnTo>
                <a:lnTo>
                  <a:pt x="12" y="86"/>
                </a:lnTo>
                <a:lnTo>
                  <a:pt x="6" y="96"/>
                </a:lnTo>
                <a:lnTo>
                  <a:pt x="2" y="107"/>
                </a:lnTo>
                <a:lnTo>
                  <a:pt x="0" y="116"/>
                </a:lnTo>
                <a:lnTo>
                  <a:pt x="2" y="127"/>
                </a:lnTo>
                <a:lnTo>
                  <a:pt x="6" y="137"/>
                </a:lnTo>
                <a:lnTo>
                  <a:pt x="12" y="147"/>
                </a:lnTo>
                <a:lnTo>
                  <a:pt x="20" y="156"/>
                </a:lnTo>
                <a:lnTo>
                  <a:pt x="31" y="166"/>
                </a:lnTo>
                <a:lnTo>
                  <a:pt x="46" y="175"/>
                </a:lnTo>
                <a:lnTo>
                  <a:pt x="60" y="183"/>
                </a:lnTo>
                <a:lnTo>
                  <a:pt x="78" y="191"/>
                </a:lnTo>
                <a:lnTo>
                  <a:pt x="98" y="199"/>
                </a:lnTo>
                <a:lnTo>
                  <a:pt x="120" y="206"/>
                </a:lnTo>
                <a:lnTo>
                  <a:pt x="143" y="212"/>
                </a:lnTo>
                <a:lnTo>
                  <a:pt x="167" y="217"/>
                </a:lnTo>
                <a:lnTo>
                  <a:pt x="192" y="222"/>
                </a:lnTo>
                <a:lnTo>
                  <a:pt x="219" y="226"/>
                </a:lnTo>
                <a:lnTo>
                  <a:pt x="247" y="229"/>
                </a:lnTo>
                <a:lnTo>
                  <a:pt x="275" y="231"/>
                </a:lnTo>
                <a:lnTo>
                  <a:pt x="304" y="232"/>
                </a:lnTo>
                <a:lnTo>
                  <a:pt x="333" y="233"/>
                </a:lnTo>
                <a:lnTo>
                  <a:pt x="362" y="232"/>
                </a:lnTo>
                <a:lnTo>
                  <a:pt x="391" y="231"/>
                </a:lnTo>
                <a:lnTo>
                  <a:pt x="419" y="229"/>
                </a:lnTo>
                <a:lnTo>
                  <a:pt x="447" y="226"/>
                </a:lnTo>
                <a:lnTo>
                  <a:pt x="474" y="222"/>
                </a:lnTo>
                <a:lnTo>
                  <a:pt x="499" y="217"/>
                </a:lnTo>
                <a:lnTo>
                  <a:pt x="524" y="212"/>
                </a:lnTo>
                <a:lnTo>
                  <a:pt x="547" y="206"/>
                </a:lnTo>
                <a:lnTo>
                  <a:pt x="568" y="199"/>
                </a:lnTo>
                <a:lnTo>
                  <a:pt x="588" y="191"/>
                </a:lnTo>
                <a:lnTo>
                  <a:pt x="606" y="183"/>
                </a:lnTo>
                <a:lnTo>
                  <a:pt x="621" y="175"/>
                </a:lnTo>
                <a:lnTo>
                  <a:pt x="634" y="166"/>
                </a:lnTo>
                <a:lnTo>
                  <a:pt x="646" y="156"/>
                </a:lnTo>
                <a:lnTo>
                  <a:pt x="655" y="147"/>
                </a:lnTo>
                <a:lnTo>
                  <a:pt x="661" y="137"/>
                </a:lnTo>
                <a:lnTo>
                  <a:pt x="664" y="127"/>
                </a:lnTo>
                <a:lnTo>
                  <a:pt x="666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1" name="Rectangle 19"/>
          <p:cNvSpPr>
            <a:spLocks noChangeArrowheads="1"/>
          </p:cNvSpPr>
          <p:nvPr/>
        </p:nvSpPr>
        <p:spPr bwMode="auto">
          <a:xfrm>
            <a:off x="1600200" y="1473200"/>
            <a:ext cx="968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address</a:t>
            </a:r>
          </a:p>
        </p:txBody>
      </p:sp>
      <p:sp>
        <p:nvSpPr>
          <p:cNvPr id="62472" name="Rectangle 20"/>
          <p:cNvSpPr>
            <a:spLocks noChangeArrowheads="1"/>
          </p:cNvSpPr>
          <p:nvPr/>
        </p:nvSpPr>
        <p:spPr bwMode="auto">
          <a:xfrm>
            <a:off x="5988166" y="1492298"/>
            <a:ext cx="79669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 dirty="0">
                <a:solidFill>
                  <a:srgbClr val="000000"/>
                </a:solidFill>
                <a:latin typeface="Arial" pitchFamily="34" charset="0"/>
              </a:rPr>
              <a:t>phone</a:t>
            </a:r>
          </a:p>
        </p:txBody>
      </p:sp>
      <p:sp>
        <p:nvSpPr>
          <p:cNvPr id="62473" name="Rectangle 32"/>
          <p:cNvSpPr>
            <a:spLocks noChangeArrowheads="1"/>
          </p:cNvSpPr>
          <p:nvPr/>
        </p:nvSpPr>
        <p:spPr bwMode="auto">
          <a:xfrm>
            <a:off x="1828800" y="2120900"/>
            <a:ext cx="717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Place</a:t>
            </a:r>
          </a:p>
        </p:txBody>
      </p:sp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3581400" y="1981200"/>
            <a:ext cx="3429000" cy="609600"/>
            <a:chOff x="3581400" y="1981200"/>
            <a:chExt cx="3429000" cy="609600"/>
          </a:xfrm>
        </p:grpSpPr>
        <p:sp>
          <p:nvSpPr>
            <p:cNvPr id="62550" name="Freeform 17"/>
            <p:cNvSpPr>
              <a:spLocks/>
            </p:cNvSpPr>
            <p:nvPr/>
          </p:nvSpPr>
          <p:spPr bwMode="auto">
            <a:xfrm>
              <a:off x="5700713" y="2132013"/>
              <a:ext cx="1309687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51" name="Freeform 13"/>
            <p:cNvSpPr>
              <a:spLocks/>
            </p:cNvSpPr>
            <p:nvPr/>
          </p:nvSpPr>
          <p:spPr bwMode="auto">
            <a:xfrm>
              <a:off x="3581400" y="19812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52" name="Rectangle 29"/>
            <p:cNvSpPr>
              <a:spLocks noChangeArrowheads="1"/>
            </p:cNvSpPr>
            <p:nvPr/>
          </p:nvSpPr>
          <p:spPr bwMode="auto">
            <a:xfrm>
              <a:off x="3809000" y="2120900"/>
              <a:ext cx="751810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Home</a:t>
              </a:r>
            </a:p>
          </p:txBody>
        </p:sp>
        <p:sp>
          <p:nvSpPr>
            <p:cNvPr id="62553" name="Rectangle 31"/>
            <p:cNvSpPr>
              <a:spLocks noChangeArrowheads="1"/>
            </p:cNvSpPr>
            <p:nvPr/>
          </p:nvSpPr>
          <p:spPr bwMode="auto">
            <a:xfrm>
              <a:off x="5748260" y="2135890"/>
              <a:ext cx="1191802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Telephone</a:t>
              </a:r>
            </a:p>
          </p:txBody>
        </p:sp>
        <p:sp>
          <p:nvSpPr>
            <p:cNvPr id="62554" name="Line 43"/>
            <p:cNvSpPr>
              <a:spLocks noChangeShapeType="1"/>
            </p:cNvSpPr>
            <p:nvPr/>
          </p:nvSpPr>
          <p:spPr bwMode="auto">
            <a:xfrm>
              <a:off x="4767263" y="2292350"/>
              <a:ext cx="920750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475" name="Line 44"/>
          <p:cNvSpPr>
            <a:spLocks noChangeShapeType="1"/>
          </p:cNvSpPr>
          <p:nvPr/>
        </p:nvSpPr>
        <p:spPr bwMode="auto">
          <a:xfrm flipH="1">
            <a:off x="2825750" y="2292350"/>
            <a:ext cx="766763" cy="0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2476" name="Straight Connector 41"/>
          <p:cNvCxnSpPr>
            <a:cxnSpLocks noChangeShapeType="1"/>
            <a:stCxn id="62473" idx="0"/>
          </p:cNvCxnSpPr>
          <p:nvPr/>
        </p:nvCxnSpPr>
        <p:spPr bwMode="auto">
          <a:xfrm flipH="1" flipV="1">
            <a:off x="2113613" y="1858780"/>
            <a:ext cx="73962" cy="26212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2477" name="Group 47"/>
          <p:cNvGrpSpPr>
            <a:grpSpLocks/>
          </p:cNvGrpSpPr>
          <p:nvPr/>
        </p:nvGrpSpPr>
        <p:grpSpPr bwMode="auto">
          <a:xfrm>
            <a:off x="1524000" y="3581400"/>
            <a:ext cx="1309688" cy="373063"/>
            <a:chOff x="1693863" y="3429000"/>
            <a:chExt cx="1309687" cy="373063"/>
          </a:xfrm>
        </p:grpSpPr>
        <p:sp>
          <p:nvSpPr>
            <p:cNvPr id="62548" name="Freeform 17"/>
            <p:cNvSpPr>
              <a:spLocks/>
            </p:cNvSpPr>
            <p:nvPr/>
          </p:nvSpPr>
          <p:spPr bwMode="auto">
            <a:xfrm>
              <a:off x="1693863" y="3440113"/>
              <a:ext cx="1309687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49" name="Rectangle 31"/>
            <p:cNvSpPr>
              <a:spLocks noChangeArrowheads="1"/>
            </p:cNvSpPr>
            <p:nvPr/>
          </p:nvSpPr>
          <p:spPr bwMode="auto">
            <a:xfrm>
              <a:off x="1796797" y="3429000"/>
              <a:ext cx="1175003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Musicians</a:t>
              </a:r>
            </a:p>
          </p:txBody>
        </p:sp>
      </p:grpSp>
      <p:sp>
        <p:nvSpPr>
          <p:cNvPr id="62478" name="Freeform 13"/>
          <p:cNvSpPr>
            <a:spLocks/>
          </p:cNvSpPr>
          <p:nvPr/>
        </p:nvSpPr>
        <p:spPr bwMode="auto">
          <a:xfrm>
            <a:off x="2590800" y="2819400"/>
            <a:ext cx="1176338" cy="609600"/>
          </a:xfrm>
          <a:custGeom>
            <a:avLst/>
            <a:gdLst>
              <a:gd name="T0" fmla="*/ 0 w 741"/>
              <a:gd name="T1" fmla="*/ 2147483647 h 384"/>
              <a:gd name="T2" fmla="*/ 2147483647 w 741"/>
              <a:gd name="T3" fmla="*/ 0 h 384"/>
              <a:gd name="T4" fmla="*/ 2147483647 w 741"/>
              <a:gd name="T5" fmla="*/ 2147483647 h 384"/>
              <a:gd name="T6" fmla="*/ 2147483647 w 741"/>
              <a:gd name="T7" fmla="*/ 2147483647 h 384"/>
              <a:gd name="T8" fmla="*/ 0 w 741"/>
              <a:gd name="T9" fmla="*/ 2147483647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1"/>
              <a:gd name="T16" fmla="*/ 0 h 384"/>
              <a:gd name="T17" fmla="*/ 741 w 741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1" h="384">
                <a:moveTo>
                  <a:pt x="0" y="191"/>
                </a:moveTo>
                <a:lnTo>
                  <a:pt x="365" y="0"/>
                </a:lnTo>
                <a:lnTo>
                  <a:pt x="740" y="198"/>
                </a:lnTo>
                <a:lnTo>
                  <a:pt x="365" y="383"/>
                </a:lnTo>
                <a:lnTo>
                  <a:pt x="0" y="19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9" name="Rectangle 29"/>
          <p:cNvSpPr>
            <a:spLocks noChangeArrowheads="1"/>
          </p:cNvSpPr>
          <p:nvPr/>
        </p:nvSpPr>
        <p:spPr bwMode="auto">
          <a:xfrm>
            <a:off x="2819400" y="295910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Lives</a:t>
            </a:r>
          </a:p>
        </p:txBody>
      </p:sp>
      <p:cxnSp>
        <p:nvCxnSpPr>
          <p:cNvPr id="62480" name="Straight Connector 50"/>
          <p:cNvCxnSpPr>
            <a:cxnSpLocks noChangeShapeType="1"/>
            <a:stCxn id="62466" idx="2"/>
          </p:cNvCxnSpPr>
          <p:nvPr/>
        </p:nvCxnSpPr>
        <p:spPr bwMode="auto">
          <a:xfrm rot="5400000">
            <a:off x="3790950" y="2609850"/>
            <a:ext cx="457200" cy="5715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81" name="Straight Connector 52"/>
          <p:cNvCxnSpPr>
            <a:cxnSpLocks noChangeShapeType="1"/>
          </p:cNvCxnSpPr>
          <p:nvPr/>
        </p:nvCxnSpPr>
        <p:spPr bwMode="auto">
          <a:xfrm rot="5400000">
            <a:off x="2174082" y="3164681"/>
            <a:ext cx="457200" cy="37623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82" name="Freeform 9"/>
          <p:cNvSpPr>
            <a:spLocks/>
          </p:cNvSpPr>
          <p:nvPr/>
        </p:nvSpPr>
        <p:spPr bwMode="auto">
          <a:xfrm>
            <a:off x="1600200" y="2906713"/>
            <a:ext cx="752475" cy="369887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1644650" y="2884488"/>
            <a:ext cx="717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name</a:t>
            </a:r>
          </a:p>
        </p:txBody>
      </p:sp>
      <p:sp>
        <p:nvSpPr>
          <p:cNvPr id="62484" name="Freeform 9"/>
          <p:cNvSpPr>
            <a:spLocks/>
          </p:cNvSpPr>
          <p:nvPr/>
        </p:nvSpPr>
        <p:spPr bwMode="auto">
          <a:xfrm>
            <a:off x="838200" y="3059113"/>
            <a:ext cx="752475" cy="369887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5" name="Rectangle 19"/>
          <p:cNvSpPr>
            <a:spLocks noChangeArrowheads="1"/>
          </p:cNvSpPr>
          <p:nvPr/>
        </p:nvSpPr>
        <p:spPr bwMode="auto">
          <a:xfrm>
            <a:off x="989013" y="3036888"/>
            <a:ext cx="534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ssn</a:t>
            </a:r>
          </a:p>
        </p:txBody>
      </p:sp>
      <p:cxnSp>
        <p:nvCxnSpPr>
          <p:cNvPr id="62486" name="Straight Connector 60"/>
          <p:cNvCxnSpPr>
            <a:cxnSpLocks noChangeShapeType="1"/>
          </p:cNvCxnSpPr>
          <p:nvPr/>
        </p:nvCxnSpPr>
        <p:spPr bwMode="auto">
          <a:xfrm rot="16200000" flipH="1">
            <a:off x="1866900" y="3390900"/>
            <a:ext cx="304800" cy="76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87" name="Straight Connector 62"/>
          <p:cNvCxnSpPr>
            <a:cxnSpLocks noChangeShapeType="1"/>
          </p:cNvCxnSpPr>
          <p:nvPr/>
        </p:nvCxnSpPr>
        <p:spPr bwMode="auto">
          <a:xfrm>
            <a:off x="1524000" y="3352800"/>
            <a:ext cx="304800" cy="228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88" name="Freeform 13"/>
          <p:cNvSpPr>
            <a:spLocks/>
          </p:cNvSpPr>
          <p:nvPr/>
        </p:nvSpPr>
        <p:spPr bwMode="auto">
          <a:xfrm>
            <a:off x="3609975" y="3460750"/>
            <a:ext cx="1176338" cy="609600"/>
          </a:xfrm>
          <a:custGeom>
            <a:avLst/>
            <a:gdLst>
              <a:gd name="T0" fmla="*/ 0 w 741"/>
              <a:gd name="T1" fmla="*/ 2147483647 h 384"/>
              <a:gd name="T2" fmla="*/ 2147483647 w 741"/>
              <a:gd name="T3" fmla="*/ 0 h 384"/>
              <a:gd name="T4" fmla="*/ 2147483647 w 741"/>
              <a:gd name="T5" fmla="*/ 2147483647 h 384"/>
              <a:gd name="T6" fmla="*/ 2147483647 w 741"/>
              <a:gd name="T7" fmla="*/ 2147483647 h 384"/>
              <a:gd name="T8" fmla="*/ 0 w 741"/>
              <a:gd name="T9" fmla="*/ 2147483647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1"/>
              <a:gd name="T16" fmla="*/ 0 h 384"/>
              <a:gd name="T17" fmla="*/ 741 w 741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1" h="384">
                <a:moveTo>
                  <a:pt x="0" y="191"/>
                </a:moveTo>
                <a:lnTo>
                  <a:pt x="365" y="0"/>
                </a:lnTo>
                <a:lnTo>
                  <a:pt x="740" y="198"/>
                </a:lnTo>
                <a:lnTo>
                  <a:pt x="365" y="383"/>
                </a:lnTo>
                <a:lnTo>
                  <a:pt x="0" y="19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9" name="Freeform 15"/>
          <p:cNvSpPr>
            <a:spLocks/>
          </p:cNvSpPr>
          <p:nvPr/>
        </p:nvSpPr>
        <p:spPr bwMode="auto">
          <a:xfrm>
            <a:off x="5105400" y="2743200"/>
            <a:ext cx="1073150" cy="371475"/>
          </a:xfrm>
          <a:custGeom>
            <a:avLst/>
            <a:gdLst>
              <a:gd name="T0" fmla="*/ 2147483647 w 667"/>
              <a:gd name="T1" fmla="*/ 2147483647 h 234"/>
              <a:gd name="T2" fmla="*/ 2147483647 w 667"/>
              <a:gd name="T3" fmla="*/ 2147483647 h 234"/>
              <a:gd name="T4" fmla="*/ 2147483647 w 667"/>
              <a:gd name="T5" fmla="*/ 2147483647 h 234"/>
              <a:gd name="T6" fmla="*/ 2147483647 w 667"/>
              <a:gd name="T7" fmla="*/ 2147483647 h 234"/>
              <a:gd name="T8" fmla="*/ 2147483647 w 667"/>
              <a:gd name="T9" fmla="*/ 2147483647 h 234"/>
              <a:gd name="T10" fmla="*/ 2147483647 w 667"/>
              <a:gd name="T11" fmla="*/ 2147483647 h 234"/>
              <a:gd name="T12" fmla="*/ 2147483647 w 667"/>
              <a:gd name="T13" fmla="*/ 2147483647 h 234"/>
              <a:gd name="T14" fmla="*/ 2147483647 w 667"/>
              <a:gd name="T15" fmla="*/ 2147483647 h 234"/>
              <a:gd name="T16" fmla="*/ 2147483647 w 667"/>
              <a:gd name="T17" fmla="*/ 2147483647 h 234"/>
              <a:gd name="T18" fmla="*/ 2147483647 w 667"/>
              <a:gd name="T19" fmla="*/ 2147483647 h 234"/>
              <a:gd name="T20" fmla="*/ 2147483647 w 667"/>
              <a:gd name="T21" fmla="*/ 2147483647 h 234"/>
              <a:gd name="T22" fmla="*/ 2147483647 w 667"/>
              <a:gd name="T23" fmla="*/ 2147483647 h 234"/>
              <a:gd name="T24" fmla="*/ 2147483647 w 667"/>
              <a:gd name="T25" fmla="*/ 2147483647 h 234"/>
              <a:gd name="T26" fmla="*/ 2147483647 w 667"/>
              <a:gd name="T27" fmla="*/ 2147483647 h 234"/>
              <a:gd name="T28" fmla="*/ 2147483647 w 667"/>
              <a:gd name="T29" fmla="*/ 2147483647 h 234"/>
              <a:gd name="T30" fmla="*/ 2147483647 w 667"/>
              <a:gd name="T31" fmla="*/ 2147483647 h 234"/>
              <a:gd name="T32" fmla="*/ 2147483647 w 667"/>
              <a:gd name="T33" fmla="*/ 2147483647 h 234"/>
              <a:gd name="T34" fmla="*/ 2147483647 w 667"/>
              <a:gd name="T35" fmla="*/ 2147483647 h 234"/>
              <a:gd name="T36" fmla="*/ 2147483647 w 667"/>
              <a:gd name="T37" fmla="*/ 2147483647 h 234"/>
              <a:gd name="T38" fmla="*/ 2147483647 w 667"/>
              <a:gd name="T39" fmla="*/ 2147483647 h 234"/>
              <a:gd name="T40" fmla="*/ 2147483647 w 667"/>
              <a:gd name="T41" fmla="*/ 2147483647 h 234"/>
              <a:gd name="T42" fmla="*/ 2147483647 w 667"/>
              <a:gd name="T43" fmla="*/ 2147483647 h 234"/>
              <a:gd name="T44" fmla="*/ 2147483647 w 667"/>
              <a:gd name="T45" fmla="*/ 2147483647 h 234"/>
              <a:gd name="T46" fmla="*/ 2147483647 w 667"/>
              <a:gd name="T47" fmla="*/ 2147483647 h 234"/>
              <a:gd name="T48" fmla="*/ 2147483647 w 667"/>
              <a:gd name="T49" fmla="*/ 2147483647 h 234"/>
              <a:gd name="T50" fmla="*/ 2147483647 w 667"/>
              <a:gd name="T51" fmla="*/ 2147483647 h 234"/>
              <a:gd name="T52" fmla="*/ 2147483647 w 667"/>
              <a:gd name="T53" fmla="*/ 2147483647 h 234"/>
              <a:gd name="T54" fmla="*/ 2147483647 w 667"/>
              <a:gd name="T55" fmla="*/ 2147483647 h 234"/>
              <a:gd name="T56" fmla="*/ 2147483647 w 667"/>
              <a:gd name="T57" fmla="*/ 2147483647 h 234"/>
              <a:gd name="T58" fmla="*/ 2147483647 w 667"/>
              <a:gd name="T59" fmla="*/ 2147483647 h 234"/>
              <a:gd name="T60" fmla="*/ 2147483647 w 667"/>
              <a:gd name="T61" fmla="*/ 2147483647 h 234"/>
              <a:gd name="T62" fmla="*/ 2147483647 w 667"/>
              <a:gd name="T63" fmla="*/ 2147483647 h 234"/>
              <a:gd name="T64" fmla="*/ 2147483647 w 667"/>
              <a:gd name="T65" fmla="*/ 2147483647 h 234"/>
              <a:gd name="T66" fmla="*/ 2147483647 w 667"/>
              <a:gd name="T67" fmla="*/ 2147483647 h 234"/>
              <a:gd name="T68" fmla="*/ 2147483647 w 667"/>
              <a:gd name="T69" fmla="*/ 2147483647 h 234"/>
              <a:gd name="T70" fmla="*/ 2147483647 w 667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7"/>
              <a:gd name="T109" fmla="*/ 0 h 234"/>
              <a:gd name="T110" fmla="*/ 667 w 667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7" h="234">
                <a:moveTo>
                  <a:pt x="666" y="116"/>
                </a:moveTo>
                <a:lnTo>
                  <a:pt x="664" y="107"/>
                </a:lnTo>
                <a:lnTo>
                  <a:pt x="661" y="96"/>
                </a:lnTo>
                <a:lnTo>
                  <a:pt x="655" y="86"/>
                </a:lnTo>
                <a:lnTo>
                  <a:pt x="646" y="77"/>
                </a:lnTo>
                <a:lnTo>
                  <a:pt x="634" y="67"/>
                </a:lnTo>
                <a:lnTo>
                  <a:pt x="621" y="58"/>
                </a:lnTo>
                <a:lnTo>
                  <a:pt x="606" y="50"/>
                </a:lnTo>
                <a:lnTo>
                  <a:pt x="588" y="42"/>
                </a:lnTo>
                <a:lnTo>
                  <a:pt x="568" y="35"/>
                </a:lnTo>
                <a:lnTo>
                  <a:pt x="547" y="28"/>
                </a:lnTo>
                <a:lnTo>
                  <a:pt x="524" y="21"/>
                </a:lnTo>
                <a:lnTo>
                  <a:pt x="499" y="16"/>
                </a:lnTo>
                <a:lnTo>
                  <a:pt x="474" y="11"/>
                </a:lnTo>
                <a:lnTo>
                  <a:pt x="447" y="7"/>
                </a:lnTo>
                <a:lnTo>
                  <a:pt x="419" y="4"/>
                </a:lnTo>
                <a:lnTo>
                  <a:pt x="391" y="2"/>
                </a:lnTo>
                <a:lnTo>
                  <a:pt x="362" y="1"/>
                </a:lnTo>
                <a:lnTo>
                  <a:pt x="333" y="0"/>
                </a:lnTo>
                <a:lnTo>
                  <a:pt x="304" y="1"/>
                </a:lnTo>
                <a:lnTo>
                  <a:pt x="275" y="2"/>
                </a:lnTo>
                <a:lnTo>
                  <a:pt x="247" y="4"/>
                </a:lnTo>
                <a:lnTo>
                  <a:pt x="219" y="7"/>
                </a:lnTo>
                <a:lnTo>
                  <a:pt x="192" y="11"/>
                </a:lnTo>
                <a:lnTo>
                  <a:pt x="167" y="16"/>
                </a:lnTo>
                <a:lnTo>
                  <a:pt x="143" y="21"/>
                </a:lnTo>
                <a:lnTo>
                  <a:pt x="120" y="28"/>
                </a:lnTo>
                <a:lnTo>
                  <a:pt x="98" y="35"/>
                </a:lnTo>
                <a:lnTo>
                  <a:pt x="78" y="42"/>
                </a:lnTo>
                <a:lnTo>
                  <a:pt x="60" y="50"/>
                </a:lnTo>
                <a:lnTo>
                  <a:pt x="46" y="58"/>
                </a:lnTo>
                <a:lnTo>
                  <a:pt x="31" y="67"/>
                </a:lnTo>
                <a:lnTo>
                  <a:pt x="20" y="77"/>
                </a:lnTo>
                <a:lnTo>
                  <a:pt x="12" y="86"/>
                </a:lnTo>
                <a:lnTo>
                  <a:pt x="6" y="96"/>
                </a:lnTo>
                <a:lnTo>
                  <a:pt x="2" y="107"/>
                </a:lnTo>
                <a:lnTo>
                  <a:pt x="0" y="116"/>
                </a:lnTo>
                <a:lnTo>
                  <a:pt x="2" y="127"/>
                </a:lnTo>
                <a:lnTo>
                  <a:pt x="6" y="137"/>
                </a:lnTo>
                <a:lnTo>
                  <a:pt x="12" y="147"/>
                </a:lnTo>
                <a:lnTo>
                  <a:pt x="20" y="156"/>
                </a:lnTo>
                <a:lnTo>
                  <a:pt x="31" y="166"/>
                </a:lnTo>
                <a:lnTo>
                  <a:pt x="46" y="175"/>
                </a:lnTo>
                <a:lnTo>
                  <a:pt x="60" y="183"/>
                </a:lnTo>
                <a:lnTo>
                  <a:pt x="78" y="191"/>
                </a:lnTo>
                <a:lnTo>
                  <a:pt x="98" y="199"/>
                </a:lnTo>
                <a:lnTo>
                  <a:pt x="120" y="206"/>
                </a:lnTo>
                <a:lnTo>
                  <a:pt x="143" y="212"/>
                </a:lnTo>
                <a:lnTo>
                  <a:pt x="167" y="217"/>
                </a:lnTo>
                <a:lnTo>
                  <a:pt x="192" y="222"/>
                </a:lnTo>
                <a:lnTo>
                  <a:pt x="219" y="226"/>
                </a:lnTo>
                <a:lnTo>
                  <a:pt x="247" y="229"/>
                </a:lnTo>
                <a:lnTo>
                  <a:pt x="275" y="231"/>
                </a:lnTo>
                <a:lnTo>
                  <a:pt x="304" y="232"/>
                </a:lnTo>
                <a:lnTo>
                  <a:pt x="333" y="233"/>
                </a:lnTo>
                <a:lnTo>
                  <a:pt x="362" y="232"/>
                </a:lnTo>
                <a:lnTo>
                  <a:pt x="391" y="231"/>
                </a:lnTo>
                <a:lnTo>
                  <a:pt x="419" y="229"/>
                </a:lnTo>
                <a:lnTo>
                  <a:pt x="447" y="226"/>
                </a:lnTo>
                <a:lnTo>
                  <a:pt x="474" y="222"/>
                </a:lnTo>
                <a:lnTo>
                  <a:pt x="499" y="217"/>
                </a:lnTo>
                <a:lnTo>
                  <a:pt x="524" y="212"/>
                </a:lnTo>
                <a:lnTo>
                  <a:pt x="547" y="206"/>
                </a:lnTo>
                <a:lnTo>
                  <a:pt x="568" y="199"/>
                </a:lnTo>
                <a:lnTo>
                  <a:pt x="588" y="191"/>
                </a:lnTo>
                <a:lnTo>
                  <a:pt x="606" y="183"/>
                </a:lnTo>
                <a:lnTo>
                  <a:pt x="621" y="175"/>
                </a:lnTo>
                <a:lnTo>
                  <a:pt x="634" y="166"/>
                </a:lnTo>
                <a:lnTo>
                  <a:pt x="646" y="156"/>
                </a:lnTo>
                <a:lnTo>
                  <a:pt x="655" y="147"/>
                </a:lnTo>
                <a:lnTo>
                  <a:pt x="661" y="137"/>
                </a:lnTo>
                <a:lnTo>
                  <a:pt x="664" y="127"/>
                </a:lnTo>
                <a:lnTo>
                  <a:pt x="666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0" name="Freeform 17"/>
          <p:cNvSpPr>
            <a:spLocks/>
          </p:cNvSpPr>
          <p:nvPr/>
        </p:nvSpPr>
        <p:spPr bwMode="auto">
          <a:xfrm>
            <a:off x="5770563" y="3611563"/>
            <a:ext cx="1309687" cy="361950"/>
          </a:xfrm>
          <a:custGeom>
            <a:avLst/>
            <a:gdLst>
              <a:gd name="T0" fmla="*/ 2147483647 w 929"/>
              <a:gd name="T1" fmla="*/ 2147483647 h 228"/>
              <a:gd name="T2" fmla="*/ 2147483647 w 929"/>
              <a:gd name="T3" fmla="*/ 0 h 228"/>
              <a:gd name="T4" fmla="*/ 0 w 929"/>
              <a:gd name="T5" fmla="*/ 0 h 228"/>
              <a:gd name="T6" fmla="*/ 0 w 929"/>
              <a:gd name="T7" fmla="*/ 2147483647 h 228"/>
              <a:gd name="T8" fmla="*/ 2147483647 w 929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9"/>
              <a:gd name="T16" fmla="*/ 0 h 228"/>
              <a:gd name="T17" fmla="*/ 929 w 929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9" h="228">
                <a:moveTo>
                  <a:pt x="928" y="227"/>
                </a:moveTo>
                <a:lnTo>
                  <a:pt x="928" y="0"/>
                </a:lnTo>
                <a:lnTo>
                  <a:pt x="0" y="0"/>
                </a:lnTo>
                <a:lnTo>
                  <a:pt x="0" y="227"/>
                </a:lnTo>
                <a:lnTo>
                  <a:pt x="928" y="22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1" name="Rectangle 20"/>
          <p:cNvSpPr>
            <a:spLocks noChangeArrowheads="1"/>
          </p:cNvSpPr>
          <p:nvPr/>
        </p:nvSpPr>
        <p:spPr bwMode="auto">
          <a:xfrm>
            <a:off x="5181600" y="2743200"/>
            <a:ext cx="992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albumID</a:t>
            </a:r>
          </a:p>
        </p:txBody>
      </p:sp>
      <p:sp>
        <p:nvSpPr>
          <p:cNvPr id="62492" name="Rectangle 29"/>
          <p:cNvSpPr>
            <a:spLocks noChangeArrowheads="1"/>
          </p:cNvSpPr>
          <p:nvPr/>
        </p:nvSpPr>
        <p:spPr bwMode="auto">
          <a:xfrm>
            <a:off x="3657600" y="3581400"/>
            <a:ext cx="1082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Producer</a:t>
            </a:r>
          </a:p>
        </p:txBody>
      </p:sp>
      <p:sp>
        <p:nvSpPr>
          <p:cNvPr id="62493" name="Rectangle 31"/>
          <p:cNvSpPr>
            <a:spLocks noChangeArrowheads="1"/>
          </p:cNvSpPr>
          <p:nvPr/>
        </p:nvSpPr>
        <p:spPr bwMode="auto">
          <a:xfrm>
            <a:off x="6037263" y="3625850"/>
            <a:ext cx="820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Album</a:t>
            </a:r>
          </a:p>
        </p:txBody>
      </p:sp>
      <p:sp>
        <p:nvSpPr>
          <p:cNvPr id="62494" name="Line 43"/>
          <p:cNvSpPr>
            <a:spLocks noChangeShapeType="1"/>
          </p:cNvSpPr>
          <p:nvPr/>
        </p:nvSpPr>
        <p:spPr bwMode="auto">
          <a:xfrm>
            <a:off x="4795838" y="3771900"/>
            <a:ext cx="9207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5" name="Line 44"/>
          <p:cNvSpPr>
            <a:spLocks noChangeShapeType="1"/>
          </p:cNvSpPr>
          <p:nvPr/>
        </p:nvSpPr>
        <p:spPr bwMode="auto">
          <a:xfrm flipH="1">
            <a:off x="2819400" y="3771900"/>
            <a:ext cx="76676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2496" name="Straight Connector 71"/>
          <p:cNvCxnSpPr>
            <a:cxnSpLocks noChangeShapeType="1"/>
            <a:endCxn id="62493" idx="0"/>
          </p:cNvCxnSpPr>
          <p:nvPr/>
        </p:nvCxnSpPr>
        <p:spPr bwMode="auto">
          <a:xfrm rot="16200000" flipH="1">
            <a:off x="6309519" y="3486944"/>
            <a:ext cx="215900" cy="6191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97" name="Freeform 9"/>
          <p:cNvSpPr>
            <a:spLocks/>
          </p:cNvSpPr>
          <p:nvPr/>
        </p:nvSpPr>
        <p:spPr bwMode="auto">
          <a:xfrm>
            <a:off x="7543800" y="32004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8" name="Rectangle 19"/>
          <p:cNvSpPr>
            <a:spLocks noChangeArrowheads="1"/>
          </p:cNvSpPr>
          <p:nvPr/>
        </p:nvSpPr>
        <p:spPr bwMode="auto">
          <a:xfrm>
            <a:off x="7680325" y="3200400"/>
            <a:ext cx="549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title</a:t>
            </a:r>
          </a:p>
        </p:txBody>
      </p:sp>
      <p:sp>
        <p:nvSpPr>
          <p:cNvPr id="62499" name="Freeform 9"/>
          <p:cNvSpPr>
            <a:spLocks/>
          </p:cNvSpPr>
          <p:nvPr/>
        </p:nvSpPr>
        <p:spPr bwMode="auto">
          <a:xfrm>
            <a:off x="7010400" y="28194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00" name="Rectangle 19"/>
          <p:cNvSpPr>
            <a:spLocks noChangeArrowheads="1"/>
          </p:cNvSpPr>
          <p:nvPr/>
        </p:nvSpPr>
        <p:spPr bwMode="auto">
          <a:xfrm>
            <a:off x="7010400" y="2819400"/>
            <a:ext cx="774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speed</a:t>
            </a:r>
          </a:p>
        </p:txBody>
      </p:sp>
      <p:sp>
        <p:nvSpPr>
          <p:cNvPr id="62501" name="Freeform 15"/>
          <p:cNvSpPr>
            <a:spLocks/>
          </p:cNvSpPr>
          <p:nvPr/>
        </p:nvSpPr>
        <p:spPr bwMode="auto">
          <a:xfrm>
            <a:off x="5803900" y="3048000"/>
            <a:ext cx="1309688" cy="371475"/>
          </a:xfrm>
          <a:custGeom>
            <a:avLst/>
            <a:gdLst>
              <a:gd name="T0" fmla="*/ 2147483647 w 667"/>
              <a:gd name="T1" fmla="*/ 2147483647 h 234"/>
              <a:gd name="T2" fmla="*/ 2147483647 w 667"/>
              <a:gd name="T3" fmla="*/ 2147483647 h 234"/>
              <a:gd name="T4" fmla="*/ 2147483647 w 667"/>
              <a:gd name="T5" fmla="*/ 2147483647 h 234"/>
              <a:gd name="T6" fmla="*/ 2147483647 w 667"/>
              <a:gd name="T7" fmla="*/ 2147483647 h 234"/>
              <a:gd name="T8" fmla="*/ 2147483647 w 667"/>
              <a:gd name="T9" fmla="*/ 2147483647 h 234"/>
              <a:gd name="T10" fmla="*/ 2147483647 w 667"/>
              <a:gd name="T11" fmla="*/ 2147483647 h 234"/>
              <a:gd name="T12" fmla="*/ 2147483647 w 667"/>
              <a:gd name="T13" fmla="*/ 2147483647 h 234"/>
              <a:gd name="T14" fmla="*/ 2147483647 w 667"/>
              <a:gd name="T15" fmla="*/ 2147483647 h 234"/>
              <a:gd name="T16" fmla="*/ 2147483647 w 667"/>
              <a:gd name="T17" fmla="*/ 2147483647 h 234"/>
              <a:gd name="T18" fmla="*/ 2147483647 w 667"/>
              <a:gd name="T19" fmla="*/ 2147483647 h 234"/>
              <a:gd name="T20" fmla="*/ 2147483647 w 667"/>
              <a:gd name="T21" fmla="*/ 2147483647 h 234"/>
              <a:gd name="T22" fmla="*/ 2147483647 w 667"/>
              <a:gd name="T23" fmla="*/ 2147483647 h 234"/>
              <a:gd name="T24" fmla="*/ 2147483647 w 667"/>
              <a:gd name="T25" fmla="*/ 2147483647 h 234"/>
              <a:gd name="T26" fmla="*/ 2147483647 w 667"/>
              <a:gd name="T27" fmla="*/ 2147483647 h 234"/>
              <a:gd name="T28" fmla="*/ 2147483647 w 667"/>
              <a:gd name="T29" fmla="*/ 2147483647 h 234"/>
              <a:gd name="T30" fmla="*/ 2147483647 w 667"/>
              <a:gd name="T31" fmla="*/ 2147483647 h 234"/>
              <a:gd name="T32" fmla="*/ 2147483647 w 667"/>
              <a:gd name="T33" fmla="*/ 2147483647 h 234"/>
              <a:gd name="T34" fmla="*/ 2147483647 w 667"/>
              <a:gd name="T35" fmla="*/ 2147483647 h 234"/>
              <a:gd name="T36" fmla="*/ 2147483647 w 667"/>
              <a:gd name="T37" fmla="*/ 2147483647 h 234"/>
              <a:gd name="T38" fmla="*/ 2147483647 w 667"/>
              <a:gd name="T39" fmla="*/ 2147483647 h 234"/>
              <a:gd name="T40" fmla="*/ 2147483647 w 667"/>
              <a:gd name="T41" fmla="*/ 2147483647 h 234"/>
              <a:gd name="T42" fmla="*/ 2147483647 w 667"/>
              <a:gd name="T43" fmla="*/ 2147483647 h 234"/>
              <a:gd name="T44" fmla="*/ 2147483647 w 667"/>
              <a:gd name="T45" fmla="*/ 2147483647 h 234"/>
              <a:gd name="T46" fmla="*/ 2147483647 w 667"/>
              <a:gd name="T47" fmla="*/ 2147483647 h 234"/>
              <a:gd name="T48" fmla="*/ 2147483647 w 667"/>
              <a:gd name="T49" fmla="*/ 2147483647 h 234"/>
              <a:gd name="T50" fmla="*/ 2147483647 w 667"/>
              <a:gd name="T51" fmla="*/ 2147483647 h 234"/>
              <a:gd name="T52" fmla="*/ 2147483647 w 667"/>
              <a:gd name="T53" fmla="*/ 2147483647 h 234"/>
              <a:gd name="T54" fmla="*/ 2147483647 w 667"/>
              <a:gd name="T55" fmla="*/ 2147483647 h 234"/>
              <a:gd name="T56" fmla="*/ 2147483647 w 667"/>
              <a:gd name="T57" fmla="*/ 2147483647 h 234"/>
              <a:gd name="T58" fmla="*/ 2147483647 w 667"/>
              <a:gd name="T59" fmla="*/ 2147483647 h 234"/>
              <a:gd name="T60" fmla="*/ 2147483647 w 667"/>
              <a:gd name="T61" fmla="*/ 2147483647 h 234"/>
              <a:gd name="T62" fmla="*/ 2147483647 w 667"/>
              <a:gd name="T63" fmla="*/ 2147483647 h 234"/>
              <a:gd name="T64" fmla="*/ 2147483647 w 667"/>
              <a:gd name="T65" fmla="*/ 2147483647 h 234"/>
              <a:gd name="T66" fmla="*/ 2147483647 w 667"/>
              <a:gd name="T67" fmla="*/ 2147483647 h 234"/>
              <a:gd name="T68" fmla="*/ 2147483647 w 667"/>
              <a:gd name="T69" fmla="*/ 2147483647 h 234"/>
              <a:gd name="T70" fmla="*/ 2147483647 w 667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7"/>
              <a:gd name="T109" fmla="*/ 0 h 234"/>
              <a:gd name="T110" fmla="*/ 667 w 667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7" h="234">
                <a:moveTo>
                  <a:pt x="666" y="116"/>
                </a:moveTo>
                <a:lnTo>
                  <a:pt x="664" y="107"/>
                </a:lnTo>
                <a:lnTo>
                  <a:pt x="661" y="96"/>
                </a:lnTo>
                <a:lnTo>
                  <a:pt x="655" y="86"/>
                </a:lnTo>
                <a:lnTo>
                  <a:pt x="646" y="77"/>
                </a:lnTo>
                <a:lnTo>
                  <a:pt x="634" y="67"/>
                </a:lnTo>
                <a:lnTo>
                  <a:pt x="621" y="58"/>
                </a:lnTo>
                <a:lnTo>
                  <a:pt x="606" y="50"/>
                </a:lnTo>
                <a:lnTo>
                  <a:pt x="588" y="42"/>
                </a:lnTo>
                <a:lnTo>
                  <a:pt x="568" y="35"/>
                </a:lnTo>
                <a:lnTo>
                  <a:pt x="547" y="28"/>
                </a:lnTo>
                <a:lnTo>
                  <a:pt x="524" y="21"/>
                </a:lnTo>
                <a:lnTo>
                  <a:pt x="499" y="16"/>
                </a:lnTo>
                <a:lnTo>
                  <a:pt x="474" y="11"/>
                </a:lnTo>
                <a:lnTo>
                  <a:pt x="447" y="7"/>
                </a:lnTo>
                <a:lnTo>
                  <a:pt x="419" y="4"/>
                </a:lnTo>
                <a:lnTo>
                  <a:pt x="391" y="2"/>
                </a:lnTo>
                <a:lnTo>
                  <a:pt x="362" y="1"/>
                </a:lnTo>
                <a:lnTo>
                  <a:pt x="333" y="0"/>
                </a:lnTo>
                <a:lnTo>
                  <a:pt x="304" y="1"/>
                </a:lnTo>
                <a:lnTo>
                  <a:pt x="275" y="2"/>
                </a:lnTo>
                <a:lnTo>
                  <a:pt x="247" y="4"/>
                </a:lnTo>
                <a:lnTo>
                  <a:pt x="219" y="7"/>
                </a:lnTo>
                <a:lnTo>
                  <a:pt x="192" y="11"/>
                </a:lnTo>
                <a:lnTo>
                  <a:pt x="167" y="16"/>
                </a:lnTo>
                <a:lnTo>
                  <a:pt x="143" y="21"/>
                </a:lnTo>
                <a:lnTo>
                  <a:pt x="120" y="28"/>
                </a:lnTo>
                <a:lnTo>
                  <a:pt x="98" y="35"/>
                </a:lnTo>
                <a:lnTo>
                  <a:pt x="78" y="42"/>
                </a:lnTo>
                <a:lnTo>
                  <a:pt x="60" y="50"/>
                </a:lnTo>
                <a:lnTo>
                  <a:pt x="46" y="58"/>
                </a:lnTo>
                <a:lnTo>
                  <a:pt x="31" y="67"/>
                </a:lnTo>
                <a:lnTo>
                  <a:pt x="20" y="77"/>
                </a:lnTo>
                <a:lnTo>
                  <a:pt x="12" y="86"/>
                </a:lnTo>
                <a:lnTo>
                  <a:pt x="6" y="96"/>
                </a:lnTo>
                <a:lnTo>
                  <a:pt x="2" y="107"/>
                </a:lnTo>
                <a:lnTo>
                  <a:pt x="0" y="116"/>
                </a:lnTo>
                <a:lnTo>
                  <a:pt x="2" y="127"/>
                </a:lnTo>
                <a:lnTo>
                  <a:pt x="6" y="137"/>
                </a:lnTo>
                <a:lnTo>
                  <a:pt x="12" y="147"/>
                </a:lnTo>
                <a:lnTo>
                  <a:pt x="20" y="156"/>
                </a:lnTo>
                <a:lnTo>
                  <a:pt x="31" y="166"/>
                </a:lnTo>
                <a:lnTo>
                  <a:pt x="46" y="175"/>
                </a:lnTo>
                <a:lnTo>
                  <a:pt x="60" y="183"/>
                </a:lnTo>
                <a:lnTo>
                  <a:pt x="78" y="191"/>
                </a:lnTo>
                <a:lnTo>
                  <a:pt x="98" y="199"/>
                </a:lnTo>
                <a:lnTo>
                  <a:pt x="120" y="206"/>
                </a:lnTo>
                <a:lnTo>
                  <a:pt x="143" y="212"/>
                </a:lnTo>
                <a:lnTo>
                  <a:pt x="167" y="217"/>
                </a:lnTo>
                <a:lnTo>
                  <a:pt x="192" y="222"/>
                </a:lnTo>
                <a:lnTo>
                  <a:pt x="219" y="226"/>
                </a:lnTo>
                <a:lnTo>
                  <a:pt x="247" y="229"/>
                </a:lnTo>
                <a:lnTo>
                  <a:pt x="275" y="231"/>
                </a:lnTo>
                <a:lnTo>
                  <a:pt x="304" y="232"/>
                </a:lnTo>
                <a:lnTo>
                  <a:pt x="333" y="233"/>
                </a:lnTo>
                <a:lnTo>
                  <a:pt x="362" y="232"/>
                </a:lnTo>
                <a:lnTo>
                  <a:pt x="391" y="231"/>
                </a:lnTo>
                <a:lnTo>
                  <a:pt x="419" y="229"/>
                </a:lnTo>
                <a:lnTo>
                  <a:pt x="447" y="226"/>
                </a:lnTo>
                <a:lnTo>
                  <a:pt x="474" y="222"/>
                </a:lnTo>
                <a:lnTo>
                  <a:pt x="499" y="217"/>
                </a:lnTo>
                <a:lnTo>
                  <a:pt x="524" y="212"/>
                </a:lnTo>
                <a:lnTo>
                  <a:pt x="547" y="206"/>
                </a:lnTo>
                <a:lnTo>
                  <a:pt x="568" y="199"/>
                </a:lnTo>
                <a:lnTo>
                  <a:pt x="588" y="191"/>
                </a:lnTo>
                <a:lnTo>
                  <a:pt x="606" y="183"/>
                </a:lnTo>
                <a:lnTo>
                  <a:pt x="621" y="175"/>
                </a:lnTo>
                <a:lnTo>
                  <a:pt x="634" y="166"/>
                </a:lnTo>
                <a:lnTo>
                  <a:pt x="646" y="156"/>
                </a:lnTo>
                <a:lnTo>
                  <a:pt x="655" y="147"/>
                </a:lnTo>
                <a:lnTo>
                  <a:pt x="661" y="137"/>
                </a:lnTo>
                <a:lnTo>
                  <a:pt x="664" y="127"/>
                </a:lnTo>
                <a:lnTo>
                  <a:pt x="666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02" name="Rectangle 20"/>
          <p:cNvSpPr>
            <a:spLocks noChangeArrowheads="1"/>
          </p:cNvSpPr>
          <p:nvPr/>
        </p:nvSpPr>
        <p:spPr bwMode="auto">
          <a:xfrm>
            <a:off x="5791200" y="3048000"/>
            <a:ext cx="1384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pitchFamily="34" charset="0"/>
              </a:rPr>
              <a:t>copyrightDate</a:t>
            </a:r>
          </a:p>
        </p:txBody>
      </p:sp>
      <p:cxnSp>
        <p:nvCxnSpPr>
          <p:cNvPr id="62503" name="Straight Connector 80"/>
          <p:cNvCxnSpPr>
            <a:cxnSpLocks noChangeShapeType="1"/>
          </p:cNvCxnSpPr>
          <p:nvPr/>
        </p:nvCxnSpPr>
        <p:spPr bwMode="auto">
          <a:xfrm rot="16200000" flipH="1">
            <a:off x="5562600" y="3276600"/>
            <a:ext cx="457200" cy="152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04" name="Straight Connector 82"/>
          <p:cNvCxnSpPr>
            <a:cxnSpLocks noChangeShapeType="1"/>
          </p:cNvCxnSpPr>
          <p:nvPr/>
        </p:nvCxnSpPr>
        <p:spPr bwMode="auto">
          <a:xfrm rot="5400000" flipH="1" flipV="1">
            <a:off x="6896100" y="3238500"/>
            <a:ext cx="381000" cy="3048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05" name="Straight Connector 84"/>
          <p:cNvCxnSpPr>
            <a:cxnSpLocks noChangeShapeType="1"/>
          </p:cNvCxnSpPr>
          <p:nvPr/>
        </p:nvCxnSpPr>
        <p:spPr bwMode="auto">
          <a:xfrm rot="10800000" flipV="1">
            <a:off x="7086600" y="3429000"/>
            <a:ext cx="457200" cy="228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2506" name="Group 86"/>
          <p:cNvGrpSpPr>
            <a:grpSpLocks/>
          </p:cNvGrpSpPr>
          <p:nvPr/>
        </p:nvGrpSpPr>
        <p:grpSpPr bwMode="auto">
          <a:xfrm>
            <a:off x="1600200" y="4191000"/>
            <a:ext cx="1176338" cy="609600"/>
            <a:chOff x="3768725" y="1600200"/>
            <a:chExt cx="1176338" cy="609600"/>
          </a:xfrm>
        </p:grpSpPr>
        <p:sp>
          <p:nvSpPr>
            <p:cNvPr id="62546" name="Freeform 13"/>
            <p:cNvSpPr>
              <a:spLocks/>
            </p:cNvSpPr>
            <p:nvPr/>
          </p:nvSpPr>
          <p:spPr bwMode="auto">
            <a:xfrm>
              <a:off x="3768725" y="16002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47" name="Rectangle 29"/>
            <p:cNvSpPr>
              <a:spLocks noChangeArrowheads="1"/>
            </p:cNvSpPr>
            <p:nvPr/>
          </p:nvSpPr>
          <p:spPr bwMode="auto">
            <a:xfrm>
              <a:off x="3997325" y="1721411"/>
              <a:ext cx="718146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Plays</a:t>
              </a:r>
            </a:p>
          </p:txBody>
        </p:sp>
      </p:grpSp>
      <p:grpSp>
        <p:nvGrpSpPr>
          <p:cNvPr id="62507" name="Group 89"/>
          <p:cNvGrpSpPr>
            <a:grpSpLocks/>
          </p:cNvGrpSpPr>
          <p:nvPr/>
        </p:nvGrpSpPr>
        <p:grpSpPr bwMode="auto">
          <a:xfrm>
            <a:off x="5867400" y="4191000"/>
            <a:ext cx="1176338" cy="609600"/>
            <a:chOff x="3768725" y="1600200"/>
            <a:chExt cx="1176338" cy="609600"/>
          </a:xfrm>
        </p:grpSpPr>
        <p:sp>
          <p:nvSpPr>
            <p:cNvPr id="62544" name="Freeform 13"/>
            <p:cNvSpPr>
              <a:spLocks/>
            </p:cNvSpPr>
            <p:nvPr/>
          </p:nvSpPr>
          <p:spPr bwMode="auto">
            <a:xfrm>
              <a:off x="3768725" y="16002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45" name="Rectangle 29"/>
            <p:cNvSpPr>
              <a:spLocks noChangeArrowheads="1"/>
            </p:cNvSpPr>
            <p:nvPr/>
          </p:nvSpPr>
          <p:spPr bwMode="auto">
            <a:xfrm>
              <a:off x="3909847" y="1721411"/>
              <a:ext cx="1001878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Appears</a:t>
              </a:r>
            </a:p>
          </p:txBody>
        </p:sp>
      </p:grpSp>
      <p:grpSp>
        <p:nvGrpSpPr>
          <p:cNvPr id="62508" name="Group 92"/>
          <p:cNvGrpSpPr>
            <a:grpSpLocks/>
          </p:cNvGrpSpPr>
          <p:nvPr/>
        </p:nvGrpSpPr>
        <p:grpSpPr bwMode="auto">
          <a:xfrm>
            <a:off x="3657600" y="4343400"/>
            <a:ext cx="1176338" cy="609600"/>
            <a:chOff x="3768725" y="1600200"/>
            <a:chExt cx="1176338" cy="609600"/>
          </a:xfrm>
        </p:grpSpPr>
        <p:sp>
          <p:nvSpPr>
            <p:cNvPr id="62542" name="Freeform 13"/>
            <p:cNvSpPr>
              <a:spLocks/>
            </p:cNvSpPr>
            <p:nvPr/>
          </p:nvSpPr>
          <p:spPr bwMode="auto">
            <a:xfrm>
              <a:off x="3768725" y="16002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43" name="Rectangle 29"/>
            <p:cNvSpPr>
              <a:spLocks noChangeArrowheads="1"/>
            </p:cNvSpPr>
            <p:nvPr/>
          </p:nvSpPr>
          <p:spPr bwMode="auto">
            <a:xfrm>
              <a:off x="3865707" y="1739900"/>
              <a:ext cx="969818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Perform</a:t>
              </a:r>
            </a:p>
          </p:txBody>
        </p:sp>
      </p:grpSp>
      <p:grpSp>
        <p:nvGrpSpPr>
          <p:cNvPr id="62509" name="Group 95"/>
          <p:cNvGrpSpPr>
            <a:grpSpLocks/>
          </p:cNvGrpSpPr>
          <p:nvPr/>
        </p:nvGrpSpPr>
        <p:grpSpPr bwMode="auto">
          <a:xfrm>
            <a:off x="1524000" y="5105400"/>
            <a:ext cx="1309688" cy="373063"/>
            <a:chOff x="1693863" y="3429000"/>
            <a:chExt cx="1309687" cy="373063"/>
          </a:xfrm>
        </p:grpSpPr>
        <p:sp>
          <p:nvSpPr>
            <p:cNvPr id="62540" name="Freeform 17"/>
            <p:cNvSpPr>
              <a:spLocks/>
            </p:cNvSpPr>
            <p:nvPr/>
          </p:nvSpPr>
          <p:spPr bwMode="auto">
            <a:xfrm>
              <a:off x="1693863" y="3440113"/>
              <a:ext cx="1309687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41" name="Rectangle 31"/>
            <p:cNvSpPr>
              <a:spLocks noChangeArrowheads="1"/>
            </p:cNvSpPr>
            <p:nvPr/>
          </p:nvSpPr>
          <p:spPr bwMode="auto">
            <a:xfrm>
              <a:off x="1745332" y="3429000"/>
              <a:ext cx="1243931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Instrument</a:t>
              </a:r>
            </a:p>
          </p:txBody>
        </p:sp>
      </p:grpSp>
      <p:sp>
        <p:nvSpPr>
          <p:cNvPr id="62510" name="Freeform 9"/>
          <p:cNvSpPr>
            <a:spLocks/>
          </p:cNvSpPr>
          <p:nvPr/>
        </p:nvSpPr>
        <p:spPr bwMode="auto">
          <a:xfrm>
            <a:off x="1905000" y="5813425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11" name="Rectangle 19"/>
          <p:cNvSpPr>
            <a:spLocks noChangeArrowheads="1"/>
          </p:cNvSpPr>
          <p:nvPr/>
        </p:nvSpPr>
        <p:spPr bwMode="auto">
          <a:xfrm>
            <a:off x="1900238" y="5791200"/>
            <a:ext cx="842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dname</a:t>
            </a:r>
          </a:p>
        </p:txBody>
      </p:sp>
      <p:sp>
        <p:nvSpPr>
          <p:cNvPr id="62512" name="Freeform 9"/>
          <p:cNvSpPr>
            <a:spLocks/>
          </p:cNvSpPr>
          <p:nvPr/>
        </p:nvSpPr>
        <p:spPr bwMode="auto">
          <a:xfrm>
            <a:off x="1066800" y="5715000"/>
            <a:ext cx="8286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13" name="Rectangle 19"/>
          <p:cNvSpPr>
            <a:spLocks noChangeArrowheads="1"/>
          </p:cNvSpPr>
          <p:nvPr/>
        </p:nvSpPr>
        <p:spPr bwMode="auto">
          <a:xfrm>
            <a:off x="1066800" y="5692775"/>
            <a:ext cx="833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instrID</a:t>
            </a:r>
          </a:p>
        </p:txBody>
      </p:sp>
      <p:sp>
        <p:nvSpPr>
          <p:cNvPr id="62514" name="Freeform 9"/>
          <p:cNvSpPr>
            <a:spLocks/>
          </p:cNvSpPr>
          <p:nvPr/>
        </p:nvSpPr>
        <p:spPr bwMode="auto">
          <a:xfrm>
            <a:off x="2671763" y="56388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15" name="Rectangle 19"/>
          <p:cNvSpPr>
            <a:spLocks noChangeArrowheads="1"/>
          </p:cNvSpPr>
          <p:nvPr/>
        </p:nvSpPr>
        <p:spPr bwMode="auto">
          <a:xfrm>
            <a:off x="2752725" y="5638800"/>
            <a:ext cx="523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key</a:t>
            </a:r>
          </a:p>
        </p:txBody>
      </p:sp>
      <p:cxnSp>
        <p:nvCxnSpPr>
          <p:cNvPr id="62516" name="Straight Connector 108"/>
          <p:cNvCxnSpPr>
            <a:cxnSpLocks noChangeShapeType="1"/>
            <a:endCxn id="62513" idx="0"/>
          </p:cNvCxnSpPr>
          <p:nvPr/>
        </p:nvCxnSpPr>
        <p:spPr bwMode="auto">
          <a:xfrm rot="5400000">
            <a:off x="1477169" y="5493544"/>
            <a:ext cx="206375" cy="1920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17" name="Straight Connector 110"/>
          <p:cNvCxnSpPr>
            <a:cxnSpLocks noChangeShapeType="1"/>
            <a:endCxn id="62511" idx="0"/>
          </p:cNvCxnSpPr>
          <p:nvPr/>
        </p:nvCxnSpPr>
        <p:spPr bwMode="auto">
          <a:xfrm rot="16200000" flipH="1">
            <a:off x="2112963" y="5583237"/>
            <a:ext cx="304800" cy="1111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18" name="Straight Connector 112"/>
          <p:cNvCxnSpPr>
            <a:cxnSpLocks noChangeShapeType="1"/>
          </p:cNvCxnSpPr>
          <p:nvPr/>
        </p:nvCxnSpPr>
        <p:spPr bwMode="auto">
          <a:xfrm rot="16200000" flipH="1">
            <a:off x="2667000" y="5486400"/>
            <a:ext cx="152400" cy="152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2519" name="Group 113"/>
          <p:cNvGrpSpPr>
            <a:grpSpLocks/>
          </p:cNvGrpSpPr>
          <p:nvPr/>
        </p:nvGrpSpPr>
        <p:grpSpPr bwMode="auto">
          <a:xfrm>
            <a:off x="5791200" y="5105400"/>
            <a:ext cx="1309688" cy="373063"/>
            <a:chOff x="1693863" y="3429000"/>
            <a:chExt cx="1309687" cy="373063"/>
          </a:xfrm>
        </p:grpSpPr>
        <p:sp>
          <p:nvSpPr>
            <p:cNvPr id="62538" name="Freeform 17"/>
            <p:cNvSpPr>
              <a:spLocks/>
            </p:cNvSpPr>
            <p:nvPr/>
          </p:nvSpPr>
          <p:spPr bwMode="auto">
            <a:xfrm>
              <a:off x="1693863" y="3440113"/>
              <a:ext cx="1309687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39" name="Rectangle 31"/>
            <p:cNvSpPr>
              <a:spLocks noChangeArrowheads="1"/>
            </p:cNvSpPr>
            <p:nvPr/>
          </p:nvSpPr>
          <p:spPr bwMode="auto">
            <a:xfrm>
              <a:off x="1998663" y="3429000"/>
              <a:ext cx="807914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Songs</a:t>
              </a:r>
            </a:p>
          </p:txBody>
        </p:sp>
      </p:grpSp>
      <p:sp>
        <p:nvSpPr>
          <p:cNvPr id="62520" name="Freeform 9"/>
          <p:cNvSpPr>
            <a:spLocks/>
          </p:cNvSpPr>
          <p:nvPr/>
        </p:nvSpPr>
        <p:spPr bwMode="auto">
          <a:xfrm>
            <a:off x="6172200" y="5813425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21" name="Rectangle 19"/>
          <p:cNvSpPr>
            <a:spLocks noChangeArrowheads="1"/>
          </p:cNvSpPr>
          <p:nvPr/>
        </p:nvSpPr>
        <p:spPr bwMode="auto">
          <a:xfrm>
            <a:off x="6308725" y="5791200"/>
            <a:ext cx="549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title</a:t>
            </a:r>
          </a:p>
        </p:txBody>
      </p:sp>
      <p:sp>
        <p:nvSpPr>
          <p:cNvPr id="62522" name="Freeform 9"/>
          <p:cNvSpPr>
            <a:spLocks/>
          </p:cNvSpPr>
          <p:nvPr/>
        </p:nvSpPr>
        <p:spPr bwMode="auto">
          <a:xfrm>
            <a:off x="5334000" y="5715000"/>
            <a:ext cx="8286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23" name="Rectangle 19"/>
          <p:cNvSpPr>
            <a:spLocks noChangeArrowheads="1"/>
          </p:cNvSpPr>
          <p:nvPr/>
        </p:nvSpPr>
        <p:spPr bwMode="auto">
          <a:xfrm>
            <a:off x="5334000" y="5692775"/>
            <a:ext cx="876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songID</a:t>
            </a:r>
          </a:p>
        </p:txBody>
      </p:sp>
      <p:sp>
        <p:nvSpPr>
          <p:cNvPr id="62524" name="Freeform 9"/>
          <p:cNvSpPr>
            <a:spLocks/>
          </p:cNvSpPr>
          <p:nvPr/>
        </p:nvSpPr>
        <p:spPr bwMode="auto">
          <a:xfrm>
            <a:off x="6938963" y="56388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25" name="Rectangle 19"/>
          <p:cNvSpPr>
            <a:spLocks noChangeArrowheads="1"/>
          </p:cNvSpPr>
          <p:nvPr/>
        </p:nvSpPr>
        <p:spPr bwMode="auto">
          <a:xfrm>
            <a:off x="6934200" y="5638800"/>
            <a:ext cx="820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author</a:t>
            </a:r>
          </a:p>
        </p:txBody>
      </p:sp>
      <p:cxnSp>
        <p:nvCxnSpPr>
          <p:cNvPr id="62526" name="Straight Connector 122"/>
          <p:cNvCxnSpPr>
            <a:cxnSpLocks noChangeShapeType="1"/>
            <a:endCxn id="62523" idx="0"/>
          </p:cNvCxnSpPr>
          <p:nvPr/>
        </p:nvCxnSpPr>
        <p:spPr bwMode="auto">
          <a:xfrm rot="5400000">
            <a:off x="5754687" y="5503863"/>
            <a:ext cx="206375" cy="1714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27" name="Straight Connector 123"/>
          <p:cNvCxnSpPr>
            <a:cxnSpLocks noChangeShapeType="1"/>
            <a:endCxn id="62521" idx="0"/>
          </p:cNvCxnSpPr>
          <p:nvPr/>
        </p:nvCxnSpPr>
        <p:spPr bwMode="auto">
          <a:xfrm rot="16200000" flipH="1">
            <a:off x="6415882" y="5623718"/>
            <a:ext cx="304800" cy="3016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28" name="Straight Connector 124"/>
          <p:cNvCxnSpPr>
            <a:cxnSpLocks noChangeShapeType="1"/>
          </p:cNvCxnSpPr>
          <p:nvPr/>
        </p:nvCxnSpPr>
        <p:spPr bwMode="auto">
          <a:xfrm rot="16200000" flipH="1">
            <a:off x="6934200" y="5486400"/>
            <a:ext cx="152400" cy="152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29" name="Straight Connector 127"/>
          <p:cNvCxnSpPr>
            <a:cxnSpLocks noChangeShapeType="1"/>
            <a:stCxn id="62495" idx="1"/>
          </p:cNvCxnSpPr>
          <p:nvPr/>
        </p:nvCxnSpPr>
        <p:spPr bwMode="auto">
          <a:xfrm rot="16200000" flipH="1">
            <a:off x="3028950" y="3562350"/>
            <a:ext cx="723900" cy="11430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30" name="Straight Connector 130"/>
          <p:cNvCxnSpPr>
            <a:cxnSpLocks noChangeShapeType="1"/>
          </p:cNvCxnSpPr>
          <p:nvPr/>
        </p:nvCxnSpPr>
        <p:spPr bwMode="auto">
          <a:xfrm>
            <a:off x="4495800" y="4800600"/>
            <a:ext cx="1295400" cy="457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31" name="Straight Connector 132"/>
          <p:cNvCxnSpPr>
            <a:cxnSpLocks noChangeShapeType="1"/>
          </p:cNvCxnSpPr>
          <p:nvPr/>
        </p:nvCxnSpPr>
        <p:spPr bwMode="auto">
          <a:xfrm rot="5400000">
            <a:off x="2095501" y="4076700"/>
            <a:ext cx="228600" cy="31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32" name="Straight Connector 134"/>
          <p:cNvCxnSpPr>
            <a:cxnSpLocks noChangeShapeType="1"/>
          </p:cNvCxnSpPr>
          <p:nvPr/>
        </p:nvCxnSpPr>
        <p:spPr bwMode="auto">
          <a:xfrm rot="5400000">
            <a:off x="2051050" y="4946650"/>
            <a:ext cx="304800" cy="127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33" name="Straight Arrow Connector 136"/>
          <p:cNvCxnSpPr>
            <a:cxnSpLocks noChangeShapeType="1"/>
          </p:cNvCxnSpPr>
          <p:nvPr/>
        </p:nvCxnSpPr>
        <p:spPr bwMode="auto">
          <a:xfrm rot="16200000" flipV="1">
            <a:off x="6335713" y="4941887"/>
            <a:ext cx="304800" cy="22225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34" name="Straight Connector 138"/>
          <p:cNvCxnSpPr>
            <a:cxnSpLocks noChangeShapeType="1"/>
            <a:endCxn id="62493" idx="2"/>
          </p:cNvCxnSpPr>
          <p:nvPr/>
        </p:nvCxnSpPr>
        <p:spPr bwMode="auto">
          <a:xfrm rot="16200000" flipV="1">
            <a:off x="6347619" y="4061619"/>
            <a:ext cx="228600" cy="3016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2971800" y="3130090"/>
            <a:ext cx="5412059" cy="2012282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2400"/>
              </a:lnSpc>
            </a:pPr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CREAT TABLE  </a:t>
            </a:r>
            <a:r>
              <a:rPr lang="en-US" sz="1800" dirty="0" err="1">
                <a:solidFill>
                  <a:srgbClr val="FFFF00"/>
                </a:solidFill>
                <a:latin typeface="Comic Sans MS" pitchFamily="66" charset="0"/>
              </a:rPr>
              <a:t>Home_Telephone</a:t>
            </a:r>
            <a:endParaRPr lang="en-US" sz="1800" dirty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lnSpc>
                <a:spcPts val="2400"/>
              </a:lnSpc>
            </a:pPr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   ( phone	CHAR(11) ,</a:t>
            </a:r>
          </a:p>
          <a:p>
            <a:pPr eaLnBrk="1" hangingPunct="1">
              <a:lnSpc>
                <a:spcPts val="2400"/>
              </a:lnSpc>
            </a:pPr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     address	CHAR(30)  NOT NULL,</a:t>
            </a:r>
          </a:p>
          <a:p>
            <a:pPr eaLnBrk="1" hangingPunct="1">
              <a:lnSpc>
                <a:spcPts val="2400"/>
              </a:lnSpc>
            </a:pPr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     PRIMARY KEY  (phone),</a:t>
            </a:r>
          </a:p>
          <a:p>
            <a:pPr eaLnBrk="1" hangingPunct="1">
              <a:lnSpc>
                <a:spcPts val="2400"/>
              </a:lnSpc>
            </a:pPr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     FOREIGN KEY  address  REFERENCES  Place</a:t>
            </a:r>
          </a:p>
          <a:p>
            <a:pPr eaLnBrk="1" hangingPunct="1">
              <a:lnSpc>
                <a:spcPts val="2400"/>
              </a:lnSpc>
            </a:pPr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    )</a:t>
            </a:r>
          </a:p>
        </p:txBody>
      </p:sp>
      <p:cxnSp>
        <p:nvCxnSpPr>
          <p:cNvPr id="62536" name="Straight Connector 98"/>
          <p:cNvCxnSpPr>
            <a:cxnSpLocks noChangeShapeType="1"/>
            <a:endCxn id="62553" idx="0"/>
          </p:cNvCxnSpPr>
          <p:nvPr/>
        </p:nvCxnSpPr>
        <p:spPr bwMode="auto">
          <a:xfrm>
            <a:off x="6322021" y="1896417"/>
            <a:ext cx="22140" cy="23947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EB792-5C9A-417C-99E7-E7EBE0688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9776-CDFF-4CA0-BD67-4BB1CE6E616B}" type="datetime1">
              <a:rPr lang="en-US" smtClean="0"/>
              <a:t>11/11/2020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E6A89-3D3A-4069-B851-4B473F3EE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57</a:t>
            </a:fld>
            <a:endParaRPr lang="en-US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1DB3FD1-0B1E-4C0D-AD09-8F0C6F644881}"/>
              </a:ext>
            </a:extLst>
          </p:cNvPr>
          <p:cNvSpPr/>
          <p:nvPr/>
        </p:nvSpPr>
        <p:spPr>
          <a:xfrm>
            <a:off x="820739" y="3679264"/>
            <a:ext cx="1851024" cy="1067361"/>
          </a:xfrm>
          <a:prstGeom prst="wedgeRoundRectCallout">
            <a:avLst>
              <a:gd name="adj1" fmla="val 83093"/>
              <a:gd name="adj2" fmla="val 28556"/>
              <a:gd name="adj3" fmla="val 16667"/>
            </a:avLst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00"/>
              </a:lnSpc>
            </a:pP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Key constraint</a:t>
            </a:r>
          </a:p>
        </p:txBody>
      </p:sp>
      <p:sp>
        <p:nvSpPr>
          <p:cNvPr id="95" name="Speech Bubble: Rectangle with Corners Rounded 94">
            <a:extLst>
              <a:ext uri="{FF2B5EF4-FFF2-40B4-BE49-F238E27FC236}">
                <a16:creationId xmlns:a16="http://schemas.microsoft.com/office/drawing/2014/main" id="{F74EFE45-2CA9-4DC8-BE47-03572031687D}"/>
              </a:ext>
            </a:extLst>
          </p:cNvPr>
          <p:cNvSpPr/>
          <p:nvPr/>
        </p:nvSpPr>
        <p:spPr>
          <a:xfrm>
            <a:off x="6789738" y="2629414"/>
            <a:ext cx="2024061" cy="926586"/>
          </a:xfrm>
          <a:prstGeom prst="wedgeRoundRectCallout">
            <a:avLst>
              <a:gd name="adj1" fmla="val -35056"/>
              <a:gd name="adj2" fmla="val 76060"/>
              <a:gd name="adj3" fmla="val 16667"/>
            </a:avLst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>
              <a:lnSpc>
                <a:spcPts val="2900"/>
              </a:lnSpc>
            </a:pP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Total participation</a:t>
            </a:r>
          </a:p>
        </p:txBody>
      </p:sp>
    </p:spTree>
    <p:extLst>
      <p:ext uri="{BB962C8B-B14F-4D97-AF65-F5344CB8AC3E}">
        <p14:creationId xmlns:p14="http://schemas.microsoft.com/office/powerpoint/2010/main" val="22164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7" grpId="0" animBg="1"/>
      <p:bldP spid="9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2"/>
          <p:cNvSpPr>
            <a:spLocks noChangeArrowheads="1"/>
          </p:cNvSpPr>
          <p:nvPr/>
        </p:nvSpPr>
        <p:spPr bwMode="auto">
          <a:xfrm>
            <a:off x="1219200" y="1371600"/>
            <a:ext cx="6172200" cy="1295400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491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r>
              <a:rPr lang="en-US"/>
              <a:t>Mapping Example</a:t>
            </a:r>
          </a:p>
        </p:txBody>
      </p:sp>
      <p:sp>
        <p:nvSpPr>
          <p:cNvPr id="63492" name="Freeform 9"/>
          <p:cNvSpPr>
            <a:spLocks/>
          </p:cNvSpPr>
          <p:nvPr/>
        </p:nvSpPr>
        <p:spPr bwMode="auto">
          <a:xfrm>
            <a:off x="1558925" y="1495425"/>
            <a:ext cx="10572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3" name="Freeform 14"/>
          <p:cNvSpPr>
            <a:spLocks/>
          </p:cNvSpPr>
          <p:nvPr/>
        </p:nvSpPr>
        <p:spPr bwMode="auto">
          <a:xfrm>
            <a:off x="1558925" y="2122488"/>
            <a:ext cx="1249363" cy="331787"/>
          </a:xfrm>
          <a:custGeom>
            <a:avLst/>
            <a:gdLst>
              <a:gd name="T0" fmla="*/ 2147483647 w 787"/>
              <a:gd name="T1" fmla="*/ 2147483647 h 209"/>
              <a:gd name="T2" fmla="*/ 2147483647 w 787"/>
              <a:gd name="T3" fmla="*/ 0 h 209"/>
              <a:gd name="T4" fmla="*/ 0 w 787"/>
              <a:gd name="T5" fmla="*/ 0 h 209"/>
              <a:gd name="T6" fmla="*/ 0 w 787"/>
              <a:gd name="T7" fmla="*/ 2147483647 h 209"/>
              <a:gd name="T8" fmla="*/ 2147483647 w 787"/>
              <a:gd name="T9" fmla="*/ 2147483647 h 2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7"/>
              <a:gd name="T16" fmla="*/ 0 h 209"/>
              <a:gd name="T17" fmla="*/ 787 w 787"/>
              <a:gd name="T18" fmla="*/ 209 h 2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7" h="209">
                <a:moveTo>
                  <a:pt x="786" y="208"/>
                </a:moveTo>
                <a:lnTo>
                  <a:pt x="786" y="0"/>
                </a:lnTo>
                <a:lnTo>
                  <a:pt x="0" y="0"/>
                </a:lnTo>
                <a:lnTo>
                  <a:pt x="0" y="208"/>
                </a:lnTo>
                <a:lnTo>
                  <a:pt x="786" y="20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4" name="Freeform 15"/>
          <p:cNvSpPr>
            <a:spLocks/>
          </p:cNvSpPr>
          <p:nvPr/>
        </p:nvSpPr>
        <p:spPr bwMode="auto">
          <a:xfrm>
            <a:off x="5715000" y="1504950"/>
            <a:ext cx="1309688" cy="371475"/>
          </a:xfrm>
          <a:custGeom>
            <a:avLst/>
            <a:gdLst>
              <a:gd name="T0" fmla="*/ 2147483647 w 667"/>
              <a:gd name="T1" fmla="*/ 2147483647 h 234"/>
              <a:gd name="T2" fmla="*/ 2147483647 w 667"/>
              <a:gd name="T3" fmla="*/ 2147483647 h 234"/>
              <a:gd name="T4" fmla="*/ 2147483647 w 667"/>
              <a:gd name="T5" fmla="*/ 2147483647 h 234"/>
              <a:gd name="T6" fmla="*/ 2147483647 w 667"/>
              <a:gd name="T7" fmla="*/ 2147483647 h 234"/>
              <a:gd name="T8" fmla="*/ 2147483647 w 667"/>
              <a:gd name="T9" fmla="*/ 2147483647 h 234"/>
              <a:gd name="T10" fmla="*/ 2147483647 w 667"/>
              <a:gd name="T11" fmla="*/ 2147483647 h 234"/>
              <a:gd name="T12" fmla="*/ 2147483647 w 667"/>
              <a:gd name="T13" fmla="*/ 2147483647 h 234"/>
              <a:gd name="T14" fmla="*/ 2147483647 w 667"/>
              <a:gd name="T15" fmla="*/ 2147483647 h 234"/>
              <a:gd name="T16" fmla="*/ 2147483647 w 667"/>
              <a:gd name="T17" fmla="*/ 2147483647 h 234"/>
              <a:gd name="T18" fmla="*/ 2147483647 w 667"/>
              <a:gd name="T19" fmla="*/ 2147483647 h 234"/>
              <a:gd name="T20" fmla="*/ 2147483647 w 667"/>
              <a:gd name="T21" fmla="*/ 2147483647 h 234"/>
              <a:gd name="T22" fmla="*/ 2147483647 w 667"/>
              <a:gd name="T23" fmla="*/ 2147483647 h 234"/>
              <a:gd name="T24" fmla="*/ 2147483647 w 667"/>
              <a:gd name="T25" fmla="*/ 2147483647 h 234"/>
              <a:gd name="T26" fmla="*/ 2147483647 w 667"/>
              <a:gd name="T27" fmla="*/ 2147483647 h 234"/>
              <a:gd name="T28" fmla="*/ 2147483647 w 667"/>
              <a:gd name="T29" fmla="*/ 2147483647 h 234"/>
              <a:gd name="T30" fmla="*/ 2147483647 w 667"/>
              <a:gd name="T31" fmla="*/ 2147483647 h 234"/>
              <a:gd name="T32" fmla="*/ 2147483647 w 667"/>
              <a:gd name="T33" fmla="*/ 2147483647 h 234"/>
              <a:gd name="T34" fmla="*/ 2147483647 w 667"/>
              <a:gd name="T35" fmla="*/ 2147483647 h 234"/>
              <a:gd name="T36" fmla="*/ 2147483647 w 667"/>
              <a:gd name="T37" fmla="*/ 2147483647 h 234"/>
              <a:gd name="T38" fmla="*/ 2147483647 w 667"/>
              <a:gd name="T39" fmla="*/ 2147483647 h 234"/>
              <a:gd name="T40" fmla="*/ 2147483647 w 667"/>
              <a:gd name="T41" fmla="*/ 2147483647 h 234"/>
              <a:gd name="T42" fmla="*/ 2147483647 w 667"/>
              <a:gd name="T43" fmla="*/ 2147483647 h 234"/>
              <a:gd name="T44" fmla="*/ 2147483647 w 667"/>
              <a:gd name="T45" fmla="*/ 2147483647 h 234"/>
              <a:gd name="T46" fmla="*/ 2147483647 w 667"/>
              <a:gd name="T47" fmla="*/ 2147483647 h 234"/>
              <a:gd name="T48" fmla="*/ 2147483647 w 667"/>
              <a:gd name="T49" fmla="*/ 2147483647 h 234"/>
              <a:gd name="T50" fmla="*/ 2147483647 w 667"/>
              <a:gd name="T51" fmla="*/ 2147483647 h 234"/>
              <a:gd name="T52" fmla="*/ 2147483647 w 667"/>
              <a:gd name="T53" fmla="*/ 2147483647 h 234"/>
              <a:gd name="T54" fmla="*/ 2147483647 w 667"/>
              <a:gd name="T55" fmla="*/ 2147483647 h 234"/>
              <a:gd name="T56" fmla="*/ 2147483647 w 667"/>
              <a:gd name="T57" fmla="*/ 2147483647 h 234"/>
              <a:gd name="T58" fmla="*/ 2147483647 w 667"/>
              <a:gd name="T59" fmla="*/ 2147483647 h 234"/>
              <a:gd name="T60" fmla="*/ 2147483647 w 667"/>
              <a:gd name="T61" fmla="*/ 2147483647 h 234"/>
              <a:gd name="T62" fmla="*/ 2147483647 w 667"/>
              <a:gd name="T63" fmla="*/ 2147483647 h 234"/>
              <a:gd name="T64" fmla="*/ 2147483647 w 667"/>
              <a:gd name="T65" fmla="*/ 2147483647 h 234"/>
              <a:gd name="T66" fmla="*/ 2147483647 w 667"/>
              <a:gd name="T67" fmla="*/ 2147483647 h 234"/>
              <a:gd name="T68" fmla="*/ 2147483647 w 667"/>
              <a:gd name="T69" fmla="*/ 2147483647 h 234"/>
              <a:gd name="T70" fmla="*/ 2147483647 w 667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7"/>
              <a:gd name="T109" fmla="*/ 0 h 234"/>
              <a:gd name="T110" fmla="*/ 667 w 667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7" h="234">
                <a:moveTo>
                  <a:pt x="666" y="116"/>
                </a:moveTo>
                <a:lnTo>
                  <a:pt x="664" y="107"/>
                </a:lnTo>
                <a:lnTo>
                  <a:pt x="661" y="96"/>
                </a:lnTo>
                <a:lnTo>
                  <a:pt x="655" y="86"/>
                </a:lnTo>
                <a:lnTo>
                  <a:pt x="646" y="77"/>
                </a:lnTo>
                <a:lnTo>
                  <a:pt x="634" y="67"/>
                </a:lnTo>
                <a:lnTo>
                  <a:pt x="621" y="58"/>
                </a:lnTo>
                <a:lnTo>
                  <a:pt x="606" y="50"/>
                </a:lnTo>
                <a:lnTo>
                  <a:pt x="588" y="42"/>
                </a:lnTo>
                <a:lnTo>
                  <a:pt x="568" y="35"/>
                </a:lnTo>
                <a:lnTo>
                  <a:pt x="547" y="28"/>
                </a:lnTo>
                <a:lnTo>
                  <a:pt x="524" y="21"/>
                </a:lnTo>
                <a:lnTo>
                  <a:pt x="499" y="16"/>
                </a:lnTo>
                <a:lnTo>
                  <a:pt x="474" y="11"/>
                </a:lnTo>
                <a:lnTo>
                  <a:pt x="447" y="7"/>
                </a:lnTo>
                <a:lnTo>
                  <a:pt x="419" y="4"/>
                </a:lnTo>
                <a:lnTo>
                  <a:pt x="391" y="2"/>
                </a:lnTo>
                <a:lnTo>
                  <a:pt x="362" y="1"/>
                </a:lnTo>
                <a:lnTo>
                  <a:pt x="333" y="0"/>
                </a:lnTo>
                <a:lnTo>
                  <a:pt x="304" y="1"/>
                </a:lnTo>
                <a:lnTo>
                  <a:pt x="275" y="2"/>
                </a:lnTo>
                <a:lnTo>
                  <a:pt x="247" y="4"/>
                </a:lnTo>
                <a:lnTo>
                  <a:pt x="219" y="7"/>
                </a:lnTo>
                <a:lnTo>
                  <a:pt x="192" y="11"/>
                </a:lnTo>
                <a:lnTo>
                  <a:pt x="167" y="16"/>
                </a:lnTo>
                <a:lnTo>
                  <a:pt x="143" y="21"/>
                </a:lnTo>
                <a:lnTo>
                  <a:pt x="120" y="28"/>
                </a:lnTo>
                <a:lnTo>
                  <a:pt x="98" y="35"/>
                </a:lnTo>
                <a:lnTo>
                  <a:pt x="78" y="42"/>
                </a:lnTo>
                <a:lnTo>
                  <a:pt x="60" y="50"/>
                </a:lnTo>
                <a:lnTo>
                  <a:pt x="46" y="58"/>
                </a:lnTo>
                <a:lnTo>
                  <a:pt x="31" y="67"/>
                </a:lnTo>
                <a:lnTo>
                  <a:pt x="20" y="77"/>
                </a:lnTo>
                <a:lnTo>
                  <a:pt x="12" y="86"/>
                </a:lnTo>
                <a:lnTo>
                  <a:pt x="6" y="96"/>
                </a:lnTo>
                <a:lnTo>
                  <a:pt x="2" y="107"/>
                </a:lnTo>
                <a:lnTo>
                  <a:pt x="0" y="116"/>
                </a:lnTo>
                <a:lnTo>
                  <a:pt x="2" y="127"/>
                </a:lnTo>
                <a:lnTo>
                  <a:pt x="6" y="137"/>
                </a:lnTo>
                <a:lnTo>
                  <a:pt x="12" y="147"/>
                </a:lnTo>
                <a:lnTo>
                  <a:pt x="20" y="156"/>
                </a:lnTo>
                <a:lnTo>
                  <a:pt x="31" y="166"/>
                </a:lnTo>
                <a:lnTo>
                  <a:pt x="46" y="175"/>
                </a:lnTo>
                <a:lnTo>
                  <a:pt x="60" y="183"/>
                </a:lnTo>
                <a:lnTo>
                  <a:pt x="78" y="191"/>
                </a:lnTo>
                <a:lnTo>
                  <a:pt x="98" y="199"/>
                </a:lnTo>
                <a:lnTo>
                  <a:pt x="120" y="206"/>
                </a:lnTo>
                <a:lnTo>
                  <a:pt x="143" y="212"/>
                </a:lnTo>
                <a:lnTo>
                  <a:pt x="167" y="217"/>
                </a:lnTo>
                <a:lnTo>
                  <a:pt x="192" y="222"/>
                </a:lnTo>
                <a:lnTo>
                  <a:pt x="219" y="226"/>
                </a:lnTo>
                <a:lnTo>
                  <a:pt x="247" y="229"/>
                </a:lnTo>
                <a:lnTo>
                  <a:pt x="275" y="231"/>
                </a:lnTo>
                <a:lnTo>
                  <a:pt x="304" y="232"/>
                </a:lnTo>
                <a:lnTo>
                  <a:pt x="333" y="233"/>
                </a:lnTo>
                <a:lnTo>
                  <a:pt x="362" y="232"/>
                </a:lnTo>
                <a:lnTo>
                  <a:pt x="391" y="231"/>
                </a:lnTo>
                <a:lnTo>
                  <a:pt x="419" y="229"/>
                </a:lnTo>
                <a:lnTo>
                  <a:pt x="447" y="226"/>
                </a:lnTo>
                <a:lnTo>
                  <a:pt x="474" y="222"/>
                </a:lnTo>
                <a:lnTo>
                  <a:pt x="499" y="217"/>
                </a:lnTo>
                <a:lnTo>
                  <a:pt x="524" y="212"/>
                </a:lnTo>
                <a:lnTo>
                  <a:pt x="547" y="206"/>
                </a:lnTo>
                <a:lnTo>
                  <a:pt x="568" y="199"/>
                </a:lnTo>
                <a:lnTo>
                  <a:pt x="588" y="191"/>
                </a:lnTo>
                <a:lnTo>
                  <a:pt x="606" y="183"/>
                </a:lnTo>
                <a:lnTo>
                  <a:pt x="621" y="175"/>
                </a:lnTo>
                <a:lnTo>
                  <a:pt x="634" y="166"/>
                </a:lnTo>
                <a:lnTo>
                  <a:pt x="646" y="156"/>
                </a:lnTo>
                <a:lnTo>
                  <a:pt x="655" y="147"/>
                </a:lnTo>
                <a:lnTo>
                  <a:pt x="661" y="137"/>
                </a:lnTo>
                <a:lnTo>
                  <a:pt x="664" y="127"/>
                </a:lnTo>
                <a:lnTo>
                  <a:pt x="666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5" name="Freeform 17"/>
          <p:cNvSpPr>
            <a:spLocks/>
          </p:cNvSpPr>
          <p:nvPr/>
        </p:nvSpPr>
        <p:spPr bwMode="auto">
          <a:xfrm>
            <a:off x="5715000" y="2132013"/>
            <a:ext cx="1309688" cy="361950"/>
          </a:xfrm>
          <a:custGeom>
            <a:avLst/>
            <a:gdLst>
              <a:gd name="T0" fmla="*/ 2147483647 w 929"/>
              <a:gd name="T1" fmla="*/ 2147483647 h 228"/>
              <a:gd name="T2" fmla="*/ 2147483647 w 929"/>
              <a:gd name="T3" fmla="*/ 0 h 228"/>
              <a:gd name="T4" fmla="*/ 0 w 929"/>
              <a:gd name="T5" fmla="*/ 0 h 228"/>
              <a:gd name="T6" fmla="*/ 0 w 929"/>
              <a:gd name="T7" fmla="*/ 2147483647 h 228"/>
              <a:gd name="T8" fmla="*/ 2147483647 w 929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9"/>
              <a:gd name="T16" fmla="*/ 0 h 228"/>
              <a:gd name="T17" fmla="*/ 929 w 929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9" h="228">
                <a:moveTo>
                  <a:pt x="928" y="227"/>
                </a:moveTo>
                <a:lnTo>
                  <a:pt x="928" y="0"/>
                </a:lnTo>
                <a:lnTo>
                  <a:pt x="0" y="0"/>
                </a:lnTo>
                <a:lnTo>
                  <a:pt x="0" y="227"/>
                </a:lnTo>
                <a:lnTo>
                  <a:pt x="928" y="22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6" name="Rectangle 19"/>
          <p:cNvSpPr>
            <a:spLocks noChangeArrowheads="1"/>
          </p:cNvSpPr>
          <p:nvPr/>
        </p:nvSpPr>
        <p:spPr bwMode="auto">
          <a:xfrm>
            <a:off x="1600200" y="1473200"/>
            <a:ext cx="968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address</a:t>
            </a:r>
          </a:p>
        </p:txBody>
      </p:sp>
      <p:sp>
        <p:nvSpPr>
          <p:cNvPr id="63497" name="Rectangle 20"/>
          <p:cNvSpPr>
            <a:spLocks noChangeArrowheads="1"/>
          </p:cNvSpPr>
          <p:nvPr/>
        </p:nvSpPr>
        <p:spPr bwMode="auto">
          <a:xfrm>
            <a:off x="5791200" y="1492250"/>
            <a:ext cx="1171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Phone_no</a:t>
            </a:r>
          </a:p>
        </p:txBody>
      </p:sp>
      <p:grpSp>
        <p:nvGrpSpPr>
          <p:cNvPr id="63498" name="Group 85"/>
          <p:cNvGrpSpPr>
            <a:grpSpLocks/>
          </p:cNvGrpSpPr>
          <p:nvPr/>
        </p:nvGrpSpPr>
        <p:grpSpPr bwMode="auto">
          <a:xfrm>
            <a:off x="3616325" y="1981200"/>
            <a:ext cx="1176338" cy="609600"/>
            <a:chOff x="3768725" y="1600200"/>
            <a:chExt cx="1176338" cy="609600"/>
          </a:xfrm>
        </p:grpSpPr>
        <p:sp>
          <p:nvSpPr>
            <p:cNvPr id="63588" name="Freeform 13"/>
            <p:cNvSpPr>
              <a:spLocks/>
            </p:cNvSpPr>
            <p:nvPr/>
          </p:nvSpPr>
          <p:spPr bwMode="auto">
            <a:xfrm>
              <a:off x="3768725" y="16002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9" name="Rectangle 29"/>
            <p:cNvSpPr>
              <a:spLocks noChangeArrowheads="1"/>
            </p:cNvSpPr>
            <p:nvPr/>
          </p:nvSpPr>
          <p:spPr bwMode="auto">
            <a:xfrm>
              <a:off x="4048790" y="1739900"/>
              <a:ext cx="751810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Home</a:t>
              </a:r>
            </a:p>
          </p:txBody>
        </p:sp>
      </p:grpSp>
      <p:sp>
        <p:nvSpPr>
          <p:cNvPr id="63499" name="Rectangle 31"/>
          <p:cNvSpPr>
            <a:spLocks noChangeArrowheads="1"/>
          </p:cNvSpPr>
          <p:nvPr/>
        </p:nvSpPr>
        <p:spPr bwMode="auto">
          <a:xfrm>
            <a:off x="5791200" y="2120900"/>
            <a:ext cx="1192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Telephone</a:t>
            </a:r>
          </a:p>
        </p:txBody>
      </p:sp>
      <p:sp>
        <p:nvSpPr>
          <p:cNvPr id="63500" name="Rectangle 32"/>
          <p:cNvSpPr>
            <a:spLocks noChangeArrowheads="1"/>
          </p:cNvSpPr>
          <p:nvPr/>
        </p:nvSpPr>
        <p:spPr bwMode="auto">
          <a:xfrm>
            <a:off x="1828800" y="2120900"/>
            <a:ext cx="717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Place</a:t>
            </a:r>
          </a:p>
        </p:txBody>
      </p:sp>
      <p:sp>
        <p:nvSpPr>
          <p:cNvPr id="63501" name="Line 43"/>
          <p:cNvSpPr>
            <a:spLocks noChangeShapeType="1"/>
          </p:cNvSpPr>
          <p:nvPr/>
        </p:nvSpPr>
        <p:spPr bwMode="auto">
          <a:xfrm>
            <a:off x="4802188" y="2292350"/>
            <a:ext cx="9207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2" name="Line 44"/>
          <p:cNvSpPr>
            <a:spLocks noChangeShapeType="1"/>
          </p:cNvSpPr>
          <p:nvPr/>
        </p:nvSpPr>
        <p:spPr bwMode="auto">
          <a:xfrm flipH="1">
            <a:off x="2825750" y="2292350"/>
            <a:ext cx="76676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3503" name="Straight Connector 39"/>
          <p:cNvCxnSpPr>
            <a:cxnSpLocks noChangeShapeType="1"/>
            <a:endCxn id="63499" idx="0"/>
          </p:cNvCxnSpPr>
          <p:nvPr/>
        </p:nvCxnSpPr>
        <p:spPr bwMode="auto">
          <a:xfrm rot="16200000" flipH="1">
            <a:off x="6263482" y="1997868"/>
            <a:ext cx="215900" cy="3016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4" name="Straight Connector 41"/>
          <p:cNvCxnSpPr>
            <a:cxnSpLocks noChangeShapeType="1"/>
            <a:stCxn id="63500" idx="0"/>
          </p:cNvCxnSpPr>
          <p:nvPr/>
        </p:nvCxnSpPr>
        <p:spPr bwMode="auto">
          <a:xfrm rot="16200000" flipV="1">
            <a:off x="2052638" y="1985962"/>
            <a:ext cx="215900" cy="539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3505" name="Group 47"/>
          <p:cNvGrpSpPr>
            <a:grpSpLocks/>
          </p:cNvGrpSpPr>
          <p:nvPr/>
        </p:nvGrpSpPr>
        <p:grpSpPr bwMode="auto">
          <a:xfrm>
            <a:off x="1524000" y="3581400"/>
            <a:ext cx="1309688" cy="373063"/>
            <a:chOff x="1693863" y="3429000"/>
            <a:chExt cx="1309687" cy="373063"/>
          </a:xfrm>
        </p:grpSpPr>
        <p:sp>
          <p:nvSpPr>
            <p:cNvPr id="63586" name="Freeform 17"/>
            <p:cNvSpPr>
              <a:spLocks/>
            </p:cNvSpPr>
            <p:nvPr/>
          </p:nvSpPr>
          <p:spPr bwMode="auto">
            <a:xfrm>
              <a:off x="1693863" y="3440113"/>
              <a:ext cx="1309687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7" name="Rectangle 31"/>
            <p:cNvSpPr>
              <a:spLocks noChangeArrowheads="1"/>
            </p:cNvSpPr>
            <p:nvPr/>
          </p:nvSpPr>
          <p:spPr bwMode="auto">
            <a:xfrm>
              <a:off x="1796797" y="3429000"/>
              <a:ext cx="1175003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Musicians</a:t>
              </a:r>
            </a:p>
          </p:txBody>
        </p:sp>
      </p:grpSp>
      <p:sp>
        <p:nvSpPr>
          <p:cNvPr id="63506" name="Freeform 9"/>
          <p:cNvSpPr>
            <a:spLocks/>
          </p:cNvSpPr>
          <p:nvPr/>
        </p:nvSpPr>
        <p:spPr bwMode="auto">
          <a:xfrm>
            <a:off x="1600200" y="2906713"/>
            <a:ext cx="752475" cy="369887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1644650" y="2884488"/>
            <a:ext cx="717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name</a:t>
            </a:r>
          </a:p>
        </p:txBody>
      </p:sp>
      <p:sp>
        <p:nvSpPr>
          <p:cNvPr id="63508" name="Freeform 9"/>
          <p:cNvSpPr>
            <a:spLocks/>
          </p:cNvSpPr>
          <p:nvPr/>
        </p:nvSpPr>
        <p:spPr bwMode="auto">
          <a:xfrm>
            <a:off x="838200" y="3059113"/>
            <a:ext cx="752475" cy="369887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9" name="Rectangle 19"/>
          <p:cNvSpPr>
            <a:spLocks noChangeArrowheads="1"/>
          </p:cNvSpPr>
          <p:nvPr/>
        </p:nvSpPr>
        <p:spPr bwMode="auto">
          <a:xfrm>
            <a:off x="989013" y="3036888"/>
            <a:ext cx="534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ssn</a:t>
            </a:r>
          </a:p>
        </p:txBody>
      </p:sp>
      <p:cxnSp>
        <p:nvCxnSpPr>
          <p:cNvPr id="63510" name="Straight Connector 60"/>
          <p:cNvCxnSpPr>
            <a:cxnSpLocks noChangeShapeType="1"/>
          </p:cNvCxnSpPr>
          <p:nvPr/>
        </p:nvCxnSpPr>
        <p:spPr bwMode="auto">
          <a:xfrm rot="16200000" flipH="1">
            <a:off x="1866900" y="3390900"/>
            <a:ext cx="304800" cy="76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1" name="Straight Connector 62"/>
          <p:cNvCxnSpPr>
            <a:cxnSpLocks noChangeShapeType="1"/>
          </p:cNvCxnSpPr>
          <p:nvPr/>
        </p:nvCxnSpPr>
        <p:spPr bwMode="auto">
          <a:xfrm>
            <a:off x="1524000" y="3352800"/>
            <a:ext cx="304800" cy="228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512" name="Freeform 13"/>
          <p:cNvSpPr>
            <a:spLocks/>
          </p:cNvSpPr>
          <p:nvPr/>
        </p:nvSpPr>
        <p:spPr bwMode="auto">
          <a:xfrm>
            <a:off x="3609975" y="3460750"/>
            <a:ext cx="1176338" cy="609600"/>
          </a:xfrm>
          <a:custGeom>
            <a:avLst/>
            <a:gdLst>
              <a:gd name="T0" fmla="*/ 0 w 741"/>
              <a:gd name="T1" fmla="*/ 2147483647 h 384"/>
              <a:gd name="T2" fmla="*/ 2147483647 w 741"/>
              <a:gd name="T3" fmla="*/ 0 h 384"/>
              <a:gd name="T4" fmla="*/ 2147483647 w 741"/>
              <a:gd name="T5" fmla="*/ 2147483647 h 384"/>
              <a:gd name="T6" fmla="*/ 2147483647 w 741"/>
              <a:gd name="T7" fmla="*/ 2147483647 h 384"/>
              <a:gd name="T8" fmla="*/ 0 w 741"/>
              <a:gd name="T9" fmla="*/ 2147483647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1"/>
              <a:gd name="T16" fmla="*/ 0 h 384"/>
              <a:gd name="T17" fmla="*/ 741 w 741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1" h="384">
                <a:moveTo>
                  <a:pt x="0" y="191"/>
                </a:moveTo>
                <a:lnTo>
                  <a:pt x="365" y="0"/>
                </a:lnTo>
                <a:lnTo>
                  <a:pt x="740" y="198"/>
                </a:lnTo>
                <a:lnTo>
                  <a:pt x="365" y="383"/>
                </a:lnTo>
                <a:lnTo>
                  <a:pt x="0" y="19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3" name="Freeform 17"/>
          <p:cNvSpPr>
            <a:spLocks/>
          </p:cNvSpPr>
          <p:nvPr/>
        </p:nvSpPr>
        <p:spPr bwMode="auto">
          <a:xfrm>
            <a:off x="5770563" y="3611563"/>
            <a:ext cx="1309687" cy="361950"/>
          </a:xfrm>
          <a:custGeom>
            <a:avLst/>
            <a:gdLst>
              <a:gd name="T0" fmla="*/ 2147483647 w 929"/>
              <a:gd name="T1" fmla="*/ 2147483647 h 228"/>
              <a:gd name="T2" fmla="*/ 2147483647 w 929"/>
              <a:gd name="T3" fmla="*/ 0 h 228"/>
              <a:gd name="T4" fmla="*/ 0 w 929"/>
              <a:gd name="T5" fmla="*/ 0 h 228"/>
              <a:gd name="T6" fmla="*/ 0 w 929"/>
              <a:gd name="T7" fmla="*/ 2147483647 h 228"/>
              <a:gd name="T8" fmla="*/ 2147483647 w 929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9"/>
              <a:gd name="T16" fmla="*/ 0 h 228"/>
              <a:gd name="T17" fmla="*/ 929 w 929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9" h="228">
                <a:moveTo>
                  <a:pt x="928" y="227"/>
                </a:moveTo>
                <a:lnTo>
                  <a:pt x="928" y="0"/>
                </a:lnTo>
                <a:lnTo>
                  <a:pt x="0" y="0"/>
                </a:lnTo>
                <a:lnTo>
                  <a:pt x="0" y="227"/>
                </a:lnTo>
                <a:lnTo>
                  <a:pt x="928" y="22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4" name="Rectangle 20"/>
          <p:cNvSpPr>
            <a:spLocks noChangeArrowheads="1"/>
          </p:cNvSpPr>
          <p:nvPr/>
        </p:nvSpPr>
        <p:spPr bwMode="auto">
          <a:xfrm>
            <a:off x="5181600" y="2743200"/>
            <a:ext cx="992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albumID</a:t>
            </a:r>
          </a:p>
        </p:txBody>
      </p:sp>
      <p:sp>
        <p:nvSpPr>
          <p:cNvPr id="63515" name="Rectangle 29"/>
          <p:cNvSpPr>
            <a:spLocks noChangeArrowheads="1"/>
          </p:cNvSpPr>
          <p:nvPr/>
        </p:nvSpPr>
        <p:spPr bwMode="auto">
          <a:xfrm>
            <a:off x="3657600" y="3581400"/>
            <a:ext cx="1082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Producer</a:t>
            </a:r>
          </a:p>
        </p:txBody>
      </p:sp>
      <p:sp>
        <p:nvSpPr>
          <p:cNvPr id="63516" name="Rectangle 31"/>
          <p:cNvSpPr>
            <a:spLocks noChangeArrowheads="1"/>
          </p:cNvSpPr>
          <p:nvPr/>
        </p:nvSpPr>
        <p:spPr bwMode="auto">
          <a:xfrm>
            <a:off x="6037263" y="3625850"/>
            <a:ext cx="820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Album</a:t>
            </a:r>
          </a:p>
        </p:txBody>
      </p:sp>
      <p:sp>
        <p:nvSpPr>
          <p:cNvPr id="63517" name="Line 43"/>
          <p:cNvSpPr>
            <a:spLocks noChangeShapeType="1"/>
          </p:cNvSpPr>
          <p:nvPr/>
        </p:nvSpPr>
        <p:spPr bwMode="auto">
          <a:xfrm>
            <a:off x="4795838" y="3771900"/>
            <a:ext cx="9207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8" name="Line 44"/>
          <p:cNvSpPr>
            <a:spLocks noChangeShapeType="1"/>
          </p:cNvSpPr>
          <p:nvPr/>
        </p:nvSpPr>
        <p:spPr bwMode="auto">
          <a:xfrm flipH="1">
            <a:off x="2819400" y="3771900"/>
            <a:ext cx="76676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3519" name="Straight Connector 71"/>
          <p:cNvCxnSpPr>
            <a:cxnSpLocks noChangeShapeType="1"/>
            <a:endCxn id="63516" idx="0"/>
          </p:cNvCxnSpPr>
          <p:nvPr/>
        </p:nvCxnSpPr>
        <p:spPr bwMode="auto">
          <a:xfrm rot="16200000" flipH="1">
            <a:off x="6309519" y="3486944"/>
            <a:ext cx="215900" cy="6191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520" name="Freeform 9"/>
          <p:cNvSpPr>
            <a:spLocks/>
          </p:cNvSpPr>
          <p:nvPr/>
        </p:nvSpPr>
        <p:spPr bwMode="auto">
          <a:xfrm>
            <a:off x="7543800" y="32004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1" name="Rectangle 19"/>
          <p:cNvSpPr>
            <a:spLocks noChangeArrowheads="1"/>
          </p:cNvSpPr>
          <p:nvPr/>
        </p:nvSpPr>
        <p:spPr bwMode="auto">
          <a:xfrm>
            <a:off x="7680325" y="3200400"/>
            <a:ext cx="549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title</a:t>
            </a:r>
          </a:p>
        </p:txBody>
      </p:sp>
      <p:sp>
        <p:nvSpPr>
          <p:cNvPr id="63522" name="Freeform 9"/>
          <p:cNvSpPr>
            <a:spLocks/>
          </p:cNvSpPr>
          <p:nvPr/>
        </p:nvSpPr>
        <p:spPr bwMode="auto">
          <a:xfrm>
            <a:off x="7010400" y="28194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3" name="Rectangle 19"/>
          <p:cNvSpPr>
            <a:spLocks noChangeArrowheads="1"/>
          </p:cNvSpPr>
          <p:nvPr/>
        </p:nvSpPr>
        <p:spPr bwMode="auto">
          <a:xfrm>
            <a:off x="7010400" y="2819400"/>
            <a:ext cx="774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speed</a:t>
            </a:r>
          </a:p>
        </p:txBody>
      </p:sp>
      <p:sp>
        <p:nvSpPr>
          <p:cNvPr id="63524" name="Freeform 15"/>
          <p:cNvSpPr>
            <a:spLocks/>
          </p:cNvSpPr>
          <p:nvPr/>
        </p:nvSpPr>
        <p:spPr bwMode="auto">
          <a:xfrm>
            <a:off x="5803900" y="3048000"/>
            <a:ext cx="1309688" cy="371475"/>
          </a:xfrm>
          <a:custGeom>
            <a:avLst/>
            <a:gdLst>
              <a:gd name="T0" fmla="*/ 2147483647 w 667"/>
              <a:gd name="T1" fmla="*/ 2147483647 h 234"/>
              <a:gd name="T2" fmla="*/ 2147483647 w 667"/>
              <a:gd name="T3" fmla="*/ 2147483647 h 234"/>
              <a:gd name="T4" fmla="*/ 2147483647 w 667"/>
              <a:gd name="T5" fmla="*/ 2147483647 h 234"/>
              <a:gd name="T6" fmla="*/ 2147483647 w 667"/>
              <a:gd name="T7" fmla="*/ 2147483647 h 234"/>
              <a:gd name="T8" fmla="*/ 2147483647 w 667"/>
              <a:gd name="T9" fmla="*/ 2147483647 h 234"/>
              <a:gd name="T10" fmla="*/ 2147483647 w 667"/>
              <a:gd name="T11" fmla="*/ 2147483647 h 234"/>
              <a:gd name="T12" fmla="*/ 2147483647 w 667"/>
              <a:gd name="T13" fmla="*/ 2147483647 h 234"/>
              <a:gd name="T14" fmla="*/ 2147483647 w 667"/>
              <a:gd name="T15" fmla="*/ 2147483647 h 234"/>
              <a:gd name="T16" fmla="*/ 2147483647 w 667"/>
              <a:gd name="T17" fmla="*/ 2147483647 h 234"/>
              <a:gd name="T18" fmla="*/ 2147483647 w 667"/>
              <a:gd name="T19" fmla="*/ 2147483647 h 234"/>
              <a:gd name="T20" fmla="*/ 2147483647 w 667"/>
              <a:gd name="T21" fmla="*/ 2147483647 h 234"/>
              <a:gd name="T22" fmla="*/ 2147483647 w 667"/>
              <a:gd name="T23" fmla="*/ 2147483647 h 234"/>
              <a:gd name="T24" fmla="*/ 2147483647 w 667"/>
              <a:gd name="T25" fmla="*/ 2147483647 h 234"/>
              <a:gd name="T26" fmla="*/ 2147483647 w 667"/>
              <a:gd name="T27" fmla="*/ 2147483647 h 234"/>
              <a:gd name="T28" fmla="*/ 2147483647 w 667"/>
              <a:gd name="T29" fmla="*/ 2147483647 h 234"/>
              <a:gd name="T30" fmla="*/ 2147483647 w 667"/>
              <a:gd name="T31" fmla="*/ 2147483647 h 234"/>
              <a:gd name="T32" fmla="*/ 2147483647 w 667"/>
              <a:gd name="T33" fmla="*/ 2147483647 h 234"/>
              <a:gd name="T34" fmla="*/ 2147483647 w 667"/>
              <a:gd name="T35" fmla="*/ 2147483647 h 234"/>
              <a:gd name="T36" fmla="*/ 2147483647 w 667"/>
              <a:gd name="T37" fmla="*/ 2147483647 h 234"/>
              <a:gd name="T38" fmla="*/ 2147483647 w 667"/>
              <a:gd name="T39" fmla="*/ 2147483647 h 234"/>
              <a:gd name="T40" fmla="*/ 2147483647 w 667"/>
              <a:gd name="T41" fmla="*/ 2147483647 h 234"/>
              <a:gd name="T42" fmla="*/ 2147483647 w 667"/>
              <a:gd name="T43" fmla="*/ 2147483647 h 234"/>
              <a:gd name="T44" fmla="*/ 2147483647 w 667"/>
              <a:gd name="T45" fmla="*/ 2147483647 h 234"/>
              <a:gd name="T46" fmla="*/ 2147483647 w 667"/>
              <a:gd name="T47" fmla="*/ 2147483647 h 234"/>
              <a:gd name="T48" fmla="*/ 2147483647 w 667"/>
              <a:gd name="T49" fmla="*/ 2147483647 h 234"/>
              <a:gd name="T50" fmla="*/ 2147483647 w 667"/>
              <a:gd name="T51" fmla="*/ 2147483647 h 234"/>
              <a:gd name="T52" fmla="*/ 2147483647 w 667"/>
              <a:gd name="T53" fmla="*/ 2147483647 h 234"/>
              <a:gd name="T54" fmla="*/ 2147483647 w 667"/>
              <a:gd name="T55" fmla="*/ 2147483647 h 234"/>
              <a:gd name="T56" fmla="*/ 2147483647 w 667"/>
              <a:gd name="T57" fmla="*/ 2147483647 h 234"/>
              <a:gd name="T58" fmla="*/ 2147483647 w 667"/>
              <a:gd name="T59" fmla="*/ 2147483647 h 234"/>
              <a:gd name="T60" fmla="*/ 2147483647 w 667"/>
              <a:gd name="T61" fmla="*/ 2147483647 h 234"/>
              <a:gd name="T62" fmla="*/ 2147483647 w 667"/>
              <a:gd name="T63" fmla="*/ 2147483647 h 234"/>
              <a:gd name="T64" fmla="*/ 2147483647 w 667"/>
              <a:gd name="T65" fmla="*/ 2147483647 h 234"/>
              <a:gd name="T66" fmla="*/ 2147483647 w 667"/>
              <a:gd name="T67" fmla="*/ 2147483647 h 234"/>
              <a:gd name="T68" fmla="*/ 2147483647 w 667"/>
              <a:gd name="T69" fmla="*/ 2147483647 h 234"/>
              <a:gd name="T70" fmla="*/ 2147483647 w 667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7"/>
              <a:gd name="T109" fmla="*/ 0 h 234"/>
              <a:gd name="T110" fmla="*/ 667 w 667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7" h="234">
                <a:moveTo>
                  <a:pt x="666" y="116"/>
                </a:moveTo>
                <a:lnTo>
                  <a:pt x="664" y="107"/>
                </a:lnTo>
                <a:lnTo>
                  <a:pt x="661" y="96"/>
                </a:lnTo>
                <a:lnTo>
                  <a:pt x="655" y="86"/>
                </a:lnTo>
                <a:lnTo>
                  <a:pt x="646" y="77"/>
                </a:lnTo>
                <a:lnTo>
                  <a:pt x="634" y="67"/>
                </a:lnTo>
                <a:lnTo>
                  <a:pt x="621" y="58"/>
                </a:lnTo>
                <a:lnTo>
                  <a:pt x="606" y="50"/>
                </a:lnTo>
                <a:lnTo>
                  <a:pt x="588" y="42"/>
                </a:lnTo>
                <a:lnTo>
                  <a:pt x="568" y="35"/>
                </a:lnTo>
                <a:lnTo>
                  <a:pt x="547" y="28"/>
                </a:lnTo>
                <a:lnTo>
                  <a:pt x="524" y="21"/>
                </a:lnTo>
                <a:lnTo>
                  <a:pt x="499" y="16"/>
                </a:lnTo>
                <a:lnTo>
                  <a:pt x="474" y="11"/>
                </a:lnTo>
                <a:lnTo>
                  <a:pt x="447" y="7"/>
                </a:lnTo>
                <a:lnTo>
                  <a:pt x="419" y="4"/>
                </a:lnTo>
                <a:lnTo>
                  <a:pt x="391" y="2"/>
                </a:lnTo>
                <a:lnTo>
                  <a:pt x="362" y="1"/>
                </a:lnTo>
                <a:lnTo>
                  <a:pt x="333" y="0"/>
                </a:lnTo>
                <a:lnTo>
                  <a:pt x="304" y="1"/>
                </a:lnTo>
                <a:lnTo>
                  <a:pt x="275" y="2"/>
                </a:lnTo>
                <a:lnTo>
                  <a:pt x="247" y="4"/>
                </a:lnTo>
                <a:lnTo>
                  <a:pt x="219" y="7"/>
                </a:lnTo>
                <a:lnTo>
                  <a:pt x="192" y="11"/>
                </a:lnTo>
                <a:lnTo>
                  <a:pt x="167" y="16"/>
                </a:lnTo>
                <a:lnTo>
                  <a:pt x="143" y="21"/>
                </a:lnTo>
                <a:lnTo>
                  <a:pt x="120" y="28"/>
                </a:lnTo>
                <a:lnTo>
                  <a:pt x="98" y="35"/>
                </a:lnTo>
                <a:lnTo>
                  <a:pt x="78" y="42"/>
                </a:lnTo>
                <a:lnTo>
                  <a:pt x="60" y="50"/>
                </a:lnTo>
                <a:lnTo>
                  <a:pt x="46" y="58"/>
                </a:lnTo>
                <a:lnTo>
                  <a:pt x="31" y="67"/>
                </a:lnTo>
                <a:lnTo>
                  <a:pt x="20" y="77"/>
                </a:lnTo>
                <a:lnTo>
                  <a:pt x="12" y="86"/>
                </a:lnTo>
                <a:lnTo>
                  <a:pt x="6" y="96"/>
                </a:lnTo>
                <a:lnTo>
                  <a:pt x="2" y="107"/>
                </a:lnTo>
                <a:lnTo>
                  <a:pt x="0" y="116"/>
                </a:lnTo>
                <a:lnTo>
                  <a:pt x="2" y="127"/>
                </a:lnTo>
                <a:lnTo>
                  <a:pt x="6" y="137"/>
                </a:lnTo>
                <a:lnTo>
                  <a:pt x="12" y="147"/>
                </a:lnTo>
                <a:lnTo>
                  <a:pt x="20" y="156"/>
                </a:lnTo>
                <a:lnTo>
                  <a:pt x="31" y="166"/>
                </a:lnTo>
                <a:lnTo>
                  <a:pt x="46" y="175"/>
                </a:lnTo>
                <a:lnTo>
                  <a:pt x="60" y="183"/>
                </a:lnTo>
                <a:lnTo>
                  <a:pt x="78" y="191"/>
                </a:lnTo>
                <a:lnTo>
                  <a:pt x="98" y="199"/>
                </a:lnTo>
                <a:lnTo>
                  <a:pt x="120" y="206"/>
                </a:lnTo>
                <a:lnTo>
                  <a:pt x="143" y="212"/>
                </a:lnTo>
                <a:lnTo>
                  <a:pt x="167" y="217"/>
                </a:lnTo>
                <a:lnTo>
                  <a:pt x="192" y="222"/>
                </a:lnTo>
                <a:lnTo>
                  <a:pt x="219" y="226"/>
                </a:lnTo>
                <a:lnTo>
                  <a:pt x="247" y="229"/>
                </a:lnTo>
                <a:lnTo>
                  <a:pt x="275" y="231"/>
                </a:lnTo>
                <a:lnTo>
                  <a:pt x="304" y="232"/>
                </a:lnTo>
                <a:lnTo>
                  <a:pt x="333" y="233"/>
                </a:lnTo>
                <a:lnTo>
                  <a:pt x="362" y="232"/>
                </a:lnTo>
                <a:lnTo>
                  <a:pt x="391" y="231"/>
                </a:lnTo>
                <a:lnTo>
                  <a:pt x="419" y="229"/>
                </a:lnTo>
                <a:lnTo>
                  <a:pt x="447" y="226"/>
                </a:lnTo>
                <a:lnTo>
                  <a:pt x="474" y="222"/>
                </a:lnTo>
                <a:lnTo>
                  <a:pt x="499" y="217"/>
                </a:lnTo>
                <a:lnTo>
                  <a:pt x="524" y="212"/>
                </a:lnTo>
                <a:lnTo>
                  <a:pt x="547" y="206"/>
                </a:lnTo>
                <a:lnTo>
                  <a:pt x="568" y="199"/>
                </a:lnTo>
                <a:lnTo>
                  <a:pt x="588" y="191"/>
                </a:lnTo>
                <a:lnTo>
                  <a:pt x="606" y="183"/>
                </a:lnTo>
                <a:lnTo>
                  <a:pt x="621" y="175"/>
                </a:lnTo>
                <a:lnTo>
                  <a:pt x="634" y="166"/>
                </a:lnTo>
                <a:lnTo>
                  <a:pt x="646" y="156"/>
                </a:lnTo>
                <a:lnTo>
                  <a:pt x="655" y="147"/>
                </a:lnTo>
                <a:lnTo>
                  <a:pt x="661" y="137"/>
                </a:lnTo>
                <a:lnTo>
                  <a:pt x="664" y="127"/>
                </a:lnTo>
                <a:lnTo>
                  <a:pt x="666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5" name="Rectangle 20"/>
          <p:cNvSpPr>
            <a:spLocks noChangeArrowheads="1"/>
          </p:cNvSpPr>
          <p:nvPr/>
        </p:nvSpPr>
        <p:spPr bwMode="auto">
          <a:xfrm>
            <a:off x="5791200" y="3048000"/>
            <a:ext cx="1384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pitchFamily="34" charset="0"/>
              </a:rPr>
              <a:t>copyrightDate</a:t>
            </a:r>
          </a:p>
        </p:txBody>
      </p:sp>
      <p:cxnSp>
        <p:nvCxnSpPr>
          <p:cNvPr id="63526" name="Straight Connector 80"/>
          <p:cNvCxnSpPr>
            <a:cxnSpLocks noChangeShapeType="1"/>
          </p:cNvCxnSpPr>
          <p:nvPr/>
        </p:nvCxnSpPr>
        <p:spPr bwMode="auto">
          <a:xfrm rot="16200000" flipH="1">
            <a:off x="5562600" y="3276600"/>
            <a:ext cx="457200" cy="152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27" name="Straight Connector 82"/>
          <p:cNvCxnSpPr>
            <a:cxnSpLocks noChangeShapeType="1"/>
          </p:cNvCxnSpPr>
          <p:nvPr/>
        </p:nvCxnSpPr>
        <p:spPr bwMode="auto">
          <a:xfrm rot="5400000" flipH="1" flipV="1">
            <a:off x="6896100" y="3238500"/>
            <a:ext cx="381000" cy="3048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28" name="Straight Connector 84"/>
          <p:cNvCxnSpPr>
            <a:cxnSpLocks noChangeShapeType="1"/>
          </p:cNvCxnSpPr>
          <p:nvPr/>
        </p:nvCxnSpPr>
        <p:spPr bwMode="auto">
          <a:xfrm rot="10800000" flipV="1">
            <a:off x="7086600" y="3429000"/>
            <a:ext cx="457200" cy="228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3529" name="Group 86"/>
          <p:cNvGrpSpPr>
            <a:grpSpLocks/>
          </p:cNvGrpSpPr>
          <p:nvPr/>
        </p:nvGrpSpPr>
        <p:grpSpPr bwMode="auto">
          <a:xfrm>
            <a:off x="1600200" y="4191000"/>
            <a:ext cx="1176338" cy="609600"/>
            <a:chOff x="3768725" y="1600200"/>
            <a:chExt cx="1176338" cy="609600"/>
          </a:xfrm>
        </p:grpSpPr>
        <p:sp>
          <p:nvSpPr>
            <p:cNvPr id="63584" name="Freeform 13"/>
            <p:cNvSpPr>
              <a:spLocks/>
            </p:cNvSpPr>
            <p:nvPr/>
          </p:nvSpPr>
          <p:spPr bwMode="auto">
            <a:xfrm>
              <a:off x="3768725" y="16002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5" name="Rectangle 29"/>
            <p:cNvSpPr>
              <a:spLocks noChangeArrowheads="1"/>
            </p:cNvSpPr>
            <p:nvPr/>
          </p:nvSpPr>
          <p:spPr bwMode="auto">
            <a:xfrm>
              <a:off x="3997325" y="1721411"/>
              <a:ext cx="718146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Plays</a:t>
              </a:r>
            </a:p>
          </p:txBody>
        </p:sp>
      </p:grpSp>
      <p:grpSp>
        <p:nvGrpSpPr>
          <p:cNvPr id="63530" name="Group 89"/>
          <p:cNvGrpSpPr>
            <a:grpSpLocks/>
          </p:cNvGrpSpPr>
          <p:nvPr/>
        </p:nvGrpSpPr>
        <p:grpSpPr bwMode="auto">
          <a:xfrm>
            <a:off x="5867400" y="4191000"/>
            <a:ext cx="1176338" cy="609600"/>
            <a:chOff x="3768725" y="1600200"/>
            <a:chExt cx="1176338" cy="609600"/>
          </a:xfrm>
        </p:grpSpPr>
        <p:sp>
          <p:nvSpPr>
            <p:cNvPr id="63582" name="Freeform 13"/>
            <p:cNvSpPr>
              <a:spLocks/>
            </p:cNvSpPr>
            <p:nvPr/>
          </p:nvSpPr>
          <p:spPr bwMode="auto">
            <a:xfrm>
              <a:off x="3768725" y="16002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3" name="Rectangle 29"/>
            <p:cNvSpPr>
              <a:spLocks noChangeArrowheads="1"/>
            </p:cNvSpPr>
            <p:nvPr/>
          </p:nvSpPr>
          <p:spPr bwMode="auto">
            <a:xfrm>
              <a:off x="3909847" y="1721411"/>
              <a:ext cx="1001878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Appears</a:t>
              </a:r>
            </a:p>
          </p:txBody>
        </p:sp>
      </p:grpSp>
      <p:grpSp>
        <p:nvGrpSpPr>
          <p:cNvPr id="63531" name="Group 92"/>
          <p:cNvGrpSpPr>
            <a:grpSpLocks/>
          </p:cNvGrpSpPr>
          <p:nvPr/>
        </p:nvGrpSpPr>
        <p:grpSpPr bwMode="auto">
          <a:xfrm>
            <a:off x="3657600" y="4343400"/>
            <a:ext cx="1176338" cy="609600"/>
            <a:chOff x="3768725" y="1600200"/>
            <a:chExt cx="1176338" cy="609600"/>
          </a:xfrm>
        </p:grpSpPr>
        <p:sp>
          <p:nvSpPr>
            <p:cNvPr id="63580" name="Freeform 13"/>
            <p:cNvSpPr>
              <a:spLocks/>
            </p:cNvSpPr>
            <p:nvPr/>
          </p:nvSpPr>
          <p:spPr bwMode="auto">
            <a:xfrm>
              <a:off x="3768725" y="16002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1" name="Rectangle 29"/>
            <p:cNvSpPr>
              <a:spLocks noChangeArrowheads="1"/>
            </p:cNvSpPr>
            <p:nvPr/>
          </p:nvSpPr>
          <p:spPr bwMode="auto">
            <a:xfrm>
              <a:off x="3865707" y="1739900"/>
              <a:ext cx="969818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Perform</a:t>
              </a:r>
            </a:p>
          </p:txBody>
        </p:sp>
      </p:grpSp>
      <p:grpSp>
        <p:nvGrpSpPr>
          <p:cNvPr id="63532" name="Group 95"/>
          <p:cNvGrpSpPr>
            <a:grpSpLocks/>
          </p:cNvGrpSpPr>
          <p:nvPr/>
        </p:nvGrpSpPr>
        <p:grpSpPr bwMode="auto">
          <a:xfrm>
            <a:off x="1524000" y="5105400"/>
            <a:ext cx="1309688" cy="373063"/>
            <a:chOff x="1693863" y="3429000"/>
            <a:chExt cx="1309687" cy="373063"/>
          </a:xfrm>
        </p:grpSpPr>
        <p:sp>
          <p:nvSpPr>
            <p:cNvPr id="63578" name="Freeform 17"/>
            <p:cNvSpPr>
              <a:spLocks/>
            </p:cNvSpPr>
            <p:nvPr/>
          </p:nvSpPr>
          <p:spPr bwMode="auto">
            <a:xfrm>
              <a:off x="1693863" y="3440113"/>
              <a:ext cx="1309687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79" name="Rectangle 31"/>
            <p:cNvSpPr>
              <a:spLocks noChangeArrowheads="1"/>
            </p:cNvSpPr>
            <p:nvPr/>
          </p:nvSpPr>
          <p:spPr bwMode="auto">
            <a:xfrm>
              <a:off x="1745332" y="3429000"/>
              <a:ext cx="1243931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Instrument</a:t>
              </a:r>
            </a:p>
          </p:txBody>
        </p:sp>
      </p:grpSp>
      <p:sp>
        <p:nvSpPr>
          <p:cNvPr id="63533" name="Freeform 9"/>
          <p:cNvSpPr>
            <a:spLocks/>
          </p:cNvSpPr>
          <p:nvPr/>
        </p:nvSpPr>
        <p:spPr bwMode="auto">
          <a:xfrm>
            <a:off x="1905000" y="5813425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4" name="Rectangle 19"/>
          <p:cNvSpPr>
            <a:spLocks noChangeArrowheads="1"/>
          </p:cNvSpPr>
          <p:nvPr/>
        </p:nvSpPr>
        <p:spPr bwMode="auto">
          <a:xfrm>
            <a:off x="1900238" y="5791200"/>
            <a:ext cx="842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dname</a:t>
            </a:r>
          </a:p>
        </p:txBody>
      </p:sp>
      <p:sp>
        <p:nvSpPr>
          <p:cNvPr id="63535" name="Freeform 9"/>
          <p:cNvSpPr>
            <a:spLocks/>
          </p:cNvSpPr>
          <p:nvPr/>
        </p:nvSpPr>
        <p:spPr bwMode="auto">
          <a:xfrm>
            <a:off x="1066800" y="5715000"/>
            <a:ext cx="8286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6" name="Rectangle 19"/>
          <p:cNvSpPr>
            <a:spLocks noChangeArrowheads="1"/>
          </p:cNvSpPr>
          <p:nvPr/>
        </p:nvSpPr>
        <p:spPr bwMode="auto">
          <a:xfrm>
            <a:off x="1066800" y="5692775"/>
            <a:ext cx="833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instrID</a:t>
            </a:r>
          </a:p>
        </p:txBody>
      </p:sp>
      <p:sp>
        <p:nvSpPr>
          <p:cNvPr id="63537" name="Freeform 9"/>
          <p:cNvSpPr>
            <a:spLocks/>
          </p:cNvSpPr>
          <p:nvPr/>
        </p:nvSpPr>
        <p:spPr bwMode="auto">
          <a:xfrm>
            <a:off x="2671763" y="56388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8" name="Rectangle 19"/>
          <p:cNvSpPr>
            <a:spLocks noChangeArrowheads="1"/>
          </p:cNvSpPr>
          <p:nvPr/>
        </p:nvSpPr>
        <p:spPr bwMode="auto">
          <a:xfrm>
            <a:off x="2752725" y="5638800"/>
            <a:ext cx="523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key</a:t>
            </a:r>
          </a:p>
        </p:txBody>
      </p:sp>
      <p:cxnSp>
        <p:nvCxnSpPr>
          <p:cNvPr id="63539" name="Straight Connector 108"/>
          <p:cNvCxnSpPr>
            <a:cxnSpLocks noChangeShapeType="1"/>
            <a:endCxn id="63536" idx="0"/>
          </p:cNvCxnSpPr>
          <p:nvPr/>
        </p:nvCxnSpPr>
        <p:spPr bwMode="auto">
          <a:xfrm rot="5400000">
            <a:off x="1477169" y="5493544"/>
            <a:ext cx="206375" cy="1920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40" name="Straight Connector 110"/>
          <p:cNvCxnSpPr>
            <a:cxnSpLocks noChangeShapeType="1"/>
            <a:endCxn id="63534" idx="0"/>
          </p:cNvCxnSpPr>
          <p:nvPr/>
        </p:nvCxnSpPr>
        <p:spPr bwMode="auto">
          <a:xfrm rot="16200000" flipH="1">
            <a:off x="2112963" y="5583237"/>
            <a:ext cx="304800" cy="1111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41" name="Straight Connector 112"/>
          <p:cNvCxnSpPr>
            <a:cxnSpLocks noChangeShapeType="1"/>
          </p:cNvCxnSpPr>
          <p:nvPr/>
        </p:nvCxnSpPr>
        <p:spPr bwMode="auto">
          <a:xfrm rot="16200000" flipH="1">
            <a:off x="2667000" y="5486400"/>
            <a:ext cx="152400" cy="152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3542" name="Group 113"/>
          <p:cNvGrpSpPr>
            <a:grpSpLocks/>
          </p:cNvGrpSpPr>
          <p:nvPr/>
        </p:nvGrpSpPr>
        <p:grpSpPr bwMode="auto">
          <a:xfrm>
            <a:off x="5791200" y="5105400"/>
            <a:ext cx="1309688" cy="373063"/>
            <a:chOff x="1693863" y="3429000"/>
            <a:chExt cx="1309687" cy="373063"/>
          </a:xfrm>
        </p:grpSpPr>
        <p:sp>
          <p:nvSpPr>
            <p:cNvPr id="63576" name="Freeform 17"/>
            <p:cNvSpPr>
              <a:spLocks/>
            </p:cNvSpPr>
            <p:nvPr/>
          </p:nvSpPr>
          <p:spPr bwMode="auto">
            <a:xfrm>
              <a:off x="1693863" y="3440113"/>
              <a:ext cx="1309687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77" name="Rectangle 31"/>
            <p:cNvSpPr>
              <a:spLocks noChangeArrowheads="1"/>
            </p:cNvSpPr>
            <p:nvPr/>
          </p:nvSpPr>
          <p:spPr bwMode="auto">
            <a:xfrm>
              <a:off x="1998663" y="3429000"/>
              <a:ext cx="807914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Songs</a:t>
              </a:r>
            </a:p>
          </p:txBody>
        </p:sp>
      </p:grpSp>
      <p:sp>
        <p:nvSpPr>
          <p:cNvPr id="63543" name="Freeform 9"/>
          <p:cNvSpPr>
            <a:spLocks/>
          </p:cNvSpPr>
          <p:nvPr/>
        </p:nvSpPr>
        <p:spPr bwMode="auto">
          <a:xfrm>
            <a:off x="6172200" y="5813425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4" name="Rectangle 19"/>
          <p:cNvSpPr>
            <a:spLocks noChangeArrowheads="1"/>
          </p:cNvSpPr>
          <p:nvPr/>
        </p:nvSpPr>
        <p:spPr bwMode="auto">
          <a:xfrm>
            <a:off x="6308725" y="5791200"/>
            <a:ext cx="549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title</a:t>
            </a:r>
          </a:p>
        </p:txBody>
      </p:sp>
      <p:sp>
        <p:nvSpPr>
          <p:cNvPr id="63545" name="Freeform 9"/>
          <p:cNvSpPr>
            <a:spLocks/>
          </p:cNvSpPr>
          <p:nvPr/>
        </p:nvSpPr>
        <p:spPr bwMode="auto">
          <a:xfrm>
            <a:off x="5334000" y="5715000"/>
            <a:ext cx="8286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6" name="Rectangle 19"/>
          <p:cNvSpPr>
            <a:spLocks noChangeArrowheads="1"/>
          </p:cNvSpPr>
          <p:nvPr/>
        </p:nvSpPr>
        <p:spPr bwMode="auto">
          <a:xfrm>
            <a:off x="5334000" y="5692775"/>
            <a:ext cx="876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songID</a:t>
            </a:r>
          </a:p>
        </p:txBody>
      </p:sp>
      <p:sp>
        <p:nvSpPr>
          <p:cNvPr id="63547" name="Freeform 9"/>
          <p:cNvSpPr>
            <a:spLocks/>
          </p:cNvSpPr>
          <p:nvPr/>
        </p:nvSpPr>
        <p:spPr bwMode="auto">
          <a:xfrm>
            <a:off x="6938963" y="56388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8" name="Rectangle 19"/>
          <p:cNvSpPr>
            <a:spLocks noChangeArrowheads="1"/>
          </p:cNvSpPr>
          <p:nvPr/>
        </p:nvSpPr>
        <p:spPr bwMode="auto">
          <a:xfrm>
            <a:off x="6934200" y="5638800"/>
            <a:ext cx="820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author</a:t>
            </a:r>
          </a:p>
        </p:txBody>
      </p:sp>
      <p:cxnSp>
        <p:nvCxnSpPr>
          <p:cNvPr id="63549" name="Straight Connector 122"/>
          <p:cNvCxnSpPr>
            <a:cxnSpLocks noChangeShapeType="1"/>
            <a:endCxn id="63546" idx="0"/>
          </p:cNvCxnSpPr>
          <p:nvPr/>
        </p:nvCxnSpPr>
        <p:spPr bwMode="auto">
          <a:xfrm rot="5400000">
            <a:off x="5754687" y="5503863"/>
            <a:ext cx="206375" cy="1714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50" name="Straight Connector 123"/>
          <p:cNvCxnSpPr>
            <a:cxnSpLocks noChangeShapeType="1"/>
            <a:endCxn id="63544" idx="0"/>
          </p:cNvCxnSpPr>
          <p:nvPr/>
        </p:nvCxnSpPr>
        <p:spPr bwMode="auto">
          <a:xfrm rot="16200000" flipH="1">
            <a:off x="6415882" y="5623718"/>
            <a:ext cx="304800" cy="3016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51" name="Straight Connector 124"/>
          <p:cNvCxnSpPr>
            <a:cxnSpLocks noChangeShapeType="1"/>
          </p:cNvCxnSpPr>
          <p:nvPr/>
        </p:nvCxnSpPr>
        <p:spPr bwMode="auto">
          <a:xfrm rot="16200000" flipH="1">
            <a:off x="6934200" y="5486400"/>
            <a:ext cx="152400" cy="152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52" name="Straight Connector 127"/>
          <p:cNvCxnSpPr>
            <a:cxnSpLocks noChangeShapeType="1"/>
            <a:stCxn id="63518" idx="1"/>
          </p:cNvCxnSpPr>
          <p:nvPr/>
        </p:nvCxnSpPr>
        <p:spPr bwMode="auto">
          <a:xfrm rot="16200000" flipH="1">
            <a:off x="3028950" y="3562350"/>
            <a:ext cx="723900" cy="11430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53" name="Straight Connector 130"/>
          <p:cNvCxnSpPr>
            <a:cxnSpLocks noChangeShapeType="1"/>
          </p:cNvCxnSpPr>
          <p:nvPr/>
        </p:nvCxnSpPr>
        <p:spPr bwMode="auto">
          <a:xfrm>
            <a:off x="4495800" y="4800600"/>
            <a:ext cx="1295400" cy="457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54" name="Straight Connector 132"/>
          <p:cNvCxnSpPr>
            <a:cxnSpLocks noChangeShapeType="1"/>
          </p:cNvCxnSpPr>
          <p:nvPr/>
        </p:nvCxnSpPr>
        <p:spPr bwMode="auto">
          <a:xfrm rot="5400000">
            <a:off x="2095501" y="4076700"/>
            <a:ext cx="228600" cy="31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55" name="Straight Connector 134"/>
          <p:cNvCxnSpPr>
            <a:cxnSpLocks noChangeShapeType="1"/>
          </p:cNvCxnSpPr>
          <p:nvPr/>
        </p:nvCxnSpPr>
        <p:spPr bwMode="auto">
          <a:xfrm rot="5400000">
            <a:off x="2051050" y="4946650"/>
            <a:ext cx="304800" cy="127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56" name="Straight Arrow Connector 136"/>
          <p:cNvCxnSpPr>
            <a:cxnSpLocks noChangeShapeType="1"/>
          </p:cNvCxnSpPr>
          <p:nvPr/>
        </p:nvCxnSpPr>
        <p:spPr bwMode="auto">
          <a:xfrm rot="16200000" flipV="1">
            <a:off x="6335713" y="4941887"/>
            <a:ext cx="304800" cy="22225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57" name="Straight Connector 138"/>
          <p:cNvCxnSpPr>
            <a:cxnSpLocks noChangeShapeType="1"/>
            <a:endCxn id="63516" idx="2"/>
          </p:cNvCxnSpPr>
          <p:nvPr/>
        </p:nvCxnSpPr>
        <p:spPr bwMode="auto">
          <a:xfrm rot="16200000" flipV="1">
            <a:off x="6347619" y="4061619"/>
            <a:ext cx="228600" cy="3016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3143250" y="3651121"/>
            <a:ext cx="4867038" cy="2400657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CREAT TABLE  Lives ( </a:t>
            </a:r>
          </a:p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	</a:t>
            </a:r>
            <a:r>
              <a:rPr lang="en-US" sz="1800" dirty="0" err="1">
                <a:solidFill>
                  <a:srgbClr val="FFFF00"/>
                </a:solidFill>
                <a:latin typeface="Comic Sans MS" pitchFamily="66" charset="0"/>
              </a:rPr>
              <a:t>ssn</a:t>
            </a:r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		CHAR(10),</a:t>
            </a:r>
          </a:p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	phone  		CHAR(11),</a:t>
            </a:r>
          </a:p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	PRIMARY KEY	(</a:t>
            </a:r>
            <a:r>
              <a:rPr lang="en-US" sz="1800" dirty="0" err="1">
                <a:solidFill>
                  <a:srgbClr val="FFFF00"/>
                </a:solidFill>
                <a:latin typeface="Comic Sans MS" pitchFamily="66" charset="0"/>
              </a:rPr>
              <a:t>ssn</a:t>
            </a:r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, phone),</a:t>
            </a:r>
          </a:p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	FOREIGN KEY	phone</a:t>
            </a:r>
          </a:p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	  REFERENCES  	</a:t>
            </a:r>
            <a:r>
              <a:rPr lang="en-US" sz="1800" dirty="0" err="1">
                <a:solidFill>
                  <a:srgbClr val="FFFF00"/>
                </a:solidFill>
                <a:latin typeface="Comic Sans MS" pitchFamily="66" charset="0"/>
              </a:rPr>
              <a:t>Home_Telephone</a:t>
            </a:r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,</a:t>
            </a:r>
          </a:p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	FOREIGN KEY    </a:t>
            </a:r>
            <a:r>
              <a:rPr lang="en-US" sz="1800" dirty="0" err="1">
                <a:solidFill>
                  <a:srgbClr val="FFFF00"/>
                </a:solidFill>
                <a:latin typeface="Comic Sans MS" pitchFamily="66" charset="0"/>
              </a:rPr>
              <a:t>ssn</a:t>
            </a:r>
            <a:endParaRPr lang="en-US" sz="1800" dirty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	  REFERENCES 	Musicians )</a:t>
            </a: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1143000" y="1219200"/>
            <a:ext cx="63246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560" name="Freeform 15"/>
          <p:cNvSpPr>
            <a:spLocks/>
          </p:cNvSpPr>
          <p:nvPr/>
        </p:nvSpPr>
        <p:spPr bwMode="auto">
          <a:xfrm>
            <a:off x="5105400" y="2743200"/>
            <a:ext cx="1073150" cy="371475"/>
          </a:xfrm>
          <a:custGeom>
            <a:avLst/>
            <a:gdLst>
              <a:gd name="T0" fmla="*/ 2147483647 w 667"/>
              <a:gd name="T1" fmla="*/ 2147483647 h 234"/>
              <a:gd name="T2" fmla="*/ 2147483647 w 667"/>
              <a:gd name="T3" fmla="*/ 2147483647 h 234"/>
              <a:gd name="T4" fmla="*/ 2147483647 w 667"/>
              <a:gd name="T5" fmla="*/ 2147483647 h 234"/>
              <a:gd name="T6" fmla="*/ 2147483647 w 667"/>
              <a:gd name="T7" fmla="*/ 2147483647 h 234"/>
              <a:gd name="T8" fmla="*/ 2147483647 w 667"/>
              <a:gd name="T9" fmla="*/ 2147483647 h 234"/>
              <a:gd name="T10" fmla="*/ 2147483647 w 667"/>
              <a:gd name="T11" fmla="*/ 2147483647 h 234"/>
              <a:gd name="T12" fmla="*/ 2147483647 w 667"/>
              <a:gd name="T13" fmla="*/ 2147483647 h 234"/>
              <a:gd name="T14" fmla="*/ 2147483647 w 667"/>
              <a:gd name="T15" fmla="*/ 2147483647 h 234"/>
              <a:gd name="T16" fmla="*/ 2147483647 w 667"/>
              <a:gd name="T17" fmla="*/ 2147483647 h 234"/>
              <a:gd name="T18" fmla="*/ 2147483647 w 667"/>
              <a:gd name="T19" fmla="*/ 2147483647 h 234"/>
              <a:gd name="T20" fmla="*/ 2147483647 w 667"/>
              <a:gd name="T21" fmla="*/ 2147483647 h 234"/>
              <a:gd name="T22" fmla="*/ 2147483647 w 667"/>
              <a:gd name="T23" fmla="*/ 2147483647 h 234"/>
              <a:gd name="T24" fmla="*/ 2147483647 w 667"/>
              <a:gd name="T25" fmla="*/ 2147483647 h 234"/>
              <a:gd name="T26" fmla="*/ 2147483647 w 667"/>
              <a:gd name="T27" fmla="*/ 2147483647 h 234"/>
              <a:gd name="T28" fmla="*/ 2147483647 w 667"/>
              <a:gd name="T29" fmla="*/ 2147483647 h 234"/>
              <a:gd name="T30" fmla="*/ 2147483647 w 667"/>
              <a:gd name="T31" fmla="*/ 2147483647 h 234"/>
              <a:gd name="T32" fmla="*/ 2147483647 w 667"/>
              <a:gd name="T33" fmla="*/ 2147483647 h 234"/>
              <a:gd name="T34" fmla="*/ 2147483647 w 667"/>
              <a:gd name="T35" fmla="*/ 2147483647 h 234"/>
              <a:gd name="T36" fmla="*/ 2147483647 w 667"/>
              <a:gd name="T37" fmla="*/ 2147483647 h 234"/>
              <a:gd name="T38" fmla="*/ 2147483647 w 667"/>
              <a:gd name="T39" fmla="*/ 2147483647 h 234"/>
              <a:gd name="T40" fmla="*/ 2147483647 w 667"/>
              <a:gd name="T41" fmla="*/ 2147483647 h 234"/>
              <a:gd name="T42" fmla="*/ 2147483647 w 667"/>
              <a:gd name="T43" fmla="*/ 2147483647 h 234"/>
              <a:gd name="T44" fmla="*/ 2147483647 w 667"/>
              <a:gd name="T45" fmla="*/ 2147483647 h 234"/>
              <a:gd name="T46" fmla="*/ 2147483647 w 667"/>
              <a:gd name="T47" fmla="*/ 2147483647 h 234"/>
              <a:gd name="T48" fmla="*/ 2147483647 w 667"/>
              <a:gd name="T49" fmla="*/ 2147483647 h 234"/>
              <a:gd name="T50" fmla="*/ 2147483647 w 667"/>
              <a:gd name="T51" fmla="*/ 2147483647 h 234"/>
              <a:gd name="T52" fmla="*/ 2147483647 w 667"/>
              <a:gd name="T53" fmla="*/ 2147483647 h 234"/>
              <a:gd name="T54" fmla="*/ 2147483647 w 667"/>
              <a:gd name="T55" fmla="*/ 2147483647 h 234"/>
              <a:gd name="T56" fmla="*/ 2147483647 w 667"/>
              <a:gd name="T57" fmla="*/ 2147483647 h 234"/>
              <a:gd name="T58" fmla="*/ 2147483647 w 667"/>
              <a:gd name="T59" fmla="*/ 2147483647 h 234"/>
              <a:gd name="T60" fmla="*/ 2147483647 w 667"/>
              <a:gd name="T61" fmla="*/ 2147483647 h 234"/>
              <a:gd name="T62" fmla="*/ 2147483647 w 667"/>
              <a:gd name="T63" fmla="*/ 2147483647 h 234"/>
              <a:gd name="T64" fmla="*/ 2147483647 w 667"/>
              <a:gd name="T65" fmla="*/ 2147483647 h 234"/>
              <a:gd name="T66" fmla="*/ 2147483647 w 667"/>
              <a:gd name="T67" fmla="*/ 2147483647 h 234"/>
              <a:gd name="T68" fmla="*/ 2147483647 w 667"/>
              <a:gd name="T69" fmla="*/ 2147483647 h 234"/>
              <a:gd name="T70" fmla="*/ 2147483647 w 667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7"/>
              <a:gd name="T109" fmla="*/ 0 h 234"/>
              <a:gd name="T110" fmla="*/ 667 w 667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7" h="234">
                <a:moveTo>
                  <a:pt x="666" y="116"/>
                </a:moveTo>
                <a:lnTo>
                  <a:pt x="664" y="107"/>
                </a:lnTo>
                <a:lnTo>
                  <a:pt x="661" y="96"/>
                </a:lnTo>
                <a:lnTo>
                  <a:pt x="655" y="86"/>
                </a:lnTo>
                <a:lnTo>
                  <a:pt x="646" y="77"/>
                </a:lnTo>
                <a:lnTo>
                  <a:pt x="634" y="67"/>
                </a:lnTo>
                <a:lnTo>
                  <a:pt x="621" y="58"/>
                </a:lnTo>
                <a:lnTo>
                  <a:pt x="606" y="50"/>
                </a:lnTo>
                <a:lnTo>
                  <a:pt x="588" y="42"/>
                </a:lnTo>
                <a:lnTo>
                  <a:pt x="568" y="35"/>
                </a:lnTo>
                <a:lnTo>
                  <a:pt x="547" y="28"/>
                </a:lnTo>
                <a:lnTo>
                  <a:pt x="524" y="21"/>
                </a:lnTo>
                <a:lnTo>
                  <a:pt x="499" y="16"/>
                </a:lnTo>
                <a:lnTo>
                  <a:pt x="474" y="11"/>
                </a:lnTo>
                <a:lnTo>
                  <a:pt x="447" y="7"/>
                </a:lnTo>
                <a:lnTo>
                  <a:pt x="419" y="4"/>
                </a:lnTo>
                <a:lnTo>
                  <a:pt x="391" y="2"/>
                </a:lnTo>
                <a:lnTo>
                  <a:pt x="362" y="1"/>
                </a:lnTo>
                <a:lnTo>
                  <a:pt x="333" y="0"/>
                </a:lnTo>
                <a:lnTo>
                  <a:pt x="304" y="1"/>
                </a:lnTo>
                <a:lnTo>
                  <a:pt x="275" y="2"/>
                </a:lnTo>
                <a:lnTo>
                  <a:pt x="247" y="4"/>
                </a:lnTo>
                <a:lnTo>
                  <a:pt x="219" y="7"/>
                </a:lnTo>
                <a:lnTo>
                  <a:pt x="192" y="11"/>
                </a:lnTo>
                <a:lnTo>
                  <a:pt x="167" y="16"/>
                </a:lnTo>
                <a:lnTo>
                  <a:pt x="143" y="21"/>
                </a:lnTo>
                <a:lnTo>
                  <a:pt x="120" y="28"/>
                </a:lnTo>
                <a:lnTo>
                  <a:pt x="98" y="35"/>
                </a:lnTo>
                <a:lnTo>
                  <a:pt x="78" y="42"/>
                </a:lnTo>
                <a:lnTo>
                  <a:pt x="60" y="50"/>
                </a:lnTo>
                <a:lnTo>
                  <a:pt x="46" y="58"/>
                </a:lnTo>
                <a:lnTo>
                  <a:pt x="31" y="67"/>
                </a:lnTo>
                <a:lnTo>
                  <a:pt x="20" y="77"/>
                </a:lnTo>
                <a:lnTo>
                  <a:pt x="12" y="86"/>
                </a:lnTo>
                <a:lnTo>
                  <a:pt x="6" y="96"/>
                </a:lnTo>
                <a:lnTo>
                  <a:pt x="2" y="107"/>
                </a:lnTo>
                <a:lnTo>
                  <a:pt x="0" y="116"/>
                </a:lnTo>
                <a:lnTo>
                  <a:pt x="2" y="127"/>
                </a:lnTo>
                <a:lnTo>
                  <a:pt x="6" y="137"/>
                </a:lnTo>
                <a:lnTo>
                  <a:pt x="12" y="147"/>
                </a:lnTo>
                <a:lnTo>
                  <a:pt x="20" y="156"/>
                </a:lnTo>
                <a:lnTo>
                  <a:pt x="31" y="166"/>
                </a:lnTo>
                <a:lnTo>
                  <a:pt x="46" y="175"/>
                </a:lnTo>
                <a:lnTo>
                  <a:pt x="60" y="183"/>
                </a:lnTo>
                <a:lnTo>
                  <a:pt x="78" y="191"/>
                </a:lnTo>
                <a:lnTo>
                  <a:pt x="98" y="199"/>
                </a:lnTo>
                <a:lnTo>
                  <a:pt x="120" y="206"/>
                </a:lnTo>
                <a:lnTo>
                  <a:pt x="143" y="212"/>
                </a:lnTo>
                <a:lnTo>
                  <a:pt x="167" y="217"/>
                </a:lnTo>
                <a:lnTo>
                  <a:pt x="192" y="222"/>
                </a:lnTo>
                <a:lnTo>
                  <a:pt x="219" y="226"/>
                </a:lnTo>
                <a:lnTo>
                  <a:pt x="247" y="229"/>
                </a:lnTo>
                <a:lnTo>
                  <a:pt x="275" y="231"/>
                </a:lnTo>
                <a:lnTo>
                  <a:pt x="304" y="232"/>
                </a:lnTo>
                <a:lnTo>
                  <a:pt x="333" y="233"/>
                </a:lnTo>
                <a:lnTo>
                  <a:pt x="362" y="232"/>
                </a:lnTo>
                <a:lnTo>
                  <a:pt x="391" y="231"/>
                </a:lnTo>
                <a:lnTo>
                  <a:pt x="419" y="229"/>
                </a:lnTo>
                <a:lnTo>
                  <a:pt x="447" y="226"/>
                </a:lnTo>
                <a:lnTo>
                  <a:pt x="474" y="222"/>
                </a:lnTo>
                <a:lnTo>
                  <a:pt x="499" y="217"/>
                </a:lnTo>
                <a:lnTo>
                  <a:pt x="524" y="212"/>
                </a:lnTo>
                <a:lnTo>
                  <a:pt x="547" y="206"/>
                </a:lnTo>
                <a:lnTo>
                  <a:pt x="568" y="199"/>
                </a:lnTo>
                <a:lnTo>
                  <a:pt x="588" y="191"/>
                </a:lnTo>
                <a:lnTo>
                  <a:pt x="606" y="183"/>
                </a:lnTo>
                <a:lnTo>
                  <a:pt x="621" y="175"/>
                </a:lnTo>
                <a:lnTo>
                  <a:pt x="634" y="166"/>
                </a:lnTo>
                <a:lnTo>
                  <a:pt x="646" y="156"/>
                </a:lnTo>
                <a:lnTo>
                  <a:pt x="655" y="147"/>
                </a:lnTo>
                <a:lnTo>
                  <a:pt x="661" y="137"/>
                </a:lnTo>
                <a:lnTo>
                  <a:pt x="664" y="127"/>
                </a:lnTo>
                <a:lnTo>
                  <a:pt x="666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9"/>
          <p:cNvGrpSpPr>
            <a:grpSpLocks/>
          </p:cNvGrpSpPr>
          <p:nvPr/>
        </p:nvGrpSpPr>
        <p:grpSpPr bwMode="auto">
          <a:xfrm>
            <a:off x="2214563" y="2667000"/>
            <a:ext cx="2090737" cy="914400"/>
            <a:chOff x="2214436" y="2667000"/>
            <a:chExt cx="2090864" cy="914400"/>
          </a:xfrm>
        </p:grpSpPr>
        <p:sp>
          <p:nvSpPr>
            <p:cNvPr id="63572" name="Freeform 13"/>
            <p:cNvSpPr>
              <a:spLocks/>
            </p:cNvSpPr>
            <p:nvPr/>
          </p:nvSpPr>
          <p:spPr bwMode="auto">
            <a:xfrm>
              <a:off x="2590800" y="28194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73" name="Rectangle 29"/>
            <p:cNvSpPr>
              <a:spLocks noChangeArrowheads="1"/>
            </p:cNvSpPr>
            <p:nvPr/>
          </p:nvSpPr>
          <p:spPr bwMode="auto">
            <a:xfrm>
              <a:off x="2819400" y="2959100"/>
              <a:ext cx="706926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Lives</a:t>
              </a:r>
            </a:p>
          </p:txBody>
        </p:sp>
        <p:cxnSp>
          <p:nvCxnSpPr>
            <p:cNvPr id="63574" name="Straight Connector 50"/>
            <p:cNvCxnSpPr>
              <a:cxnSpLocks noChangeShapeType="1"/>
              <a:stCxn id="63490" idx="2"/>
            </p:cNvCxnSpPr>
            <p:nvPr/>
          </p:nvCxnSpPr>
          <p:spPr bwMode="auto">
            <a:xfrm rot="5400000">
              <a:off x="3790950" y="2609850"/>
              <a:ext cx="457200" cy="5715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75" name="Straight Connector 52"/>
            <p:cNvCxnSpPr>
              <a:cxnSpLocks noChangeShapeType="1"/>
            </p:cNvCxnSpPr>
            <p:nvPr/>
          </p:nvCxnSpPr>
          <p:spPr bwMode="auto">
            <a:xfrm rot="5400000">
              <a:off x="2174018" y="3164618"/>
              <a:ext cx="457200" cy="376364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3563" name="Group 135"/>
          <p:cNvGrpSpPr>
            <a:grpSpLocks/>
          </p:cNvGrpSpPr>
          <p:nvPr/>
        </p:nvGrpSpPr>
        <p:grpSpPr bwMode="auto">
          <a:xfrm>
            <a:off x="2743200" y="1434175"/>
            <a:ext cx="2986088" cy="1232824"/>
            <a:chOff x="2895600" y="1282337"/>
            <a:chExt cx="2986087" cy="1232263"/>
          </a:xfrm>
        </p:grpSpPr>
        <p:sp>
          <p:nvSpPr>
            <p:cNvPr id="63565" name="Rectangle 98"/>
            <p:cNvSpPr>
              <a:spLocks noChangeArrowheads="1"/>
            </p:cNvSpPr>
            <p:nvPr/>
          </p:nvSpPr>
          <p:spPr bwMode="auto">
            <a:xfrm>
              <a:off x="3276600" y="1981200"/>
              <a:ext cx="2362200" cy="533400"/>
            </a:xfrm>
            <a:prstGeom prst="rect">
              <a:avLst/>
            </a:prstGeom>
            <a:solidFill>
              <a:schemeClr val="bg2"/>
            </a:solidFill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eaLnBrk="0" hangingPunct="0"/>
              <a:r>
                <a:rPr lang="en-US" sz="2000" b="1" dirty="0" err="1">
                  <a:latin typeface="Comic Sans MS" pitchFamily="66" charset="0"/>
                </a:rPr>
                <a:t>Home_Telephone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63566" name="Freeform 9"/>
            <p:cNvSpPr>
              <a:spLocks/>
            </p:cNvSpPr>
            <p:nvPr/>
          </p:nvSpPr>
          <p:spPr bwMode="auto">
            <a:xfrm>
              <a:off x="2895600" y="1295400"/>
              <a:ext cx="1057275" cy="369888"/>
            </a:xfrm>
            <a:custGeom>
              <a:avLst/>
              <a:gdLst>
                <a:gd name="T0" fmla="*/ 2147483647 w 666"/>
                <a:gd name="T1" fmla="*/ 2147483647 h 233"/>
                <a:gd name="T2" fmla="*/ 2147483647 w 666"/>
                <a:gd name="T3" fmla="*/ 2147483647 h 233"/>
                <a:gd name="T4" fmla="*/ 2147483647 w 666"/>
                <a:gd name="T5" fmla="*/ 2147483647 h 233"/>
                <a:gd name="T6" fmla="*/ 2147483647 w 666"/>
                <a:gd name="T7" fmla="*/ 2147483647 h 233"/>
                <a:gd name="T8" fmla="*/ 2147483647 w 666"/>
                <a:gd name="T9" fmla="*/ 2147483647 h 233"/>
                <a:gd name="T10" fmla="*/ 2147483647 w 666"/>
                <a:gd name="T11" fmla="*/ 2147483647 h 233"/>
                <a:gd name="T12" fmla="*/ 2147483647 w 666"/>
                <a:gd name="T13" fmla="*/ 2147483647 h 233"/>
                <a:gd name="T14" fmla="*/ 2147483647 w 666"/>
                <a:gd name="T15" fmla="*/ 2147483647 h 233"/>
                <a:gd name="T16" fmla="*/ 2147483647 w 666"/>
                <a:gd name="T17" fmla="*/ 0 h 233"/>
                <a:gd name="T18" fmla="*/ 2147483647 w 666"/>
                <a:gd name="T19" fmla="*/ 0 h 233"/>
                <a:gd name="T20" fmla="*/ 2147483647 w 666"/>
                <a:gd name="T21" fmla="*/ 2147483647 h 233"/>
                <a:gd name="T22" fmla="*/ 2147483647 w 666"/>
                <a:gd name="T23" fmla="*/ 2147483647 h 233"/>
                <a:gd name="T24" fmla="*/ 2147483647 w 666"/>
                <a:gd name="T25" fmla="*/ 2147483647 h 233"/>
                <a:gd name="T26" fmla="*/ 2147483647 w 666"/>
                <a:gd name="T27" fmla="*/ 2147483647 h 233"/>
                <a:gd name="T28" fmla="*/ 2147483647 w 666"/>
                <a:gd name="T29" fmla="*/ 2147483647 h 233"/>
                <a:gd name="T30" fmla="*/ 2147483647 w 666"/>
                <a:gd name="T31" fmla="*/ 2147483647 h 233"/>
                <a:gd name="T32" fmla="*/ 2147483647 w 666"/>
                <a:gd name="T33" fmla="*/ 2147483647 h 233"/>
                <a:gd name="T34" fmla="*/ 2147483647 w 666"/>
                <a:gd name="T35" fmla="*/ 2147483647 h 233"/>
                <a:gd name="T36" fmla="*/ 2147483647 w 666"/>
                <a:gd name="T37" fmla="*/ 2147483647 h 233"/>
                <a:gd name="T38" fmla="*/ 2147483647 w 666"/>
                <a:gd name="T39" fmla="*/ 2147483647 h 233"/>
                <a:gd name="T40" fmla="*/ 2147483647 w 666"/>
                <a:gd name="T41" fmla="*/ 2147483647 h 233"/>
                <a:gd name="T42" fmla="*/ 2147483647 w 666"/>
                <a:gd name="T43" fmla="*/ 2147483647 h 233"/>
                <a:gd name="T44" fmla="*/ 2147483647 w 666"/>
                <a:gd name="T45" fmla="*/ 2147483647 h 233"/>
                <a:gd name="T46" fmla="*/ 2147483647 w 666"/>
                <a:gd name="T47" fmla="*/ 2147483647 h 233"/>
                <a:gd name="T48" fmla="*/ 2147483647 w 666"/>
                <a:gd name="T49" fmla="*/ 2147483647 h 233"/>
                <a:gd name="T50" fmla="*/ 2147483647 w 666"/>
                <a:gd name="T51" fmla="*/ 2147483647 h 233"/>
                <a:gd name="T52" fmla="*/ 2147483647 w 666"/>
                <a:gd name="T53" fmla="*/ 2147483647 h 233"/>
                <a:gd name="T54" fmla="*/ 2147483647 w 666"/>
                <a:gd name="T55" fmla="*/ 2147483647 h 233"/>
                <a:gd name="T56" fmla="*/ 2147483647 w 666"/>
                <a:gd name="T57" fmla="*/ 2147483647 h 233"/>
                <a:gd name="T58" fmla="*/ 2147483647 w 666"/>
                <a:gd name="T59" fmla="*/ 2147483647 h 233"/>
                <a:gd name="T60" fmla="*/ 2147483647 w 666"/>
                <a:gd name="T61" fmla="*/ 2147483647 h 233"/>
                <a:gd name="T62" fmla="*/ 2147483647 w 666"/>
                <a:gd name="T63" fmla="*/ 2147483647 h 233"/>
                <a:gd name="T64" fmla="*/ 2147483647 w 666"/>
                <a:gd name="T65" fmla="*/ 2147483647 h 233"/>
                <a:gd name="T66" fmla="*/ 2147483647 w 666"/>
                <a:gd name="T67" fmla="*/ 2147483647 h 233"/>
                <a:gd name="T68" fmla="*/ 2147483647 w 666"/>
                <a:gd name="T69" fmla="*/ 2147483647 h 233"/>
                <a:gd name="T70" fmla="*/ 2147483647 w 666"/>
                <a:gd name="T71" fmla="*/ 2147483647 h 2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6"/>
                <a:gd name="T109" fmla="*/ 0 h 233"/>
                <a:gd name="T110" fmla="*/ 666 w 666"/>
                <a:gd name="T111" fmla="*/ 233 h 2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6" h="233">
                  <a:moveTo>
                    <a:pt x="665" y="116"/>
                  </a:moveTo>
                  <a:lnTo>
                    <a:pt x="663" y="106"/>
                  </a:lnTo>
                  <a:lnTo>
                    <a:pt x="660" y="95"/>
                  </a:lnTo>
                  <a:lnTo>
                    <a:pt x="652" y="86"/>
                  </a:lnTo>
                  <a:lnTo>
                    <a:pt x="644" y="76"/>
                  </a:lnTo>
                  <a:lnTo>
                    <a:pt x="633" y="66"/>
                  </a:lnTo>
                  <a:lnTo>
                    <a:pt x="620" y="58"/>
                  </a:lnTo>
                  <a:lnTo>
                    <a:pt x="605" y="49"/>
                  </a:lnTo>
                  <a:lnTo>
                    <a:pt x="587" y="41"/>
                  </a:lnTo>
                  <a:lnTo>
                    <a:pt x="568" y="34"/>
                  </a:lnTo>
                  <a:lnTo>
                    <a:pt x="546" y="27"/>
                  </a:lnTo>
                  <a:lnTo>
                    <a:pt x="523" y="21"/>
                  </a:lnTo>
                  <a:lnTo>
                    <a:pt x="499" y="15"/>
                  </a:lnTo>
                  <a:lnTo>
                    <a:pt x="472" y="10"/>
                  </a:lnTo>
                  <a:lnTo>
                    <a:pt x="445" y="7"/>
                  </a:lnTo>
                  <a:lnTo>
                    <a:pt x="419" y="3"/>
                  </a:lnTo>
                  <a:lnTo>
                    <a:pt x="391" y="1"/>
                  </a:lnTo>
                  <a:lnTo>
                    <a:pt x="362" y="0"/>
                  </a:lnTo>
                  <a:lnTo>
                    <a:pt x="331" y="0"/>
                  </a:lnTo>
                  <a:lnTo>
                    <a:pt x="304" y="0"/>
                  </a:lnTo>
                  <a:lnTo>
                    <a:pt x="274" y="1"/>
                  </a:lnTo>
                  <a:lnTo>
                    <a:pt x="247" y="3"/>
                  </a:lnTo>
                  <a:lnTo>
                    <a:pt x="219" y="7"/>
                  </a:lnTo>
                  <a:lnTo>
                    <a:pt x="192" y="10"/>
                  </a:lnTo>
                  <a:lnTo>
                    <a:pt x="165" y="15"/>
                  </a:lnTo>
                  <a:lnTo>
                    <a:pt x="141" y="21"/>
                  </a:lnTo>
                  <a:lnTo>
                    <a:pt x="119" y="27"/>
                  </a:lnTo>
                  <a:lnTo>
                    <a:pt x="98" y="34"/>
                  </a:lnTo>
                  <a:lnTo>
                    <a:pt x="78" y="41"/>
                  </a:lnTo>
                  <a:lnTo>
                    <a:pt x="60" y="49"/>
                  </a:lnTo>
                  <a:lnTo>
                    <a:pt x="46" y="58"/>
                  </a:lnTo>
                  <a:lnTo>
                    <a:pt x="31" y="66"/>
                  </a:lnTo>
                  <a:lnTo>
                    <a:pt x="20" y="76"/>
                  </a:lnTo>
                  <a:lnTo>
                    <a:pt x="12" y="86"/>
                  </a:lnTo>
                  <a:lnTo>
                    <a:pt x="6" y="95"/>
                  </a:lnTo>
                  <a:lnTo>
                    <a:pt x="1" y="106"/>
                  </a:lnTo>
                  <a:lnTo>
                    <a:pt x="0" y="116"/>
                  </a:lnTo>
                  <a:lnTo>
                    <a:pt x="1" y="126"/>
                  </a:lnTo>
                  <a:lnTo>
                    <a:pt x="6" y="136"/>
                  </a:lnTo>
                  <a:lnTo>
                    <a:pt x="12" y="146"/>
                  </a:lnTo>
                  <a:lnTo>
                    <a:pt x="20" y="155"/>
                  </a:lnTo>
                  <a:lnTo>
                    <a:pt x="31" y="165"/>
                  </a:lnTo>
                  <a:lnTo>
                    <a:pt x="46" y="174"/>
                  </a:lnTo>
                  <a:lnTo>
                    <a:pt x="60" y="182"/>
                  </a:lnTo>
                  <a:lnTo>
                    <a:pt x="78" y="190"/>
                  </a:lnTo>
                  <a:lnTo>
                    <a:pt x="98" y="198"/>
                  </a:lnTo>
                  <a:lnTo>
                    <a:pt x="119" y="205"/>
                  </a:lnTo>
                  <a:lnTo>
                    <a:pt x="141" y="211"/>
                  </a:lnTo>
                  <a:lnTo>
                    <a:pt x="165" y="217"/>
                  </a:lnTo>
                  <a:lnTo>
                    <a:pt x="192" y="221"/>
                  </a:lnTo>
                  <a:lnTo>
                    <a:pt x="219" y="225"/>
                  </a:lnTo>
                  <a:lnTo>
                    <a:pt x="247" y="228"/>
                  </a:lnTo>
                  <a:lnTo>
                    <a:pt x="274" y="230"/>
                  </a:lnTo>
                  <a:lnTo>
                    <a:pt x="304" y="232"/>
                  </a:lnTo>
                  <a:lnTo>
                    <a:pt x="331" y="232"/>
                  </a:lnTo>
                  <a:lnTo>
                    <a:pt x="362" y="232"/>
                  </a:lnTo>
                  <a:lnTo>
                    <a:pt x="391" y="230"/>
                  </a:lnTo>
                  <a:lnTo>
                    <a:pt x="419" y="228"/>
                  </a:lnTo>
                  <a:lnTo>
                    <a:pt x="445" y="225"/>
                  </a:lnTo>
                  <a:lnTo>
                    <a:pt x="472" y="221"/>
                  </a:lnTo>
                  <a:lnTo>
                    <a:pt x="499" y="217"/>
                  </a:lnTo>
                  <a:lnTo>
                    <a:pt x="523" y="211"/>
                  </a:lnTo>
                  <a:lnTo>
                    <a:pt x="546" y="205"/>
                  </a:lnTo>
                  <a:lnTo>
                    <a:pt x="568" y="198"/>
                  </a:lnTo>
                  <a:lnTo>
                    <a:pt x="587" y="190"/>
                  </a:lnTo>
                  <a:lnTo>
                    <a:pt x="605" y="182"/>
                  </a:lnTo>
                  <a:lnTo>
                    <a:pt x="620" y="174"/>
                  </a:lnTo>
                  <a:lnTo>
                    <a:pt x="633" y="165"/>
                  </a:lnTo>
                  <a:lnTo>
                    <a:pt x="644" y="155"/>
                  </a:lnTo>
                  <a:lnTo>
                    <a:pt x="652" y="146"/>
                  </a:lnTo>
                  <a:lnTo>
                    <a:pt x="660" y="136"/>
                  </a:lnTo>
                  <a:lnTo>
                    <a:pt x="663" y="126"/>
                  </a:lnTo>
                  <a:lnTo>
                    <a:pt x="665" y="11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67" name="Freeform 15"/>
            <p:cNvSpPr>
              <a:spLocks/>
            </p:cNvSpPr>
            <p:nvPr/>
          </p:nvSpPr>
          <p:spPr bwMode="auto">
            <a:xfrm>
              <a:off x="4572000" y="1295400"/>
              <a:ext cx="1309687" cy="371475"/>
            </a:xfrm>
            <a:custGeom>
              <a:avLst/>
              <a:gdLst>
                <a:gd name="T0" fmla="*/ 2147483647 w 667"/>
                <a:gd name="T1" fmla="*/ 2147483647 h 234"/>
                <a:gd name="T2" fmla="*/ 2147483647 w 667"/>
                <a:gd name="T3" fmla="*/ 2147483647 h 234"/>
                <a:gd name="T4" fmla="*/ 2147483647 w 667"/>
                <a:gd name="T5" fmla="*/ 2147483647 h 234"/>
                <a:gd name="T6" fmla="*/ 2147483647 w 667"/>
                <a:gd name="T7" fmla="*/ 2147483647 h 234"/>
                <a:gd name="T8" fmla="*/ 2147483647 w 667"/>
                <a:gd name="T9" fmla="*/ 2147483647 h 234"/>
                <a:gd name="T10" fmla="*/ 2147483647 w 667"/>
                <a:gd name="T11" fmla="*/ 2147483647 h 234"/>
                <a:gd name="T12" fmla="*/ 2147483647 w 667"/>
                <a:gd name="T13" fmla="*/ 2147483647 h 234"/>
                <a:gd name="T14" fmla="*/ 2147483647 w 667"/>
                <a:gd name="T15" fmla="*/ 2147483647 h 234"/>
                <a:gd name="T16" fmla="*/ 2147483647 w 667"/>
                <a:gd name="T17" fmla="*/ 2147483647 h 234"/>
                <a:gd name="T18" fmla="*/ 2147483647 w 667"/>
                <a:gd name="T19" fmla="*/ 2147483647 h 234"/>
                <a:gd name="T20" fmla="*/ 2147483647 w 667"/>
                <a:gd name="T21" fmla="*/ 2147483647 h 234"/>
                <a:gd name="T22" fmla="*/ 2147483647 w 667"/>
                <a:gd name="T23" fmla="*/ 2147483647 h 234"/>
                <a:gd name="T24" fmla="*/ 2147483647 w 667"/>
                <a:gd name="T25" fmla="*/ 2147483647 h 234"/>
                <a:gd name="T26" fmla="*/ 2147483647 w 667"/>
                <a:gd name="T27" fmla="*/ 2147483647 h 234"/>
                <a:gd name="T28" fmla="*/ 2147483647 w 667"/>
                <a:gd name="T29" fmla="*/ 2147483647 h 234"/>
                <a:gd name="T30" fmla="*/ 2147483647 w 667"/>
                <a:gd name="T31" fmla="*/ 2147483647 h 234"/>
                <a:gd name="T32" fmla="*/ 2147483647 w 667"/>
                <a:gd name="T33" fmla="*/ 2147483647 h 234"/>
                <a:gd name="T34" fmla="*/ 2147483647 w 667"/>
                <a:gd name="T35" fmla="*/ 2147483647 h 234"/>
                <a:gd name="T36" fmla="*/ 2147483647 w 667"/>
                <a:gd name="T37" fmla="*/ 2147483647 h 234"/>
                <a:gd name="T38" fmla="*/ 2147483647 w 667"/>
                <a:gd name="T39" fmla="*/ 2147483647 h 234"/>
                <a:gd name="T40" fmla="*/ 2147483647 w 667"/>
                <a:gd name="T41" fmla="*/ 2147483647 h 234"/>
                <a:gd name="T42" fmla="*/ 2147483647 w 667"/>
                <a:gd name="T43" fmla="*/ 2147483647 h 234"/>
                <a:gd name="T44" fmla="*/ 2147483647 w 667"/>
                <a:gd name="T45" fmla="*/ 2147483647 h 234"/>
                <a:gd name="T46" fmla="*/ 2147483647 w 667"/>
                <a:gd name="T47" fmla="*/ 2147483647 h 234"/>
                <a:gd name="T48" fmla="*/ 2147483647 w 667"/>
                <a:gd name="T49" fmla="*/ 2147483647 h 234"/>
                <a:gd name="T50" fmla="*/ 2147483647 w 667"/>
                <a:gd name="T51" fmla="*/ 2147483647 h 234"/>
                <a:gd name="T52" fmla="*/ 2147483647 w 667"/>
                <a:gd name="T53" fmla="*/ 2147483647 h 234"/>
                <a:gd name="T54" fmla="*/ 2147483647 w 667"/>
                <a:gd name="T55" fmla="*/ 2147483647 h 234"/>
                <a:gd name="T56" fmla="*/ 2147483647 w 667"/>
                <a:gd name="T57" fmla="*/ 2147483647 h 234"/>
                <a:gd name="T58" fmla="*/ 2147483647 w 667"/>
                <a:gd name="T59" fmla="*/ 2147483647 h 234"/>
                <a:gd name="T60" fmla="*/ 2147483647 w 667"/>
                <a:gd name="T61" fmla="*/ 2147483647 h 234"/>
                <a:gd name="T62" fmla="*/ 2147483647 w 667"/>
                <a:gd name="T63" fmla="*/ 2147483647 h 234"/>
                <a:gd name="T64" fmla="*/ 2147483647 w 667"/>
                <a:gd name="T65" fmla="*/ 2147483647 h 234"/>
                <a:gd name="T66" fmla="*/ 2147483647 w 667"/>
                <a:gd name="T67" fmla="*/ 2147483647 h 234"/>
                <a:gd name="T68" fmla="*/ 2147483647 w 667"/>
                <a:gd name="T69" fmla="*/ 2147483647 h 234"/>
                <a:gd name="T70" fmla="*/ 2147483647 w 667"/>
                <a:gd name="T71" fmla="*/ 2147483647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7"/>
                <a:gd name="T109" fmla="*/ 0 h 234"/>
                <a:gd name="T110" fmla="*/ 667 w 667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7" h="234">
                  <a:moveTo>
                    <a:pt x="666" y="116"/>
                  </a:moveTo>
                  <a:lnTo>
                    <a:pt x="664" y="107"/>
                  </a:lnTo>
                  <a:lnTo>
                    <a:pt x="661" y="96"/>
                  </a:lnTo>
                  <a:lnTo>
                    <a:pt x="655" y="86"/>
                  </a:lnTo>
                  <a:lnTo>
                    <a:pt x="646" y="77"/>
                  </a:lnTo>
                  <a:lnTo>
                    <a:pt x="634" y="67"/>
                  </a:lnTo>
                  <a:lnTo>
                    <a:pt x="621" y="58"/>
                  </a:lnTo>
                  <a:lnTo>
                    <a:pt x="606" y="50"/>
                  </a:lnTo>
                  <a:lnTo>
                    <a:pt x="588" y="42"/>
                  </a:lnTo>
                  <a:lnTo>
                    <a:pt x="568" y="35"/>
                  </a:lnTo>
                  <a:lnTo>
                    <a:pt x="547" y="28"/>
                  </a:lnTo>
                  <a:lnTo>
                    <a:pt x="524" y="21"/>
                  </a:lnTo>
                  <a:lnTo>
                    <a:pt x="499" y="16"/>
                  </a:lnTo>
                  <a:lnTo>
                    <a:pt x="474" y="11"/>
                  </a:lnTo>
                  <a:lnTo>
                    <a:pt x="447" y="7"/>
                  </a:lnTo>
                  <a:lnTo>
                    <a:pt x="419" y="4"/>
                  </a:lnTo>
                  <a:lnTo>
                    <a:pt x="391" y="2"/>
                  </a:lnTo>
                  <a:lnTo>
                    <a:pt x="362" y="1"/>
                  </a:lnTo>
                  <a:lnTo>
                    <a:pt x="333" y="0"/>
                  </a:lnTo>
                  <a:lnTo>
                    <a:pt x="304" y="1"/>
                  </a:lnTo>
                  <a:lnTo>
                    <a:pt x="275" y="2"/>
                  </a:lnTo>
                  <a:lnTo>
                    <a:pt x="247" y="4"/>
                  </a:lnTo>
                  <a:lnTo>
                    <a:pt x="219" y="7"/>
                  </a:lnTo>
                  <a:lnTo>
                    <a:pt x="192" y="11"/>
                  </a:lnTo>
                  <a:lnTo>
                    <a:pt x="167" y="16"/>
                  </a:lnTo>
                  <a:lnTo>
                    <a:pt x="143" y="21"/>
                  </a:lnTo>
                  <a:lnTo>
                    <a:pt x="120" y="28"/>
                  </a:lnTo>
                  <a:lnTo>
                    <a:pt x="98" y="35"/>
                  </a:lnTo>
                  <a:lnTo>
                    <a:pt x="78" y="42"/>
                  </a:lnTo>
                  <a:lnTo>
                    <a:pt x="60" y="50"/>
                  </a:lnTo>
                  <a:lnTo>
                    <a:pt x="46" y="58"/>
                  </a:lnTo>
                  <a:lnTo>
                    <a:pt x="31" y="67"/>
                  </a:lnTo>
                  <a:lnTo>
                    <a:pt x="20" y="77"/>
                  </a:lnTo>
                  <a:lnTo>
                    <a:pt x="12" y="86"/>
                  </a:lnTo>
                  <a:lnTo>
                    <a:pt x="6" y="96"/>
                  </a:lnTo>
                  <a:lnTo>
                    <a:pt x="2" y="107"/>
                  </a:lnTo>
                  <a:lnTo>
                    <a:pt x="0" y="116"/>
                  </a:lnTo>
                  <a:lnTo>
                    <a:pt x="2" y="127"/>
                  </a:lnTo>
                  <a:lnTo>
                    <a:pt x="6" y="137"/>
                  </a:lnTo>
                  <a:lnTo>
                    <a:pt x="12" y="147"/>
                  </a:lnTo>
                  <a:lnTo>
                    <a:pt x="20" y="156"/>
                  </a:lnTo>
                  <a:lnTo>
                    <a:pt x="31" y="166"/>
                  </a:lnTo>
                  <a:lnTo>
                    <a:pt x="46" y="175"/>
                  </a:lnTo>
                  <a:lnTo>
                    <a:pt x="60" y="183"/>
                  </a:lnTo>
                  <a:lnTo>
                    <a:pt x="78" y="191"/>
                  </a:lnTo>
                  <a:lnTo>
                    <a:pt x="98" y="199"/>
                  </a:lnTo>
                  <a:lnTo>
                    <a:pt x="120" y="206"/>
                  </a:lnTo>
                  <a:lnTo>
                    <a:pt x="143" y="212"/>
                  </a:lnTo>
                  <a:lnTo>
                    <a:pt x="167" y="217"/>
                  </a:lnTo>
                  <a:lnTo>
                    <a:pt x="192" y="222"/>
                  </a:lnTo>
                  <a:lnTo>
                    <a:pt x="219" y="226"/>
                  </a:lnTo>
                  <a:lnTo>
                    <a:pt x="247" y="229"/>
                  </a:lnTo>
                  <a:lnTo>
                    <a:pt x="275" y="231"/>
                  </a:lnTo>
                  <a:lnTo>
                    <a:pt x="304" y="232"/>
                  </a:lnTo>
                  <a:lnTo>
                    <a:pt x="333" y="233"/>
                  </a:lnTo>
                  <a:lnTo>
                    <a:pt x="362" y="232"/>
                  </a:lnTo>
                  <a:lnTo>
                    <a:pt x="391" y="231"/>
                  </a:lnTo>
                  <a:lnTo>
                    <a:pt x="419" y="229"/>
                  </a:lnTo>
                  <a:lnTo>
                    <a:pt x="447" y="226"/>
                  </a:lnTo>
                  <a:lnTo>
                    <a:pt x="474" y="222"/>
                  </a:lnTo>
                  <a:lnTo>
                    <a:pt x="499" y="217"/>
                  </a:lnTo>
                  <a:lnTo>
                    <a:pt x="524" y="212"/>
                  </a:lnTo>
                  <a:lnTo>
                    <a:pt x="547" y="206"/>
                  </a:lnTo>
                  <a:lnTo>
                    <a:pt x="568" y="199"/>
                  </a:lnTo>
                  <a:lnTo>
                    <a:pt x="588" y="191"/>
                  </a:lnTo>
                  <a:lnTo>
                    <a:pt x="606" y="183"/>
                  </a:lnTo>
                  <a:lnTo>
                    <a:pt x="621" y="175"/>
                  </a:lnTo>
                  <a:lnTo>
                    <a:pt x="634" y="166"/>
                  </a:lnTo>
                  <a:lnTo>
                    <a:pt x="646" y="156"/>
                  </a:lnTo>
                  <a:lnTo>
                    <a:pt x="655" y="147"/>
                  </a:lnTo>
                  <a:lnTo>
                    <a:pt x="661" y="137"/>
                  </a:lnTo>
                  <a:lnTo>
                    <a:pt x="664" y="127"/>
                  </a:lnTo>
                  <a:lnTo>
                    <a:pt x="666" y="11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68" name="Rectangle 19"/>
            <p:cNvSpPr>
              <a:spLocks noChangeArrowheads="1"/>
            </p:cNvSpPr>
            <p:nvPr/>
          </p:nvSpPr>
          <p:spPr bwMode="auto">
            <a:xfrm>
              <a:off x="2936875" y="1295400"/>
              <a:ext cx="968215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address</a:t>
              </a:r>
            </a:p>
          </p:txBody>
        </p:sp>
        <p:sp>
          <p:nvSpPr>
            <p:cNvPr id="63569" name="Rectangle 20"/>
            <p:cNvSpPr>
              <a:spLocks noChangeArrowheads="1"/>
            </p:cNvSpPr>
            <p:nvPr/>
          </p:nvSpPr>
          <p:spPr bwMode="auto">
            <a:xfrm>
              <a:off x="4842106" y="1282337"/>
              <a:ext cx="796694" cy="335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 dirty="0">
                  <a:solidFill>
                    <a:srgbClr val="000000"/>
                  </a:solidFill>
                  <a:latin typeface="Arial" pitchFamily="34" charset="0"/>
                </a:rPr>
                <a:t>phone</a:t>
              </a:r>
            </a:p>
          </p:txBody>
        </p:sp>
        <p:cxnSp>
          <p:nvCxnSpPr>
            <p:cNvPr id="63570" name="Straight Connector 128"/>
            <p:cNvCxnSpPr>
              <a:cxnSpLocks noChangeShapeType="1"/>
            </p:cNvCxnSpPr>
            <p:nvPr/>
          </p:nvCxnSpPr>
          <p:spPr bwMode="auto">
            <a:xfrm rot="16200000" flipH="1">
              <a:off x="3467100" y="1714500"/>
              <a:ext cx="304800" cy="2286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71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4953000" y="1676400"/>
              <a:ext cx="304800" cy="3048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80EFF-CB2F-4D38-BE77-607BDAAA1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A845-4A34-437E-85FA-FEA557878040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6CE9C5-A6D0-427E-9CA1-1ECBB85C9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58</a:t>
            </a:fld>
            <a:endParaRPr lang="en-US"/>
          </a:p>
        </p:txBody>
      </p:sp>
      <p:sp>
        <p:nvSpPr>
          <p:cNvPr id="104" name="Speech Bubble: Rectangle with Corners Rounded 103">
            <a:extLst>
              <a:ext uri="{FF2B5EF4-FFF2-40B4-BE49-F238E27FC236}">
                <a16:creationId xmlns:a16="http://schemas.microsoft.com/office/drawing/2014/main" id="{AB4E4250-FE80-4B8C-9277-014563ACD1DD}"/>
              </a:ext>
            </a:extLst>
          </p:cNvPr>
          <p:cNvSpPr/>
          <p:nvPr/>
        </p:nvSpPr>
        <p:spPr>
          <a:xfrm>
            <a:off x="7264969" y="3355136"/>
            <a:ext cx="1650999" cy="926586"/>
          </a:xfrm>
          <a:prstGeom prst="wedgeRoundRectCallout">
            <a:avLst>
              <a:gd name="adj1" fmla="val -49686"/>
              <a:gd name="adj2" fmla="val 86301"/>
              <a:gd name="adj3" fmla="val 16667"/>
            </a:avLst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>
              <a:lnSpc>
                <a:spcPts val="2900"/>
              </a:lnSpc>
            </a:pP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Many-to-many</a:t>
            </a:r>
          </a:p>
        </p:txBody>
      </p:sp>
    </p:spTree>
    <p:extLst>
      <p:ext uri="{BB962C8B-B14F-4D97-AF65-F5344CB8AC3E}">
        <p14:creationId xmlns:p14="http://schemas.microsoft.com/office/powerpoint/2010/main" val="247982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6" grpId="0" animBg="1"/>
      <p:bldP spid="10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2"/>
          <p:cNvSpPr>
            <a:spLocks noChangeArrowheads="1"/>
          </p:cNvSpPr>
          <p:nvPr/>
        </p:nvSpPr>
        <p:spPr bwMode="auto">
          <a:xfrm>
            <a:off x="1219200" y="1371600"/>
            <a:ext cx="6172200" cy="1295400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4515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r>
              <a:rPr lang="en-US"/>
              <a:t>Mapping Example</a:t>
            </a:r>
          </a:p>
        </p:txBody>
      </p:sp>
      <p:sp>
        <p:nvSpPr>
          <p:cNvPr id="64516" name="Freeform 9"/>
          <p:cNvSpPr>
            <a:spLocks/>
          </p:cNvSpPr>
          <p:nvPr/>
        </p:nvSpPr>
        <p:spPr bwMode="auto">
          <a:xfrm>
            <a:off x="1558925" y="1495425"/>
            <a:ext cx="10572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7" name="Freeform 14"/>
          <p:cNvSpPr>
            <a:spLocks/>
          </p:cNvSpPr>
          <p:nvPr/>
        </p:nvSpPr>
        <p:spPr bwMode="auto">
          <a:xfrm>
            <a:off x="1558925" y="2122488"/>
            <a:ext cx="1249363" cy="331787"/>
          </a:xfrm>
          <a:custGeom>
            <a:avLst/>
            <a:gdLst>
              <a:gd name="T0" fmla="*/ 2147483647 w 787"/>
              <a:gd name="T1" fmla="*/ 2147483647 h 209"/>
              <a:gd name="T2" fmla="*/ 2147483647 w 787"/>
              <a:gd name="T3" fmla="*/ 0 h 209"/>
              <a:gd name="T4" fmla="*/ 0 w 787"/>
              <a:gd name="T5" fmla="*/ 0 h 209"/>
              <a:gd name="T6" fmla="*/ 0 w 787"/>
              <a:gd name="T7" fmla="*/ 2147483647 h 209"/>
              <a:gd name="T8" fmla="*/ 2147483647 w 787"/>
              <a:gd name="T9" fmla="*/ 2147483647 h 2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7"/>
              <a:gd name="T16" fmla="*/ 0 h 209"/>
              <a:gd name="T17" fmla="*/ 787 w 787"/>
              <a:gd name="T18" fmla="*/ 209 h 2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7" h="209">
                <a:moveTo>
                  <a:pt x="786" y="208"/>
                </a:moveTo>
                <a:lnTo>
                  <a:pt x="786" y="0"/>
                </a:lnTo>
                <a:lnTo>
                  <a:pt x="0" y="0"/>
                </a:lnTo>
                <a:lnTo>
                  <a:pt x="0" y="208"/>
                </a:lnTo>
                <a:lnTo>
                  <a:pt x="786" y="20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8" name="Freeform 15"/>
          <p:cNvSpPr>
            <a:spLocks/>
          </p:cNvSpPr>
          <p:nvPr/>
        </p:nvSpPr>
        <p:spPr bwMode="auto">
          <a:xfrm>
            <a:off x="5715000" y="1504950"/>
            <a:ext cx="1309688" cy="371475"/>
          </a:xfrm>
          <a:custGeom>
            <a:avLst/>
            <a:gdLst>
              <a:gd name="T0" fmla="*/ 2147483647 w 667"/>
              <a:gd name="T1" fmla="*/ 2147483647 h 234"/>
              <a:gd name="T2" fmla="*/ 2147483647 w 667"/>
              <a:gd name="T3" fmla="*/ 2147483647 h 234"/>
              <a:gd name="T4" fmla="*/ 2147483647 w 667"/>
              <a:gd name="T5" fmla="*/ 2147483647 h 234"/>
              <a:gd name="T6" fmla="*/ 2147483647 w 667"/>
              <a:gd name="T7" fmla="*/ 2147483647 h 234"/>
              <a:gd name="T8" fmla="*/ 2147483647 w 667"/>
              <a:gd name="T9" fmla="*/ 2147483647 h 234"/>
              <a:gd name="T10" fmla="*/ 2147483647 w 667"/>
              <a:gd name="T11" fmla="*/ 2147483647 h 234"/>
              <a:gd name="T12" fmla="*/ 2147483647 w 667"/>
              <a:gd name="T13" fmla="*/ 2147483647 h 234"/>
              <a:gd name="T14" fmla="*/ 2147483647 w 667"/>
              <a:gd name="T15" fmla="*/ 2147483647 h 234"/>
              <a:gd name="T16" fmla="*/ 2147483647 w 667"/>
              <a:gd name="T17" fmla="*/ 2147483647 h 234"/>
              <a:gd name="T18" fmla="*/ 2147483647 w 667"/>
              <a:gd name="T19" fmla="*/ 2147483647 h 234"/>
              <a:gd name="T20" fmla="*/ 2147483647 w 667"/>
              <a:gd name="T21" fmla="*/ 2147483647 h 234"/>
              <a:gd name="T22" fmla="*/ 2147483647 w 667"/>
              <a:gd name="T23" fmla="*/ 2147483647 h 234"/>
              <a:gd name="T24" fmla="*/ 2147483647 w 667"/>
              <a:gd name="T25" fmla="*/ 2147483647 h 234"/>
              <a:gd name="T26" fmla="*/ 2147483647 w 667"/>
              <a:gd name="T27" fmla="*/ 2147483647 h 234"/>
              <a:gd name="T28" fmla="*/ 2147483647 w 667"/>
              <a:gd name="T29" fmla="*/ 2147483647 h 234"/>
              <a:gd name="T30" fmla="*/ 2147483647 w 667"/>
              <a:gd name="T31" fmla="*/ 2147483647 h 234"/>
              <a:gd name="T32" fmla="*/ 2147483647 w 667"/>
              <a:gd name="T33" fmla="*/ 2147483647 h 234"/>
              <a:gd name="T34" fmla="*/ 2147483647 w 667"/>
              <a:gd name="T35" fmla="*/ 2147483647 h 234"/>
              <a:gd name="T36" fmla="*/ 2147483647 w 667"/>
              <a:gd name="T37" fmla="*/ 2147483647 h 234"/>
              <a:gd name="T38" fmla="*/ 2147483647 w 667"/>
              <a:gd name="T39" fmla="*/ 2147483647 h 234"/>
              <a:gd name="T40" fmla="*/ 2147483647 w 667"/>
              <a:gd name="T41" fmla="*/ 2147483647 h 234"/>
              <a:gd name="T42" fmla="*/ 2147483647 w 667"/>
              <a:gd name="T43" fmla="*/ 2147483647 h 234"/>
              <a:gd name="T44" fmla="*/ 2147483647 w 667"/>
              <a:gd name="T45" fmla="*/ 2147483647 h 234"/>
              <a:gd name="T46" fmla="*/ 2147483647 w 667"/>
              <a:gd name="T47" fmla="*/ 2147483647 h 234"/>
              <a:gd name="T48" fmla="*/ 2147483647 w 667"/>
              <a:gd name="T49" fmla="*/ 2147483647 h 234"/>
              <a:gd name="T50" fmla="*/ 2147483647 w 667"/>
              <a:gd name="T51" fmla="*/ 2147483647 h 234"/>
              <a:gd name="T52" fmla="*/ 2147483647 w 667"/>
              <a:gd name="T53" fmla="*/ 2147483647 h 234"/>
              <a:gd name="T54" fmla="*/ 2147483647 w 667"/>
              <a:gd name="T55" fmla="*/ 2147483647 h 234"/>
              <a:gd name="T56" fmla="*/ 2147483647 w 667"/>
              <a:gd name="T57" fmla="*/ 2147483647 h 234"/>
              <a:gd name="T58" fmla="*/ 2147483647 w 667"/>
              <a:gd name="T59" fmla="*/ 2147483647 h 234"/>
              <a:gd name="T60" fmla="*/ 2147483647 w 667"/>
              <a:gd name="T61" fmla="*/ 2147483647 h 234"/>
              <a:gd name="T62" fmla="*/ 2147483647 w 667"/>
              <a:gd name="T63" fmla="*/ 2147483647 h 234"/>
              <a:gd name="T64" fmla="*/ 2147483647 w 667"/>
              <a:gd name="T65" fmla="*/ 2147483647 h 234"/>
              <a:gd name="T66" fmla="*/ 2147483647 w 667"/>
              <a:gd name="T67" fmla="*/ 2147483647 h 234"/>
              <a:gd name="T68" fmla="*/ 2147483647 w 667"/>
              <a:gd name="T69" fmla="*/ 2147483647 h 234"/>
              <a:gd name="T70" fmla="*/ 2147483647 w 667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7"/>
              <a:gd name="T109" fmla="*/ 0 h 234"/>
              <a:gd name="T110" fmla="*/ 667 w 667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7" h="234">
                <a:moveTo>
                  <a:pt x="666" y="116"/>
                </a:moveTo>
                <a:lnTo>
                  <a:pt x="664" y="107"/>
                </a:lnTo>
                <a:lnTo>
                  <a:pt x="661" y="96"/>
                </a:lnTo>
                <a:lnTo>
                  <a:pt x="655" y="86"/>
                </a:lnTo>
                <a:lnTo>
                  <a:pt x="646" y="77"/>
                </a:lnTo>
                <a:lnTo>
                  <a:pt x="634" y="67"/>
                </a:lnTo>
                <a:lnTo>
                  <a:pt x="621" y="58"/>
                </a:lnTo>
                <a:lnTo>
                  <a:pt x="606" y="50"/>
                </a:lnTo>
                <a:lnTo>
                  <a:pt x="588" y="42"/>
                </a:lnTo>
                <a:lnTo>
                  <a:pt x="568" y="35"/>
                </a:lnTo>
                <a:lnTo>
                  <a:pt x="547" y="28"/>
                </a:lnTo>
                <a:lnTo>
                  <a:pt x="524" y="21"/>
                </a:lnTo>
                <a:lnTo>
                  <a:pt x="499" y="16"/>
                </a:lnTo>
                <a:lnTo>
                  <a:pt x="474" y="11"/>
                </a:lnTo>
                <a:lnTo>
                  <a:pt x="447" y="7"/>
                </a:lnTo>
                <a:lnTo>
                  <a:pt x="419" y="4"/>
                </a:lnTo>
                <a:lnTo>
                  <a:pt x="391" y="2"/>
                </a:lnTo>
                <a:lnTo>
                  <a:pt x="362" y="1"/>
                </a:lnTo>
                <a:lnTo>
                  <a:pt x="333" y="0"/>
                </a:lnTo>
                <a:lnTo>
                  <a:pt x="304" y="1"/>
                </a:lnTo>
                <a:lnTo>
                  <a:pt x="275" y="2"/>
                </a:lnTo>
                <a:lnTo>
                  <a:pt x="247" y="4"/>
                </a:lnTo>
                <a:lnTo>
                  <a:pt x="219" y="7"/>
                </a:lnTo>
                <a:lnTo>
                  <a:pt x="192" y="11"/>
                </a:lnTo>
                <a:lnTo>
                  <a:pt x="167" y="16"/>
                </a:lnTo>
                <a:lnTo>
                  <a:pt x="143" y="21"/>
                </a:lnTo>
                <a:lnTo>
                  <a:pt x="120" y="28"/>
                </a:lnTo>
                <a:lnTo>
                  <a:pt x="98" y="35"/>
                </a:lnTo>
                <a:lnTo>
                  <a:pt x="78" y="42"/>
                </a:lnTo>
                <a:lnTo>
                  <a:pt x="60" y="50"/>
                </a:lnTo>
                <a:lnTo>
                  <a:pt x="46" y="58"/>
                </a:lnTo>
                <a:lnTo>
                  <a:pt x="31" y="67"/>
                </a:lnTo>
                <a:lnTo>
                  <a:pt x="20" y="77"/>
                </a:lnTo>
                <a:lnTo>
                  <a:pt x="12" y="86"/>
                </a:lnTo>
                <a:lnTo>
                  <a:pt x="6" y="96"/>
                </a:lnTo>
                <a:lnTo>
                  <a:pt x="2" y="107"/>
                </a:lnTo>
                <a:lnTo>
                  <a:pt x="0" y="116"/>
                </a:lnTo>
                <a:lnTo>
                  <a:pt x="2" y="127"/>
                </a:lnTo>
                <a:lnTo>
                  <a:pt x="6" y="137"/>
                </a:lnTo>
                <a:lnTo>
                  <a:pt x="12" y="147"/>
                </a:lnTo>
                <a:lnTo>
                  <a:pt x="20" y="156"/>
                </a:lnTo>
                <a:lnTo>
                  <a:pt x="31" y="166"/>
                </a:lnTo>
                <a:lnTo>
                  <a:pt x="46" y="175"/>
                </a:lnTo>
                <a:lnTo>
                  <a:pt x="60" y="183"/>
                </a:lnTo>
                <a:lnTo>
                  <a:pt x="78" y="191"/>
                </a:lnTo>
                <a:lnTo>
                  <a:pt x="98" y="199"/>
                </a:lnTo>
                <a:lnTo>
                  <a:pt x="120" y="206"/>
                </a:lnTo>
                <a:lnTo>
                  <a:pt x="143" y="212"/>
                </a:lnTo>
                <a:lnTo>
                  <a:pt x="167" y="217"/>
                </a:lnTo>
                <a:lnTo>
                  <a:pt x="192" y="222"/>
                </a:lnTo>
                <a:lnTo>
                  <a:pt x="219" y="226"/>
                </a:lnTo>
                <a:lnTo>
                  <a:pt x="247" y="229"/>
                </a:lnTo>
                <a:lnTo>
                  <a:pt x="275" y="231"/>
                </a:lnTo>
                <a:lnTo>
                  <a:pt x="304" y="232"/>
                </a:lnTo>
                <a:lnTo>
                  <a:pt x="333" y="233"/>
                </a:lnTo>
                <a:lnTo>
                  <a:pt x="362" y="232"/>
                </a:lnTo>
                <a:lnTo>
                  <a:pt x="391" y="231"/>
                </a:lnTo>
                <a:lnTo>
                  <a:pt x="419" y="229"/>
                </a:lnTo>
                <a:lnTo>
                  <a:pt x="447" y="226"/>
                </a:lnTo>
                <a:lnTo>
                  <a:pt x="474" y="222"/>
                </a:lnTo>
                <a:lnTo>
                  <a:pt x="499" y="217"/>
                </a:lnTo>
                <a:lnTo>
                  <a:pt x="524" y="212"/>
                </a:lnTo>
                <a:lnTo>
                  <a:pt x="547" y="206"/>
                </a:lnTo>
                <a:lnTo>
                  <a:pt x="568" y="199"/>
                </a:lnTo>
                <a:lnTo>
                  <a:pt x="588" y="191"/>
                </a:lnTo>
                <a:lnTo>
                  <a:pt x="606" y="183"/>
                </a:lnTo>
                <a:lnTo>
                  <a:pt x="621" y="175"/>
                </a:lnTo>
                <a:lnTo>
                  <a:pt x="634" y="166"/>
                </a:lnTo>
                <a:lnTo>
                  <a:pt x="646" y="156"/>
                </a:lnTo>
                <a:lnTo>
                  <a:pt x="655" y="147"/>
                </a:lnTo>
                <a:lnTo>
                  <a:pt x="661" y="137"/>
                </a:lnTo>
                <a:lnTo>
                  <a:pt x="664" y="127"/>
                </a:lnTo>
                <a:lnTo>
                  <a:pt x="666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9" name="Freeform 17"/>
          <p:cNvSpPr>
            <a:spLocks/>
          </p:cNvSpPr>
          <p:nvPr/>
        </p:nvSpPr>
        <p:spPr bwMode="auto">
          <a:xfrm>
            <a:off x="5715000" y="2132013"/>
            <a:ext cx="1309688" cy="361950"/>
          </a:xfrm>
          <a:custGeom>
            <a:avLst/>
            <a:gdLst>
              <a:gd name="T0" fmla="*/ 2147483647 w 929"/>
              <a:gd name="T1" fmla="*/ 2147483647 h 228"/>
              <a:gd name="T2" fmla="*/ 2147483647 w 929"/>
              <a:gd name="T3" fmla="*/ 0 h 228"/>
              <a:gd name="T4" fmla="*/ 0 w 929"/>
              <a:gd name="T5" fmla="*/ 0 h 228"/>
              <a:gd name="T6" fmla="*/ 0 w 929"/>
              <a:gd name="T7" fmla="*/ 2147483647 h 228"/>
              <a:gd name="T8" fmla="*/ 2147483647 w 929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9"/>
              <a:gd name="T16" fmla="*/ 0 h 228"/>
              <a:gd name="T17" fmla="*/ 929 w 929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9" h="228">
                <a:moveTo>
                  <a:pt x="928" y="227"/>
                </a:moveTo>
                <a:lnTo>
                  <a:pt x="928" y="0"/>
                </a:lnTo>
                <a:lnTo>
                  <a:pt x="0" y="0"/>
                </a:lnTo>
                <a:lnTo>
                  <a:pt x="0" y="227"/>
                </a:lnTo>
                <a:lnTo>
                  <a:pt x="928" y="22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0" name="Rectangle 19"/>
          <p:cNvSpPr>
            <a:spLocks noChangeArrowheads="1"/>
          </p:cNvSpPr>
          <p:nvPr/>
        </p:nvSpPr>
        <p:spPr bwMode="auto">
          <a:xfrm>
            <a:off x="1600200" y="1473200"/>
            <a:ext cx="968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address</a:t>
            </a:r>
          </a:p>
        </p:txBody>
      </p:sp>
      <p:grpSp>
        <p:nvGrpSpPr>
          <p:cNvPr id="64522" name="Group 85"/>
          <p:cNvGrpSpPr>
            <a:grpSpLocks/>
          </p:cNvGrpSpPr>
          <p:nvPr/>
        </p:nvGrpSpPr>
        <p:grpSpPr bwMode="auto">
          <a:xfrm>
            <a:off x="3616325" y="1981200"/>
            <a:ext cx="1176338" cy="609600"/>
            <a:chOff x="3768725" y="1600200"/>
            <a:chExt cx="1176338" cy="609600"/>
          </a:xfrm>
        </p:grpSpPr>
        <p:sp>
          <p:nvSpPr>
            <p:cNvPr id="64603" name="Freeform 13"/>
            <p:cNvSpPr>
              <a:spLocks/>
            </p:cNvSpPr>
            <p:nvPr/>
          </p:nvSpPr>
          <p:spPr bwMode="auto">
            <a:xfrm>
              <a:off x="3768725" y="16002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04" name="Rectangle 29"/>
            <p:cNvSpPr>
              <a:spLocks noChangeArrowheads="1"/>
            </p:cNvSpPr>
            <p:nvPr/>
          </p:nvSpPr>
          <p:spPr bwMode="auto">
            <a:xfrm>
              <a:off x="3981335" y="1732405"/>
              <a:ext cx="751810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Home</a:t>
              </a:r>
            </a:p>
          </p:txBody>
        </p:sp>
      </p:grpSp>
      <p:sp>
        <p:nvSpPr>
          <p:cNvPr id="64523" name="Rectangle 31"/>
          <p:cNvSpPr>
            <a:spLocks noChangeArrowheads="1"/>
          </p:cNvSpPr>
          <p:nvPr/>
        </p:nvSpPr>
        <p:spPr bwMode="auto">
          <a:xfrm>
            <a:off x="5768714" y="2135890"/>
            <a:ext cx="1192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Telephone</a:t>
            </a:r>
          </a:p>
        </p:txBody>
      </p:sp>
      <p:sp>
        <p:nvSpPr>
          <p:cNvPr id="64524" name="Rectangle 32"/>
          <p:cNvSpPr>
            <a:spLocks noChangeArrowheads="1"/>
          </p:cNvSpPr>
          <p:nvPr/>
        </p:nvSpPr>
        <p:spPr bwMode="auto">
          <a:xfrm>
            <a:off x="1828800" y="2120900"/>
            <a:ext cx="717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Place</a:t>
            </a:r>
          </a:p>
        </p:txBody>
      </p:sp>
      <p:sp>
        <p:nvSpPr>
          <p:cNvPr id="64525" name="Line 43"/>
          <p:cNvSpPr>
            <a:spLocks noChangeShapeType="1"/>
          </p:cNvSpPr>
          <p:nvPr/>
        </p:nvSpPr>
        <p:spPr bwMode="auto">
          <a:xfrm>
            <a:off x="4802188" y="2292350"/>
            <a:ext cx="9207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6" name="Line 44"/>
          <p:cNvSpPr>
            <a:spLocks noChangeShapeType="1"/>
          </p:cNvSpPr>
          <p:nvPr/>
        </p:nvSpPr>
        <p:spPr bwMode="auto">
          <a:xfrm flipH="1">
            <a:off x="2825750" y="2292350"/>
            <a:ext cx="766763" cy="0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4527" name="Straight Connector 39"/>
          <p:cNvCxnSpPr>
            <a:cxnSpLocks noChangeShapeType="1"/>
            <a:endCxn id="64523" idx="0"/>
          </p:cNvCxnSpPr>
          <p:nvPr/>
        </p:nvCxnSpPr>
        <p:spPr bwMode="auto">
          <a:xfrm rot="16200000" flipH="1">
            <a:off x="6240996" y="2012858"/>
            <a:ext cx="215900" cy="3016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8" name="Straight Connector 41"/>
          <p:cNvCxnSpPr>
            <a:cxnSpLocks noChangeShapeType="1"/>
            <a:stCxn id="64524" idx="0"/>
          </p:cNvCxnSpPr>
          <p:nvPr/>
        </p:nvCxnSpPr>
        <p:spPr bwMode="auto">
          <a:xfrm rot="16200000" flipV="1">
            <a:off x="2052638" y="1985962"/>
            <a:ext cx="215900" cy="539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4529" name="Group 47"/>
          <p:cNvGrpSpPr>
            <a:grpSpLocks/>
          </p:cNvGrpSpPr>
          <p:nvPr/>
        </p:nvGrpSpPr>
        <p:grpSpPr bwMode="auto">
          <a:xfrm>
            <a:off x="1524000" y="3581400"/>
            <a:ext cx="1309688" cy="373063"/>
            <a:chOff x="1693863" y="3429000"/>
            <a:chExt cx="1309687" cy="373063"/>
          </a:xfrm>
        </p:grpSpPr>
        <p:sp>
          <p:nvSpPr>
            <p:cNvPr id="64601" name="Freeform 17"/>
            <p:cNvSpPr>
              <a:spLocks/>
            </p:cNvSpPr>
            <p:nvPr/>
          </p:nvSpPr>
          <p:spPr bwMode="auto">
            <a:xfrm>
              <a:off x="1693863" y="3440113"/>
              <a:ext cx="1309687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02" name="Rectangle 31"/>
            <p:cNvSpPr>
              <a:spLocks noChangeArrowheads="1"/>
            </p:cNvSpPr>
            <p:nvPr/>
          </p:nvSpPr>
          <p:spPr bwMode="auto">
            <a:xfrm>
              <a:off x="1796797" y="3429000"/>
              <a:ext cx="1175003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Musicians</a:t>
              </a:r>
            </a:p>
          </p:txBody>
        </p:sp>
      </p:grpSp>
      <p:grpSp>
        <p:nvGrpSpPr>
          <p:cNvPr id="64530" name="Group 89"/>
          <p:cNvGrpSpPr>
            <a:grpSpLocks/>
          </p:cNvGrpSpPr>
          <p:nvPr/>
        </p:nvGrpSpPr>
        <p:grpSpPr bwMode="auto">
          <a:xfrm>
            <a:off x="2214563" y="2667000"/>
            <a:ext cx="2090737" cy="914400"/>
            <a:chOff x="2214436" y="2667000"/>
            <a:chExt cx="2090864" cy="914400"/>
          </a:xfrm>
        </p:grpSpPr>
        <p:sp>
          <p:nvSpPr>
            <p:cNvPr id="64597" name="Freeform 13"/>
            <p:cNvSpPr>
              <a:spLocks/>
            </p:cNvSpPr>
            <p:nvPr/>
          </p:nvSpPr>
          <p:spPr bwMode="auto">
            <a:xfrm>
              <a:off x="2590800" y="28194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98" name="Rectangle 29"/>
            <p:cNvSpPr>
              <a:spLocks noChangeArrowheads="1"/>
            </p:cNvSpPr>
            <p:nvPr/>
          </p:nvSpPr>
          <p:spPr bwMode="auto">
            <a:xfrm>
              <a:off x="2819400" y="2959100"/>
              <a:ext cx="706926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Lives</a:t>
              </a:r>
            </a:p>
          </p:txBody>
        </p:sp>
        <p:cxnSp>
          <p:nvCxnSpPr>
            <p:cNvPr id="64599" name="Straight Connector 50"/>
            <p:cNvCxnSpPr>
              <a:cxnSpLocks noChangeShapeType="1"/>
              <a:stCxn id="64514" idx="2"/>
            </p:cNvCxnSpPr>
            <p:nvPr/>
          </p:nvCxnSpPr>
          <p:spPr bwMode="auto">
            <a:xfrm rot="5400000">
              <a:off x="3790950" y="2609850"/>
              <a:ext cx="457200" cy="5715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600" name="Straight Connector 52"/>
            <p:cNvCxnSpPr>
              <a:cxnSpLocks noChangeShapeType="1"/>
            </p:cNvCxnSpPr>
            <p:nvPr/>
          </p:nvCxnSpPr>
          <p:spPr bwMode="auto">
            <a:xfrm rot="5400000">
              <a:off x="2174018" y="3164618"/>
              <a:ext cx="457200" cy="376364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4531" name="Freeform 9"/>
          <p:cNvSpPr>
            <a:spLocks/>
          </p:cNvSpPr>
          <p:nvPr/>
        </p:nvSpPr>
        <p:spPr bwMode="auto">
          <a:xfrm>
            <a:off x="1600200" y="2906713"/>
            <a:ext cx="752475" cy="369887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2" name="Rectangle 19"/>
          <p:cNvSpPr>
            <a:spLocks noChangeArrowheads="1"/>
          </p:cNvSpPr>
          <p:nvPr/>
        </p:nvSpPr>
        <p:spPr bwMode="auto">
          <a:xfrm>
            <a:off x="1644650" y="2884488"/>
            <a:ext cx="717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name</a:t>
            </a:r>
          </a:p>
        </p:txBody>
      </p:sp>
      <p:sp>
        <p:nvSpPr>
          <p:cNvPr id="64533" name="Freeform 9"/>
          <p:cNvSpPr>
            <a:spLocks/>
          </p:cNvSpPr>
          <p:nvPr/>
        </p:nvSpPr>
        <p:spPr bwMode="auto">
          <a:xfrm>
            <a:off x="838200" y="3059113"/>
            <a:ext cx="752475" cy="369887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4" name="Rectangle 19"/>
          <p:cNvSpPr>
            <a:spLocks noChangeArrowheads="1"/>
          </p:cNvSpPr>
          <p:nvPr/>
        </p:nvSpPr>
        <p:spPr bwMode="auto">
          <a:xfrm>
            <a:off x="989013" y="3036888"/>
            <a:ext cx="534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ssn</a:t>
            </a:r>
          </a:p>
        </p:txBody>
      </p:sp>
      <p:cxnSp>
        <p:nvCxnSpPr>
          <p:cNvPr id="64535" name="Straight Connector 60"/>
          <p:cNvCxnSpPr>
            <a:cxnSpLocks noChangeShapeType="1"/>
          </p:cNvCxnSpPr>
          <p:nvPr/>
        </p:nvCxnSpPr>
        <p:spPr bwMode="auto">
          <a:xfrm rot="16200000" flipH="1">
            <a:off x="1866900" y="3390900"/>
            <a:ext cx="304800" cy="76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36" name="Straight Connector 62"/>
          <p:cNvCxnSpPr>
            <a:cxnSpLocks noChangeShapeType="1"/>
          </p:cNvCxnSpPr>
          <p:nvPr/>
        </p:nvCxnSpPr>
        <p:spPr bwMode="auto">
          <a:xfrm>
            <a:off x="1524000" y="3352800"/>
            <a:ext cx="304800" cy="228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37" name="Freeform 13"/>
          <p:cNvSpPr>
            <a:spLocks/>
          </p:cNvSpPr>
          <p:nvPr/>
        </p:nvSpPr>
        <p:spPr bwMode="auto">
          <a:xfrm>
            <a:off x="3609975" y="3460750"/>
            <a:ext cx="1176338" cy="609600"/>
          </a:xfrm>
          <a:custGeom>
            <a:avLst/>
            <a:gdLst>
              <a:gd name="T0" fmla="*/ 0 w 741"/>
              <a:gd name="T1" fmla="*/ 2147483647 h 384"/>
              <a:gd name="T2" fmla="*/ 2147483647 w 741"/>
              <a:gd name="T3" fmla="*/ 0 h 384"/>
              <a:gd name="T4" fmla="*/ 2147483647 w 741"/>
              <a:gd name="T5" fmla="*/ 2147483647 h 384"/>
              <a:gd name="T6" fmla="*/ 2147483647 w 741"/>
              <a:gd name="T7" fmla="*/ 2147483647 h 384"/>
              <a:gd name="T8" fmla="*/ 0 w 741"/>
              <a:gd name="T9" fmla="*/ 2147483647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1"/>
              <a:gd name="T16" fmla="*/ 0 h 384"/>
              <a:gd name="T17" fmla="*/ 741 w 741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1" h="384">
                <a:moveTo>
                  <a:pt x="0" y="191"/>
                </a:moveTo>
                <a:lnTo>
                  <a:pt x="365" y="0"/>
                </a:lnTo>
                <a:lnTo>
                  <a:pt x="740" y="198"/>
                </a:lnTo>
                <a:lnTo>
                  <a:pt x="365" y="383"/>
                </a:lnTo>
                <a:lnTo>
                  <a:pt x="0" y="19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8" name="Freeform 15"/>
          <p:cNvSpPr>
            <a:spLocks/>
          </p:cNvSpPr>
          <p:nvPr/>
        </p:nvSpPr>
        <p:spPr bwMode="auto">
          <a:xfrm>
            <a:off x="5105400" y="2743200"/>
            <a:ext cx="1073150" cy="371475"/>
          </a:xfrm>
          <a:custGeom>
            <a:avLst/>
            <a:gdLst>
              <a:gd name="T0" fmla="*/ 2147483647 w 667"/>
              <a:gd name="T1" fmla="*/ 2147483647 h 234"/>
              <a:gd name="T2" fmla="*/ 2147483647 w 667"/>
              <a:gd name="T3" fmla="*/ 2147483647 h 234"/>
              <a:gd name="T4" fmla="*/ 2147483647 w 667"/>
              <a:gd name="T5" fmla="*/ 2147483647 h 234"/>
              <a:gd name="T6" fmla="*/ 2147483647 w 667"/>
              <a:gd name="T7" fmla="*/ 2147483647 h 234"/>
              <a:gd name="T8" fmla="*/ 2147483647 w 667"/>
              <a:gd name="T9" fmla="*/ 2147483647 h 234"/>
              <a:gd name="T10" fmla="*/ 2147483647 w 667"/>
              <a:gd name="T11" fmla="*/ 2147483647 h 234"/>
              <a:gd name="T12" fmla="*/ 2147483647 w 667"/>
              <a:gd name="T13" fmla="*/ 2147483647 h 234"/>
              <a:gd name="T14" fmla="*/ 2147483647 w 667"/>
              <a:gd name="T15" fmla="*/ 2147483647 h 234"/>
              <a:gd name="T16" fmla="*/ 2147483647 w 667"/>
              <a:gd name="T17" fmla="*/ 2147483647 h 234"/>
              <a:gd name="T18" fmla="*/ 2147483647 w 667"/>
              <a:gd name="T19" fmla="*/ 2147483647 h 234"/>
              <a:gd name="T20" fmla="*/ 2147483647 w 667"/>
              <a:gd name="T21" fmla="*/ 2147483647 h 234"/>
              <a:gd name="T22" fmla="*/ 2147483647 w 667"/>
              <a:gd name="T23" fmla="*/ 2147483647 h 234"/>
              <a:gd name="T24" fmla="*/ 2147483647 w 667"/>
              <a:gd name="T25" fmla="*/ 2147483647 h 234"/>
              <a:gd name="T26" fmla="*/ 2147483647 w 667"/>
              <a:gd name="T27" fmla="*/ 2147483647 h 234"/>
              <a:gd name="T28" fmla="*/ 2147483647 w 667"/>
              <a:gd name="T29" fmla="*/ 2147483647 h 234"/>
              <a:gd name="T30" fmla="*/ 2147483647 w 667"/>
              <a:gd name="T31" fmla="*/ 2147483647 h 234"/>
              <a:gd name="T32" fmla="*/ 2147483647 w 667"/>
              <a:gd name="T33" fmla="*/ 2147483647 h 234"/>
              <a:gd name="T34" fmla="*/ 2147483647 w 667"/>
              <a:gd name="T35" fmla="*/ 2147483647 h 234"/>
              <a:gd name="T36" fmla="*/ 2147483647 w 667"/>
              <a:gd name="T37" fmla="*/ 2147483647 h 234"/>
              <a:gd name="T38" fmla="*/ 2147483647 w 667"/>
              <a:gd name="T39" fmla="*/ 2147483647 h 234"/>
              <a:gd name="T40" fmla="*/ 2147483647 w 667"/>
              <a:gd name="T41" fmla="*/ 2147483647 h 234"/>
              <a:gd name="T42" fmla="*/ 2147483647 w 667"/>
              <a:gd name="T43" fmla="*/ 2147483647 h 234"/>
              <a:gd name="T44" fmla="*/ 2147483647 w 667"/>
              <a:gd name="T45" fmla="*/ 2147483647 h 234"/>
              <a:gd name="T46" fmla="*/ 2147483647 w 667"/>
              <a:gd name="T47" fmla="*/ 2147483647 h 234"/>
              <a:gd name="T48" fmla="*/ 2147483647 w 667"/>
              <a:gd name="T49" fmla="*/ 2147483647 h 234"/>
              <a:gd name="T50" fmla="*/ 2147483647 w 667"/>
              <a:gd name="T51" fmla="*/ 2147483647 h 234"/>
              <a:gd name="T52" fmla="*/ 2147483647 w 667"/>
              <a:gd name="T53" fmla="*/ 2147483647 h 234"/>
              <a:gd name="T54" fmla="*/ 2147483647 w 667"/>
              <a:gd name="T55" fmla="*/ 2147483647 h 234"/>
              <a:gd name="T56" fmla="*/ 2147483647 w 667"/>
              <a:gd name="T57" fmla="*/ 2147483647 h 234"/>
              <a:gd name="T58" fmla="*/ 2147483647 w 667"/>
              <a:gd name="T59" fmla="*/ 2147483647 h 234"/>
              <a:gd name="T60" fmla="*/ 2147483647 w 667"/>
              <a:gd name="T61" fmla="*/ 2147483647 h 234"/>
              <a:gd name="T62" fmla="*/ 2147483647 w 667"/>
              <a:gd name="T63" fmla="*/ 2147483647 h 234"/>
              <a:gd name="T64" fmla="*/ 2147483647 w 667"/>
              <a:gd name="T65" fmla="*/ 2147483647 h 234"/>
              <a:gd name="T66" fmla="*/ 2147483647 w 667"/>
              <a:gd name="T67" fmla="*/ 2147483647 h 234"/>
              <a:gd name="T68" fmla="*/ 2147483647 w 667"/>
              <a:gd name="T69" fmla="*/ 2147483647 h 234"/>
              <a:gd name="T70" fmla="*/ 2147483647 w 667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7"/>
              <a:gd name="T109" fmla="*/ 0 h 234"/>
              <a:gd name="T110" fmla="*/ 667 w 667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7" h="234">
                <a:moveTo>
                  <a:pt x="666" y="116"/>
                </a:moveTo>
                <a:lnTo>
                  <a:pt x="664" y="107"/>
                </a:lnTo>
                <a:lnTo>
                  <a:pt x="661" y="96"/>
                </a:lnTo>
                <a:lnTo>
                  <a:pt x="655" y="86"/>
                </a:lnTo>
                <a:lnTo>
                  <a:pt x="646" y="77"/>
                </a:lnTo>
                <a:lnTo>
                  <a:pt x="634" y="67"/>
                </a:lnTo>
                <a:lnTo>
                  <a:pt x="621" y="58"/>
                </a:lnTo>
                <a:lnTo>
                  <a:pt x="606" y="50"/>
                </a:lnTo>
                <a:lnTo>
                  <a:pt x="588" y="42"/>
                </a:lnTo>
                <a:lnTo>
                  <a:pt x="568" y="35"/>
                </a:lnTo>
                <a:lnTo>
                  <a:pt x="547" y="28"/>
                </a:lnTo>
                <a:lnTo>
                  <a:pt x="524" y="21"/>
                </a:lnTo>
                <a:lnTo>
                  <a:pt x="499" y="16"/>
                </a:lnTo>
                <a:lnTo>
                  <a:pt x="474" y="11"/>
                </a:lnTo>
                <a:lnTo>
                  <a:pt x="447" y="7"/>
                </a:lnTo>
                <a:lnTo>
                  <a:pt x="419" y="4"/>
                </a:lnTo>
                <a:lnTo>
                  <a:pt x="391" y="2"/>
                </a:lnTo>
                <a:lnTo>
                  <a:pt x="362" y="1"/>
                </a:lnTo>
                <a:lnTo>
                  <a:pt x="333" y="0"/>
                </a:lnTo>
                <a:lnTo>
                  <a:pt x="304" y="1"/>
                </a:lnTo>
                <a:lnTo>
                  <a:pt x="275" y="2"/>
                </a:lnTo>
                <a:lnTo>
                  <a:pt x="247" y="4"/>
                </a:lnTo>
                <a:lnTo>
                  <a:pt x="219" y="7"/>
                </a:lnTo>
                <a:lnTo>
                  <a:pt x="192" y="11"/>
                </a:lnTo>
                <a:lnTo>
                  <a:pt x="167" y="16"/>
                </a:lnTo>
                <a:lnTo>
                  <a:pt x="143" y="21"/>
                </a:lnTo>
                <a:lnTo>
                  <a:pt x="120" y="28"/>
                </a:lnTo>
                <a:lnTo>
                  <a:pt x="98" y="35"/>
                </a:lnTo>
                <a:lnTo>
                  <a:pt x="78" y="42"/>
                </a:lnTo>
                <a:lnTo>
                  <a:pt x="60" y="50"/>
                </a:lnTo>
                <a:lnTo>
                  <a:pt x="46" y="58"/>
                </a:lnTo>
                <a:lnTo>
                  <a:pt x="31" y="67"/>
                </a:lnTo>
                <a:lnTo>
                  <a:pt x="20" y="77"/>
                </a:lnTo>
                <a:lnTo>
                  <a:pt x="12" y="86"/>
                </a:lnTo>
                <a:lnTo>
                  <a:pt x="6" y="96"/>
                </a:lnTo>
                <a:lnTo>
                  <a:pt x="2" y="107"/>
                </a:lnTo>
                <a:lnTo>
                  <a:pt x="0" y="116"/>
                </a:lnTo>
                <a:lnTo>
                  <a:pt x="2" y="127"/>
                </a:lnTo>
                <a:lnTo>
                  <a:pt x="6" y="137"/>
                </a:lnTo>
                <a:lnTo>
                  <a:pt x="12" y="147"/>
                </a:lnTo>
                <a:lnTo>
                  <a:pt x="20" y="156"/>
                </a:lnTo>
                <a:lnTo>
                  <a:pt x="31" y="166"/>
                </a:lnTo>
                <a:lnTo>
                  <a:pt x="46" y="175"/>
                </a:lnTo>
                <a:lnTo>
                  <a:pt x="60" y="183"/>
                </a:lnTo>
                <a:lnTo>
                  <a:pt x="78" y="191"/>
                </a:lnTo>
                <a:lnTo>
                  <a:pt x="98" y="199"/>
                </a:lnTo>
                <a:lnTo>
                  <a:pt x="120" y="206"/>
                </a:lnTo>
                <a:lnTo>
                  <a:pt x="143" y="212"/>
                </a:lnTo>
                <a:lnTo>
                  <a:pt x="167" y="217"/>
                </a:lnTo>
                <a:lnTo>
                  <a:pt x="192" y="222"/>
                </a:lnTo>
                <a:lnTo>
                  <a:pt x="219" y="226"/>
                </a:lnTo>
                <a:lnTo>
                  <a:pt x="247" y="229"/>
                </a:lnTo>
                <a:lnTo>
                  <a:pt x="275" y="231"/>
                </a:lnTo>
                <a:lnTo>
                  <a:pt x="304" y="232"/>
                </a:lnTo>
                <a:lnTo>
                  <a:pt x="333" y="233"/>
                </a:lnTo>
                <a:lnTo>
                  <a:pt x="362" y="232"/>
                </a:lnTo>
                <a:lnTo>
                  <a:pt x="391" y="231"/>
                </a:lnTo>
                <a:lnTo>
                  <a:pt x="419" y="229"/>
                </a:lnTo>
                <a:lnTo>
                  <a:pt x="447" y="226"/>
                </a:lnTo>
                <a:lnTo>
                  <a:pt x="474" y="222"/>
                </a:lnTo>
                <a:lnTo>
                  <a:pt x="499" y="217"/>
                </a:lnTo>
                <a:lnTo>
                  <a:pt x="524" y="212"/>
                </a:lnTo>
                <a:lnTo>
                  <a:pt x="547" y="206"/>
                </a:lnTo>
                <a:lnTo>
                  <a:pt x="568" y="199"/>
                </a:lnTo>
                <a:lnTo>
                  <a:pt x="588" y="191"/>
                </a:lnTo>
                <a:lnTo>
                  <a:pt x="606" y="183"/>
                </a:lnTo>
                <a:lnTo>
                  <a:pt x="621" y="175"/>
                </a:lnTo>
                <a:lnTo>
                  <a:pt x="634" y="166"/>
                </a:lnTo>
                <a:lnTo>
                  <a:pt x="646" y="156"/>
                </a:lnTo>
                <a:lnTo>
                  <a:pt x="655" y="147"/>
                </a:lnTo>
                <a:lnTo>
                  <a:pt x="661" y="137"/>
                </a:lnTo>
                <a:lnTo>
                  <a:pt x="664" y="127"/>
                </a:lnTo>
                <a:lnTo>
                  <a:pt x="666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9" name="Freeform 17"/>
          <p:cNvSpPr>
            <a:spLocks/>
          </p:cNvSpPr>
          <p:nvPr/>
        </p:nvSpPr>
        <p:spPr bwMode="auto">
          <a:xfrm>
            <a:off x="5770563" y="3611563"/>
            <a:ext cx="1309687" cy="361950"/>
          </a:xfrm>
          <a:custGeom>
            <a:avLst/>
            <a:gdLst>
              <a:gd name="T0" fmla="*/ 2147483647 w 929"/>
              <a:gd name="T1" fmla="*/ 2147483647 h 228"/>
              <a:gd name="T2" fmla="*/ 2147483647 w 929"/>
              <a:gd name="T3" fmla="*/ 0 h 228"/>
              <a:gd name="T4" fmla="*/ 0 w 929"/>
              <a:gd name="T5" fmla="*/ 0 h 228"/>
              <a:gd name="T6" fmla="*/ 0 w 929"/>
              <a:gd name="T7" fmla="*/ 2147483647 h 228"/>
              <a:gd name="T8" fmla="*/ 2147483647 w 929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9"/>
              <a:gd name="T16" fmla="*/ 0 h 228"/>
              <a:gd name="T17" fmla="*/ 929 w 929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9" h="228">
                <a:moveTo>
                  <a:pt x="928" y="227"/>
                </a:moveTo>
                <a:lnTo>
                  <a:pt x="928" y="0"/>
                </a:lnTo>
                <a:lnTo>
                  <a:pt x="0" y="0"/>
                </a:lnTo>
                <a:lnTo>
                  <a:pt x="0" y="227"/>
                </a:lnTo>
                <a:lnTo>
                  <a:pt x="928" y="22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40" name="Rectangle 20"/>
          <p:cNvSpPr>
            <a:spLocks noChangeArrowheads="1"/>
          </p:cNvSpPr>
          <p:nvPr/>
        </p:nvSpPr>
        <p:spPr bwMode="auto">
          <a:xfrm>
            <a:off x="5181600" y="2743200"/>
            <a:ext cx="992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albumID</a:t>
            </a:r>
          </a:p>
        </p:txBody>
      </p:sp>
      <p:sp>
        <p:nvSpPr>
          <p:cNvPr id="64541" name="Rectangle 29"/>
          <p:cNvSpPr>
            <a:spLocks noChangeArrowheads="1"/>
          </p:cNvSpPr>
          <p:nvPr/>
        </p:nvSpPr>
        <p:spPr bwMode="auto">
          <a:xfrm>
            <a:off x="3657600" y="3581400"/>
            <a:ext cx="1082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Producer</a:t>
            </a:r>
          </a:p>
        </p:txBody>
      </p:sp>
      <p:sp>
        <p:nvSpPr>
          <p:cNvPr id="64542" name="Rectangle 31"/>
          <p:cNvSpPr>
            <a:spLocks noChangeArrowheads="1"/>
          </p:cNvSpPr>
          <p:nvPr/>
        </p:nvSpPr>
        <p:spPr bwMode="auto">
          <a:xfrm>
            <a:off x="6037263" y="3625850"/>
            <a:ext cx="820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Album</a:t>
            </a:r>
          </a:p>
        </p:txBody>
      </p:sp>
      <p:sp>
        <p:nvSpPr>
          <p:cNvPr id="64543" name="Line 43"/>
          <p:cNvSpPr>
            <a:spLocks noChangeShapeType="1"/>
          </p:cNvSpPr>
          <p:nvPr/>
        </p:nvSpPr>
        <p:spPr bwMode="auto">
          <a:xfrm>
            <a:off x="4795838" y="3771900"/>
            <a:ext cx="9207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44" name="Line 44"/>
          <p:cNvSpPr>
            <a:spLocks noChangeShapeType="1"/>
          </p:cNvSpPr>
          <p:nvPr/>
        </p:nvSpPr>
        <p:spPr bwMode="auto">
          <a:xfrm flipH="1">
            <a:off x="2819400" y="3771900"/>
            <a:ext cx="76676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4545" name="Straight Connector 71"/>
          <p:cNvCxnSpPr>
            <a:cxnSpLocks noChangeShapeType="1"/>
            <a:endCxn id="64542" idx="0"/>
          </p:cNvCxnSpPr>
          <p:nvPr/>
        </p:nvCxnSpPr>
        <p:spPr bwMode="auto">
          <a:xfrm rot="16200000" flipH="1">
            <a:off x="6309519" y="3486944"/>
            <a:ext cx="215900" cy="6191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46" name="Freeform 9"/>
          <p:cNvSpPr>
            <a:spLocks/>
          </p:cNvSpPr>
          <p:nvPr/>
        </p:nvSpPr>
        <p:spPr bwMode="auto">
          <a:xfrm>
            <a:off x="7543800" y="32004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47" name="Rectangle 19"/>
          <p:cNvSpPr>
            <a:spLocks noChangeArrowheads="1"/>
          </p:cNvSpPr>
          <p:nvPr/>
        </p:nvSpPr>
        <p:spPr bwMode="auto">
          <a:xfrm>
            <a:off x="7680325" y="3200400"/>
            <a:ext cx="549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title</a:t>
            </a:r>
          </a:p>
        </p:txBody>
      </p:sp>
      <p:sp>
        <p:nvSpPr>
          <p:cNvPr id="64548" name="Freeform 9"/>
          <p:cNvSpPr>
            <a:spLocks/>
          </p:cNvSpPr>
          <p:nvPr/>
        </p:nvSpPr>
        <p:spPr bwMode="auto">
          <a:xfrm>
            <a:off x="7010400" y="28194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49" name="Rectangle 19"/>
          <p:cNvSpPr>
            <a:spLocks noChangeArrowheads="1"/>
          </p:cNvSpPr>
          <p:nvPr/>
        </p:nvSpPr>
        <p:spPr bwMode="auto">
          <a:xfrm>
            <a:off x="7010400" y="2819400"/>
            <a:ext cx="774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speed</a:t>
            </a:r>
          </a:p>
        </p:txBody>
      </p:sp>
      <p:sp>
        <p:nvSpPr>
          <p:cNvPr id="64550" name="Freeform 15"/>
          <p:cNvSpPr>
            <a:spLocks/>
          </p:cNvSpPr>
          <p:nvPr/>
        </p:nvSpPr>
        <p:spPr bwMode="auto">
          <a:xfrm>
            <a:off x="5803900" y="3048000"/>
            <a:ext cx="1309688" cy="371475"/>
          </a:xfrm>
          <a:custGeom>
            <a:avLst/>
            <a:gdLst>
              <a:gd name="T0" fmla="*/ 2147483647 w 667"/>
              <a:gd name="T1" fmla="*/ 2147483647 h 234"/>
              <a:gd name="T2" fmla="*/ 2147483647 w 667"/>
              <a:gd name="T3" fmla="*/ 2147483647 h 234"/>
              <a:gd name="T4" fmla="*/ 2147483647 w 667"/>
              <a:gd name="T5" fmla="*/ 2147483647 h 234"/>
              <a:gd name="T6" fmla="*/ 2147483647 w 667"/>
              <a:gd name="T7" fmla="*/ 2147483647 h 234"/>
              <a:gd name="T8" fmla="*/ 2147483647 w 667"/>
              <a:gd name="T9" fmla="*/ 2147483647 h 234"/>
              <a:gd name="T10" fmla="*/ 2147483647 w 667"/>
              <a:gd name="T11" fmla="*/ 2147483647 h 234"/>
              <a:gd name="T12" fmla="*/ 2147483647 w 667"/>
              <a:gd name="T13" fmla="*/ 2147483647 h 234"/>
              <a:gd name="T14" fmla="*/ 2147483647 w 667"/>
              <a:gd name="T15" fmla="*/ 2147483647 h 234"/>
              <a:gd name="T16" fmla="*/ 2147483647 w 667"/>
              <a:gd name="T17" fmla="*/ 2147483647 h 234"/>
              <a:gd name="T18" fmla="*/ 2147483647 w 667"/>
              <a:gd name="T19" fmla="*/ 2147483647 h 234"/>
              <a:gd name="T20" fmla="*/ 2147483647 w 667"/>
              <a:gd name="T21" fmla="*/ 2147483647 h 234"/>
              <a:gd name="T22" fmla="*/ 2147483647 w 667"/>
              <a:gd name="T23" fmla="*/ 2147483647 h 234"/>
              <a:gd name="T24" fmla="*/ 2147483647 w 667"/>
              <a:gd name="T25" fmla="*/ 2147483647 h 234"/>
              <a:gd name="T26" fmla="*/ 2147483647 w 667"/>
              <a:gd name="T27" fmla="*/ 2147483647 h 234"/>
              <a:gd name="T28" fmla="*/ 2147483647 w 667"/>
              <a:gd name="T29" fmla="*/ 2147483647 h 234"/>
              <a:gd name="T30" fmla="*/ 2147483647 w 667"/>
              <a:gd name="T31" fmla="*/ 2147483647 h 234"/>
              <a:gd name="T32" fmla="*/ 2147483647 w 667"/>
              <a:gd name="T33" fmla="*/ 2147483647 h 234"/>
              <a:gd name="T34" fmla="*/ 2147483647 w 667"/>
              <a:gd name="T35" fmla="*/ 2147483647 h 234"/>
              <a:gd name="T36" fmla="*/ 2147483647 w 667"/>
              <a:gd name="T37" fmla="*/ 2147483647 h 234"/>
              <a:gd name="T38" fmla="*/ 2147483647 w 667"/>
              <a:gd name="T39" fmla="*/ 2147483647 h 234"/>
              <a:gd name="T40" fmla="*/ 2147483647 w 667"/>
              <a:gd name="T41" fmla="*/ 2147483647 h 234"/>
              <a:gd name="T42" fmla="*/ 2147483647 w 667"/>
              <a:gd name="T43" fmla="*/ 2147483647 h 234"/>
              <a:gd name="T44" fmla="*/ 2147483647 w 667"/>
              <a:gd name="T45" fmla="*/ 2147483647 h 234"/>
              <a:gd name="T46" fmla="*/ 2147483647 w 667"/>
              <a:gd name="T47" fmla="*/ 2147483647 h 234"/>
              <a:gd name="T48" fmla="*/ 2147483647 w 667"/>
              <a:gd name="T49" fmla="*/ 2147483647 h 234"/>
              <a:gd name="T50" fmla="*/ 2147483647 w 667"/>
              <a:gd name="T51" fmla="*/ 2147483647 h 234"/>
              <a:gd name="T52" fmla="*/ 2147483647 w 667"/>
              <a:gd name="T53" fmla="*/ 2147483647 h 234"/>
              <a:gd name="T54" fmla="*/ 2147483647 w 667"/>
              <a:gd name="T55" fmla="*/ 2147483647 h 234"/>
              <a:gd name="T56" fmla="*/ 2147483647 w 667"/>
              <a:gd name="T57" fmla="*/ 2147483647 h 234"/>
              <a:gd name="T58" fmla="*/ 2147483647 w 667"/>
              <a:gd name="T59" fmla="*/ 2147483647 h 234"/>
              <a:gd name="T60" fmla="*/ 2147483647 w 667"/>
              <a:gd name="T61" fmla="*/ 2147483647 h 234"/>
              <a:gd name="T62" fmla="*/ 2147483647 w 667"/>
              <a:gd name="T63" fmla="*/ 2147483647 h 234"/>
              <a:gd name="T64" fmla="*/ 2147483647 w 667"/>
              <a:gd name="T65" fmla="*/ 2147483647 h 234"/>
              <a:gd name="T66" fmla="*/ 2147483647 w 667"/>
              <a:gd name="T67" fmla="*/ 2147483647 h 234"/>
              <a:gd name="T68" fmla="*/ 2147483647 w 667"/>
              <a:gd name="T69" fmla="*/ 2147483647 h 234"/>
              <a:gd name="T70" fmla="*/ 2147483647 w 667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7"/>
              <a:gd name="T109" fmla="*/ 0 h 234"/>
              <a:gd name="T110" fmla="*/ 667 w 667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7" h="234">
                <a:moveTo>
                  <a:pt x="666" y="116"/>
                </a:moveTo>
                <a:lnTo>
                  <a:pt x="664" y="107"/>
                </a:lnTo>
                <a:lnTo>
                  <a:pt x="661" y="96"/>
                </a:lnTo>
                <a:lnTo>
                  <a:pt x="655" y="86"/>
                </a:lnTo>
                <a:lnTo>
                  <a:pt x="646" y="77"/>
                </a:lnTo>
                <a:lnTo>
                  <a:pt x="634" y="67"/>
                </a:lnTo>
                <a:lnTo>
                  <a:pt x="621" y="58"/>
                </a:lnTo>
                <a:lnTo>
                  <a:pt x="606" y="50"/>
                </a:lnTo>
                <a:lnTo>
                  <a:pt x="588" y="42"/>
                </a:lnTo>
                <a:lnTo>
                  <a:pt x="568" y="35"/>
                </a:lnTo>
                <a:lnTo>
                  <a:pt x="547" y="28"/>
                </a:lnTo>
                <a:lnTo>
                  <a:pt x="524" y="21"/>
                </a:lnTo>
                <a:lnTo>
                  <a:pt x="499" y="16"/>
                </a:lnTo>
                <a:lnTo>
                  <a:pt x="474" y="11"/>
                </a:lnTo>
                <a:lnTo>
                  <a:pt x="447" y="7"/>
                </a:lnTo>
                <a:lnTo>
                  <a:pt x="419" y="4"/>
                </a:lnTo>
                <a:lnTo>
                  <a:pt x="391" y="2"/>
                </a:lnTo>
                <a:lnTo>
                  <a:pt x="362" y="1"/>
                </a:lnTo>
                <a:lnTo>
                  <a:pt x="333" y="0"/>
                </a:lnTo>
                <a:lnTo>
                  <a:pt x="304" y="1"/>
                </a:lnTo>
                <a:lnTo>
                  <a:pt x="275" y="2"/>
                </a:lnTo>
                <a:lnTo>
                  <a:pt x="247" y="4"/>
                </a:lnTo>
                <a:lnTo>
                  <a:pt x="219" y="7"/>
                </a:lnTo>
                <a:lnTo>
                  <a:pt x="192" y="11"/>
                </a:lnTo>
                <a:lnTo>
                  <a:pt x="167" y="16"/>
                </a:lnTo>
                <a:lnTo>
                  <a:pt x="143" y="21"/>
                </a:lnTo>
                <a:lnTo>
                  <a:pt x="120" y="28"/>
                </a:lnTo>
                <a:lnTo>
                  <a:pt x="98" y="35"/>
                </a:lnTo>
                <a:lnTo>
                  <a:pt x="78" y="42"/>
                </a:lnTo>
                <a:lnTo>
                  <a:pt x="60" y="50"/>
                </a:lnTo>
                <a:lnTo>
                  <a:pt x="46" y="58"/>
                </a:lnTo>
                <a:lnTo>
                  <a:pt x="31" y="67"/>
                </a:lnTo>
                <a:lnTo>
                  <a:pt x="20" y="77"/>
                </a:lnTo>
                <a:lnTo>
                  <a:pt x="12" y="86"/>
                </a:lnTo>
                <a:lnTo>
                  <a:pt x="6" y="96"/>
                </a:lnTo>
                <a:lnTo>
                  <a:pt x="2" y="107"/>
                </a:lnTo>
                <a:lnTo>
                  <a:pt x="0" y="116"/>
                </a:lnTo>
                <a:lnTo>
                  <a:pt x="2" y="127"/>
                </a:lnTo>
                <a:lnTo>
                  <a:pt x="6" y="137"/>
                </a:lnTo>
                <a:lnTo>
                  <a:pt x="12" y="147"/>
                </a:lnTo>
                <a:lnTo>
                  <a:pt x="20" y="156"/>
                </a:lnTo>
                <a:lnTo>
                  <a:pt x="31" y="166"/>
                </a:lnTo>
                <a:lnTo>
                  <a:pt x="46" y="175"/>
                </a:lnTo>
                <a:lnTo>
                  <a:pt x="60" y="183"/>
                </a:lnTo>
                <a:lnTo>
                  <a:pt x="78" y="191"/>
                </a:lnTo>
                <a:lnTo>
                  <a:pt x="98" y="199"/>
                </a:lnTo>
                <a:lnTo>
                  <a:pt x="120" y="206"/>
                </a:lnTo>
                <a:lnTo>
                  <a:pt x="143" y="212"/>
                </a:lnTo>
                <a:lnTo>
                  <a:pt x="167" y="217"/>
                </a:lnTo>
                <a:lnTo>
                  <a:pt x="192" y="222"/>
                </a:lnTo>
                <a:lnTo>
                  <a:pt x="219" y="226"/>
                </a:lnTo>
                <a:lnTo>
                  <a:pt x="247" y="229"/>
                </a:lnTo>
                <a:lnTo>
                  <a:pt x="275" y="231"/>
                </a:lnTo>
                <a:lnTo>
                  <a:pt x="304" y="232"/>
                </a:lnTo>
                <a:lnTo>
                  <a:pt x="333" y="233"/>
                </a:lnTo>
                <a:lnTo>
                  <a:pt x="362" y="232"/>
                </a:lnTo>
                <a:lnTo>
                  <a:pt x="391" y="231"/>
                </a:lnTo>
                <a:lnTo>
                  <a:pt x="419" y="229"/>
                </a:lnTo>
                <a:lnTo>
                  <a:pt x="447" y="226"/>
                </a:lnTo>
                <a:lnTo>
                  <a:pt x="474" y="222"/>
                </a:lnTo>
                <a:lnTo>
                  <a:pt x="499" y="217"/>
                </a:lnTo>
                <a:lnTo>
                  <a:pt x="524" y="212"/>
                </a:lnTo>
                <a:lnTo>
                  <a:pt x="547" y="206"/>
                </a:lnTo>
                <a:lnTo>
                  <a:pt x="568" y="199"/>
                </a:lnTo>
                <a:lnTo>
                  <a:pt x="588" y="191"/>
                </a:lnTo>
                <a:lnTo>
                  <a:pt x="606" y="183"/>
                </a:lnTo>
                <a:lnTo>
                  <a:pt x="621" y="175"/>
                </a:lnTo>
                <a:lnTo>
                  <a:pt x="634" y="166"/>
                </a:lnTo>
                <a:lnTo>
                  <a:pt x="646" y="156"/>
                </a:lnTo>
                <a:lnTo>
                  <a:pt x="655" y="147"/>
                </a:lnTo>
                <a:lnTo>
                  <a:pt x="661" y="137"/>
                </a:lnTo>
                <a:lnTo>
                  <a:pt x="664" y="127"/>
                </a:lnTo>
                <a:lnTo>
                  <a:pt x="666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51" name="Rectangle 20"/>
          <p:cNvSpPr>
            <a:spLocks noChangeArrowheads="1"/>
          </p:cNvSpPr>
          <p:nvPr/>
        </p:nvSpPr>
        <p:spPr bwMode="auto">
          <a:xfrm>
            <a:off x="5791200" y="3048000"/>
            <a:ext cx="1384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pitchFamily="34" charset="0"/>
              </a:rPr>
              <a:t>copyrightDate</a:t>
            </a:r>
          </a:p>
        </p:txBody>
      </p:sp>
      <p:cxnSp>
        <p:nvCxnSpPr>
          <p:cNvPr id="64552" name="Straight Connector 80"/>
          <p:cNvCxnSpPr>
            <a:cxnSpLocks noChangeShapeType="1"/>
          </p:cNvCxnSpPr>
          <p:nvPr/>
        </p:nvCxnSpPr>
        <p:spPr bwMode="auto">
          <a:xfrm rot="16200000" flipH="1">
            <a:off x="5562600" y="3276600"/>
            <a:ext cx="457200" cy="152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53" name="Straight Connector 82"/>
          <p:cNvCxnSpPr>
            <a:cxnSpLocks noChangeShapeType="1"/>
          </p:cNvCxnSpPr>
          <p:nvPr/>
        </p:nvCxnSpPr>
        <p:spPr bwMode="auto">
          <a:xfrm rot="5400000" flipH="1" flipV="1">
            <a:off x="6896100" y="3238500"/>
            <a:ext cx="381000" cy="3048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54" name="Straight Connector 84"/>
          <p:cNvCxnSpPr>
            <a:cxnSpLocks noChangeShapeType="1"/>
          </p:cNvCxnSpPr>
          <p:nvPr/>
        </p:nvCxnSpPr>
        <p:spPr bwMode="auto">
          <a:xfrm rot="10800000" flipV="1">
            <a:off x="7086600" y="3429000"/>
            <a:ext cx="457200" cy="228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4555" name="Group 89"/>
          <p:cNvGrpSpPr>
            <a:grpSpLocks/>
          </p:cNvGrpSpPr>
          <p:nvPr/>
        </p:nvGrpSpPr>
        <p:grpSpPr bwMode="auto">
          <a:xfrm>
            <a:off x="5867400" y="4191000"/>
            <a:ext cx="1176338" cy="609600"/>
            <a:chOff x="3768725" y="1600200"/>
            <a:chExt cx="1176338" cy="609600"/>
          </a:xfrm>
        </p:grpSpPr>
        <p:sp>
          <p:nvSpPr>
            <p:cNvPr id="64595" name="Freeform 13"/>
            <p:cNvSpPr>
              <a:spLocks/>
            </p:cNvSpPr>
            <p:nvPr/>
          </p:nvSpPr>
          <p:spPr bwMode="auto">
            <a:xfrm>
              <a:off x="3768725" y="16002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96" name="Rectangle 29"/>
            <p:cNvSpPr>
              <a:spLocks noChangeArrowheads="1"/>
            </p:cNvSpPr>
            <p:nvPr/>
          </p:nvSpPr>
          <p:spPr bwMode="auto">
            <a:xfrm>
              <a:off x="3909847" y="1721411"/>
              <a:ext cx="1001878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Appears</a:t>
              </a:r>
            </a:p>
          </p:txBody>
        </p:sp>
      </p:grpSp>
      <p:grpSp>
        <p:nvGrpSpPr>
          <p:cNvPr id="64556" name="Group 92"/>
          <p:cNvGrpSpPr>
            <a:grpSpLocks/>
          </p:cNvGrpSpPr>
          <p:nvPr/>
        </p:nvGrpSpPr>
        <p:grpSpPr bwMode="auto">
          <a:xfrm>
            <a:off x="3657600" y="4343400"/>
            <a:ext cx="1176338" cy="609600"/>
            <a:chOff x="3768725" y="1600200"/>
            <a:chExt cx="1176338" cy="609600"/>
          </a:xfrm>
        </p:grpSpPr>
        <p:sp>
          <p:nvSpPr>
            <p:cNvPr id="64593" name="Freeform 13"/>
            <p:cNvSpPr>
              <a:spLocks/>
            </p:cNvSpPr>
            <p:nvPr/>
          </p:nvSpPr>
          <p:spPr bwMode="auto">
            <a:xfrm>
              <a:off x="3768725" y="16002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94" name="Rectangle 29"/>
            <p:cNvSpPr>
              <a:spLocks noChangeArrowheads="1"/>
            </p:cNvSpPr>
            <p:nvPr/>
          </p:nvSpPr>
          <p:spPr bwMode="auto">
            <a:xfrm>
              <a:off x="3865707" y="1739900"/>
              <a:ext cx="969818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Perform</a:t>
              </a:r>
            </a:p>
          </p:txBody>
        </p:sp>
      </p:grpSp>
      <p:grpSp>
        <p:nvGrpSpPr>
          <p:cNvPr id="64557" name="Group 95"/>
          <p:cNvGrpSpPr>
            <a:grpSpLocks/>
          </p:cNvGrpSpPr>
          <p:nvPr/>
        </p:nvGrpSpPr>
        <p:grpSpPr bwMode="auto">
          <a:xfrm>
            <a:off x="1524000" y="5105400"/>
            <a:ext cx="1309688" cy="373063"/>
            <a:chOff x="1693863" y="3429000"/>
            <a:chExt cx="1309687" cy="373063"/>
          </a:xfrm>
        </p:grpSpPr>
        <p:sp>
          <p:nvSpPr>
            <p:cNvPr id="64591" name="Freeform 17"/>
            <p:cNvSpPr>
              <a:spLocks/>
            </p:cNvSpPr>
            <p:nvPr/>
          </p:nvSpPr>
          <p:spPr bwMode="auto">
            <a:xfrm>
              <a:off x="1693863" y="3440113"/>
              <a:ext cx="1309687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92" name="Rectangle 31"/>
            <p:cNvSpPr>
              <a:spLocks noChangeArrowheads="1"/>
            </p:cNvSpPr>
            <p:nvPr/>
          </p:nvSpPr>
          <p:spPr bwMode="auto">
            <a:xfrm>
              <a:off x="1745332" y="3429000"/>
              <a:ext cx="1243931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Instrument</a:t>
              </a:r>
            </a:p>
          </p:txBody>
        </p:sp>
      </p:grpSp>
      <p:sp>
        <p:nvSpPr>
          <p:cNvPr id="64558" name="Freeform 9"/>
          <p:cNvSpPr>
            <a:spLocks/>
          </p:cNvSpPr>
          <p:nvPr/>
        </p:nvSpPr>
        <p:spPr bwMode="auto">
          <a:xfrm>
            <a:off x="1905000" y="5813425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59" name="Rectangle 19"/>
          <p:cNvSpPr>
            <a:spLocks noChangeArrowheads="1"/>
          </p:cNvSpPr>
          <p:nvPr/>
        </p:nvSpPr>
        <p:spPr bwMode="auto">
          <a:xfrm>
            <a:off x="1900238" y="5791200"/>
            <a:ext cx="842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dname</a:t>
            </a:r>
          </a:p>
        </p:txBody>
      </p:sp>
      <p:sp>
        <p:nvSpPr>
          <p:cNvPr id="64560" name="Freeform 9"/>
          <p:cNvSpPr>
            <a:spLocks/>
          </p:cNvSpPr>
          <p:nvPr/>
        </p:nvSpPr>
        <p:spPr bwMode="auto">
          <a:xfrm>
            <a:off x="1066800" y="5715000"/>
            <a:ext cx="8286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61" name="Rectangle 19"/>
          <p:cNvSpPr>
            <a:spLocks noChangeArrowheads="1"/>
          </p:cNvSpPr>
          <p:nvPr/>
        </p:nvSpPr>
        <p:spPr bwMode="auto">
          <a:xfrm>
            <a:off x="1066800" y="5692775"/>
            <a:ext cx="833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instrID</a:t>
            </a:r>
          </a:p>
        </p:txBody>
      </p:sp>
      <p:sp>
        <p:nvSpPr>
          <p:cNvPr id="64562" name="Freeform 9"/>
          <p:cNvSpPr>
            <a:spLocks/>
          </p:cNvSpPr>
          <p:nvPr/>
        </p:nvSpPr>
        <p:spPr bwMode="auto">
          <a:xfrm>
            <a:off x="2671763" y="56388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63" name="Rectangle 19"/>
          <p:cNvSpPr>
            <a:spLocks noChangeArrowheads="1"/>
          </p:cNvSpPr>
          <p:nvPr/>
        </p:nvSpPr>
        <p:spPr bwMode="auto">
          <a:xfrm>
            <a:off x="2752725" y="5638800"/>
            <a:ext cx="523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key</a:t>
            </a:r>
          </a:p>
        </p:txBody>
      </p:sp>
      <p:cxnSp>
        <p:nvCxnSpPr>
          <p:cNvPr id="64564" name="Straight Connector 108"/>
          <p:cNvCxnSpPr>
            <a:cxnSpLocks noChangeShapeType="1"/>
            <a:endCxn id="64561" idx="0"/>
          </p:cNvCxnSpPr>
          <p:nvPr/>
        </p:nvCxnSpPr>
        <p:spPr bwMode="auto">
          <a:xfrm rot="5400000">
            <a:off x="1477169" y="5493544"/>
            <a:ext cx="206375" cy="1920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65" name="Straight Connector 110"/>
          <p:cNvCxnSpPr>
            <a:cxnSpLocks noChangeShapeType="1"/>
            <a:endCxn id="64559" idx="0"/>
          </p:cNvCxnSpPr>
          <p:nvPr/>
        </p:nvCxnSpPr>
        <p:spPr bwMode="auto">
          <a:xfrm rot="16200000" flipH="1">
            <a:off x="2112963" y="5583237"/>
            <a:ext cx="304800" cy="1111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66" name="Straight Connector 112"/>
          <p:cNvCxnSpPr>
            <a:cxnSpLocks noChangeShapeType="1"/>
          </p:cNvCxnSpPr>
          <p:nvPr/>
        </p:nvCxnSpPr>
        <p:spPr bwMode="auto">
          <a:xfrm rot="16200000" flipH="1">
            <a:off x="2667000" y="5486400"/>
            <a:ext cx="152400" cy="152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4567" name="Group 113"/>
          <p:cNvGrpSpPr>
            <a:grpSpLocks/>
          </p:cNvGrpSpPr>
          <p:nvPr/>
        </p:nvGrpSpPr>
        <p:grpSpPr bwMode="auto">
          <a:xfrm>
            <a:off x="5791200" y="5105400"/>
            <a:ext cx="1309688" cy="373063"/>
            <a:chOff x="1693863" y="3429000"/>
            <a:chExt cx="1309687" cy="373063"/>
          </a:xfrm>
        </p:grpSpPr>
        <p:sp>
          <p:nvSpPr>
            <p:cNvPr id="64589" name="Freeform 17"/>
            <p:cNvSpPr>
              <a:spLocks/>
            </p:cNvSpPr>
            <p:nvPr/>
          </p:nvSpPr>
          <p:spPr bwMode="auto">
            <a:xfrm>
              <a:off x="1693863" y="3440113"/>
              <a:ext cx="1309687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90" name="Rectangle 31"/>
            <p:cNvSpPr>
              <a:spLocks noChangeArrowheads="1"/>
            </p:cNvSpPr>
            <p:nvPr/>
          </p:nvSpPr>
          <p:spPr bwMode="auto">
            <a:xfrm>
              <a:off x="1998663" y="3429000"/>
              <a:ext cx="807914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Songs</a:t>
              </a:r>
            </a:p>
          </p:txBody>
        </p:sp>
      </p:grpSp>
      <p:sp>
        <p:nvSpPr>
          <p:cNvPr id="64568" name="Freeform 9"/>
          <p:cNvSpPr>
            <a:spLocks/>
          </p:cNvSpPr>
          <p:nvPr/>
        </p:nvSpPr>
        <p:spPr bwMode="auto">
          <a:xfrm>
            <a:off x="6172200" y="5813425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69" name="Rectangle 19"/>
          <p:cNvSpPr>
            <a:spLocks noChangeArrowheads="1"/>
          </p:cNvSpPr>
          <p:nvPr/>
        </p:nvSpPr>
        <p:spPr bwMode="auto">
          <a:xfrm>
            <a:off x="6308725" y="5791200"/>
            <a:ext cx="549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title</a:t>
            </a:r>
          </a:p>
        </p:txBody>
      </p:sp>
      <p:sp>
        <p:nvSpPr>
          <p:cNvPr id="64570" name="Freeform 9"/>
          <p:cNvSpPr>
            <a:spLocks/>
          </p:cNvSpPr>
          <p:nvPr/>
        </p:nvSpPr>
        <p:spPr bwMode="auto">
          <a:xfrm>
            <a:off x="5334000" y="5715000"/>
            <a:ext cx="8286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71" name="Rectangle 19"/>
          <p:cNvSpPr>
            <a:spLocks noChangeArrowheads="1"/>
          </p:cNvSpPr>
          <p:nvPr/>
        </p:nvSpPr>
        <p:spPr bwMode="auto">
          <a:xfrm>
            <a:off x="5334000" y="5692775"/>
            <a:ext cx="876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songID</a:t>
            </a:r>
          </a:p>
        </p:txBody>
      </p:sp>
      <p:sp>
        <p:nvSpPr>
          <p:cNvPr id="64572" name="Freeform 9"/>
          <p:cNvSpPr>
            <a:spLocks/>
          </p:cNvSpPr>
          <p:nvPr/>
        </p:nvSpPr>
        <p:spPr bwMode="auto">
          <a:xfrm>
            <a:off x="6938963" y="56388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73" name="Rectangle 19"/>
          <p:cNvSpPr>
            <a:spLocks noChangeArrowheads="1"/>
          </p:cNvSpPr>
          <p:nvPr/>
        </p:nvSpPr>
        <p:spPr bwMode="auto">
          <a:xfrm>
            <a:off x="6934200" y="5638800"/>
            <a:ext cx="820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author</a:t>
            </a:r>
          </a:p>
        </p:txBody>
      </p:sp>
      <p:cxnSp>
        <p:nvCxnSpPr>
          <p:cNvPr id="64574" name="Straight Connector 122"/>
          <p:cNvCxnSpPr>
            <a:cxnSpLocks noChangeShapeType="1"/>
            <a:endCxn id="64571" idx="0"/>
          </p:cNvCxnSpPr>
          <p:nvPr/>
        </p:nvCxnSpPr>
        <p:spPr bwMode="auto">
          <a:xfrm rot="5400000">
            <a:off x="5754687" y="5503863"/>
            <a:ext cx="206375" cy="1714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75" name="Straight Connector 123"/>
          <p:cNvCxnSpPr>
            <a:cxnSpLocks noChangeShapeType="1"/>
            <a:endCxn id="64569" idx="0"/>
          </p:cNvCxnSpPr>
          <p:nvPr/>
        </p:nvCxnSpPr>
        <p:spPr bwMode="auto">
          <a:xfrm rot="16200000" flipH="1">
            <a:off x="6415882" y="5623718"/>
            <a:ext cx="304800" cy="3016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76" name="Straight Connector 124"/>
          <p:cNvCxnSpPr>
            <a:cxnSpLocks noChangeShapeType="1"/>
          </p:cNvCxnSpPr>
          <p:nvPr/>
        </p:nvCxnSpPr>
        <p:spPr bwMode="auto">
          <a:xfrm rot="16200000" flipH="1">
            <a:off x="6934200" y="5486400"/>
            <a:ext cx="152400" cy="152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77" name="Straight Connector 127"/>
          <p:cNvCxnSpPr>
            <a:cxnSpLocks noChangeShapeType="1"/>
            <a:stCxn id="64544" idx="1"/>
          </p:cNvCxnSpPr>
          <p:nvPr/>
        </p:nvCxnSpPr>
        <p:spPr bwMode="auto">
          <a:xfrm rot="16200000" flipH="1">
            <a:off x="3028950" y="3562350"/>
            <a:ext cx="723900" cy="11430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78" name="Straight Connector 130"/>
          <p:cNvCxnSpPr>
            <a:cxnSpLocks noChangeShapeType="1"/>
          </p:cNvCxnSpPr>
          <p:nvPr/>
        </p:nvCxnSpPr>
        <p:spPr bwMode="auto">
          <a:xfrm>
            <a:off x="4495800" y="4800600"/>
            <a:ext cx="1295400" cy="457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" name="Group 95"/>
          <p:cNvGrpSpPr>
            <a:grpSpLocks/>
          </p:cNvGrpSpPr>
          <p:nvPr/>
        </p:nvGrpSpPr>
        <p:grpSpPr bwMode="auto">
          <a:xfrm>
            <a:off x="1600200" y="3963988"/>
            <a:ext cx="1176338" cy="1141412"/>
            <a:chOff x="1600200" y="3963194"/>
            <a:chExt cx="1176338" cy="1142207"/>
          </a:xfrm>
        </p:grpSpPr>
        <p:grpSp>
          <p:nvGrpSpPr>
            <p:cNvPr id="64584" name="Group 86"/>
            <p:cNvGrpSpPr>
              <a:grpSpLocks/>
            </p:cNvGrpSpPr>
            <p:nvPr/>
          </p:nvGrpSpPr>
          <p:grpSpPr bwMode="auto">
            <a:xfrm>
              <a:off x="1600200" y="4191000"/>
              <a:ext cx="1176338" cy="609600"/>
              <a:chOff x="3768725" y="1600200"/>
              <a:chExt cx="1176338" cy="609600"/>
            </a:xfrm>
          </p:grpSpPr>
          <p:sp>
            <p:nvSpPr>
              <p:cNvPr id="64587" name="Freeform 13"/>
              <p:cNvSpPr>
                <a:spLocks/>
              </p:cNvSpPr>
              <p:nvPr/>
            </p:nvSpPr>
            <p:spPr bwMode="auto">
              <a:xfrm>
                <a:off x="3768725" y="1600200"/>
                <a:ext cx="1176338" cy="609600"/>
              </a:xfrm>
              <a:custGeom>
                <a:avLst/>
                <a:gdLst>
                  <a:gd name="T0" fmla="*/ 0 w 741"/>
                  <a:gd name="T1" fmla="*/ 2147483647 h 384"/>
                  <a:gd name="T2" fmla="*/ 2147483647 w 741"/>
                  <a:gd name="T3" fmla="*/ 0 h 384"/>
                  <a:gd name="T4" fmla="*/ 2147483647 w 741"/>
                  <a:gd name="T5" fmla="*/ 2147483647 h 384"/>
                  <a:gd name="T6" fmla="*/ 2147483647 w 741"/>
                  <a:gd name="T7" fmla="*/ 2147483647 h 384"/>
                  <a:gd name="T8" fmla="*/ 0 w 741"/>
                  <a:gd name="T9" fmla="*/ 2147483647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1"/>
                  <a:gd name="T16" fmla="*/ 0 h 384"/>
                  <a:gd name="T17" fmla="*/ 741 w 741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1" h="384">
                    <a:moveTo>
                      <a:pt x="0" y="191"/>
                    </a:moveTo>
                    <a:lnTo>
                      <a:pt x="365" y="0"/>
                    </a:lnTo>
                    <a:lnTo>
                      <a:pt x="740" y="198"/>
                    </a:lnTo>
                    <a:lnTo>
                      <a:pt x="365" y="383"/>
                    </a:lnTo>
                    <a:lnTo>
                      <a:pt x="0" y="19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88" name="Rectangle 29"/>
              <p:cNvSpPr>
                <a:spLocks noChangeArrowheads="1"/>
              </p:cNvSpPr>
              <p:nvPr/>
            </p:nvSpPr>
            <p:spPr bwMode="auto">
              <a:xfrm>
                <a:off x="3997325" y="1721411"/>
                <a:ext cx="718146" cy="335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pitchFamily="34" charset="0"/>
                  </a:rPr>
                  <a:t>Plays</a:t>
                </a:r>
              </a:p>
            </p:txBody>
          </p:sp>
        </p:grpSp>
        <p:cxnSp>
          <p:nvCxnSpPr>
            <p:cNvPr id="64585" name="Straight Connector 132"/>
            <p:cNvCxnSpPr>
              <a:cxnSpLocks noChangeShapeType="1"/>
            </p:cNvCxnSpPr>
            <p:nvPr/>
          </p:nvCxnSpPr>
          <p:spPr bwMode="auto">
            <a:xfrm rot="5400000">
              <a:off x="2095500" y="4076700"/>
              <a:ext cx="2286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86" name="Straight Connector 134"/>
            <p:cNvCxnSpPr>
              <a:cxnSpLocks noChangeShapeType="1"/>
            </p:cNvCxnSpPr>
            <p:nvPr/>
          </p:nvCxnSpPr>
          <p:spPr bwMode="auto">
            <a:xfrm rot="5400000">
              <a:off x="2051218" y="4946818"/>
              <a:ext cx="304800" cy="1236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64580" name="Straight Arrow Connector 136"/>
          <p:cNvCxnSpPr>
            <a:cxnSpLocks noChangeShapeType="1"/>
          </p:cNvCxnSpPr>
          <p:nvPr/>
        </p:nvCxnSpPr>
        <p:spPr bwMode="auto">
          <a:xfrm rot="16200000" flipV="1">
            <a:off x="6335713" y="4941887"/>
            <a:ext cx="304800" cy="22225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81" name="Straight Connector 138"/>
          <p:cNvCxnSpPr>
            <a:cxnSpLocks noChangeShapeType="1"/>
            <a:endCxn id="64542" idx="2"/>
          </p:cNvCxnSpPr>
          <p:nvPr/>
        </p:nvCxnSpPr>
        <p:spPr bwMode="auto">
          <a:xfrm rot="16200000" flipV="1">
            <a:off x="6347619" y="4061619"/>
            <a:ext cx="228600" cy="3016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3657600" y="3306584"/>
            <a:ext cx="4475905" cy="2400657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CREAT TABLE  Plays ( </a:t>
            </a:r>
          </a:p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	</a:t>
            </a:r>
            <a:r>
              <a:rPr lang="en-US" sz="1800" dirty="0" err="1">
                <a:solidFill>
                  <a:srgbClr val="FFFF00"/>
                </a:solidFill>
                <a:latin typeface="Comic Sans MS" pitchFamily="66" charset="0"/>
              </a:rPr>
              <a:t>ssn</a:t>
            </a:r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		CHAR(10),</a:t>
            </a:r>
          </a:p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	</a:t>
            </a:r>
            <a:r>
              <a:rPr lang="en-US" sz="1800" dirty="0" err="1">
                <a:solidFill>
                  <a:srgbClr val="FFFF00"/>
                </a:solidFill>
                <a:latin typeface="Comic Sans MS" pitchFamily="66" charset="0"/>
              </a:rPr>
              <a:t>instrID</a:t>
            </a:r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		INTEGER</a:t>
            </a:r>
          </a:p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	PRIMARY KEY	(</a:t>
            </a:r>
            <a:r>
              <a:rPr lang="en-US" sz="1800" dirty="0" err="1">
                <a:solidFill>
                  <a:srgbClr val="FFFF00"/>
                </a:solidFill>
                <a:latin typeface="Comic Sans MS" pitchFamily="66" charset="0"/>
              </a:rPr>
              <a:t>ssn</a:t>
            </a:r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n-US" sz="1800" dirty="0" err="1">
                <a:solidFill>
                  <a:srgbClr val="FFFF00"/>
                </a:solidFill>
                <a:latin typeface="Comic Sans MS" pitchFamily="66" charset="0"/>
              </a:rPr>
              <a:t>instrID</a:t>
            </a:r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),</a:t>
            </a:r>
          </a:p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	FOREIGN KEY	(</a:t>
            </a:r>
            <a:r>
              <a:rPr lang="en-US" sz="1800" dirty="0" err="1">
                <a:solidFill>
                  <a:srgbClr val="FFFF00"/>
                </a:solidFill>
                <a:latin typeface="Comic Sans MS" pitchFamily="66" charset="0"/>
              </a:rPr>
              <a:t>ssn</a:t>
            </a:r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)</a:t>
            </a:r>
          </a:p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	  REFERENCES  	Musicians,</a:t>
            </a:r>
          </a:p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	FOREIGN KEY 	(</a:t>
            </a:r>
            <a:r>
              <a:rPr lang="en-US" sz="1800" dirty="0" err="1">
                <a:solidFill>
                  <a:srgbClr val="FFFF00"/>
                </a:solidFill>
                <a:latin typeface="Comic Sans MS" pitchFamily="66" charset="0"/>
              </a:rPr>
              <a:t>instrID</a:t>
            </a:r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)</a:t>
            </a:r>
          </a:p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	  REFERENCES 	Instruments )</a:t>
            </a:r>
          </a:p>
        </p:txBody>
      </p:sp>
      <p:sp>
        <p:nvSpPr>
          <p:cNvPr id="94" name="Rectangle 20"/>
          <p:cNvSpPr>
            <a:spLocks noChangeArrowheads="1"/>
          </p:cNvSpPr>
          <p:nvPr/>
        </p:nvSpPr>
        <p:spPr bwMode="auto">
          <a:xfrm>
            <a:off x="5988166" y="1492298"/>
            <a:ext cx="79669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 dirty="0">
                <a:solidFill>
                  <a:srgbClr val="000000"/>
                </a:solidFill>
                <a:latin typeface="Arial" pitchFamily="34" charset="0"/>
              </a:rPr>
              <a:t>phone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83FE3-BE44-425E-B203-B05B51BF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91E9-F5DE-4567-8B52-33F838DC857B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29CDC7-BB33-4318-B60C-492831374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9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04900"/>
          </a:xfrm>
        </p:spPr>
        <p:txBody>
          <a:bodyPr/>
          <a:lstStyle/>
          <a:p>
            <a:r>
              <a:rPr lang="en-US" b="1" dirty="0"/>
              <a:t>A Ternary Relationship Example</a:t>
            </a:r>
          </a:p>
        </p:txBody>
      </p:sp>
      <p:sp>
        <p:nvSpPr>
          <p:cNvPr id="85" name="Content Placeholder 84"/>
          <p:cNvSpPr>
            <a:spLocks noGrp="1"/>
          </p:cNvSpPr>
          <p:nvPr>
            <p:ph idx="1"/>
          </p:nvPr>
        </p:nvSpPr>
        <p:spPr>
          <a:xfrm>
            <a:off x="6041572" y="2223478"/>
            <a:ext cx="2819400" cy="1915886"/>
          </a:xfrm>
          <a:solidFill>
            <a:srgbClr val="54678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marL="227013" indent="-227013">
              <a:buClr>
                <a:schemeClr val="bg1"/>
              </a:buClr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Each department has offices in several locations</a:t>
            </a:r>
          </a:p>
          <a:p>
            <a:pPr marL="227013" indent="-227013">
              <a:buClr>
                <a:schemeClr val="bg1"/>
              </a:buClr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We want to record the locations at which each employee works</a:t>
            </a:r>
          </a:p>
        </p:txBody>
      </p:sp>
      <p:sp>
        <p:nvSpPr>
          <p:cNvPr id="6148" name="Freeform 6"/>
          <p:cNvSpPr>
            <a:spLocks/>
          </p:cNvSpPr>
          <p:nvPr/>
        </p:nvSpPr>
        <p:spPr bwMode="auto">
          <a:xfrm>
            <a:off x="4479925" y="1465263"/>
            <a:ext cx="865188" cy="314325"/>
          </a:xfrm>
          <a:custGeom>
            <a:avLst/>
            <a:gdLst>
              <a:gd name="T0" fmla="*/ 2147483647 w 545"/>
              <a:gd name="T1" fmla="*/ 2147483647 h 198"/>
              <a:gd name="T2" fmla="*/ 2147483647 w 545"/>
              <a:gd name="T3" fmla="*/ 2147483647 h 198"/>
              <a:gd name="T4" fmla="*/ 2147483647 w 545"/>
              <a:gd name="T5" fmla="*/ 2147483647 h 198"/>
              <a:gd name="T6" fmla="*/ 2147483647 w 545"/>
              <a:gd name="T7" fmla="*/ 2147483647 h 198"/>
              <a:gd name="T8" fmla="*/ 2147483647 w 545"/>
              <a:gd name="T9" fmla="*/ 2147483647 h 198"/>
              <a:gd name="T10" fmla="*/ 2147483647 w 545"/>
              <a:gd name="T11" fmla="*/ 2147483647 h 198"/>
              <a:gd name="T12" fmla="*/ 2147483647 w 545"/>
              <a:gd name="T13" fmla="*/ 2147483647 h 198"/>
              <a:gd name="T14" fmla="*/ 2147483647 w 545"/>
              <a:gd name="T15" fmla="*/ 2147483647 h 198"/>
              <a:gd name="T16" fmla="*/ 2147483647 w 545"/>
              <a:gd name="T17" fmla="*/ 2147483647 h 198"/>
              <a:gd name="T18" fmla="*/ 2147483647 w 545"/>
              <a:gd name="T19" fmla="*/ 2147483647 h 198"/>
              <a:gd name="T20" fmla="*/ 2147483647 w 545"/>
              <a:gd name="T21" fmla="*/ 2147483647 h 198"/>
              <a:gd name="T22" fmla="*/ 2147483647 w 545"/>
              <a:gd name="T23" fmla="*/ 2147483647 h 198"/>
              <a:gd name="T24" fmla="*/ 2147483647 w 545"/>
              <a:gd name="T25" fmla="*/ 2147483647 h 198"/>
              <a:gd name="T26" fmla="*/ 2147483647 w 545"/>
              <a:gd name="T27" fmla="*/ 2147483647 h 198"/>
              <a:gd name="T28" fmla="*/ 2147483647 w 545"/>
              <a:gd name="T29" fmla="*/ 2147483647 h 198"/>
              <a:gd name="T30" fmla="*/ 2147483647 w 545"/>
              <a:gd name="T31" fmla="*/ 2147483647 h 198"/>
              <a:gd name="T32" fmla="*/ 2147483647 w 545"/>
              <a:gd name="T33" fmla="*/ 2147483647 h 198"/>
              <a:gd name="T34" fmla="*/ 2147483647 w 545"/>
              <a:gd name="T35" fmla="*/ 2147483647 h 198"/>
              <a:gd name="T36" fmla="*/ 2147483647 w 545"/>
              <a:gd name="T37" fmla="*/ 2147483647 h 198"/>
              <a:gd name="T38" fmla="*/ 2147483647 w 545"/>
              <a:gd name="T39" fmla="*/ 2147483647 h 198"/>
              <a:gd name="T40" fmla="*/ 2147483647 w 545"/>
              <a:gd name="T41" fmla="*/ 2147483647 h 198"/>
              <a:gd name="T42" fmla="*/ 2147483647 w 545"/>
              <a:gd name="T43" fmla="*/ 2147483647 h 198"/>
              <a:gd name="T44" fmla="*/ 2147483647 w 545"/>
              <a:gd name="T45" fmla="*/ 2147483647 h 198"/>
              <a:gd name="T46" fmla="*/ 2147483647 w 545"/>
              <a:gd name="T47" fmla="*/ 2147483647 h 198"/>
              <a:gd name="T48" fmla="*/ 2147483647 w 545"/>
              <a:gd name="T49" fmla="*/ 2147483647 h 198"/>
              <a:gd name="T50" fmla="*/ 2147483647 w 545"/>
              <a:gd name="T51" fmla="*/ 2147483647 h 198"/>
              <a:gd name="T52" fmla="*/ 2147483647 w 545"/>
              <a:gd name="T53" fmla="*/ 2147483647 h 198"/>
              <a:gd name="T54" fmla="*/ 2147483647 w 545"/>
              <a:gd name="T55" fmla="*/ 2147483647 h 198"/>
              <a:gd name="T56" fmla="*/ 2147483647 w 545"/>
              <a:gd name="T57" fmla="*/ 2147483647 h 198"/>
              <a:gd name="T58" fmla="*/ 2147483647 w 545"/>
              <a:gd name="T59" fmla="*/ 2147483647 h 198"/>
              <a:gd name="T60" fmla="*/ 2147483647 w 545"/>
              <a:gd name="T61" fmla="*/ 2147483647 h 198"/>
              <a:gd name="T62" fmla="*/ 2147483647 w 545"/>
              <a:gd name="T63" fmla="*/ 2147483647 h 198"/>
              <a:gd name="T64" fmla="*/ 2147483647 w 545"/>
              <a:gd name="T65" fmla="*/ 2147483647 h 198"/>
              <a:gd name="T66" fmla="*/ 2147483647 w 545"/>
              <a:gd name="T67" fmla="*/ 2147483647 h 198"/>
              <a:gd name="T68" fmla="*/ 2147483647 w 545"/>
              <a:gd name="T69" fmla="*/ 2147483647 h 198"/>
              <a:gd name="T70" fmla="*/ 2147483647 w 545"/>
              <a:gd name="T71" fmla="*/ 2147483647 h 19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45"/>
              <a:gd name="T109" fmla="*/ 0 h 198"/>
              <a:gd name="T110" fmla="*/ 545 w 545"/>
              <a:gd name="T111" fmla="*/ 198 h 19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45" h="198">
                <a:moveTo>
                  <a:pt x="544" y="99"/>
                </a:moveTo>
                <a:lnTo>
                  <a:pt x="544" y="91"/>
                </a:lnTo>
                <a:lnTo>
                  <a:pt x="540" y="82"/>
                </a:lnTo>
                <a:lnTo>
                  <a:pt x="535" y="73"/>
                </a:lnTo>
                <a:lnTo>
                  <a:pt x="528" y="65"/>
                </a:lnTo>
                <a:lnTo>
                  <a:pt x="519" y="57"/>
                </a:lnTo>
                <a:lnTo>
                  <a:pt x="508" y="50"/>
                </a:lnTo>
                <a:lnTo>
                  <a:pt x="495" y="42"/>
                </a:lnTo>
                <a:lnTo>
                  <a:pt x="481" y="36"/>
                </a:lnTo>
                <a:lnTo>
                  <a:pt x="465" y="30"/>
                </a:lnTo>
                <a:lnTo>
                  <a:pt x="447" y="24"/>
                </a:lnTo>
                <a:lnTo>
                  <a:pt x="428" y="18"/>
                </a:lnTo>
                <a:lnTo>
                  <a:pt x="408" y="14"/>
                </a:lnTo>
                <a:lnTo>
                  <a:pt x="387" y="10"/>
                </a:lnTo>
                <a:lnTo>
                  <a:pt x="365" y="6"/>
                </a:lnTo>
                <a:lnTo>
                  <a:pt x="343" y="4"/>
                </a:lnTo>
                <a:lnTo>
                  <a:pt x="320" y="2"/>
                </a:lnTo>
                <a:lnTo>
                  <a:pt x="296" y="1"/>
                </a:lnTo>
                <a:lnTo>
                  <a:pt x="272" y="0"/>
                </a:lnTo>
                <a:lnTo>
                  <a:pt x="248" y="1"/>
                </a:lnTo>
                <a:lnTo>
                  <a:pt x="225" y="2"/>
                </a:lnTo>
                <a:lnTo>
                  <a:pt x="202" y="4"/>
                </a:lnTo>
                <a:lnTo>
                  <a:pt x="179" y="6"/>
                </a:lnTo>
                <a:lnTo>
                  <a:pt x="157" y="10"/>
                </a:lnTo>
                <a:lnTo>
                  <a:pt x="136" y="14"/>
                </a:lnTo>
                <a:lnTo>
                  <a:pt x="116" y="18"/>
                </a:lnTo>
                <a:lnTo>
                  <a:pt x="97" y="24"/>
                </a:lnTo>
                <a:lnTo>
                  <a:pt x="79" y="30"/>
                </a:lnTo>
                <a:lnTo>
                  <a:pt x="63" y="36"/>
                </a:lnTo>
                <a:lnTo>
                  <a:pt x="49" y="42"/>
                </a:lnTo>
                <a:lnTo>
                  <a:pt x="37" y="50"/>
                </a:lnTo>
                <a:lnTo>
                  <a:pt x="25" y="57"/>
                </a:lnTo>
                <a:lnTo>
                  <a:pt x="16" y="65"/>
                </a:lnTo>
                <a:lnTo>
                  <a:pt x="9" y="73"/>
                </a:lnTo>
                <a:lnTo>
                  <a:pt x="4" y="82"/>
                </a:lnTo>
                <a:lnTo>
                  <a:pt x="1" y="91"/>
                </a:lnTo>
                <a:lnTo>
                  <a:pt x="0" y="99"/>
                </a:lnTo>
                <a:lnTo>
                  <a:pt x="1" y="108"/>
                </a:lnTo>
                <a:lnTo>
                  <a:pt x="4" y="116"/>
                </a:lnTo>
                <a:lnTo>
                  <a:pt x="9" y="124"/>
                </a:lnTo>
                <a:lnTo>
                  <a:pt x="16" y="133"/>
                </a:lnTo>
                <a:lnTo>
                  <a:pt x="25" y="141"/>
                </a:lnTo>
                <a:lnTo>
                  <a:pt x="37" y="148"/>
                </a:lnTo>
                <a:lnTo>
                  <a:pt x="49" y="155"/>
                </a:lnTo>
                <a:lnTo>
                  <a:pt x="63" y="162"/>
                </a:lnTo>
                <a:lnTo>
                  <a:pt x="79" y="169"/>
                </a:lnTo>
                <a:lnTo>
                  <a:pt x="97" y="175"/>
                </a:lnTo>
                <a:lnTo>
                  <a:pt x="116" y="180"/>
                </a:lnTo>
                <a:lnTo>
                  <a:pt x="136" y="184"/>
                </a:lnTo>
                <a:lnTo>
                  <a:pt x="157" y="188"/>
                </a:lnTo>
                <a:lnTo>
                  <a:pt x="179" y="191"/>
                </a:lnTo>
                <a:lnTo>
                  <a:pt x="202" y="194"/>
                </a:lnTo>
                <a:lnTo>
                  <a:pt x="225" y="196"/>
                </a:lnTo>
                <a:lnTo>
                  <a:pt x="248" y="197"/>
                </a:lnTo>
                <a:lnTo>
                  <a:pt x="272" y="197"/>
                </a:lnTo>
                <a:lnTo>
                  <a:pt x="296" y="197"/>
                </a:lnTo>
                <a:lnTo>
                  <a:pt x="320" y="196"/>
                </a:lnTo>
                <a:lnTo>
                  <a:pt x="343" y="194"/>
                </a:lnTo>
                <a:lnTo>
                  <a:pt x="365" y="191"/>
                </a:lnTo>
                <a:lnTo>
                  <a:pt x="387" y="188"/>
                </a:lnTo>
                <a:lnTo>
                  <a:pt x="408" y="184"/>
                </a:lnTo>
                <a:lnTo>
                  <a:pt x="428" y="180"/>
                </a:lnTo>
                <a:lnTo>
                  <a:pt x="447" y="175"/>
                </a:lnTo>
                <a:lnTo>
                  <a:pt x="465" y="169"/>
                </a:lnTo>
                <a:lnTo>
                  <a:pt x="481" y="162"/>
                </a:lnTo>
                <a:lnTo>
                  <a:pt x="495" y="155"/>
                </a:lnTo>
                <a:lnTo>
                  <a:pt x="508" y="148"/>
                </a:lnTo>
                <a:lnTo>
                  <a:pt x="519" y="141"/>
                </a:lnTo>
                <a:lnTo>
                  <a:pt x="528" y="133"/>
                </a:lnTo>
                <a:lnTo>
                  <a:pt x="535" y="124"/>
                </a:lnTo>
                <a:lnTo>
                  <a:pt x="540" y="116"/>
                </a:lnTo>
                <a:lnTo>
                  <a:pt x="544" y="108"/>
                </a:lnTo>
                <a:lnTo>
                  <a:pt x="544" y="9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Freeform 7"/>
          <p:cNvSpPr>
            <a:spLocks/>
          </p:cNvSpPr>
          <p:nvPr/>
        </p:nvSpPr>
        <p:spPr bwMode="auto">
          <a:xfrm>
            <a:off x="5383213" y="1627188"/>
            <a:ext cx="865187" cy="314325"/>
          </a:xfrm>
          <a:custGeom>
            <a:avLst/>
            <a:gdLst>
              <a:gd name="T0" fmla="*/ 2147483647 w 545"/>
              <a:gd name="T1" fmla="*/ 2147483647 h 198"/>
              <a:gd name="T2" fmla="*/ 2147483647 w 545"/>
              <a:gd name="T3" fmla="*/ 2147483647 h 198"/>
              <a:gd name="T4" fmla="*/ 2147483647 w 545"/>
              <a:gd name="T5" fmla="*/ 2147483647 h 198"/>
              <a:gd name="T6" fmla="*/ 2147483647 w 545"/>
              <a:gd name="T7" fmla="*/ 2147483647 h 198"/>
              <a:gd name="T8" fmla="*/ 2147483647 w 545"/>
              <a:gd name="T9" fmla="*/ 2147483647 h 198"/>
              <a:gd name="T10" fmla="*/ 2147483647 w 545"/>
              <a:gd name="T11" fmla="*/ 2147483647 h 198"/>
              <a:gd name="T12" fmla="*/ 2147483647 w 545"/>
              <a:gd name="T13" fmla="*/ 2147483647 h 198"/>
              <a:gd name="T14" fmla="*/ 2147483647 w 545"/>
              <a:gd name="T15" fmla="*/ 2147483647 h 198"/>
              <a:gd name="T16" fmla="*/ 2147483647 w 545"/>
              <a:gd name="T17" fmla="*/ 2147483647 h 198"/>
              <a:gd name="T18" fmla="*/ 2147483647 w 545"/>
              <a:gd name="T19" fmla="*/ 2147483647 h 198"/>
              <a:gd name="T20" fmla="*/ 2147483647 w 545"/>
              <a:gd name="T21" fmla="*/ 2147483647 h 198"/>
              <a:gd name="T22" fmla="*/ 2147483647 w 545"/>
              <a:gd name="T23" fmla="*/ 2147483647 h 198"/>
              <a:gd name="T24" fmla="*/ 2147483647 w 545"/>
              <a:gd name="T25" fmla="*/ 2147483647 h 198"/>
              <a:gd name="T26" fmla="*/ 2147483647 w 545"/>
              <a:gd name="T27" fmla="*/ 2147483647 h 198"/>
              <a:gd name="T28" fmla="*/ 2147483647 w 545"/>
              <a:gd name="T29" fmla="*/ 2147483647 h 198"/>
              <a:gd name="T30" fmla="*/ 2147483647 w 545"/>
              <a:gd name="T31" fmla="*/ 2147483647 h 198"/>
              <a:gd name="T32" fmla="*/ 2147483647 w 545"/>
              <a:gd name="T33" fmla="*/ 2147483647 h 198"/>
              <a:gd name="T34" fmla="*/ 2147483647 w 545"/>
              <a:gd name="T35" fmla="*/ 2147483647 h 198"/>
              <a:gd name="T36" fmla="*/ 2147483647 w 545"/>
              <a:gd name="T37" fmla="*/ 2147483647 h 198"/>
              <a:gd name="T38" fmla="*/ 2147483647 w 545"/>
              <a:gd name="T39" fmla="*/ 2147483647 h 198"/>
              <a:gd name="T40" fmla="*/ 2147483647 w 545"/>
              <a:gd name="T41" fmla="*/ 2147483647 h 198"/>
              <a:gd name="T42" fmla="*/ 2147483647 w 545"/>
              <a:gd name="T43" fmla="*/ 2147483647 h 198"/>
              <a:gd name="T44" fmla="*/ 2147483647 w 545"/>
              <a:gd name="T45" fmla="*/ 2147483647 h 198"/>
              <a:gd name="T46" fmla="*/ 2147483647 w 545"/>
              <a:gd name="T47" fmla="*/ 2147483647 h 198"/>
              <a:gd name="T48" fmla="*/ 2147483647 w 545"/>
              <a:gd name="T49" fmla="*/ 2147483647 h 198"/>
              <a:gd name="T50" fmla="*/ 2147483647 w 545"/>
              <a:gd name="T51" fmla="*/ 2147483647 h 198"/>
              <a:gd name="T52" fmla="*/ 2147483647 w 545"/>
              <a:gd name="T53" fmla="*/ 2147483647 h 198"/>
              <a:gd name="T54" fmla="*/ 2147483647 w 545"/>
              <a:gd name="T55" fmla="*/ 2147483647 h 198"/>
              <a:gd name="T56" fmla="*/ 2147483647 w 545"/>
              <a:gd name="T57" fmla="*/ 2147483647 h 198"/>
              <a:gd name="T58" fmla="*/ 2147483647 w 545"/>
              <a:gd name="T59" fmla="*/ 2147483647 h 198"/>
              <a:gd name="T60" fmla="*/ 2147483647 w 545"/>
              <a:gd name="T61" fmla="*/ 2147483647 h 198"/>
              <a:gd name="T62" fmla="*/ 2147483647 w 545"/>
              <a:gd name="T63" fmla="*/ 2147483647 h 198"/>
              <a:gd name="T64" fmla="*/ 2147483647 w 545"/>
              <a:gd name="T65" fmla="*/ 2147483647 h 198"/>
              <a:gd name="T66" fmla="*/ 2147483647 w 545"/>
              <a:gd name="T67" fmla="*/ 2147483647 h 198"/>
              <a:gd name="T68" fmla="*/ 2147483647 w 545"/>
              <a:gd name="T69" fmla="*/ 2147483647 h 198"/>
              <a:gd name="T70" fmla="*/ 2147483647 w 545"/>
              <a:gd name="T71" fmla="*/ 2147483647 h 19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45"/>
              <a:gd name="T109" fmla="*/ 0 h 198"/>
              <a:gd name="T110" fmla="*/ 545 w 545"/>
              <a:gd name="T111" fmla="*/ 198 h 19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45" h="198">
                <a:moveTo>
                  <a:pt x="0" y="99"/>
                </a:moveTo>
                <a:lnTo>
                  <a:pt x="1" y="107"/>
                </a:lnTo>
                <a:lnTo>
                  <a:pt x="4" y="116"/>
                </a:lnTo>
                <a:lnTo>
                  <a:pt x="9" y="124"/>
                </a:lnTo>
                <a:lnTo>
                  <a:pt x="16" y="133"/>
                </a:lnTo>
                <a:lnTo>
                  <a:pt x="26" y="140"/>
                </a:lnTo>
                <a:lnTo>
                  <a:pt x="36" y="148"/>
                </a:lnTo>
                <a:lnTo>
                  <a:pt x="49" y="155"/>
                </a:lnTo>
                <a:lnTo>
                  <a:pt x="64" y="162"/>
                </a:lnTo>
                <a:lnTo>
                  <a:pt x="80" y="169"/>
                </a:lnTo>
                <a:lnTo>
                  <a:pt x="97" y="174"/>
                </a:lnTo>
                <a:lnTo>
                  <a:pt x="116" y="179"/>
                </a:lnTo>
                <a:lnTo>
                  <a:pt x="136" y="184"/>
                </a:lnTo>
                <a:lnTo>
                  <a:pt x="157" y="188"/>
                </a:lnTo>
                <a:lnTo>
                  <a:pt x="179" y="191"/>
                </a:lnTo>
                <a:lnTo>
                  <a:pt x="202" y="194"/>
                </a:lnTo>
                <a:lnTo>
                  <a:pt x="225" y="196"/>
                </a:lnTo>
                <a:lnTo>
                  <a:pt x="248" y="197"/>
                </a:lnTo>
                <a:lnTo>
                  <a:pt x="272" y="197"/>
                </a:lnTo>
                <a:lnTo>
                  <a:pt x="296" y="197"/>
                </a:lnTo>
                <a:lnTo>
                  <a:pt x="319" y="196"/>
                </a:lnTo>
                <a:lnTo>
                  <a:pt x="343" y="194"/>
                </a:lnTo>
                <a:lnTo>
                  <a:pt x="365" y="191"/>
                </a:lnTo>
                <a:lnTo>
                  <a:pt x="387" y="188"/>
                </a:lnTo>
                <a:lnTo>
                  <a:pt x="408" y="184"/>
                </a:lnTo>
                <a:lnTo>
                  <a:pt x="429" y="179"/>
                </a:lnTo>
                <a:lnTo>
                  <a:pt x="447" y="174"/>
                </a:lnTo>
                <a:lnTo>
                  <a:pt x="464" y="169"/>
                </a:lnTo>
                <a:lnTo>
                  <a:pt x="480" y="162"/>
                </a:lnTo>
                <a:lnTo>
                  <a:pt x="495" y="155"/>
                </a:lnTo>
                <a:lnTo>
                  <a:pt x="508" y="148"/>
                </a:lnTo>
                <a:lnTo>
                  <a:pt x="519" y="140"/>
                </a:lnTo>
                <a:lnTo>
                  <a:pt x="528" y="133"/>
                </a:lnTo>
                <a:lnTo>
                  <a:pt x="535" y="124"/>
                </a:lnTo>
                <a:lnTo>
                  <a:pt x="540" y="116"/>
                </a:lnTo>
                <a:lnTo>
                  <a:pt x="543" y="107"/>
                </a:lnTo>
                <a:lnTo>
                  <a:pt x="544" y="99"/>
                </a:lnTo>
                <a:lnTo>
                  <a:pt x="543" y="90"/>
                </a:lnTo>
                <a:lnTo>
                  <a:pt x="540" y="81"/>
                </a:lnTo>
                <a:lnTo>
                  <a:pt x="535" y="73"/>
                </a:lnTo>
                <a:lnTo>
                  <a:pt x="528" y="65"/>
                </a:lnTo>
                <a:lnTo>
                  <a:pt x="519" y="57"/>
                </a:lnTo>
                <a:lnTo>
                  <a:pt x="508" y="50"/>
                </a:lnTo>
                <a:lnTo>
                  <a:pt x="495" y="42"/>
                </a:lnTo>
                <a:lnTo>
                  <a:pt x="480" y="35"/>
                </a:lnTo>
                <a:lnTo>
                  <a:pt x="464" y="29"/>
                </a:lnTo>
                <a:lnTo>
                  <a:pt x="447" y="24"/>
                </a:lnTo>
                <a:lnTo>
                  <a:pt x="428" y="18"/>
                </a:lnTo>
                <a:lnTo>
                  <a:pt x="408" y="14"/>
                </a:lnTo>
                <a:lnTo>
                  <a:pt x="387" y="9"/>
                </a:lnTo>
                <a:lnTo>
                  <a:pt x="365" y="6"/>
                </a:lnTo>
                <a:lnTo>
                  <a:pt x="342" y="3"/>
                </a:lnTo>
                <a:lnTo>
                  <a:pt x="319" y="2"/>
                </a:lnTo>
                <a:lnTo>
                  <a:pt x="296" y="1"/>
                </a:lnTo>
                <a:lnTo>
                  <a:pt x="272" y="0"/>
                </a:lnTo>
                <a:lnTo>
                  <a:pt x="248" y="1"/>
                </a:lnTo>
                <a:lnTo>
                  <a:pt x="225" y="2"/>
                </a:lnTo>
                <a:lnTo>
                  <a:pt x="202" y="4"/>
                </a:lnTo>
                <a:lnTo>
                  <a:pt x="179" y="6"/>
                </a:lnTo>
                <a:lnTo>
                  <a:pt x="157" y="9"/>
                </a:lnTo>
                <a:lnTo>
                  <a:pt x="136" y="14"/>
                </a:lnTo>
                <a:lnTo>
                  <a:pt x="116" y="18"/>
                </a:lnTo>
                <a:lnTo>
                  <a:pt x="97" y="24"/>
                </a:lnTo>
                <a:lnTo>
                  <a:pt x="80" y="29"/>
                </a:lnTo>
                <a:lnTo>
                  <a:pt x="64" y="35"/>
                </a:lnTo>
                <a:lnTo>
                  <a:pt x="49" y="42"/>
                </a:lnTo>
                <a:lnTo>
                  <a:pt x="36" y="50"/>
                </a:lnTo>
                <a:lnTo>
                  <a:pt x="26" y="57"/>
                </a:lnTo>
                <a:lnTo>
                  <a:pt x="16" y="65"/>
                </a:lnTo>
                <a:lnTo>
                  <a:pt x="9" y="73"/>
                </a:lnTo>
                <a:lnTo>
                  <a:pt x="4" y="82"/>
                </a:lnTo>
                <a:lnTo>
                  <a:pt x="1" y="90"/>
                </a:lnTo>
                <a:lnTo>
                  <a:pt x="0" y="9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Freeform 8"/>
          <p:cNvSpPr>
            <a:spLocks/>
          </p:cNvSpPr>
          <p:nvPr/>
        </p:nvSpPr>
        <p:spPr bwMode="auto">
          <a:xfrm>
            <a:off x="2686050" y="1928813"/>
            <a:ext cx="1068388" cy="687387"/>
          </a:xfrm>
          <a:custGeom>
            <a:avLst/>
            <a:gdLst>
              <a:gd name="T0" fmla="*/ 0 w 673"/>
              <a:gd name="T1" fmla="*/ 2147483647 h 433"/>
              <a:gd name="T2" fmla="*/ 2147483647 w 673"/>
              <a:gd name="T3" fmla="*/ 0 h 433"/>
              <a:gd name="T4" fmla="*/ 2147483647 w 673"/>
              <a:gd name="T5" fmla="*/ 2147483647 h 433"/>
              <a:gd name="T6" fmla="*/ 2147483647 w 673"/>
              <a:gd name="T7" fmla="*/ 2147483647 h 433"/>
              <a:gd name="T8" fmla="*/ 0 w 673"/>
              <a:gd name="T9" fmla="*/ 2147483647 h 4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3"/>
              <a:gd name="T16" fmla="*/ 0 h 433"/>
              <a:gd name="T17" fmla="*/ 673 w 673"/>
              <a:gd name="T18" fmla="*/ 433 h 4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3" h="433">
                <a:moveTo>
                  <a:pt x="0" y="217"/>
                </a:moveTo>
                <a:lnTo>
                  <a:pt x="331" y="0"/>
                </a:lnTo>
                <a:lnTo>
                  <a:pt x="672" y="224"/>
                </a:lnTo>
                <a:lnTo>
                  <a:pt x="331" y="432"/>
                </a:lnTo>
                <a:lnTo>
                  <a:pt x="0" y="217"/>
                </a:lnTo>
              </a:path>
            </a:pathLst>
          </a:custGeom>
          <a:solidFill>
            <a:srgbClr val="4FD1F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4227513" y="2168525"/>
            <a:ext cx="1339850" cy="293688"/>
          </a:xfrm>
          <a:custGeom>
            <a:avLst/>
            <a:gdLst/>
            <a:ahLst/>
            <a:cxnLst>
              <a:cxn ang="0">
                <a:pos x="843" y="184"/>
              </a:cxn>
              <a:cxn ang="0">
                <a:pos x="843" y="0"/>
              </a:cxn>
              <a:cxn ang="0">
                <a:pos x="0" y="0"/>
              </a:cxn>
              <a:cxn ang="0">
                <a:pos x="0" y="184"/>
              </a:cxn>
              <a:cxn ang="0">
                <a:pos x="843" y="184"/>
              </a:cxn>
            </a:cxnLst>
            <a:rect l="0" t="0" r="r" b="b"/>
            <a:pathLst>
              <a:path w="844" h="185">
                <a:moveTo>
                  <a:pt x="843" y="184"/>
                </a:moveTo>
                <a:lnTo>
                  <a:pt x="843" y="0"/>
                </a:lnTo>
                <a:lnTo>
                  <a:pt x="0" y="0"/>
                </a:lnTo>
                <a:lnTo>
                  <a:pt x="0" y="184"/>
                </a:lnTo>
                <a:lnTo>
                  <a:pt x="843" y="18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6152" name="Rectangle 10"/>
          <p:cNvSpPr>
            <a:spLocks noChangeArrowheads="1"/>
          </p:cNvSpPr>
          <p:nvPr/>
        </p:nvSpPr>
        <p:spPr bwMode="auto">
          <a:xfrm>
            <a:off x="5411788" y="1600200"/>
            <a:ext cx="989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budget</a:t>
            </a:r>
          </a:p>
        </p:txBody>
      </p:sp>
      <p:sp>
        <p:nvSpPr>
          <p:cNvPr id="6153" name="Rectangle 11"/>
          <p:cNvSpPr>
            <a:spLocks noChangeArrowheads="1"/>
          </p:cNvSpPr>
          <p:nvPr/>
        </p:nvSpPr>
        <p:spPr bwMode="auto">
          <a:xfrm>
            <a:off x="4468813" y="1447800"/>
            <a:ext cx="8366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dname</a:t>
            </a:r>
          </a:p>
        </p:txBody>
      </p:sp>
      <p:sp>
        <p:nvSpPr>
          <p:cNvPr id="6154" name="Rectangle 12"/>
          <p:cNvSpPr>
            <a:spLocks noChangeArrowheads="1"/>
          </p:cNvSpPr>
          <p:nvPr/>
        </p:nvSpPr>
        <p:spPr bwMode="auto">
          <a:xfrm>
            <a:off x="4191000" y="2133600"/>
            <a:ext cx="148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Departments</a:t>
            </a:r>
          </a:p>
        </p:txBody>
      </p:sp>
      <p:sp>
        <p:nvSpPr>
          <p:cNvPr id="6155" name="Rectangle 13"/>
          <p:cNvSpPr>
            <a:spLocks noChangeArrowheads="1"/>
          </p:cNvSpPr>
          <p:nvPr/>
        </p:nvSpPr>
        <p:spPr bwMode="auto">
          <a:xfrm>
            <a:off x="2716213" y="2133600"/>
            <a:ext cx="9858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Works_In</a:t>
            </a:r>
          </a:p>
        </p:txBody>
      </p:sp>
      <p:grpSp>
        <p:nvGrpSpPr>
          <p:cNvPr id="6156" name="Group 25"/>
          <p:cNvGrpSpPr>
            <a:grpSpLocks/>
          </p:cNvGrpSpPr>
          <p:nvPr/>
        </p:nvGrpSpPr>
        <p:grpSpPr bwMode="auto">
          <a:xfrm>
            <a:off x="400050" y="1395413"/>
            <a:ext cx="2209800" cy="1042987"/>
            <a:chOff x="1981" y="768"/>
            <a:chExt cx="1392" cy="657"/>
          </a:xfrm>
        </p:grpSpPr>
        <p:sp>
          <p:nvSpPr>
            <p:cNvPr id="6207" name="Freeform 14"/>
            <p:cNvSpPr>
              <a:spLocks/>
            </p:cNvSpPr>
            <p:nvPr/>
          </p:nvSpPr>
          <p:spPr bwMode="auto">
            <a:xfrm>
              <a:off x="1981" y="924"/>
              <a:ext cx="432" cy="198"/>
            </a:xfrm>
            <a:custGeom>
              <a:avLst/>
              <a:gdLst>
                <a:gd name="T0" fmla="*/ 135 w 545"/>
                <a:gd name="T1" fmla="*/ 90 h 198"/>
                <a:gd name="T2" fmla="*/ 132 w 545"/>
                <a:gd name="T3" fmla="*/ 73 h 198"/>
                <a:gd name="T4" fmla="*/ 128 w 545"/>
                <a:gd name="T5" fmla="*/ 57 h 198"/>
                <a:gd name="T6" fmla="*/ 123 w 545"/>
                <a:gd name="T7" fmla="*/ 42 h 198"/>
                <a:gd name="T8" fmla="*/ 115 w 545"/>
                <a:gd name="T9" fmla="*/ 29 h 198"/>
                <a:gd name="T10" fmla="*/ 106 w 545"/>
                <a:gd name="T11" fmla="*/ 18 h 198"/>
                <a:gd name="T12" fmla="*/ 96 w 545"/>
                <a:gd name="T13" fmla="*/ 9 h 198"/>
                <a:gd name="T14" fmla="*/ 86 w 545"/>
                <a:gd name="T15" fmla="*/ 3 h 198"/>
                <a:gd name="T16" fmla="*/ 74 w 545"/>
                <a:gd name="T17" fmla="*/ 1 h 198"/>
                <a:gd name="T18" fmla="*/ 62 w 545"/>
                <a:gd name="T19" fmla="*/ 1 h 198"/>
                <a:gd name="T20" fmla="*/ 50 w 545"/>
                <a:gd name="T21" fmla="*/ 3 h 198"/>
                <a:gd name="T22" fmla="*/ 39 w 545"/>
                <a:gd name="T23" fmla="*/ 9 h 198"/>
                <a:gd name="T24" fmla="*/ 29 w 545"/>
                <a:gd name="T25" fmla="*/ 18 h 198"/>
                <a:gd name="T26" fmla="*/ 20 w 545"/>
                <a:gd name="T27" fmla="*/ 29 h 198"/>
                <a:gd name="T28" fmla="*/ 13 w 545"/>
                <a:gd name="T29" fmla="*/ 42 h 198"/>
                <a:gd name="T30" fmla="*/ 6 w 545"/>
                <a:gd name="T31" fmla="*/ 57 h 198"/>
                <a:gd name="T32" fmla="*/ 2 w 545"/>
                <a:gd name="T33" fmla="*/ 73 h 198"/>
                <a:gd name="T34" fmla="*/ 1 w 545"/>
                <a:gd name="T35" fmla="*/ 90 h 198"/>
                <a:gd name="T36" fmla="*/ 1 w 545"/>
                <a:gd name="T37" fmla="*/ 107 h 198"/>
                <a:gd name="T38" fmla="*/ 2 w 545"/>
                <a:gd name="T39" fmla="*/ 124 h 198"/>
                <a:gd name="T40" fmla="*/ 6 w 545"/>
                <a:gd name="T41" fmla="*/ 140 h 198"/>
                <a:gd name="T42" fmla="*/ 13 w 545"/>
                <a:gd name="T43" fmla="*/ 155 h 198"/>
                <a:gd name="T44" fmla="*/ 20 w 545"/>
                <a:gd name="T45" fmla="*/ 168 h 198"/>
                <a:gd name="T46" fmla="*/ 29 w 545"/>
                <a:gd name="T47" fmla="*/ 179 h 198"/>
                <a:gd name="T48" fmla="*/ 39 w 545"/>
                <a:gd name="T49" fmla="*/ 188 h 198"/>
                <a:gd name="T50" fmla="*/ 50 w 545"/>
                <a:gd name="T51" fmla="*/ 194 h 198"/>
                <a:gd name="T52" fmla="*/ 62 w 545"/>
                <a:gd name="T53" fmla="*/ 197 h 198"/>
                <a:gd name="T54" fmla="*/ 74 w 545"/>
                <a:gd name="T55" fmla="*/ 197 h 198"/>
                <a:gd name="T56" fmla="*/ 86 w 545"/>
                <a:gd name="T57" fmla="*/ 194 h 198"/>
                <a:gd name="T58" fmla="*/ 96 w 545"/>
                <a:gd name="T59" fmla="*/ 188 h 198"/>
                <a:gd name="T60" fmla="*/ 106 w 545"/>
                <a:gd name="T61" fmla="*/ 179 h 198"/>
                <a:gd name="T62" fmla="*/ 115 w 545"/>
                <a:gd name="T63" fmla="*/ 168 h 198"/>
                <a:gd name="T64" fmla="*/ 123 w 545"/>
                <a:gd name="T65" fmla="*/ 155 h 198"/>
                <a:gd name="T66" fmla="*/ 128 w 545"/>
                <a:gd name="T67" fmla="*/ 140 h 198"/>
                <a:gd name="T68" fmla="*/ 132 w 545"/>
                <a:gd name="T69" fmla="*/ 124 h 198"/>
                <a:gd name="T70" fmla="*/ 135 w 545"/>
                <a:gd name="T71" fmla="*/ 107 h 1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45"/>
                <a:gd name="T109" fmla="*/ 0 h 198"/>
                <a:gd name="T110" fmla="*/ 545 w 545"/>
                <a:gd name="T111" fmla="*/ 198 h 1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45" h="198">
                  <a:moveTo>
                    <a:pt x="544" y="99"/>
                  </a:moveTo>
                  <a:lnTo>
                    <a:pt x="543" y="90"/>
                  </a:lnTo>
                  <a:lnTo>
                    <a:pt x="540" y="81"/>
                  </a:lnTo>
                  <a:lnTo>
                    <a:pt x="535" y="73"/>
                  </a:lnTo>
                  <a:lnTo>
                    <a:pt x="528" y="65"/>
                  </a:lnTo>
                  <a:lnTo>
                    <a:pt x="519" y="57"/>
                  </a:lnTo>
                  <a:lnTo>
                    <a:pt x="508" y="49"/>
                  </a:lnTo>
                  <a:lnTo>
                    <a:pt x="495" y="42"/>
                  </a:lnTo>
                  <a:lnTo>
                    <a:pt x="480" y="35"/>
                  </a:lnTo>
                  <a:lnTo>
                    <a:pt x="464" y="29"/>
                  </a:lnTo>
                  <a:lnTo>
                    <a:pt x="447" y="23"/>
                  </a:lnTo>
                  <a:lnTo>
                    <a:pt x="428" y="18"/>
                  </a:lnTo>
                  <a:lnTo>
                    <a:pt x="408" y="13"/>
                  </a:lnTo>
                  <a:lnTo>
                    <a:pt x="387" y="9"/>
                  </a:lnTo>
                  <a:lnTo>
                    <a:pt x="365" y="6"/>
                  </a:lnTo>
                  <a:lnTo>
                    <a:pt x="343" y="3"/>
                  </a:lnTo>
                  <a:lnTo>
                    <a:pt x="319" y="2"/>
                  </a:lnTo>
                  <a:lnTo>
                    <a:pt x="296" y="1"/>
                  </a:lnTo>
                  <a:lnTo>
                    <a:pt x="272" y="0"/>
                  </a:lnTo>
                  <a:lnTo>
                    <a:pt x="248" y="1"/>
                  </a:lnTo>
                  <a:lnTo>
                    <a:pt x="225" y="2"/>
                  </a:lnTo>
                  <a:lnTo>
                    <a:pt x="202" y="3"/>
                  </a:lnTo>
                  <a:lnTo>
                    <a:pt x="179" y="6"/>
                  </a:lnTo>
                  <a:lnTo>
                    <a:pt x="157" y="9"/>
                  </a:lnTo>
                  <a:lnTo>
                    <a:pt x="136" y="13"/>
                  </a:lnTo>
                  <a:lnTo>
                    <a:pt x="116" y="18"/>
                  </a:lnTo>
                  <a:lnTo>
                    <a:pt x="97" y="23"/>
                  </a:lnTo>
                  <a:lnTo>
                    <a:pt x="80" y="29"/>
                  </a:lnTo>
                  <a:lnTo>
                    <a:pt x="64" y="35"/>
                  </a:lnTo>
                  <a:lnTo>
                    <a:pt x="49" y="42"/>
                  </a:lnTo>
                  <a:lnTo>
                    <a:pt x="36" y="49"/>
                  </a:lnTo>
                  <a:lnTo>
                    <a:pt x="25" y="57"/>
                  </a:lnTo>
                  <a:lnTo>
                    <a:pt x="16" y="65"/>
                  </a:lnTo>
                  <a:lnTo>
                    <a:pt x="9" y="73"/>
                  </a:lnTo>
                  <a:lnTo>
                    <a:pt x="4" y="81"/>
                  </a:lnTo>
                  <a:lnTo>
                    <a:pt x="1" y="90"/>
                  </a:lnTo>
                  <a:lnTo>
                    <a:pt x="0" y="99"/>
                  </a:lnTo>
                  <a:lnTo>
                    <a:pt x="1" y="107"/>
                  </a:lnTo>
                  <a:lnTo>
                    <a:pt x="4" y="116"/>
                  </a:lnTo>
                  <a:lnTo>
                    <a:pt x="9" y="124"/>
                  </a:lnTo>
                  <a:lnTo>
                    <a:pt x="16" y="132"/>
                  </a:lnTo>
                  <a:lnTo>
                    <a:pt x="25" y="140"/>
                  </a:lnTo>
                  <a:lnTo>
                    <a:pt x="36" y="148"/>
                  </a:lnTo>
                  <a:lnTo>
                    <a:pt x="49" y="155"/>
                  </a:lnTo>
                  <a:lnTo>
                    <a:pt x="64" y="162"/>
                  </a:lnTo>
                  <a:lnTo>
                    <a:pt x="80" y="168"/>
                  </a:lnTo>
                  <a:lnTo>
                    <a:pt x="97" y="174"/>
                  </a:lnTo>
                  <a:lnTo>
                    <a:pt x="116" y="179"/>
                  </a:lnTo>
                  <a:lnTo>
                    <a:pt x="136" y="184"/>
                  </a:lnTo>
                  <a:lnTo>
                    <a:pt x="157" y="188"/>
                  </a:lnTo>
                  <a:lnTo>
                    <a:pt x="179" y="191"/>
                  </a:lnTo>
                  <a:lnTo>
                    <a:pt x="202" y="194"/>
                  </a:lnTo>
                  <a:lnTo>
                    <a:pt x="225" y="195"/>
                  </a:lnTo>
                  <a:lnTo>
                    <a:pt x="248" y="197"/>
                  </a:lnTo>
                  <a:lnTo>
                    <a:pt x="272" y="197"/>
                  </a:lnTo>
                  <a:lnTo>
                    <a:pt x="296" y="197"/>
                  </a:lnTo>
                  <a:lnTo>
                    <a:pt x="319" y="195"/>
                  </a:lnTo>
                  <a:lnTo>
                    <a:pt x="343" y="194"/>
                  </a:lnTo>
                  <a:lnTo>
                    <a:pt x="365" y="191"/>
                  </a:lnTo>
                  <a:lnTo>
                    <a:pt x="387" y="188"/>
                  </a:lnTo>
                  <a:lnTo>
                    <a:pt x="408" y="184"/>
                  </a:lnTo>
                  <a:lnTo>
                    <a:pt x="428" y="179"/>
                  </a:lnTo>
                  <a:lnTo>
                    <a:pt x="447" y="174"/>
                  </a:lnTo>
                  <a:lnTo>
                    <a:pt x="464" y="168"/>
                  </a:lnTo>
                  <a:lnTo>
                    <a:pt x="480" y="162"/>
                  </a:lnTo>
                  <a:lnTo>
                    <a:pt x="495" y="155"/>
                  </a:lnTo>
                  <a:lnTo>
                    <a:pt x="508" y="148"/>
                  </a:lnTo>
                  <a:lnTo>
                    <a:pt x="519" y="140"/>
                  </a:lnTo>
                  <a:lnTo>
                    <a:pt x="528" y="132"/>
                  </a:lnTo>
                  <a:lnTo>
                    <a:pt x="535" y="124"/>
                  </a:lnTo>
                  <a:lnTo>
                    <a:pt x="540" y="116"/>
                  </a:lnTo>
                  <a:lnTo>
                    <a:pt x="543" y="107"/>
                  </a:lnTo>
                  <a:lnTo>
                    <a:pt x="544" y="9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8" name="Freeform 15"/>
            <p:cNvSpPr>
              <a:spLocks/>
            </p:cNvSpPr>
            <p:nvPr/>
          </p:nvSpPr>
          <p:spPr bwMode="auto">
            <a:xfrm>
              <a:off x="2941" y="912"/>
              <a:ext cx="432" cy="198"/>
            </a:xfrm>
            <a:custGeom>
              <a:avLst/>
              <a:gdLst>
                <a:gd name="T0" fmla="*/ 1 w 546"/>
                <a:gd name="T1" fmla="*/ 107 h 198"/>
                <a:gd name="T2" fmla="*/ 2 w 546"/>
                <a:gd name="T3" fmla="*/ 124 h 198"/>
                <a:gd name="T4" fmla="*/ 6 w 546"/>
                <a:gd name="T5" fmla="*/ 140 h 198"/>
                <a:gd name="T6" fmla="*/ 13 w 546"/>
                <a:gd name="T7" fmla="*/ 155 h 198"/>
                <a:gd name="T8" fmla="*/ 20 w 546"/>
                <a:gd name="T9" fmla="*/ 168 h 198"/>
                <a:gd name="T10" fmla="*/ 29 w 546"/>
                <a:gd name="T11" fmla="*/ 179 h 198"/>
                <a:gd name="T12" fmla="*/ 39 w 546"/>
                <a:gd name="T13" fmla="*/ 188 h 198"/>
                <a:gd name="T14" fmla="*/ 50 w 546"/>
                <a:gd name="T15" fmla="*/ 194 h 198"/>
                <a:gd name="T16" fmla="*/ 61 w 546"/>
                <a:gd name="T17" fmla="*/ 197 h 198"/>
                <a:gd name="T18" fmla="*/ 73 w 546"/>
                <a:gd name="T19" fmla="*/ 197 h 198"/>
                <a:gd name="T20" fmla="*/ 84 w 546"/>
                <a:gd name="T21" fmla="*/ 194 h 198"/>
                <a:gd name="T22" fmla="*/ 95 w 546"/>
                <a:gd name="T23" fmla="*/ 188 h 198"/>
                <a:gd name="T24" fmla="*/ 105 w 546"/>
                <a:gd name="T25" fmla="*/ 179 h 198"/>
                <a:gd name="T26" fmla="*/ 114 w 546"/>
                <a:gd name="T27" fmla="*/ 168 h 198"/>
                <a:gd name="T28" fmla="*/ 121 w 546"/>
                <a:gd name="T29" fmla="*/ 155 h 198"/>
                <a:gd name="T30" fmla="*/ 127 w 546"/>
                <a:gd name="T31" fmla="*/ 140 h 198"/>
                <a:gd name="T32" fmla="*/ 131 w 546"/>
                <a:gd name="T33" fmla="*/ 124 h 198"/>
                <a:gd name="T34" fmla="*/ 134 w 546"/>
                <a:gd name="T35" fmla="*/ 107 h 198"/>
                <a:gd name="T36" fmla="*/ 134 w 546"/>
                <a:gd name="T37" fmla="*/ 90 h 198"/>
                <a:gd name="T38" fmla="*/ 131 w 546"/>
                <a:gd name="T39" fmla="*/ 73 h 198"/>
                <a:gd name="T40" fmla="*/ 127 w 546"/>
                <a:gd name="T41" fmla="*/ 57 h 198"/>
                <a:gd name="T42" fmla="*/ 121 w 546"/>
                <a:gd name="T43" fmla="*/ 42 h 198"/>
                <a:gd name="T44" fmla="*/ 114 w 546"/>
                <a:gd name="T45" fmla="*/ 29 h 198"/>
                <a:gd name="T46" fmla="*/ 105 w 546"/>
                <a:gd name="T47" fmla="*/ 18 h 198"/>
                <a:gd name="T48" fmla="*/ 95 w 546"/>
                <a:gd name="T49" fmla="*/ 9 h 198"/>
                <a:gd name="T50" fmla="*/ 84 w 546"/>
                <a:gd name="T51" fmla="*/ 3 h 198"/>
                <a:gd name="T52" fmla="*/ 73 w 546"/>
                <a:gd name="T53" fmla="*/ 1 h 198"/>
                <a:gd name="T54" fmla="*/ 61 w 546"/>
                <a:gd name="T55" fmla="*/ 1 h 198"/>
                <a:gd name="T56" fmla="*/ 50 w 546"/>
                <a:gd name="T57" fmla="*/ 3 h 198"/>
                <a:gd name="T58" fmla="*/ 39 w 546"/>
                <a:gd name="T59" fmla="*/ 9 h 198"/>
                <a:gd name="T60" fmla="*/ 29 w 546"/>
                <a:gd name="T61" fmla="*/ 18 h 198"/>
                <a:gd name="T62" fmla="*/ 20 w 546"/>
                <a:gd name="T63" fmla="*/ 29 h 198"/>
                <a:gd name="T64" fmla="*/ 13 w 546"/>
                <a:gd name="T65" fmla="*/ 42 h 198"/>
                <a:gd name="T66" fmla="*/ 6 w 546"/>
                <a:gd name="T67" fmla="*/ 57 h 198"/>
                <a:gd name="T68" fmla="*/ 2 w 546"/>
                <a:gd name="T69" fmla="*/ 73 h 198"/>
                <a:gd name="T70" fmla="*/ 1 w 546"/>
                <a:gd name="T71" fmla="*/ 90 h 1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46"/>
                <a:gd name="T109" fmla="*/ 0 h 198"/>
                <a:gd name="T110" fmla="*/ 546 w 546"/>
                <a:gd name="T111" fmla="*/ 198 h 1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46" h="198">
                  <a:moveTo>
                    <a:pt x="0" y="99"/>
                  </a:moveTo>
                  <a:lnTo>
                    <a:pt x="1" y="107"/>
                  </a:lnTo>
                  <a:lnTo>
                    <a:pt x="5" y="116"/>
                  </a:lnTo>
                  <a:lnTo>
                    <a:pt x="9" y="124"/>
                  </a:lnTo>
                  <a:lnTo>
                    <a:pt x="17" y="132"/>
                  </a:lnTo>
                  <a:lnTo>
                    <a:pt x="26" y="140"/>
                  </a:lnTo>
                  <a:lnTo>
                    <a:pt x="37" y="148"/>
                  </a:lnTo>
                  <a:lnTo>
                    <a:pt x="50" y="155"/>
                  </a:lnTo>
                  <a:lnTo>
                    <a:pt x="64" y="162"/>
                  </a:lnTo>
                  <a:lnTo>
                    <a:pt x="80" y="168"/>
                  </a:lnTo>
                  <a:lnTo>
                    <a:pt x="98" y="174"/>
                  </a:lnTo>
                  <a:lnTo>
                    <a:pt x="117" y="179"/>
                  </a:lnTo>
                  <a:lnTo>
                    <a:pt x="136" y="184"/>
                  </a:lnTo>
                  <a:lnTo>
                    <a:pt x="157" y="188"/>
                  </a:lnTo>
                  <a:lnTo>
                    <a:pt x="179" y="191"/>
                  </a:lnTo>
                  <a:lnTo>
                    <a:pt x="202" y="194"/>
                  </a:lnTo>
                  <a:lnTo>
                    <a:pt x="225" y="195"/>
                  </a:lnTo>
                  <a:lnTo>
                    <a:pt x="249" y="197"/>
                  </a:lnTo>
                  <a:lnTo>
                    <a:pt x="272" y="197"/>
                  </a:lnTo>
                  <a:lnTo>
                    <a:pt x="296" y="197"/>
                  </a:lnTo>
                  <a:lnTo>
                    <a:pt x="320" y="195"/>
                  </a:lnTo>
                  <a:lnTo>
                    <a:pt x="343" y="194"/>
                  </a:lnTo>
                  <a:lnTo>
                    <a:pt x="366" y="191"/>
                  </a:lnTo>
                  <a:lnTo>
                    <a:pt x="388" y="188"/>
                  </a:lnTo>
                  <a:lnTo>
                    <a:pt x="409" y="184"/>
                  </a:lnTo>
                  <a:lnTo>
                    <a:pt x="428" y="179"/>
                  </a:lnTo>
                  <a:lnTo>
                    <a:pt x="448" y="174"/>
                  </a:lnTo>
                  <a:lnTo>
                    <a:pt x="465" y="168"/>
                  </a:lnTo>
                  <a:lnTo>
                    <a:pt x="481" y="162"/>
                  </a:lnTo>
                  <a:lnTo>
                    <a:pt x="495" y="155"/>
                  </a:lnTo>
                  <a:lnTo>
                    <a:pt x="508" y="148"/>
                  </a:lnTo>
                  <a:lnTo>
                    <a:pt x="519" y="140"/>
                  </a:lnTo>
                  <a:lnTo>
                    <a:pt x="528" y="132"/>
                  </a:lnTo>
                  <a:lnTo>
                    <a:pt x="536" y="124"/>
                  </a:lnTo>
                  <a:lnTo>
                    <a:pt x="540" y="116"/>
                  </a:lnTo>
                  <a:lnTo>
                    <a:pt x="544" y="107"/>
                  </a:lnTo>
                  <a:lnTo>
                    <a:pt x="545" y="99"/>
                  </a:lnTo>
                  <a:lnTo>
                    <a:pt x="544" y="90"/>
                  </a:lnTo>
                  <a:lnTo>
                    <a:pt x="540" y="81"/>
                  </a:lnTo>
                  <a:lnTo>
                    <a:pt x="536" y="73"/>
                  </a:lnTo>
                  <a:lnTo>
                    <a:pt x="528" y="65"/>
                  </a:lnTo>
                  <a:lnTo>
                    <a:pt x="519" y="57"/>
                  </a:lnTo>
                  <a:lnTo>
                    <a:pt x="508" y="49"/>
                  </a:lnTo>
                  <a:lnTo>
                    <a:pt x="495" y="42"/>
                  </a:lnTo>
                  <a:lnTo>
                    <a:pt x="481" y="35"/>
                  </a:lnTo>
                  <a:lnTo>
                    <a:pt x="465" y="29"/>
                  </a:lnTo>
                  <a:lnTo>
                    <a:pt x="447" y="23"/>
                  </a:lnTo>
                  <a:lnTo>
                    <a:pt x="428" y="18"/>
                  </a:lnTo>
                  <a:lnTo>
                    <a:pt x="409" y="13"/>
                  </a:lnTo>
                  <a:lnTo>
                    <a:pt x="388" y="9"/>
                  </a:lnTo>
                  <a:lnTo>
                    <a:pt x="366" y="6"/>
                  </a:lnTo>
                  <a:lnTo>
                    <a:pt x="343" y="3"/>
                  </a:lnTo>
                  <a:lnTo>
                    <a:pt x="320" y="2"/>
                  </a:lnTo>
                  <a:lnTo>
                    <a:pt x="296" y="1"/>
                  </a:lnTo>
                  <a:lnTo>
                    <a:pt x="272" y="0"/>
                  </a:lnTo>
                  <a:lnTo>
                    <a:pt x="249" y="1"/>
                  </a:lnTo>
                  <a:lnTo>
                    <a:pt x="225" y="2"/>
                  </a:lnTo>
                  <a:lnTo>
                    <a:pt x="202" y="3"/>
                  </a:lnTo>
                  <a:lnTo>
                    <a:pt x="179" y="6"/>
                  </a:lnTo>
                  <a:lnTo>
                    <a:pt x="157" y="9"/>
                  </a:lnTo>
                  <a:lnTo>
                    <a:pt x="136" y="13"/>
                  </a:lnTo>
                  <a:lnTo>
                    <a:pt x="117" y="18"/>
                  </a:lnTo>
                  <a:lnTo>
                    <a:pt x="97" y="23"/>
                  </a:lnTo>
                  <a:lnTo>
                    <a:pt x="80" y="29"/>
                  </a:lnTo>
                  <a:lnTo>
                    <a:pt x="64" y="35"/>
                  </a:lnTo>
                  <a:lnTo>
                    <a:pt x="50" y="42"/>
                  </a:lnTo>
                  <a:lnTo>
                    <a:pt x="37" y="49"/>
                  </a:lnTo>
                  <a:lnTo>
                    <a:pt x="26" y="57"/>
                  </a:lnTo>
                  <a:lnTo>
                    <a:pt x="17" y="65"/>
                  </a:lnTo>
                  <a:lnTo>
                    <a:pt x="9" y="73"/>
                  </a:lnTo>
                  <a:lnTo>
                    <a:pt x="5" y="81"/>
                  </a:lnTo>
                  <a:lnTo>
                    <a:pt x="1" y="90"/>
                  </a:lnTo>
                  <a:lnTo>
                    <a:pt x="0" y="9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317" y="1242"/>
              <a:ext cx="820" cy="170"/>
            </a:xfrm>
            <a:custGeom>
              <a:avLst/>
              <a:gdLst/>
              <a:ahLst/>
              <a:cxnLst>
                <a:cxn ang="0">
                  <a:pos x="819" y="169"/>
                </a:cxn>
                <a:cxn ang="0">
                  <a:pos x="819" y="0"/>
                </a:cxn>
                <a:cxn ang="0">
                  <a:pos x="0" y="0"/>
                </a:cxn>
                <a:cxn ang="0">
                  <a:pos x="0" y="169"/>
                </a:cxn>
                <a:cxn ang="0">
                  <a:pos x="819" y="169"/>
                </a:cxn>
              </a:cxnLst>
              <a:rect l="0" t="0" r="r" b="b"/>
              <a:pathLst>
                <a:path w="820" h="170">
                  <a:moveTo>
                    <a:pt x="819" y="169"/>
                  </a:moveTo>
                  <a:lnTo>
                    <a:pt x="819" y="0"/>
                  </a:lnTo>
                  <a:lnTo>
                    <a:pt x="0" y="0"/>
                  </a:lnTo>
                  <a:lnTo>
                    <a:pt x="0" y="169"/>
                  </a:lnTo>
                  <a:lnTo>
                    <a:pt x="819" y="169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10" name="Freeform 17"/>
            <p:cNvSpPr>
              <a:spLocks/>
            </p:cNvSpPr>
            <p:nvPr/>
          </p:nvSpPr>
          <p:spPr bwMode="auto">
            <a:xfrm>
              <a:off x="2396" y="779"/>
              <a:ext cx="545" cy="198"/>
            </a:xfrm>
            <a:custGeom>
              <a:avLst/>
              <a:gdLst>
                <a:gd name="T0" fmla="*/ 543 w 545"/>
                <a:gd name="T1" fmla="*/ 90 h 198"/>
                <a:gd name="T2" fmla="*/ 535 w 545"/>
                <a:gd name="T3" fmla="*/ 73 h 198"/>
                <a:gd name="T4" fmla="*/ 519 w 545"/>
                <a:gd name="T5" fmla="*/ 57 h 198"/>
                <a:gd name="T6" fmla="*/ 495 w 545"/>
                <a:gd name="T7" fmla="*/ 42 h 198"/>
                <a:gd name="T8" fmla="*/ 465 w 545"/>
                <a:gd name="T9" fmla="*/ 29 h 198"/>
                <a:gd name="T10" fmla="*/ 428 w 545"/>
                <a:gd name="T11" fmla="*/ 18 h 198"/>
                <a:gd name="T12" fmla="*/ 387 w 545"/>
                <a:gd name="T13" fmla="*/ 10 h 198"/>
                <a:gd name="T14" fmla="*/ 343 w 545"/>
                <a:gd name="T15" fmla="*/ 4 h 198"/>
                <a:gd name="T16" fmla="*/ 296 w 545"/>
                <a:gd name="T17" fmla="*/ 1 h 198"/>
                <a:gd name="T18" fmla="*/ 248 w 545"/>
                <a:gd name="T19" fmla="*/ 1 h 198"/>
                <a:gd name="T20" fmla="*/ 202 w 545"/>
                <a:gd name="T21" fmla="*/ 4 h 198"/>
                <a:gd name="T22" fmla="*/ 157 w 545"/>
                <a:gd name="T23" fmla="*/ 10 h 198"/>
                <a:gd name="T24" fmla="*/ 116 w 545"/>
                <a:gd name="T25" fmla="*/ 18 h 198"/>
                <a:gd name="T26" fmla="*/ 79 w 545"/>
                <a:gd name="T27" fmla="*/ 29 h 198"/>
                <a:gd name="T28" fmla="*/ 49 w 545"/>
                <a:gd name="T29" fmla="*/ 42 h 198"/>
                <a:gd name="T30" fmla="*/ 25 w 545"/>
                <a:gd name="T31" fmla="*/ 57 h 198"/>
                <a:gd name="T32" fmla="*/ 9 w 545"/>
                <a:gd name="T33" fmla="*/ 73 h 198"/>
                <a:gd name="T34" fmla="*/ 1 w 545"/>
                <a:gd name="T35" fmla="*/ 90 h 198"/>
                <a:gd name="T36" fmla="*/ 1 w 545"/>
                <a:gd name="T37" fmla="*/ 107 h 198"/>
                <a:gd name="T38" fmla="*/ 9 w 545"/>
                <a:gd name="T39" fmla="*/ 124 h 198"/>
                <a:gd name="T40" fmla="*/ 25 w 545"/>
                <a:gd name="T41" fmla="*/ 140 h 198"/>
                <a:gd name="T42" fmla="*/ 49 w 545"/>
                <a:gd name="T43" fmla="*/ 155 h 198"/>
                <a:gd name="T44" fmla="*/ 79 w 545"/>
                <a:gd name="T45" fmla="*/ 168 h 198"/>
                <a:gd name="T46" fmla="*/ 116 w 545"/>
                <a:gd name="T47" fmla="*/ 179 h 198"/>
                <a:gd name="T48" fmla="*/ 157 w 545"/>
                <a:gd name="T49" fmla="*/ 188 h 198"/>
                <a:gd name="T50" fmla="*/ 202 w 545"/>
                <a:gd name="T51" fmla="*/ 194 h 198"/>
                <a:gd name="T52" fmla="*/ 248 w 545"/>
                <a:gd name="T53" fmla="*/ 197 h 198"/>
                <a:gd name="T54" fmla="*/ 296 w 545"/>
                <a:gd name="T55" fmla="*/ 197 h 198"/>
                <a:gd name="T56" fmla="*/ 343 w 545"/>
                <a:gd name="T57" fmla="*/ 194 h 198"/>
                <a:gd name="T58" fmla="*/ 387 w 545"/>
                <a:gd name="T59" fmla="*/ 188 h 198"/>
                <a:gd name="T60" fmla="*/ 428 w 545"/>
                <a:gd name="T61" fmla="*/ 179 h 198"/>
                <a:gd name="T62" fmla="*/ 465 w 545"/>
                <a:gd name="T63" fmla="*/ 168 h 198"/>
                <a:gd name="T64" fmla="*/ 495 w 545"/>
                <a:gd name="T65" fmla="*/ 155 h 198"/>
                <a:gd name="T66" fmla="*/ 519 w 545"/>
                <a:gd name="T67" fmla="*/ 140 h 198"/>
                <a:gd name="T68" fmla="*/ 535 w 545"/>
                <a:gd name="T69" fmla="*/ 124 h 198"/>
                <a:gd name="T70" fmla="*/ 543 w 545"/>
                <a:gd name="T71" fmla="*/ 107 h 1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45"/>
                <a:gd name="T109" fmla="*/ 0 h 198"/>
                <a:gd name="T110" fmla="*/ 545 w 545"/>
                <a:gd name="T111" fmla="*/ 198 h 1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45" h="198">
                  <a:moveTo>
                    <a:pt x="544" y="99"/>
                  </a:moveTo>
                  <a:lnTo>
                    <a:pt x="543" y="90"/>
                  </a:lnTo>
                  <a:lnTo>
                    <a:pt x="540" y="82"/>
                  </a:lnTo>
                  <a:lnTo>
                    <a:pt x="535" y="73"/>
                  </a:lnTo>
                  <a:lnTo>
                    <a:pt x="528" y="65"/>
                  </a:lnTo>
                  <a:lnTo>
                    <a:pt x="519" y="57"/>
                  </a:lnTo>
                  <a:lnTo>
                    <a:pt x="508" y="49"/>
                  </a:lnTo>
                  <a:lnTo>
                    <a:pt x="495" y="42"/>
                  </a:lnTo>
                  <a:lnTo>
                    <a:pt x="481" y="35"/>
                  </a:lnTo>
                  <a:lnTo>
                    <a:pt x="465" y="29"/>
                  </a:lnTo>
                  <a:lnTo>
                    <a:pt x="447" y="23"/>
                  </a:lnTo>
                  <a:lnTo>
                    <a:pt x="428" y="18"/>
                  </a:lnTo>
                  <a:lnTo>
                    <a:pt x="408" y="13"/>
                  </a:lnTo>
                  <a:lnTo>
                    <a:pt x="387" y="10"/>
                  </a:lnTo>
                  <a:lnTo>
                    <a:pt x="365" y="6"/>
                  </a:lnTo>
                  <a:lnTo>
                    <a:pt x="343" y="4"/>
                  </a:lnTo>
                  <a:lnTo>
                    <a:pt x="319" y="2"/>
                  </a:lnTo>
                  <a:lnTo>
                    <a:pt x="296" y="1"/>
                  </a:lnTo>
                  <a:lnTo>
                    <a:pt x="272" y="0"/>
                  </a:lnTo>
                  <a:lnTo>
                    <a:pt x="248" y="1"/>
                  </a:lnTo>
                  <a:lnTo>
                    <a:pt x="225" y="2"/>
                  </a:lnTo>
                  <a:lnTo>
                    <a:pt x="202" y="4"/>
                  </a:lnTo>
                  <a:lnTo>
                    <a:pt x="179" y="6"/>
                  </a:lnTo>
                  <a:lnTo>
                    <a:pt x="157" y="10"/>
                  </a:lnTo>
                  <a:lnTo>
                    <a:pt x="136" y="13"/>
                  </a:lnTo>
                  <a:lnTo>
                    <a:pt x="116" y="18"/>
                  </a:lnTo>
                  <a:lnTo>
                    <a:pt x="97" y="23"/>
                  </a:lnTo>
                  <a:lnTo>
                    <a:pt x="79" y="29"/>
                  </a:lnTo>
                  <a:lnTo>
                    <a:pt x="63" y="35"/>
                  </a:lnTo>
                  <a:lnTo>
                    <a:pt x="49" y="42"/>
                  </a:lnTo>
                  <a:lnTo>
                    <a:pt x="37" y="49"/>
                  </a:lnTo>
                  <a:lnTo>
                    <a:pt x="25" y="57"/>
                  </a:lnTo>
                  <a:lnTo>
                    <a:pt x="16" y="65"/>
                  </a:lnTo>
                  <a:lnTo>
                    <a:pt x="9" y="73"/>
                  </a:lnTo>
                  <a:lnTo>
                    <a:pt x="4" y="82"/>
                  </a:lnTo>
                  <a:lnTo>
                    <a:pt x="1" y="90"/>
                  </a:lnTo>
                  <a:lnTo>
                    <a:pt x="0" y="99"/>
                  </a:lnTo>
                  <a:lnTo>
                    <a:pt x="1" y="107"/>
                  </a:lnTo>
                  <a:lnTo>
                    <a:pt x="4" y="116"/>
                  </a:lnTo>
                  <a:lnTo>
                    <a:pt x="9" y="124"/>
                  </a:lnTo>
                  <a:lnTo>
                    <a:pt x="16" y="132"/>
                  </a:lnTo>
                  <a:lnTo>
                    <a:pt x="25" y="140"/>
                  </a:lnTo>
                  <a:lnTo>
                    <a:pt x="37" y="148"/>
                  </a:lnTo>
                  <a:lnTo>
                    <a:pt x="49" y="155"/>
                  </a:lnTo>
                  <a:lnTo>
                    <a:pt x="63" y="162"/>
                  </a:lnTo>
                  <a:lnTo>
                    <a:pt x="79" y="168"/>
                  </a:lnTo>
                  <a:lnTo>
                    <a:pt x="97" y="174"/>
                  </a:lnTo>
                  <a:lnTo>
                    <a:pt x="116" y="179"/>
                  </a:lnTo>
                  <a:lnTo>
                    <a:pt x="136" y="184"/>
                  </a:lnTo>
                  <a:lnTo>
                    <a:pt x="157" y="188"/>
                  </a:lnTo>
                  <a:lnTo>
                    <a:pt x="179" y="191"/>
                  </a:lnTo>
                  <a:lnTo>
                    <a:pt x="202" y="194"/>
                  </a:lnTo>
                  <a:lnTo>
                    <a:pt x="225" y="196"/>
                  </a:lnTo>
                  <a:lnTo>
                    <a:pt x="248" y="197"/>
                  </a:lnTo>
                  <a:lnTo>
                    <a:pt x="272" y="197"/>
                  </a:lnTo>
                  <a:lnTo>
                    <a:pt x="296" y="197"/>
                  </a:lnTo>
                  <a:lnTo>
                    <a:pt x="319" y="196"/>
                  </a:lnTo>
                  <a:lnTo>
                    <a:pt x="343" y="194"/>
                  </a:lnTo>
                  <a:lnTo>
                    <a:pt x="365" y="191"/>
                  </a:lnTo>
                  <a:lnTo>
                    <a:pt x="387" y="188"/>
                  </a:lnTo>
                  <a:lnTo>
                    <a:pt x="408" y="184"/>
                  </a:lnTo>
                  <a:lnTo>
                    <a:pt x="428" y="179"/>
                  </a:lnTo>
                  <a:lnTo>
                    <a:pt x="447" y="174"/>
                  </a:lnTo>
                  <a:lnTo>
                    <a:pt x="465" y="168"/>
                  </a:lnTo>
                  <a:lnTo>
                    <a:pt x="481" y="162"/>
                  </a:lnTo>
                  <a:lnTo>
                    <a:pt x="495" y="155"/>
                  </a:lnTo>
                  <a:lnTo>
                    <a:pt x="508" y="148"/>
                  </a:lnTo>
                  <a:lnTo>
                    <a:pt x="519" y="140"/>
                  </a:lnTo>
                  <a:lnTo>
                    <a:pt x="528" y="132"/>
                  </a:lnTo>
                  <a:lnTo>
                    <a:pt x="535" y="124"/>
                  </a:lnTo>
                  <a:lnTo>
                    <a:pt x="540" y="116"/>
                  </a:lnTo>
                  <a:lnTo>
                    <a:pt x="543" y="107"/>
                  </a:lnTo>
                  <a:lnTo>
                    <a:pt x="544" y="9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1" name="Rectangle 18"/>
            <p:cNvSpPr>
              <a:spLocks noChangeArrowheads="1"/>
            </p:cNvSpPr>
            <p:nvPr/>
          </p:nvSpPr>
          <p:spPr bwMode="auto">
            <a:xfrm>
              <a:off x="2424" y="768"/>
              <a:ext cx="44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name</a:t>
              </a:r>
            </a:p>
          </p:txBody>
        </p:sp>
        <p:sp>
          <p:nvSpPr>
            <p:cNvPr id="6212" name="Rectangle 19"/>
            <p:cNvSpPr>
              <a:spLocks noChangeArrowheads="1"/>
            </p:cNvSpPr>
            <p:nvPr/>
          </p:nvSpPr>
          <p:spPr bwMode="auto">
            <a:xfrm>
              <a:off x="2330" y="1215"/>
              <a:ext cx="79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Employees</a:t>
              </a:r>
            </a:p>
          </p:txBody>
        </p:sp>
        <p:sp>
          <p:nvSpPr>
            <p:cNvPr id="6213" name="Rectangle 20"/>
            <p:cNvSpPr>
              <a:spLocks noChangeArrowheads="1"/>
            </p:cNvSpPr>
            <p:nvPr/>
          </p:nvSpPr>
          <p:spPr bwMode="auto">
            <a:xfrm>
              <a:off x="2012" y="899"/>
              <a:ext cx="33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charset="0"/>
                </a:rPr>
                <a:t>ssn</a:t>
              </a:r>
            </a:p>
          </p:txBody>
        </p:sp>
        <p:sp>
          <p:nvSpPr>
            <p:cNvPr id="6214" name="Rectangle 21"/>
            <p:cNvSpPr>
              <a:spLocks noChangeArrowheads="1"/>
            </p:cNvSpPr>
            <p:nvPr/>
          </p:nvSpPr>
          <p:spPr bwMode="auto">
            <a:xfrm>
              <a:off x="3037" y="904"/>
              <a:ext cx="27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lot</a:t>
              </a:r>
            </a:p>
          </p:txBody>
        </p:sp>
        <p:sp>
          <p:nvSpPr>
            <p:cNvPr id="6215" name="Line 22"/>
            <p:cNvSpPr>
              <a:spLocks noChangeShapeType="1"/>
            </p:cNvSpPr>
            <p:nvPr/>
          </p:nvSpPr>
          <p:spPr bwMode="auto">
            <a:xfrm>
              <a:off x="2269" y="1104"/>
              <a:ext cx="240" cy="13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6" name="Line 23"/>
            <p:cNvSpPr>
              <a:spLocks noChangeShapeType="1"/>
            </p:cNvSpPr>
            <p:nvPr/>
          </p:nvSpPr>
          <p:spPr bwMode="auto">
            <a:xfrm>
              <a:off x="2653" y="993"/>
              <a:ext cx="0" cy="24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7" name="Line 24"/>
            <p:cNvSpPr>
              <a:spLocks noChangeShapeType="1"/>
            </p:cNvSpPr>
            <p:nvPr/>
          </p:nvSpPr>
          <p:spPr bwMode="auto">
            <a:xfrm flipH="1">
              <a:off x="2845" y="1104"/>
              <a:ext cx="240" cy="14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7" name="Line 27"/>
          <p:cNvSpPr>
            <a:spLocks noChangeShapeType="1"/>
          </p:cNvSpPr>
          <p:nvPr/>
        </p:nvSpPr>
        <p:spPr bwMode="auto">
          <a:xfrm>
            <a:off x="4222750" y="1981200"/>
            <a:ext cx="322263" cy="184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Line 28"/>
          <p:cNvSpPr>
            <a:spLocks noChangeShapeType="1"/>
          </p:cNvSpPr>
          <p:nvPr/>
        </p:nvSpPr>
        <p:spPr bwMode="auto">
          <a:xfrm flipH="1">
            <a:off x="4935538" y="1752600"/>
            <a:ext cx="66675" cy="4095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59" name="Group 38"/>
          <p:cNvGrpSpPr>
            <a:grpSpLocks/>
          </p:cNvGrpSpPr>
          <p:nvPr/>
        </p:nvGrpSpPr>
        <p:grpSpPr bwMode="auto">
          <a:xfrm>
            <a:off x="2001838" y="2809875"/>
            <a:ext cx="2327275" cy="847725"/>
            <a:chOff x="3121" y="1659"/>
            <a:chExt cx="1466" cy="534"/>
          </a:xfrm>
        </p:grpSpPr>
        <p:sp>
          <p:nvSpPr>
            <p:cNvPr id="6199" name="Freeform 30"/>
            <p:cNvSpPr>
              <a:spLocks/>
            </p:cNvSpPr>
            <p:nvPr/>
          </p:nvSpPr>
          <p:spPr bwMode="auto">
            <a:xfrm>
              <a:off x="3121" y="1978"/>
              <a:ext cx="672" cy="209"/>
            </a:xfrm>
            <a:custGeom>
              <a:avLst/>
              <a:gdLst>
                <a:gd name="T0" fmla="*/ 669 w 672"/>
                <a:gd name="T1" fmla="*/ 95 h 209"/>
                <a:gd name="T2" fmla="*/ 659 w 672"/>
                <a:gd name="T3" fmla="*/ 77 h 209"/>
                <a:gd name="T4" fmla="*/ 640 w 672"/>
                <a:gd name="T5" fmla="*/ 59 h 209"/>
                <a:gd name="T6" fmla="*/ 610 w 672"/>
                <a:gd name="T7" fmla="*/ 44 h 209"/>
                <a:gd name="T8" fmla="*/ 573 w 672"/>
                <a:gd name="T9" fmla="*/ 29 h 209"/>
                <a:gd name="T10" fmla="*/ 527 w 672"/>
                <a:gd name="T11" fmla="*/ 19 h 209"/>
                <a:gd name="T12" fmla="*/ 477 w 672"/>
                <a:gd name="T13" fmla="*/ 9 h 209"/>
                <a:gd name="T14" fmla="*/ 423 w 672"/>
                <a:gd name="T15" fmla="*/ 3 h 209"/>
                <a:gd name="T16" fmla="*/ 365 w 672"/>
                <a:gd name="T17" fmla="*/ 0 h 209"/>
                <a:gd name="T18" fmla="*/ 305 w 672"/>
                <a:gd name="T19" fmla="*/ 0 h 209"/>
                <a:gd name="T20" fmla="*/ 249 w 672"/>
                <a:gd name="T21" fmla="*/ 3 h 209"/>
                <a:gd name="T22" fmla="*/ 193 w 672"/>
                <a:gd name="T23" fmla="*/ 9 h 209"/>
                <a:gd name="T24" fmla="*/ 143 w 672"/>
                <a:gd name="T25" fmla="*/ 19 h 209"/>
                <a:gd name="T26" fmla="*/ 98 w 672"/>
                <a:gd name="T27" fmla="*/ 29 h 209"/>
                <a:gd name="T28" fmla="*/ 60 w 672"/>
                <a:gd name="T29" fmla="*/ 44 h 209"/>
                <a:gd name="T30" fmla="*/ 30 w 672"/>
                <a:gd name="T31" fmla="*/ 59 h 209"/>
                <a:gd name="T32" fmla="*/ 11 w 672"/>
                <a:gd name="T33" fmla="*/ 77 h 209"/>
                <a:gd name="T34" fmla="*/ 1 w 672"/>
                <a:gd name="T35" fmla="*/ 95 h 209"/>
                <a:gd name="T36" fmla="*/ 1 w 672"/>
                <a:gd name="T37" fmla="*/ 112 h 209"/>
                <a:gd name="T38" fmla="*/ 11 w 672"/>
                <a:gd name="T39" fmla="*/ 130 h 209"/>
                <a:gd name="T40" fmla="*/ 30 w 672"/>
                <a:gd name="T41" fmla="*/ 148 h 209"/>
                <a:gd name="T42" fmla="*/ 60 w 672"/>
                <a:gd name="T43" fmla="*/ 163 h 209"/>
                <a:gd name="T44" fmla="*/ 98 w 672"/>
                <a:gd name="T45" fmla="*/ 178 h 209"/>
                <a:gd name="T46" fmla="*/ 143 w 672"/>
                <a:gd name="T47" fmla="*/ 189 h 209"/>
                <a:gd name="T48" fmla="*/ 193 w 672"/>
                <a:gd name="T49" fmla="*/ 198 h 209"/>
                <a:gd name="T50" fmla="*/ 249 w 672"/>
                <a:gd name="T51" fmla="*/ 204 h 209"/>
                <a:gd name="T52" fmla="*/ 305 w 672"/>
                <a:gd name="T53" fmla="*/ 208 h 209"/>
                <a:gd name="T54" fmla="*/ 365 w 672"/>
                <a:gd name="T55" fmla="*/ 208 h 209"/>
                <a:gd name="T56" fmla="*/ 423 w 672"/>
                <a:gd name="T57" fmla="*/ 204 h 209"/>
                <a:gd name="T58" fmla="*/ 477 w 672"/>
                <a:gd name="T59" fmla="*/ 198 h 209"/>
                <a:gd name="T60" fmla="*/ 527 w 672"/>
                <a:gd name="T61" fmla="*/ 189 h 209"/>
                <a:gd name="T62" fmla="*/ 573 w 672"/>
                <a:gd name="T63" fmla="*/ 178 h 209"/>
                <a:gd name="T64" fmla="*/ 610 w 672"/>
                <a:gd name="T65" fmla="*/ 163 h 209"/>
                <a:gd name="T66" fmla="*/ 640 w 672"/>
                <a:gd name="T67" fmla="*/ 148 h 209"/>
                <a:gd name="T68" fmla="*/ 659 w 672"/>
                <a:gd name="T69" fmla="*/ 130 h 209"/>
                <a:gd name="T70" fmla="*/ 669 w 672"/>
                <a:gd name="T71" fmla="*/ 112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72"/>
                <a:gd name="T109" fmla="*/ 0 h 209"/>
                <a:gd name="T110" fmla="*/ 672 w 672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72" h="209">
                  <a:moveTo>
                    <a:pt x="671" y="104"/>
                  </a:moveTo>
                  <a:lnTo>
                    <a:pt x="669" y="95"/>
                  </a:lnTo>
                  <a:lnTo>
                    <a:pt x="666" y="85"/>
                  </a:lnTo>
                  <a:lnTo>
                    <a:pt x="659" y="77"/>
                  </a:lnTo>
                  <a:lnTo>
                    <a:pt x="651" y="68"/>
                  </a:lnTo>
                  <a:lnTo>
                    <a:pt x="640" y="59"/>
                  </a:lnTo>
                  <a:lnTo>
                    <a:pt x="626" y="52"/>
                  </a:lnTo>
                  <a:lnTo>
                    <a:pt x="610" y="44"/>
                  </a:lnTo>
                  <a:lnTo>
                    <a:pt x="593" y="37"/>
                  </a:lnTo>
                  <a:lnTo>
                    <a:pt x="573" y="29"/>
                  </a:lnTo>
                  <a:lnTo>
                    <a:pt x="551" y="24"/>
                  </a:lnTo>
                  <a:lnTo>
                    <a:pt x="527" y="19"/>
                  </a:lnTo>
                  <a:lnTo>
                    <a:pt x="503" y="13"/>
                  </a:lnTo>
                  <a:lnTo>
                    <a:pt x="477" y="9"/>
                  </a:lnTo>
                  <a:lnTo>
                    <a:pt x="450" y="6"/>
                  </a:lnTo>
                  <a:lnTo>
                    <a:pt x="423" y="3"/>
                  </a:lnTo>
                  <a:lnTo>
                    <a:pt x="394" y="1"/>
                  </a:lnTo>
                  <a:lnTo>
                    <a:pt x="365" y="0"/>
                  </a:lnTo>
                  <a:lnTo>
                    <a:pt x="335" y="0"/>
                  </a:lnTo>
                  <a:lnTo>
                    <a:pt x="305" y="0"/>
                  </a:lnTo>
                  <a:lnTo>
                    <a:pt x="277" y="1"/>
                  </a:lnTo>
                  <a:lnTo>
                    <a:pt x="249" y="3"/>
                  </a:lnTo>
                  <a:lnTo>
                    <a:pt x="220" y="6"/>
                  </a:lnTo>
                  <a:lnTo>
                    <a:pt x="193" y="9"/>
                  </a:lnTo>
                  <a:lnTo>
                    <a:pt x="167" y="13"/>
                  </a:lnTo>
                  <a:lnTo>
                    <a:pt x="143" y="19"/>
                  </a:lnTo>
                  <a:lnTo>
                    <a:pt x="119" y="24"/>
                  </a:lnTo>
                  <a:lnTo>
                    <a:pt x="98" y="29"/>
                  </a:lnTo>
                  <a:lnTo>
                    <a:pt x="78" y="37"/>
                  </a:lnTo>
                  <a:lnTo>
                    <a:pt x="60" y="44"/>
                  </a:lnTo>
                  <a:lnTo>
                    <a:pt x="44" y="52"/>
                  </a:lnTo>
                  <a:lnTo>
                    <a:pt x="30" y="59"/>
                  </a:lnTo>
                  <a:lnTo>
                    <a:pt x="19" y="68"/>
                  </a:lnTo>
                  <a:lnTo>
                    <a:pt x="11" y="77"/>
                  </a:lnTo>
                  <a:lnTo>
                    <a:pt x="4" y="85"/>
                  </a:lnTo>
                  <a:lnTo>
                    <a:pt x="1" y="95"/>
                  </a:lnTo>
                  <a:lnTo>
                    <a:pt x="0" y="104"/>
                  </a:lnTo>
                  <a:lnTo>
                    <a:pt x="1" y="112"/>
                  </a:lnTo>
                  <a:lnTo>
                    <a:pt x="4" y="122"/>
                  </a:lnTo>
                  <a:lnTo>
                    <a:pt x="11" y="130"/>
                  </a:lnTo>
                  <a:lnTo>
                    <a:pt x="19" y="140"/>
                  </a:lnTo>
                  <a:lnTo>
                    <a:pt x="30" y="148"/>
                  </a:lnTo>
                  <a:lnTo>
                    <a:pt x="44" y="157"/>
                  </a:lnTo>
                  <a:lnTo>
                    <a:pt x="60" y="163"/>
                  </a:lnTo>
                  <a:lnTo>
                    <a:pt x="78" y="170"/>
                  </a:lnTo>
                  <a:lnTo>
                    <a:pt x="98" y="178"/>
                  </a:lnTo>
                  <a:lnTo>
                    <a:pt x="119" y="183"/>
                  </a:lnTo>
                  <a:lnTo>
                    <a:pt x="143" y="189"/>
                  </a:lnTo>
                  <a:lnTo>
                    <a:pt x="167" y="194"/>
                  </a:lnTo>
                  <a:lnTo>
                    <a:pt x="193" y="198"/>
                  </a:lnTo>
                  <a:lnTo>
                    <a:pt x="220" y="201"/>
                  </a:lnTo>
                  <a:lnTo>
                    <a:pt x="249" y="204"/>
                  </a:lnTo>
                  <a:lnTo>
                    <a:pt x="277" y="206"/>
                  </a:lnTo>
                  <a:lnTo>
                    <a:pt x="305" y="208"/>
                  </a:lnTo>
                  <a:lnTo>
                    <a:pt x="335" y="208"/>
                  </a:lnTo>
                  <a:lnTo>
                    <a:pt x="365" y="208"/>
                  </a:lnTo>
                  <a:lnTo>
                    <a:pt x="394" y="206"/>
                  </a:lnTo>
                  <a:lnTo>
                    <a:pt x="423" y="204"/>
                  </a:lnTo>
                  <a:lnTo>
                    <a:pt x="450" y="201"/>
                  </a:lnTo>
                  <a:lnTo>
                    <a:pt x="477" y="198"/>
                  </a:lnTo>
                  <a:lnTo>
                    <a:pt x="503" y="194"/>
                  </a:lnTo>
                  <a:lnTo>
                    <a:pt x="527" y="189"/>
                  </a:lnTo>
                  <a:lnTo>
                    <a:pt x="551" y="183"/>
                  </a:lnTo>
                  <a:lnTo>
                    <a:pt x="573" y="178"/>
                  </a:lnTo>
                  <a:lnTo>
                    <a:pt x="593" y="170"/>
                  </a:lnTo>
                  <a:lnTo>
                    <a:pt x="610" y="163"/>
                  </a:lnTo>
                  <a:lnTo>
                    <a:pt x="626" y="157"/>
                  </a:lnTo>
                  <a:lnTo>
                    <a:pt x="640" y="148"/>
                  </a:lnTo>
                  <a:lnTo>
                    <a:pt x="651" y="140"/>
                  </a:lnTo>
                  <a:lnTo>
                    <a:pt x="659" y="130"/>
                  </a:lnTo>
                  <a:lnTo>
                    <a:pt x="666" y="122"/>
                  </a:lnTo>
                  <a:lnTo>
                    <a:pt x="669" y="112"/>
                  </a:lnTo>
                  <a:lnTo>
                    <a:pt x="671" y="1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0" name="Freeform 31"/>
            <p:cNvSpPr>
              <a:spLocks/>
            </p:cNvSpPr>
            <p:nvPr/>
          </p:nvSpPr>
          <p:spPr bwMode="auto">
            <a:xfrm>
              <a:off x="3978" y="1995"/>
              <a:ext cx="601" cy="198"/>
            </a:xfrm>
            <a:custGeom>
              <a:avLst/>
              <a:gdLst>
                <a:gd name="T0" fmla="*/ 1 w 546"/>
                <a:gd name="T1" fmla="*/ 107 h 198"/>
                <a:gd name="T2" fmla="*/ 15 w 546"/>
                <a:gd name="T3" fmla="*/ 124 h 198"/>
                <a:gd name="T4" fmla="*/ 45 w 546"/>
                <a:gd name="T5" fmla="*/ 141 h 198"/>
                <a:gd name="T6" fmla="*/ 89 w 546"/>
                <a:gd name="T7" fmla="*/ 155 h 198"/>
                <a:gd name="T8" fmla="*/ 143 w 546"/>
                <a:gd name="T9" fmla="*/ 168 h 198"/>
                <a:gd name="T10" fmla="*/ 207 w 546"/>
                <a:gd name="T11" fmla="*/ 179 h 198"/>
                <a:gd name="T12" fmla="*/ 278 w 546"/>
                <a:gd name="T13" fmla="*/ 188 h 198"/>
                <a:gd name="T14" fmla="*/ 359 w 546"/>
                <a:gd name="T15" fmla="*/ 194 h 198"/>
                <a:gd name="T16" fmla="*/ 440 w 546"/>
                <a:gd name="T17" fmla="*/ 197 h 198"/>
                <a:gd name="T18" fmla="*/ 527 w 546"/>
                <a:gd name="T19" fmla="*/ 197 h 198"/>
                <a:gd name="T20" fmla="*/ 611 w 546"/>
                <a:gd name="T21" fmla="*/ 194 h 198"/>
                <a:gd name="T22" fmla="*/ 688 w 546"/>
                <a:gd name="T23" fmla="*/ 188 h 198"/>
                <a:gd name="T24" fmla="*/ 760 w 546"/>
                <a:gd name="T25" fmla="*/ 179 h 198"/>
                <a:gd name="T26" fmla="*/ 829 w 546"/>
                <a:gd name="T27" fmla="*/ 168 h 198"/>
                <a:gd name="T28" fmla="*/ 879 w 546"/>
                <a:gd name="T29" fmla="*/ 155 h 198"/>
                <a:gd name="T30" fmla="*/ 924 w 546"/>
                <a:gd name="T31" fmla="*/ 140 h 198"/>
                <a:gd name="T32" fmla="*/ 951 w 546"/>
                <a:gd name="T33" fmla="*/ 124 h 198"/>
                <a:gd name="T34" fmla="*/ 966 w 546"/>
                <a:gd name="T35" fmla="*/ 107 h 198"/>
                <a:gd name="T36" fmla="*/ 966 w 546"/>
                <a:gd name="T37" fmla="*/ 90 h 198"/>
                <a:gd name="T38" fmla="*/ 951 w 546"/>
                <a:gd name="T39" fmla="*/ 73 h 198"/>
                <a:gd name="T40" fmla="*/ 924 w 546"/>
                <a:gd name="T41" fmla="*/ 57 h 198"/>
                <a:gd name="T42" fmla="*/ 879 w 546"/>
                <a:gd name="T43" fmla="*/ 42 h 198"/>
                <a:gd name="T44" fmla="*/ 829 w 546"/>
                <a:gd name="T45" fmla="*/ 29 h 198"/>
                <a:gd name="T46" fmla="*/ 760 w 546"/>
                <a:gd name="T47" fmla="*/ 18 h 198"/>
                <a:gd name="T48" fmla="*/ 688 w 546"/>
                <a:gd name="T49" fmla="*/ 9 h 198"/>
                <a:gd name="T50" fmla="*/ 611 w 546"/>
                <a:gd name="T51" fmla="*/ 4 h 198"/>
                <a:gd name="T52" fmla="*/ 527 w 546"/>
                <a:gd name="T53" fmla="*/ 1 h 198"/>
                <a:gd name="T54" fmla="*/ 440 w 546"/>
                <a:gd name="T55" fmla="*/ 1 h 198"/>
                <a:gd name="T56" fmla="*/ 359 w 546"/>
                <a:gd name="T57" fmla="*/ 4 h 198"/>
                <a:gd name="T58" fmla="*/ 278 w 546"/>
                <a:gd name="T59" fmla="*/ 10 h 198"/>
                <a:gd name="T60" fmla="*/ 207 w 546"/>
                <a:gd name="T61" fmla="*/ 18 h 198"/>
                <a:gd name="T62" fmla="*/ 143 w 546"/>
                <a:gd name="T63" fmla="*/ 29 h 198"/>
                <a:gd name="T64" fmla="*/ 87 w 546"/>
                <a:gd name="T65" fmla="*/ 43 h 198"/>
                <a:gd name="T66" fmla="*/ 45 w 546"/>
                <a:gd name="T67" fmla="*/ 57 h 198"/>
                <a:gd name="T68" fmla="*/ 15 w 546"/>
                <a:gd name="T69" fmla="*/ 74 h 198"/>
                <a:gd name="T70" fmla="*/ 1 w 546"/>
                <a:gd name="T71" fmla="*/ 91 h 1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46"/>
                <a:gd name="T109" fmla="*/ 0 h 198"/>
                <a:gd name="T110" fmla="*/ 546 w 546"/>
                <a:gd name="T111" fmla="*/ 198 h 1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46" h="198">
                  <a:moveTo>
                    <a:pt x="0" y="99"/>
                  </a:moveTo>
                  <a:lnTo>
                    <a:pt x="1" y="107"/>
                  </a:lnTo>
                  <a:lnTo>
                    <a:pt x="4" y="116"/>
                  </a:lnTo>
                  <a:lnTo>
                    <a:pt x="9" y="124"/>
                  </a:lnTo>
                  <a:lnTo>
                    <a:pt x="16" y="132"/>
                  </a:lnTo>
                  <a:lnTo>
                    <a:pt x="25" y="141"/>
                  </a:lnTo>
                  <a:lnTo>
                    <a:pt x="37" y="148"/>
                  </a:lnTo>
                  <a:lnTo>
                    <a:pt x="50" y="155"/>
                  </a:lnTo>
                  <a:lnTo>
                    <a:pt x="63" y="162"/>
                  </a:lnTo>
                  <a:lnTo>
                    <a:pt x="80" y="168"/>
                  </a:lnTo>
                  <a:lnTo>
                    <a:pt x="97" y="174"/>
                  </a:lnTo>
                  <a:lnTo>
                    <a:pt x="116" y="179"/>
                  </a:lnTo>
                  <a:lnTo>
                    <a:pt x="136" y="184"/>
                  </a:lnTo>
                  <a:lnTo>
                    <a:pt x="157" y="188"/>
                  </a:lnTo>
                  <a:lnTo>
                    <a:pt x="179" y="191"/>
                  </a:lnTo>
                  <a:lnTo>
                    <a:pt x="202" y="194"/>
                  </a:lnTo>
                  <a:lnTo>
                    <a:pt x="225" y="196"/>
                  </a:lnTo>
                  <a:lnTo>
                    <a:pt x="248" y="197"/>
                  </a:lnTo>
                  <a:lnTo>
                    <a:pt x="272" y="197"/>
                  </a:lnTo>
                  <a:lnTo>
                    <a:pt x="296" y="197"/>
                  </a:lnTo>
                  <a:lnTo>
                    <a:pt x="320" y="196"/>
                  </a:lnTo>
                  <a:lnTo>
                    <a:pt x="343" y="194"/>
                  </a:lnTo>
                  <a:lnTo>
                    <a:pt x="365" y="191"/>
                  </a:lnTo>
                  <a:lnTo>
                    <a:pt x="387" y="188"/>
                  </a:lnTo>
                  <a:lnTo>
                    <a:pt x="409" y="184"/>
                  </a:lnTo>
                  <a:lnTo>
                    <a:pt x="428" y="179"/>
                  </a:lnTo>
                  <a:lnTo>
                    <a:pt x="447" y="174"/>
                  </a:lnTo>
                  <a:lnTo>
                    <a:pt x="465" y="168"/>
                  </a:lnTo>
                  <a:lnTo>
                    <a:pt x="481" y="162"/>
                  </a:lnTo>
                  <a:lnTo>
                    <a:pt x="495" y="155"/>
                  </a:lnTo>
                  <a:lnTo>
                    <a:pt x="508" y="148"/>
                  </a:lnTo>
                  <a:lnTo>
                    <a:pt x="519" y="140"/>
                  </a:lnTo>
                  <a:lnTo>
                    <a:pt x="528" y="132"/>
                  </a:lnTo>
                  <a:lnTo>
                    <a:pt x="535" y="124"/>
                  </a:lnTo>
                  <a:lnTo>
                    <a:pt x="540" y="116"/>
                  </a:lnTo>
                  <a:lnTo>
                    <a:pt x="544" y="107"/>
                  </a:lnTo>
                  <a:lnTo>
                    <a:pt x="545" y="99"/>
                  </a:lnTo>
                  <a:lnTo>
                    <a:pt x="544" y="90"/>
                  </a:lnTo>
                  <a:lnTo>
                    <a:pt x="540" y="82"/>
                  </a:lnTo>
                  <a:lnTo>
                    <a:pt x="535" y="73"/>
                  </a:lnTo>
                  <a:lnTo>
                    <a:pt x="528" y="65"/>
                  </a:lnTo>
                  <a:lnTo>
                    <a:pt x="519" y="57"/>
                  </a:lnTo>
                  <a:lnTo>
                    <a:pt x="508" y="49"/>
                  </a:lnTo>
                  <a:lnTo>
                    <a:pt x="495" y="42"/>
                  </a:lnTo>
                  <a:lnTo>
                    <a:pt x="481" y="35"/>
                  </a:lnTo>
                  <a:lnTo>
                    <a:pt x="465" y="29"/>
                  </a:lnTo>
                  <a:lnTo>
                    <a:pt x="447" y="23"/>
                  </a:lnTo>
                  <a:lnTo>
                    <a:pt x="428" y="18"/>
                  </a:lnTo>
                  <a:lnTo>
                    <a:pt x="408" y="13"/>
                  </a:lnTo>
                  <a:lnTo>
                    <a:pt x="387" y="9"/>
                  </a:lnTo>
                  <a:lnTo>
                    <a:pt x="365" y="6"/>
                  </a:lnTo>
                  <a:lnTo>
                    <a:pt x="343" y="4"/>
                  </a:lnTo>
                  <a:lnTo>
                    <a:pt x="320" y="2"/>
                  </a:lnTo>
                  <a:lnTo>
                    <a:pt x="296" y="1"/>
                  </a:lnTo>
                  <a:lnTo>
                    <a:pt x="272" y="0"/>
                  </a:lnTo>
                  <a:lnTo>
                    <a:pt x="248" y="1"/>
                  </a:lnTo>
                  <a:lnTo>
                    <a:pt x="225" y="2"/>
                  </a:lnTo>
                  <a:lnTo>
                    <a:pt x="202" y="4"/>
                  </a:lnTo>
                  <a:lnTo>
                    <a:pt x="179" y="6"/>
                  </a:lnTo>
                  <a:lnTo>
                    <a:pt x="157" y="10"/>
                  </a:lnTo>
                  <a:lnTo>
                    <a:pt x="136" y="13"/>
                  </a:lnTo>
                  <a:lnTo>
                    <a:pt x="116" y="18"/>
                  </a:lnTo>
                  <a:lnTo>
                    <a:pt x="97" y="23"/>
                  </a:lnTo>
                  <a:lnTo>
                    <a:pt x="80" y="29"/>
                  </a:lnTo>
                  <a:lnTo>
                    <a:pt x="63" y="36"/>
                  </a:lnTo>
                  <a:lnTo>
                    <a:pt x="49" y="43"/>
                  </a:lnTo>
                  <a:lnTo>
                    <a:pt x="37" y="49"/>
                  </a:lnTo>
                  <a:lnTo>
                    <a:pt x="25" y="57"/>
                  </a:lnTo>
                  <a:lnTo>
                    <a:pt x="16" y="65"/>
                  </a:lnTo>
                  <a:lnTo>
                    <a:pt x="9" y="74"/>
                  </a:lnTo>
                  <a:lnTo>
                    <a:pt x="4" y="82"/>
                  </a:lnTo>
                  <a:lnTo>
                    <a:pt x="1" y="91"/>
                  </a:lnTo>
                  <a:lnTo>
                    <a:pt x="0" y="9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597" y="1677"/>
              <a:ext cx="711" cy="203"/>
            </a:xfrm>
            <a:custGeom>
              <a:avLst/>
              <a:gdLst/>
              <a:ahLst/>
              <a:cxnLst>
                <a:cxn ang="0">
                  <a:pos x="710" y="202"/>
                </a:cxn>
                <a:cxn ang="0">
                  <a:pos x="710" y="0"/>
                </a:cxn>
                <a:cxn ang="0">
                  <a:pos x="0" y="0"/>
                </a:cxn>
                <a:cxn ang="0">
                  <a:pos x="0" y="202"/>
                </a:cxn>
                <a:cxn ang="0">
                  <a:pos x="710" y="202"/>
                </a:cxn>
              </a:cxnLst>
              <a:rect l="0" t="0" r="r" b="b"/>
              <a:pathLst>
                <a:path w="711" h="203">
                  <a:moveTo>
                    <a:pt x="710" y="202"/>
                  </a:moveTo>
                  <a:lnTo>
                    <a:pt x="710" y="0"/>
                  </a:lnTo>
                  <a:lnTo>
                    <a:pt x="0" y="0"/>
                  </a:lnTo>
                  <a:lnTo>
                    <a:pt x="0" y="202"/>
                  </a:lnTo>
                  <a:lnTo>
                    <a:pt x="710" y="20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02" name="Rectangle 33"/>
            <p:cNvSpPr>
              <a:spLocks noChangeArrowheads="1"/>
            </p:cNvSpPr>
            <p:nvPr/>
          </p:nvSpPr>
          <p:spPr bwMode="auto">
            <a:xfrm>
              <a:off x="3594" y="1659"/>
              <a:ext cx="72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Locations</a:t>
              </a:r>
            </a:p>
          </p:txBody>
        </p:sp>
        <p:sp>
          <p:nvSpPr>
            <p:cNvPr id="6203" name="Rectangle 34"/>
            <p:cNvSpPr>
              <a:spLocks noChangeArrowheads="1"/>
            </p:cNvSpPr>
            <p:nvPr/>
          </p:nvSpPr>
          <p:spPr bwMode="auto">
            <a:xfrm>
              <a:off x="3153" y="1963"/>
              <a:ext cx="6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charset="0"/>
                </a:rPr>
                <a:t>address</a:t>
              </a:r>
            </a:p>
          </p:txBody>
        </p:sp>
        <p:sp>
          <p:nvSpPr>
            <p:cNvPr id="6204" name="Rectangle 35"/>
            <p:cNvSpPr>
              <a:spLocks noChangeArrowheads="1"/>
            </p:cNvSpPr>
            <p:nvPr/>
          </p:nvSpPr>
          <p:spPr bwMode="auto">
            <a:xfrm>
              <a:off x="3955" y="1976"/>
              <a:ext cx="6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capacity</a:t>
              </a:r>
            </a:p>
          </p:txBody>
        </p:sp>
        <p:sp>
          <p:nvSpPr>
            <p:cNvPr id="6205" name="Line 36"/>
            <p:cNvSpPr>
              <a:spLocks noChangeShapeType="1"/>
            </p:cNvSpPr>
            <p:nvPr/>
          </p:nvSpPr>
          <p:spPr bwMode="auto">
            <a:xfrm flipV="1">
              <a:off x="3496" y="1880"/>
              <a:ext cx="242" cy="9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6" name="Line 37"/>
            <p:cNvSpPr>
              <a:spLocks noChangeShapeType="1"/>
            </p:cNvSpPr>
            <p:nvPr/>
          </p:nvSpPr>
          <p:spPr bwMode="auto">
            <a:xfrm flipH="1" flipV="1">
              <a:off x="4030" y="1876"/>
              <a:ext cx="227" cy="11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60" name="Line 60"/>
          <p:cNvSpPr>
            <a:spLocks noChangeShapeType="1"/>
          </p:cNvSpPr>
          <p:nvPr/>
        </p:nvSpPr>
        <p:spPr bwMode="auto">
          <a:xfrm>
            <a:off x="3219450" y="2620963"/>
            <a:ext cx="0" cy="2159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161" name="Straight Connector 36"/>
          <p:cNvCxnSpPr>
            <a:cxnSpLocks noChangeShapeType="1"/>
          </p:cNvCxnSpPr>
          <p:nvPr/>
        </p:nvCxnSpPr>
        <p:spPr bwMode="auto">
          <a:xfrm>
            <a:off x="2222500" y="2281238"/>
            <a:ext cx="457200" cy="1587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162" name="Straight Connector 37"/>
          <p:cNvCxnSpPr>
            <a:cxnSpLocks noChangeShapeType="1"/>
          </p:cNvCxnSpPr>
          <p:nvPr/>
        </p:nvCxnSpPr>
        <p:spPr bwMode="auto">
          <a:xfrm>
            <a:off x="3749675" y="2282825"/>
            <a:ext cx="465138" cy="317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163" name="Rectangle 20"/>
          <p:cNvSpPr>
            <a:spLocks noChangeArrowheads="1"/>
          </p:cNvSpPr>
          <p:nvPr/>
        </p:nvSpPr>
        <p:spPr bwMode="auto">
          <a:xfrm>
            <a:off x="3902075" y="1644650"/>
            <a:ext cx="490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charset="0"/>
              </a:rPr>
              <a:t>did</a:t>
            </a:r>
          </a:p>
        </p:txBody>
      </p:sp>
      <p:sp>
        <p:nvSpPr>
          <p:cNvPr id="6164" name="Freeform 14"/>
          <p:cNvSpPr>
            <a:spLocks/>
          </p:cNvSpPr>
          <p:nvPr/>
        </p:nvSpPr>
        <p:spPr bwMode="auto">
          <a:xfrm>
            <a:off x="3783013" y="1666875"/>
            <a:ext cx="685800" cy="314325"/>
          </a:xfrm>
          <a:custGeom>
            <a:avLst/>
            <a:gdLst>
              <a:gd name="T0" fmla="*/ 2147483647 w 545"/>
              <a:gd name="T1" fmla="*/ 2147483647 h 198"/>
              <a:gd name="T2" fmla="*/ 2147483647 w 545"/>
              <a:gd name="T3" fmla="*/ 2147483647 h 198"/>
              <a:gd name="T4" fmla="*/ 2147483647 w 545"/>
              <a:gd name="T5" fmla="*/ 2147483647 h 198"/>
              <a:gd name="T6" fmla="*/ 2147483647 w 545"/>
              <a:gd name="T7" fmla="*/ 2147483647 h 198"/>
              <a:gd name="T8" fmla="*/ 2147483647 w 545"/>
              <a:gd name="T9" fmla="*/ 2147483647 h 198"/>
              <a:gd name="T10" fmla="*/ 2147483647 w 545"/>
              <a:gd name="T11" fmla="*/ 2147483647 h 198"/>
              <a:gd name="T12" fmla="*/ 2147483647 w 545"/>
              <a:gd name="T13" fmla="*/ 2147483647 h 198"/>
              <a:gd name="T14" fmla="*/ 2147483647 w 545"/>
              <a:gd name="T15" fmla="*/ 2147483647 h 198"/>
              <a:gd name="T16" fmla="*/ 2147483647 w 545"/>
              <a:gd name="T17" fmla="*/ 2147483647 h 198"/>
              <a:gd name="T18" fmla="*/ 2147483647 w 545"/>
              <a:gd name="T19" fmla="*/ 2147483647 h 198"/>
              <a:gd name="T20" fmla="*/ 2147483647 w 545"/>
              <a:gd name="T21" fmla="*/ 2147483647 h 198"/>
              <a:gd name="T22" fmla="*/ 2147483647 w 545"/>
              <a:gd name="T23" fmla="*/ 2147483647 h 198"/>
              <a:gd name="T24" fmla="*/ 2147483647 w 545"/>
              <a:gd name="T25" fmla="*/ 2147483647 h 198"/>
              <a:gd name="T26" fmla="*/ 2147483647 w 545"/>
              <a:gd name="T27" fmla="*/ 2147483647 h 198"/>
              <a:gd name="T28" fmla="*/ 2147483647 w 545"/>
              <a:gd name="T29" fmla="*/ 2147483647 h 198"/>
              <a:gd name="T30" fmla="*/ 2147483647 w 545"/>
              <a:gd name="T31" fmla="*/ 2147483647 h 198"/>
              <a:gd name="T32" fmla="*/ 2147483647 w 545"/>
              <a:gd name="T33" fmla="*/ 2147483647 h 198"/>
              <a:gd name="T34" fmla="*/ 2147483647 w 545"/>
              <a:gd name="T35" fmla="*/ 2147483647 h 198"/>
              <a:gd name="T36" fmla="*/ 2147483647 w 545"/>
              <a:gd name="T37" fmla="*/ 2147483647 h 198"/>
              <a:gd name="T38" fmla="*/ 2147483647 w 545"/>
              <a:gd name="T39" fmla="*/ 2147483647 h 198"/>
              <a:gd name="T40" fmla="*/ 2147483647 w 545"/>
              <a:gd name="T41" fmla="*/ 2147483647 h 198"/>
              <a:gd name="T42" fmla="*/ 2147483647 w 545"/>
              <a:gd name="T43" fmla="*/ 2147483647 h 198"/>
              <a:gd name="T44" fmla="*/ 2147483647 w 545"/>
              <a:gd name="T45" fmla="*/ 2147483647 h 198"/>
              <a:gd name="T46" fmla="*/ 2147483647 w 545"/>
              <a:gd name="T47" fmla="*/ 2147483647 h 198"/>
              <a:gd name="T48" fmla="*/ 2147483647 w 545"/>
              <a:gd name="T49" fmla="*/ 2147483647 h 198"/>
              <a:gd name="T50" fmla="*/ 2147483647 w 545"/>
              <a:gd name="T51" fmla="*/ 2147483647 h 198"/>
              <a:gd name="T52" fmla="*/ 2147483647 w 545"/>
              <a:gd name="T53" fmla="*/ 2147483647 h 198"/>
              <a:gd name="T54" fmla="*/ 2147483647 w 545"/>
              <a:gd name="T55" fmla="*/ 2147483647 h 198"/>
              <a:gd name="T56" fmla="*/ 2147483647 w 545"/>
              <a:gd name="T57" fmla="*/ 2147483647 h 198"/>
              <a:gd name="T58" fmla="*/ 2147483647 w 545"/>
              <a:gd name="T59" fmla="*/ 2147483647 h 198"/>
              <a:gd name="T60" fmla="*/ 2147483647 w 545"/>
              <a:gd name="T61" fmla="*/ 2147483647 h 198"/>
              <a:gd name="T62" fmla="*/ 2147483647 w 545"/>
              <a:gd name="T63" fmla="*/ 2147483647 h 198"/>
              <a:gd name="T64" fmla="*/ 2147483647 w 545"/>
              <a:gd name="T65" fmla="*/ 2147483647 h 198"/>
              <a:gd name="T66" fmla="*/ 2147483647 w 545"/>
              <a:gd name="T67" fmla="*/ 2147483647 h 198"/>
              <a:gd name="T68" fmla="*/ 2147483647 w 545"/>
              <a:gd name="T69" fmla="*/ 2147483647 h 198"/>
              <a:gd name="T70" fmla="*/ 2147483647 w 545"/>
              <a:gd name="T71" fmla="*/ 2147483647 h 19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45"/>
              <a:gd name="T109" fmla="*/ 0 h 198"/>
              <a:gd name="T110" fmla="*/ 545 w 545"/>
              <a:gd name="T111" fmla="*/ 198 h 19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45" h="198">
                <a:moveTo>
                  <a:pt x="544" y="99"/>
                </a:moveTo>
                <a:lnTo>
                  <a:pt x="543" y="90"/>
                </a:lnTo>
                <a:lnTo>
                  <a:pt x="540" y="81"/>
                </a:lnTo>
                <a:lnTo>
                  <a:pt x="535" y="73"/>
                </a:lnTo>
                <a:lnTo>
                  <a:pt x="528" y="65"/>
                </a:lnTo>
                <a:lnTo>
                  <a:pt x="519" y="57"/>
                </a:lnTo>
                <a:lnTo>
                  <a:pt x="508" y="49"/>
                </a:lnTo>
                <a:lnTo>
                  <a:pt x="495" y="42"/>
                </a:lnTo>
                <a:lnTo>
                  <a:pt x="480" y="35"/>
                </a:lnTo>
                <a:lnTo>
                  <a:pt x="464" y="29"/>
                </a:lnTo>
                <a:lnTo>
                  <a:pt x="447" y="23"/>
                </a:lnTo>
                <a:lnTo>
                  <a:pt x="428" y="18"/>
                </a:lnTo>
                <a:lnTo>
                  <a:pt x="408" y="13"/>
                </a:lnTo>
                <a:lnTo>
                  <a:pt x="387" y="9"/>
                </a:lnTo>
                <a:lnTo>
                  <a:pt x="365" y="6"/>
                </a:lnTo>
                <a:lnTo>
                  <a:pt x="343" y="3"/>
                </a:lnTo>
                <a:lnTo>
                  <a:pt x="319" y="2"/>
                </a:lnTo>
                <a:lnTo>
                  <a:pt x="296" y="1"/>
                </a:lnTo>
                <a:lnTo>
                  <a:pt x="272" y="0"/>
                </a:lnTo>
                <a:lnTo>
                  <a:pt x="248" y="1"/>
                </a:lnTo>
                <a:lnTo>
                  <a:pt x="225" y="2"/>
                </a:lnTo>
                <a:lnTo>
                  <a:pt x="202" y="3"/>
                </a:lnTo>
                <a:lnTo>
                  <a:pt x="179" y="6"/>
                </a:lnTo>
                <a:lnTo>
                  <a:pt x="157" y="9"/>
                </a:lnTo>
                <a:lnTo>
                  <a:pt x="136" y="13"/>
                </a:lnTo>
                <a:lnTo>
                  <a:pt x="116" y="18"/>
                </a:lnTo>
                <a:lnTo>
                  <a:pt x="97" y="23"/>
                </a:lnTo>
                <a:lnTo>
                  <a:pt x="80" y="29"/>
                </a:lnTo>
                <a:lnTo>
                  <a:pt x="64" y="35"/>
                </a:lnTo>
                <a:lnTo>
                  <a:pt x="49" y="42"/>
                </a:lnTo>
                <a:lnTo>
                  <a:pt x="36" y="49"/>
                </a:lnTo>
                <a:lnTo>
                  <a:pt x="25" y="57"/>
                </a:lnTo>
                <a:lnTo>
                  <a:pt x="16" y="65"/>
                </a:lnTo>
                <a:lnTo>
                  <a:pt x="9" y="73"/>
                </a:lnTo>
                <a:lnTo>
                  <a:pt x="4" y="81"/>
                </a:lnTo>
                <a:lnTo>
                  <a:pt x="1" y="90"/>
                </a:lnTo>
                <a:lnTo>
                  <a:pt x="0" y="99"/>
                </a:lnTo>
                <a:lnTo>
                  <a:pt x="1" y="107"/>
                </a:lnTo>
                <a:lnTo>
                  <a:pt x="4" y="116"/>
                </a:lnTo>
                <a:lnTo>
                  <a:pt x="9" y="124"/>
                </a:lnTo>
                <a:lnTo>
                  <a:pt x="16" y="132"/>
                </a:lnTo>
                <a:lnTo>
                  <a:pt x="25" y="140"/>
                </a:lnTo>
                <a:lnTo>
                  <a:pt x="36" y="148"/>
                </a:lnTo>
                <a:lnTo>
                  <a:pt x="49" y="155"/>
                </a:lnTo>
                <a:lnTo>
                  <a:pt x="64" y="162"/>
                </a:lnTo>
                <a:lnTo>
                  <a:pt x="80" y="168"/>
                </a:lnTo>
                <a:lnTo>
                  <a:pt x="97" y="174"/>
                </a:lnTo>
                <a:lnTo>
                  <a:pt x="116" y="179"/>
                </a:lnTo>
                <a:lnTo>
                  <a:pt x="136" y="184"/>
                </a:lnTo>
                <a:lnTo>
                  <a:pt x="157" y="188"/>
                </a:lnTo>
                <a:lnTo>
                  <a:pt x="179" y="191"/>
                </a:lnTo>
                <a:lnTo>
                  <a:pt x="202" y="194"/>
                </a:lnTo>
                <a:lnTo>
                  <a:pt x="225" y="195"/>
                </a:lnTo>
                <a:lnTo>
                  <a:pt x="248" y="197"/>
                </a:lnTo>
                <a:lnTo>
                  <a:pt x="272" y="197"/>
                </a:lnTo>
                <a:lnTo>
                  <a:pt x="296" y="197"/>
                </a:lnTo>
                <a:lnTo>
                  <a:pt x="319" y="195"/>
                </a:lnTo>
                <a:lnTo>
                  <a:pt x="343" y="194"/>
                </a:lnTo>
                <a:lnTo>
                  <a:pt x="365" y="191"/>
                </a:lnTo>
                <a:lnTo>
                  <a:pt x="387" y="188"/>
                </a:lnTo>
                <a:lnTo>
                  <a:pt x="408" y="184"/>
                </a:lnTo>
                <a:lnTo>
                  <a:pt x="428" y="179"/>
                </a:lnTo>
                <a:lnTo>
                  <a:pt x="447" y="174"/>
                </a:lnTo>
                <a:lnTo>
                  <a:pt x="464" y="168"/>
                </a:lnTo>
                <a:lnTo>
                  <a:pt x="480" y="162"/>
                </a:lnTo>
                <a:lnTo>
                  <a:pt x="495" y="155"/>
                </a:lnTo>
                <a:lnTo>
                  <a:pt x="508" y="148"/>
                </a:lnTo>
                <a:lnTo>
                  <a:pt x="519" y="140"/>
                </a:lnTo>
                <a:lnTo>
                  <a:pt x="528" y="132"/>
                </a:lnTo>
                <a:lnTo>
                  <a:pt x="535" y="124"/>
                </a:lnTo>
                <a:lnTo>
                  <a:pt x="540" y="116"/>
                </a:lnTo>
                <a:lnTo>
                  <a:pt x="543" y="107"/>
                </a:lnTo>
                <a:lnTo>
                  <a:pt x="544" y="9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165" name="Straight Connector 43"/>
          <p:cNvCxnSpPr>
            <a:cxnSpLocks noChangeShapeType="1"/>
          </p:cNvCxnSpPr>
          <p:nvPr/>
        </p:nvCxnSpPr>
        <p:spPr bwMode="auto">
          <a:xfrm rot="5400000" flipH="1" flipV="1">
            <a:off x="5300663" y="1931987"/>
            <a:ext cx="261938" cy="207963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166" name="Freeform 7"/>
          <p:cNvSpPr>
            <a:spLocks/>
          </p:cNvSpPr>
          <p:nvPr/>
        </p:nvSpPr>
        <p:spPr bwMode="auto">
          <a:xfrm>
            <a:off x="2819400" y="1209675"/>
            <a:ext cx="865188" cy="314325"/>
          </a:xfrm>
          <a:custGeom>
            <a:avLst/>
            <a:gdLst>
              <a:gd name="T0" fmla="*/ 2147483647 w 545"/>
              <a:gd name="T1" fmla="*/ 2147483647 h 198"/>
              <a:gd name="T2" fmla="*/ 2147483647 w 545"/>
              <a:gd name="T3" fmla="*/ 2147483647 h 198"/>
              <a:gd name="T4" fmla="*/ 2147483647 w 545"/>
              <a:gd name="T5" fmla="*/ 2147483647 h 198"/>
              <a:gd name="T6" fmla="*/ 2147483647 w 545"/>
              <a:gd name="T7" fmla="*/ 2147483647 h 198"/>
              <a:gd name="T8" fmla="*/ 2147483647 w 545"/>
              <a:gd name="T9" fmla="*/ 2147483647 h 198"/>
              <a:gd name="T10" fmla="*/ 2147483647 w 545"/>
              <a:gd name="T11" fmla="*/ 2147483647 h 198"/>
              <a:gd name="T12" fmla="*/ 2147483647 w 545"/>
              <a:gd name="T13" fmla="*/ 2147483647 h 198"/>
              <a:gd name="T14" fmla="*/ 2147483647 w 545"/>
              <a:gd name="T15" fmla="*/ 2147483647 h 198"/>
              <a:gd name="T16" fmla="*/ 2147483647 w 545"/>
              <a:gd name="T17" fmla="*/ 2147483647 h 198"/>
              <a:gd name="T18" fmla="*/ 2147483647 w 545"/>
              <a:gd name="T19" fmla="*/ 2147483647 h 198"/>
              <a:gd name="T20" fmla="*/ 2147483647 w 545"/>
              <a:gd name="T21" fmla="*/ 2147483647 h 198"/>
              <a:gd name="T22" fmla="*/ 2147483647 w 545"/>
              <a:gd name="T23" fmla="*/ 2147483647 h 198"/>
              <a:gd name="T24" fmla="*/ 2147483647 w 545"/>
              <a:gd name="T25" fmla="*/ 2147483647 h 198"/>
              <a:gd name="T26" fmla="*/ 2147483647 w 545"/>
              <a:gd name="T27" fmla="*/ 2147483647 h 198"/>
              <a:gd name="T28" fmla="*/ 2147483647 w 545"/>
              <a:gd name="T29" fmla="*/ 2147483647 h 198"/>
              <a:gd name="T30" fmla="*/ 2147483647 w 545"/>
              <a:gd name="T31" fmla="*/ 2147483647 h 198"/>
              <a:gd name="T32" fmla="*/ 2147483647 w 545"/>
              <a:gd name="T33" fmla="*/ 2147483647 h 198"/>
              <a:gd name="T34" fmla="*/ 2147483647 w 545"/>
              <a:gd name="T35" fmla="*/ 2147483647 h 198"/>
              <a:gd name="T36" fmla="*/ 2147483647 w 545"/>
              <a:gd name="T37" fmla="*/ 2147483647 h 198"/>
              <a:gd name="T38" fmla="*/ 2147483647 w 545"/>
              <a:gd name="T39" fmla="*/ 2147483647 h 198"/>
              <a:gd name="T40" fmla="*/ 2147483647 w 545"/>
              <a:gd name="T41" fmla="*/ 2147483647 h 198"/>
              <a:gd name="T42" fmla="*/ 2147483647 w 545"/>
              <a:gd name="T43" fmla="*/ 2147483647 h 198"/>
              <a:gd name="T44" fmla="*/ 2147483647 w 545"/>
              <a:gd name="T45" fmla="*/ 2147483647 h 198"/>
              <a:gd name="T46" fmla="*/ 2147483647 w 545"/>
              <a:gd name="T47" fmla="*/ 2147483647 h 198"/>
              <a:gd name="T48" fmla="*/ 2147483647 w 545"/>
              <a:gd name="T49" fmla="*/ 2147483647 h 198"/>
              <a:gd name="T50" fmla="*/ 2147483647 w 545"/>
              <a:gd name="T51" fmla="*/ 2147483647 h 198"/>
              <a:gd name="T52" fmla="*/ 2147483647 w 545"/>
              <a:gd name="T53" fmla="*/ 2147483647 h 198"/>
              <a:gd name="T54" fmla="*/ 2147483647 w 545"/>
              <a:gd name="T55" fmla="*/ 2147483647 h 198"/>
              <a:gd name="T56" fmla="*/ 2147483647 w 545"/>
              <a:gd name="T57" fmla="*/ 2147483647 h 198"/>
              <a:gd name="T58" fmla="*/ 2147483647 w 545"/>
              <a:gd name="T59" fmla="*/ 2147483647 h 198"/>
              <a:gd name="T60" fmla="*/ 2147483647 w 545"/>
              <a:gd name="T61" fmla="*/ 2147483647 h 198"/>
              <a:gd name="T62" fmla="*/ 2147483647 w 545"/>
              <a:gd name="T63" fmla="*/ 2147483647 h 198"/>
              <a:gd name="T64" fmla="*/ 2147483647 w 545"/>
              <a:gd name="T65" fmla="*/ 2147483647 h 198"/>
              <a:gd name="T66" fmla="*/ 2147483647 w 545"/>
              <a:gd name="T67" fmla="*/ 2147483647 h 198"/>
              <a:gd name="T68" fmla="*/ 2147483647 w 545"/>
              <a:gd name="T69" fmla="*/ 2147483647 h 198"/>
              <a:gd name="T70" fmla="*/ 2147483647 w 545"/>
              <a:gd name="T71" fmla="*/ 2147483647 h 19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45"/>
              <a:gd name="T109" fmla="*/ 0 h 198"/>
              <a:gd name="T110" fmla="*/ 545 w 545"/>
              <a:gd name="T111" fmla="*/ 198 h 19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45" h="198">
                <a:moveTo>
                  <a:pt x="0" y="99"/>
                </a:moveTo>
                <a:lnTo>
                  <a:pt x="1" y="107"/>
                </a:lnTo>
                <a:lnTo>
                  <a:pt x="4" y="116"/>
                </a:lnTo>
                <a:lnTo>
                  <a:pt x="9" y="124"/>
                </a:lnTo>
                <a:lnTo>
                  <a:pt x="16" y="133"/>
                </a:lnTo>
                <a:lnTo>
                  <a:pt x="26" y="140"/>
                </a:lnTo>
                <a:lnTo>
                  <a:pt x="36" y="148"/>
                </a:lnTo>
                <a:lnTo>
                  <a:pt x="49" y="155"/>
                </a:lnTo>
                <a:lnTo>
                  <a:pt x="64" y="162"/>
                </a:lnTo>
                <a:lnTo>
                  <a:pt x="80" y="169"/>
                </a:lnTo>
                <a:lnTo>
                  <a:pt x="97" y="174"/>
                </a:lnTo>
                <a:lnTo>
                  <a:pt x="116" y="179"/>
                </a:lnTo>
                <a:lnTo>
                  <a:pt x="136" y="184"/>
                </a:lnTo>
                <a:lnTo>
                  <a:pt x="157" y="188"/>
                </a:lnTo>
                <a:lnTo>
                  <a:pt x="179" y="191"/>
                </a:lnTo>
                <a:lnTo>
                  <a:pt x="202" y="194"/>
                </a:lnTo>
                <a:lnTo>
                  <a:pt x="225" y="196"/>
                </a:lnTo>
                <a:lnTo>
                  <a:pt x="248" y="197"/>
                </a:lnTo>
                <a:lnTo>
                  <a:pt x="272" y="197"/>
                </a:lnTo>
                <a:lnTo>
                  <a:pt x="296" y="197"/>
                </a:lnTo>
                <a:lnTo>
                  <a:pt x="319" y="196"/>
                </a:lnTo>
                <a:lnTo>
                  <a:pt x="343" y="194"/>
                </a:lnTo>
                <a:lnTo>
                  <a:pt x="365" y="191"/>
                </a:lnTo>
                <a:lnTo>
                  <a:pt x="387" y="188"/>
                </a:lnTo>
                <a:lnTo>
                  <a:pt x="408" y="184"/>
                </a:lnTo>
                <a:lnTo>
                  <a:pt x="429" y="179"/>
                </a:lnTo>
                <a:lnTo>
                  <a:pt x="447" y="174"/>
                </a:lnTo>
                <a:lnTo>
                  <a:pt x="464" y="169"/>
                </a:lnTo>
                <a:lnTo>
                  <a:pt x="480" y="162"/>
                </a:lnTo>
                <a:lnTo>
                  <a:pt x="495" y="155"/>
                </a:lnTo>
                <a:lnTo>
                  <a:pt x="508" y="148"/>
                </a:lnTo>
                <a:lnTo>
                  <a:pt x="519" y="140"/>
                </a:lnTo>
                <a:lnTo>
                  <a:pt x="528" y="133"/>
                </a:lnTo>
                <a:lnTo>
                  <a:pt x="535" y="124"/>
                </a:lnTo>
                <a:lnTo>
                  <a:pt x="540" y="116"/>
                </a:lnTo>
                <a:lnTo>
                  <a:pt x="543" y="107"/>
                </a:lnTo>
                <a:lnTo>
                  <a:pt x="544" y="99"/>
                </a:lnTo>
                <a:lnTo>
                  <a:pt x="543" y="90"/>
                </a:lnTo>
                <a:lnTo>
                  <a:pt x="540" y="81"/>
                </a:lnTo>
                <a:lnTo>
                  <a:pt x="535" y="73"/>
                </a:lnTo>
                <a:lnTo>
                  <a:pt x="528" y="65"/>
                </a:lnTo>
                <a:lnTo>
                  <a:pt x="519" y="57"/>
                </a:lnTo>
                <a:lnTo>
                  <a:pt x="508" y="50"/>
                </a:lnTo>
                <a:lnTo>
                  <a:pt x="495" y="42"/>
                </a:lnTo>
                <a:lnTo>
                  <a:pt x="480" y="35"/>
                </a:lnTo>
                <a:lnTo>
                  <a:pt x="464" y="29"/>
                </a:lnTo>
                <a:lnTo>
                  <a:pt x="447" y="24"/>
                </a:lnTo>
                <a:lnTo>
                  <a:pt x="428" y="18"/>
                </a:lnTo>
                <a:lnTo>
                  <a:pt x="408" y="14"/>
                </a:lnTo>
                <a:lnTo>
                  <a:pt x="387" y="9"/>
                </a:lnTo>
                <a:lnTo>
                  <a:pt x="365" y="6"/>
                </a:lnTo>
                <a:lnTo>
                  <a:pt x="342" y="3"/>
                </a:lnTo>
                <a:lnTo>
                  <a:pt x="319" y="2"/>
                </a:lnTo>
                <a:lnTo>
                  <a:pt x="296" y="1"/>
                </a:lnTo>
                <a:lnTo>
                  <a:pt x="272" y="0"/>
                </a:lnTo>
                <a:lnTo>
                  <a:pt x="248" y="1"/>
                </a:lnTo>
                <a:lnTo>
                  <a:pt x="225" y="2"/>
                </a:lnTo>
                <a:lnTo>
                  <a:pt x="202" y="4"/>
                </a:lnTo>
                <a:lnTo>
                  <a:pt x="179" y="6"/>
                </a:lnTo>
                <a:lnTo>
                  <a:pt x="157" y="9"/>
                </a:lnTo>
                <a:lnTo>
                  <a:pt x="136" y="14"/>
                </a:lnTo>
                <a:lnTo>
                  <a:pt x="116" y="18"/>
                </a:lnTo>
                <a:lnTo>
                  <a:pt x="97" y="24"/>
                </a:lnTo>
                <a:lnTo>
                  <a:pt x="80" y="29"/>
                </a:lnTo>
                <a:lnTo>
                  <a:pt x="64" y="35"/>
                </a:lnTo>
                <a:lnTo>
                  <a:pt x="49" y="42"/>
                </a:lnTo>
                <a:lnTo>
                  <a:pt x="36" y="50"/>
                </a:lnTo>
                <a:lnTo>
                  <a:pt x="26" y="57"/>
                </a:lnTo>
                <a:lnTo>
                  <a:pt x="16" y="65"/>
                </a:lnTo>
                <a:lnTo>
                  <a:pt x="9" y="73"/>
                </a:lnTo>
                <a:lnTo>
                  <a:pt x="4" y="82"/>
                </a:lnTo>
                <a:lnTo>
                  <a:pt x="1" y="90"/>
                </a:lnTo>
                <a:lnTo>
                  <a:pt x="0" y="9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7" name="Rectangle 10"/>
          <p:cNvSpPr>
            <a:spLocks noChangeArrowheads="1"/>
          </p:cNvSpPr>
          <p:nvPr/>
        </p:nvSpPr>
        <p:spPr bwMode="auto">
          <a:xfrm>
            <a:off x="2897188" y="1182688"/>
            <a:ext cx="989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since</a:t>
            </a:r>
          </a:p>
        </p:txBody>
      </p:sp>
      <p:cxnSp>
        <p:nvCxnSpPr>
          <p:cNvPr id="6168" name="Straight Connector 46"/>
          <p:cNvCxnSpPr>
            <a:cxnSpLocks noChangeShapeType="1"/>
          </p:cNvCxnSpPr>
          <p:nvPr/>
        </p:nvCxnSpPr>
        <p:spPr bwMode="auto">
          <a:xfrm rot="5400000" flipH="1" flipV="1">
            <a:off x="3032919" y="1726406"/>
            <a:ext cx="381000" cy="158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6169" name="Group 50"/>
          <p:cNvGrpSpPr>
            <a:grpSpLocks/>
          </p:cNvGrpSpPr>
          <p:nvPr/>
        </p:nvGrpSpPr>
        <p:grpSpPr bwMode="auto">
          <a:xfrm>
            <a:off x="1828800" y="3843338"/>
            <a:ext cx="5226050" cy="2582862"/>
            <a:chOff x="762000" y="2938046"/>
            <a:chExt cx="5225275" cy="2582346"/>
          </a:xfrm>
        </p:grpSpPr>
        <p:sp>
          <p:nvSpPr>
            <p:cNvPr id="52" name="Freeform 7"/>
            <p:cNvSpPr>
              <a:spLocks/>
            </p:cNvSpPr>
            <p:nvPr/>
          </p:nvSpPr>
          <p:spPr bwMode="auto">
            <a:xfrm>
              <a:off x="1142943" y="3279290"/>
              <a:ext cx="338088" cy="2149046"/>
            </a:xfrm>
            <a:custGeom>
              <a:avLst/>
              <a:gdLst/>
              <a:ahLst/>
              <a:cxnLst>
                <a:cxn ang="0">
                  <a:pos x="211" y="617"/>
                </a:cxn>
                <a:cxn ang="0">
                  <a:pos x="208" y="501"/>
                </a:cxn>
                <a:cxn ang="0">
                  <a:pos x="202" y="390"/>
                </a:cxn>
                <a:cxn ang="0">
                  <a:pos x="193" y="288"/>
                </a:cxn>
                <a:cxn ang="0">
                  <a:pos x="181" y="198"/>
                </a:cxn>
                <a:cxn ang="0">
                  <a:pos x="167" y="122"/>
                </a:cxn>
                <a:cxn ang="0">
                  <a:pos x="151" y="63"/>
                </a:cxn>
                <a:cxn ang="0">
                  <a:pos x="133" y="22"/>
                </a:cxn>
                <a:cxn ang="0">
                  <a:pos x="115" y="2"/>
                </a:cxn>
                <a:cxn ang="0">
                  <a:pos x="97" y="2"/>
                </a:cxn>
                <a:cxn ang="0">
                  <a:pos x="79" y="22"/>
                </a:cxn>
                <a:cxn ang="0">
                  <a:pos x="61" y="63"/>
                </a:cxn>
                <a:cxn ang="0">
                  <a:pos x="46" y="122"/>
                </a:cxn>
                <a:cxn ang="0">
                  <a:pos x="31" y="198"/>
                </a:cxn>
                <a:cxn ang="0">
                  <a:pos x="20" y="288"/>
                </a:cxn>
                <a:cxn ang="0">
                  <a:pos x="10" y="390"/>
                </a:cxn>
                <a:cxn ang="0">
                  <a:pos x="4" y="501"/>
                </a:cxn>
                <a:cxn ang="0">
                  <a:pos x="1" y="617"/>
                </a:cxn>
                <a:cxn ang="0">
                  <a:pos x="1" y="735"/>
                </a:cxn>
                <a:cxn ang="0">
                  <a:pos x="4" y="851"/>
                </a:cxn>
                <a:cxn ang="0">
                  <a:pos x="10" y="962"/>
                </a:cxn>
                <a:cxn ang="0">
                  <a:pos x="20" y="1064"/>
                </a:cxn>
                <a:cxn ang="0">
                  <a:pos x="31" y="1155"/>
                </a:cxn>
                <a:cxn ang="0">
                  <a:pos x="46" y="1231"/>
                </a:cxn>
                <a:cxn ang="0">
                  <a:pos x="61" y="1289"/>
                </a:cxn>
                <a:cxn ang="0">
                  <a:pos x="79" y="1330"/>
                </a:cxn>
                <a:cxn ang="0">
                  <a:pos x="97" y="1351"/>
                </a:cxn>
                <a:cxn ang="0">
                  <a:pos x="115" y="1351"/>
                </a:cxn>
                <a:cxn ang="0">
                  <a:pos x="133" y="1330"/>
                </a:cxn>
                <a:cxn ang="0">
                  <a:pos x="151" y="1289"/>
                </a:cxn>
                <a:cxn ang="0">
                  <a:pos x="167" y="1231"/>
                </a:cxn>
                <a:cxn ang="0">
                  <a:pos x="181" y="1155"/>
                </a:cxn>
                <a:cxn ang="0">
                  <a:pos x="193" y="1064"/>
                </a:cxn>
                <a:cxn ang="0">
                  <a:pos x="202" y="962"/>
                </a:cxn>
                <a:cxn ang="0">
                  <a:pos x="208" y="851"/>
                </a:cxn>
                <a:cxn ang="0">
                  <a:pos x="211" y="735"/>
                </a:cxn>
              </a:cxnLst>
              <a:rect l="0" t="0" r="r" b="b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1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5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8" y="10"/>
                  </a:lnTo>
                  <a:lnTo>
                    <a:pt x="79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6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20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7" y="445"/>
                  </a:lnTo>
                  <a:lnTo>
                    <a:pt x="4" y="501"/>
                  </a:lnTo>
                  <a:lnTo>
                    <a:pt x="2" y="559"/>
                  </a:lnTo>
                  <a:lnTo>
                    <a:pt x="1" y="617"/>
                  </a:lnTo>
                  <a:lnTo>
                    <a:pt x="0" y="677"/>
                  </a:lnTo>
                  <a:lnTo>
                    <a:pt x="1" y="735"/>
                  </a:lnTo>
                  <a:lnTo>
                    <a:pt x="2" y="794"/>
                  </a:lnTo>
                  <a:lnTo>
                    <a:pt x="4" y="851"/>
                  </a:lnTo>
                  <a:lnTo>
                    <a:pt x="7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20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6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9" y="1330"/>
                  </a:lnTo>
                  <a:lnTo>
                    <a:pt x="88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5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1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83" name="Freeform 8"/>
            <p:cNvSpPr>
              <a:spLocks/>
            </p:cNvSpPr>
            <p:nvPr/>
          </p:nvSpPr>
          <p:spPr bwMode="auto">
            <a:xfrm>
              <a:off x="2709862" y="3270811"/>
              <a:ext cx="338138" cy="2149475"/>
            </a:xfrm>
            <a:custGeom>
              <a:avLst/>
              <a:gdLst>
                <a:gd name="T0" fmla="*/ 2147483647 w 213"/>
                <a:gd name="T1" fmla="*/ 2147483647 h 1354"/>
                <a:gd name="T2" fmla="*/ 2147483647 w 213"/>
                <a:gd name="T3" fmla="*/ 2147483647 h 1354"/>
                <a:gd name="T4" fmla="*/ 2147483647 w 213"/>
                <a:gd name="T5" fmla="*/ 2147483647 h 1354"/>
                <a:gd name="T6" fmla="*/ 2147483647 w 213"/>
                <a:gd name="T7" fmla="*/ 2147483647 h 1354"/>
                <a:gd name="T8" fmla="*/ 2147483647 w 213"/>
                <a:gd name="T9" fmla="*/ 2147483647 h 1354"/>
                <a:gd name="T10" fmla="*/ 2147483647 w 213"/>
                <a:gd name="T11" fmla="*/ 2147483647 h 1354"/>
                <a:gd name="T12" fmla="*/ 2147483647 w 213"/>
                <a:gd name="T13" fmla="*/ 2147483647 h 1354"/>
                <a:gd name="T14" fmla="*/ 2147483647 w 213"/>
                <a:gd name="T15" fmla="*/ 2147483647 h 1354"/>
                <a:gd name="T16" fmla="*/ 2147483647 w 213"/>
                <a:gd name="T17" fmla="*/ 2147483647 h 1354"/>
                <a:gd name="T18" fmla="*/ 2147483647 w 213"/>
                <a:gd name="T19" fmla="*/ 2147483647 h 1354"/>
                <a:gd name="T20" fmla="*/ 2147483647 w 213"/>
                <a:gd name="T21" fmla="*/ 2147483647 h 1354"/>
                <a:gd name="T22" fmla="*/ 2147483647 w 213"/>
                <a:gd name="T23" fmla="*/ 2147483647 h 1354"/>
                <a:gd name="T24" fmla="*/ 2147483647 w 213"/>
                <a:gd name="T25" fmla="*/ 2147483647 h 1354"/>
                <a:gd name="T26" fmla="*/ 2147483647 w 213"/>
                <a:gd name="T27" fmla="*/ 2147483647 h 1354"/>
                <a:gd name="T28" fmla="*/ 2147483647 w 213"/>
                <a:gd name="T29" fmla="*/ 2147483647 h 1354"/>
                <a:gd name="T30" fmla="*/ 2147483647 w 213"/>
                <a:gd name="T31" fmla="*/ 2147483647 h 1354"/>
                <a:gd name="T32" fmla="*/ 2147483647 w 213"/>
                <a:gd name="T33" fmla="*/ 2147483647 h 1354"/>
                <a:gd name="T34" fmla="*/ 0 w 213"/>
                <a:gd name="T35" fmla="*/ 2147483647 h 1354"/>
                <a:gd name="T36" fmla="*/ 0 w 213"/>
                <a:gd name="T37" fmla="*/ 2147483647 h 1354"/>
                <a:gd name="T38" fmla="*/ 2147483647 w 213"/>
                <a:gd name="T39" fmla="*/ 2147483647 h 1354"/>
                <a:gd name="T40" fmla="*/ 2147483647 w 213"/>
                <a:gd name="T41" fmla="*/ 2147483647 h 1354"/>
                <a:gd name="T42" fmla="*/ 2147483647 w 213"/>
                <a:gd name="T43" fmla="*/ 2147483647 h 1354"/>
                <a:gd name="T44" fmla="*/ 2147483647 w 213"/>
                <a:gd name="T45" fmla="*/ 2147483647 h 1354"/>
                <a:gd name="T46" fmla="*/ 2147483647 w 213"/>
                <a:gd name="T47" fmla="*/ 2147483647 h 1354"/>
                <a:gd name="T48" fmla="*/ 2147483647 w 213"/>
                <a:gd name="T49" fmla="*/ 2147483647 h 1354"/>
                <a:gd name="T50" fmla="*/ 2147483647 w 213"/>
                <a:gd name="T51" fmla="*/ 2147483647 h 1354"/>
                <a:gd name="T52" fmla="*/ 2147483647 w 213"/>
                <a:gd name="T53" fmla="*/ 2147483647 h 1354"/>
                <a:gd name="T54" fmla="*/ 2147483647 w 213"/>
                <a:gd name="T55" fmla="*/ 2147483647 h 1354"/>
                <a:gd name="T56" fmla="*/ 2147483647 w 213"/>
                <a:gd name="T57" fmla="*/ 2147483647 h 1354"/>
                <a:gd name="T58" fmla="*/ 2147483647 w 213"/>
                <a:gd name="T59" fmla="*/ 2147483647 h 1354"/>
                <a:gd name="T60" fmla="*/ 2147483647 w 213"/>
                <a:gd name="T61" fmla="*/ 2147483647 h 1354"/>
                <a:gd name="T62" fmla="*/ 2147483647 w 213"/>
                <a:gd name="T63" fmla="*/ 2147483647 h 1354"/>
                <a:gd name="T64" fmla="*/ 2147483647 w 213"/>
                <a:gd name="T65" fmla="*/ 2147483647 h 1354"/>
                <a:gd name="T66" fmla="*/ 2147483647 w 213"/>
                <a:gd name="T67" fmla="*/ 2147483647 h 1354"/>
                <a:gd name="T68" fmla="*/ 2147483647 w 213"/>
                <a:gd name="T69" fmla="*/ 2147483647 h 1354"/>
                <a:gd name="T70" fmla="*/ 2147483647 w 213"/>
                <a:gd name="T71" fmla="*/ 2147483647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0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4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7" y="10"/>
                  </a:lnTo>
                  <a:lnTo>
                    <a:pt x="78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5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19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6" y="445"/>
                  </a:lnTo>
                  <a:lnTo>
                    <a:pt x="3" y="501"/>
                  </a:lnTo>
                  <a:lnTo>
                    <a:pt x="1" y="559"/>
                  </a:lnTo>
                  <a:lnTo>
                    <a:pt x="0" y="617"/>
                  </a:lnTo>
                  <a:lnTo>
                    <a:pt x="0" y="677"/>
                  </a:lnTo>
                  <a:lnTo>
                    <a:pt x="0" y="735"/>
                  </a:lnTo>
                  <a:lnTo>
                    <a:pt x="1" y="794"/>
                  </a:lnTo>
                  <a:lnTo>
                    <a:pt x="3" y="851"/>
                  </a:lnTo>
                  <a:lnTo>
                    <a:pt x="6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19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5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8" y="1330"/>
                  </a:lnTo>
                  <a:lnTo>
                    <a:pt x="87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4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0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solidFill>
              <a:srgbClr val="4FD1FF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84" name="Group 68"/>
            <p:cNvGrpSpPr>
              <a:grpSpLocks/>
            </p:cNvGrpSpPr>
            <p:nvPr/>
          </p:nvGrpSpPr>
          <p:grpSpPr bwMode="auto">
            <a:xfrm>
              <a:off x="1277937" y="3559738"/>
              <a:ext cx="87313" cy="1585914"/>
              <a:chOff x="2968" y="2238"/>
              <a:chExt cx="55" cy="999"/>
            </a:xfrm>
          </p:grpSpPr>
          <p:sp>
            <p:nvSpPr>
              <p:cNvPr id="6194" name="Oval 63"/>
              <p:cNvSpPr>
                <a:spLocks noChangeArrowheads="1"/>
              </p:cNvSpPr>
              <p:nvPr/>
            </p:nvSpPr>
            <p:spPr bwMode="auto">
              <a:xfrm>
                <a:off x="2968" y="2238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195" name="Oval 64"/>
              <p:cNvSpPr>
                <a:spLocks noChangeArrowheads="1"/>
              </p:cNvSpPr>
              <p:nvPr/>
            </p:nvSpPr>
            <p:spPr bwMode="auto">
              <a:xfrm>
                <a:off x="2968" y="2475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196" name="Oval 65"/>
              <p:cNvSpPr>
                <a:spLocks noChangeArrowheads="1"/>
              </p:cNvSpPr>
              <p:nvPr/>
            </p:nvSpPr>
            <p:spPr bwMode="auto">
              <a:xfrm>
                <a:off x="2968" y="2706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197" name="Oval 67"/>
              <p:cNvSpPr>
                <a:spLocks noChangeArrowheads="1"/>
              </p:cNvSpPr>
              <p:nvPr/>
            </p:nvSpPr>
            <p:spPr bwMode="auto">
              <a:xfrm>
                <a:off x="2968" y="3171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198" name="Oval 66"/>
              <p:cNvSpPr>
                <a:spLocks noChangeArrowheads="1"/>
              </p:cNvSpPr>
              <p:nvPr/>
            </p:nvSpPr>
            <p:spPr bwMode="auto">
              <a:xfrm>
                <a:off x="2968" y="293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4342869" y="2938046"/>
              <a:ext cx="338088" cy="1185625"/>
            </a:xfrm>
            <a:custGeom>
              <a:avLst/>
              <a:gdLst/>
              <a:ahLst/>
              <a:cxnLst>
                <a:cxn ang="0">
                  <a:pos x="211" y="617"/>
                </a:cxn>
                <a:cxn ang="0">
                  <a:pos x="208" y="501"/>
                </a:cxn>
                <a:cxn ang="0">
                  <a:pos x="202" y="390"/>
                </a:cxn>
                <a:cxn ang="0">
                  <a:pos x="193" y="288"/>
                </a:cxn>
                <a:cxn ang="0">
                  <a:pos x="181" y="198"/>
                </a:cxn>
                <a:cxn ang="0">
                  <a:pos x="167" y="122"/>
                </a:cxn>
                <a:cxn ang="0">
                  <a:pos x="150" y="63"/>
                </a:cxn>
                <a:cxn ang="0">
                  <a:pos x="133" y="22"/>
                </a:cxn>
                <a:cxn ang="0">
                  <a:pos x="115" y="2"/>
                </a:cxn>
                <a:cxn ang="0">
                  <a:pos x="97" y="2"/>
                </a:cxn>
                <a:cxn ang="0">
                  <a:pos x="78" y="22"/>
                </a:cxn>
                <a:cxn ang="0">
                  <a:pos x="61" y="63"/>
                </a:cxn>
                <a:cxn ang="0">
                  <a:pos x="45" y="122"/>
                </a:cxn>
                <a:cxn ang="0">
                  <a:pos x="31" y="198"/>
                </a:cxn>
                <a:cxn ang="0">
                  <a:pos x="19" y="288"/>
                </a:cxn>
                <a:cxn ang="0">
                  <a:pos x="10" y="390"/>
                </a:cxn>
                <a:cxn ang="0">
                  <a:pos x="3" y="501"/>
                </a:cxn>
                <a:cxn ang="0">
                  <a:pos x="0" y="617"/>
                </a:cxn>
                <a:cxn ang="0">
                  <a:pos x="0" y="735"/>
                </a:cxn>
                <a:cxn ang="0">
                  <a:pos x="3" y="851"/>
                </a:cxn>
                <a:cxn ang="0">
                  <a:pos x="10" y="962"/>
                </a:cxn>
                <a:cxn ang="0">
                  <a:pos x="19" y="1064"/>
                </a:cxn>
                <a:cxn ang="0">
                  <a:pos x="31" y="1155"/>
                </a:cxn>
                <a:cxn ang="0">
                  <a:pos x="45" y="1231"/>
                </a:cxn>
                <a:cxn ang="0">
                  <a:pos x="61" y="1289"/>
                </a:cxn>
                <a:cxn ang="0">
                  <a:pos x="78" y="1330"/>
                </a:cxn>
                <a:cxn ang="0">
                  <a:pos x="97" y="1351"/>
                </a:cxn>
                <a:cxn ang="0">
                  <a:pos x="115" y="1351"/>
                </a:cxn>
                <a:cxn ang="0">
                  <a:pos x="133" y="1330"/>
                </a:cxn>
                <a:cxn ang="0">
                  <a:pos x="150" y="1289"/>
                </a:cxn>
                <a:cxn ang="0">
                  <a:pos x="167" y="1231"/>
                </a:cxn>
                <a:cxn ang="0">
                  <a:pos x="181" y="1155"/>
                </a:cxn>
                <a:cxn ang="0">
                  <a:pos x="193" y="1064"/>
                </a:cxn>
                <a:cxn ang="0">
                  <a:pos x="202" y="962"/>
                </a:cxn>
                <a:cxn ang="0">
                  <a:pos x="208" y="851"/>
                </a:cxn>
                <a:cxn ang="0">
                  <a:pos x="211" y="735"/>
                </a:cxn>
              </a:cxnLst>
              <a:rect l="0" t="0" r="r" b="b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0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4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7" y="10"/>
                  </a:lnTo>
                  <a:lnTo>
                    <a:pt x="78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5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19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6" y="445"/>
                  </a:lnTo>
                  <a:lnTo>
                    <a:pt x="3" y="501"/>
                  </a:lnTo>
                  <a:lnTo>
                    <a:pt x="1" y="559"/>
                  </a:lnTo>
                  <a:lnTo>
                    <a:pt x="0" y="617"/>
                  </a:lnTo>
                  <a:lnTo>
                    <a:pt x="0" y="677"/>
                  </a:lnTo>
                  <a:lnTo>
                    <a:pt x="0" y="735"/>
                  </a:lnTo>
                  <a:lnTo>
                    <a:pt x="1" y="794"/>
                  </a:lnTo>
                  <a:lnTo>
                    <a:pt x="3" y="851"/>
                  </a:lnTo>
                  <a:lnTo>
                    <a:pt x="6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19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5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8" y="1330"/>
                  </a:lnTo>
                  <a:lnTo>
                    <a:pt x="87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4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0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186" name="Group 90"/>
            <p:cNvGrpSpPr>
              <a:grpSpLocks/>
            </p:cNvGrpSpPr>
            <p:nvPr/>
          </p:nvGrpSpPr>
          <p:grpSpPr bwMode="auto">
            <a:xfrm>
              <a:off x="4464051" y="3208337"/>
              <a:ext cx="87313" cy="714375"/>
              <a:chOff x="3422" y="2013"/>
              <a:chExt cx="55" cy="450"/>
            </a:xfrm>
          </p:grpSpPr>
          <p:sp>
            <p:nvSpPr>
              <p:cNvPr id="6191" name="Oval 87"/>
              <p:cNvSpPr>
                <a:spLocks noChangeArrowheads="1"/>
              </p:cNvSpPr>
              <p:nvPr/>
            </p:nvSpPr>
            <p:spPr bwMode="auto">
              <a:xfrm>
                <a:off x="3422" y="2205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192" name="Oval 88"/>
              <p:cNvSpPr>
                <a:spLocks noChangeArrowheads="1"/>
              </p:cNvSpPr>
              <p:nvPr/>
            </p:nvSpPr>
            <p:spPr bwMode="auto">
              <a:xfrm>
                <a:off x="3422" y="2397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193" name="Oval 86"/>
              <p:cNvSpPr>
                <a:spLocks noChangeArrowheads="1"/>
              </p:cNvSpPr>
              <p:nvPr/>
            </p:nvSpPr>
            <p:spPr bwMode="auto">
              <a:xfrm>
                <a:off x="3422" y="2013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6187" name="TextBox 58"/>
            <p:cNvSpPr txBox="1">
              <a:spLocks noChangeArrowheads="1"/>
            </p:cNvSpPr>
            <p:nvPr/>
          </p:nvSpPr>
          <p:spPr bwMode="auto">
            <a:xfrm>
              <a:off x="762000" y="2938046"/>
              <a:ext cx="10867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1600">
                  <a:latin typeface="Calibri" pitchFamily="34" charset="0"/>
                </a:rPr>
                <a:t>Employees</a:t>
              </a:r>
            </a:p>
          </p:txBody>
        </p:sp>
        <p:sp>
          <p:nvSpPr>
            <p:cNvPr id="6188" name="TextBox 59"/>
            <p:cNvSpPr txBox="1">
              <a:spLocks noChangeArrowheads="1"/>
            </p:cNvSpPr>
            <p:nvPr/>
          </p:nvSpPr>
          <p:spPr bwMode="auto">
            <a:xfrm>
              <a:off x="2344275" y="2938046"/>
              <a:ext cx="105259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1600">
                  <a:latin typeface="Calibri" pitchFamily="34" charset="0"/>
                </a:rPr>
                <a:t>Works_Ins</a:t>
              </a:r>
            </a:p>
          </p:txBody>
        </p:sp>
        <p:sp>
          <p:nvSpPr>
            <p:cNvPr id="6189" name="TextBox 60"/>
            <p:cNvSpPr txBox="1">
              <a:spLocks noChangeArrowheads="1"/>
            </p:cNvSpPr>
            <p:nvPr/>
          </p:nvSpPr>
          <p:spPr bwMode="auto">
            <a:xfrm>
              <a:off x="4706475" y="3471446"/>
              <a:ext cx="12808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1600">
                  <a:latin typeface="Calibri" pitchFamily="34" charset="0"/>
                </a:rPr>
                <a:t>Departments</a:t>
              </a:r>
            </a:p>
          </p:txBody>
        </p:sp>
        <p:sp>
          <p:nvSpPr>
            <p:cNvPr id="6190" name="TextBox 61"/>
            <p:cNvSpPr txBox="1">
              <a:spLocks noChangeArrowheads="1"/>
            </p:cNvSpPr>
            <p:nvPr/>
          </p:nvSpPr>
          <p:spPr bwMode="auto">
            <a:xfrm>
              <a:off x="2721526" y="3581400"/>
              <a:ext cx="402674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>
                <a:buFont typeface="Wingdings" pitchFamily="2" charset="2"/>
                <a:buChar char="§"/>
              </a:pPr>
              <a:r>
                <a:rPr lang="en-US"/>
                <a:t> 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/>
                <a:t> 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/>
                <a:t> 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/>
                <a:t> </a:t>
              </a:r>
            </a:p>
            <a:p>
              <a:pPr>
                <a:buFont typeface="Wingdings" pitchFamily="2" charset="2"/>
                <a:buChar char="§"/>
              </a:pPr>
              <a:endParaRPr lang="en-US"/>
            </a:p>
          </p:txBody>
        </p:sp>
      </p:grpSp>
      <p:sp>
        <p:nvSpPr>
          <p:cNvPr id="71" name="Freeform 8"/>
          <p:cNvSpPr>
            <a:spLocks/>
          </p:cNvSpPr>
          <p:nvPr/>
        </p:nvSpPr>
        <p:spPr bwMode="auto">
          <a:xfrm>
            <a:off x="5392738" y="5291138"/>
            <a:ext cx="338137" cy="1185862"/>
          </a:xfrm>
          <a:custGeom>
            <a:avLst/>
            <a:gdLst/>
            <a:ahLst/>
            <a:cxnLst>
              <a:cxn ang="0">
                <a:pos x="211" y="617"/>
              </a:cxn>
              <a:cxn ang="0">
                <a:pos x="208" y="501"/>
              </a:cxn>
              <a:cxn ang="0">
                <a:pos x="202" y="390"/>
              </a:cxn>
              <a:cxn ang="0">
                <a:pos x="193" y="288"/>
              </a:cxn>
              <a:cxn ang="0">
                <a:pos x="181" y="198"/>
              </a:cxn>
              <a:cxn ang="0">
                <a:pos x="167" y="122"/>
              </a:cxn>
              <a:cxn ang="0">
                <a:pos x="150" y="63"/>
              </a:cxn>
              <a:cxn ang="0">
                <a:pos x="133" y="22"/>
              </a:cxn>
              <a:cxn ang="0">
                <a:pos x="115" y="2"/>
              </a:cxn>
              <a:cxn ang="0">
                <a:pos x="97" y="2"/>
              </a:cxn>
              <a:cxn ang="0">
                <a:pos x="78" y="22"/>
              </a:cxn>
              <a:cxn ang="0">
                <a:pos x="61" y="63"/>
              </a:cxn>
              <a:cxn ang="0">
                <a:pos x="45" y="122"/>
              </a:cxn>
              <a:cxn ang="0">
                <a:pos x="31" y="198"/>
              </a:cxn>
              <a:cxn ang="0">
                <a:pos x="19" y="288"/>
              </a:cxn>
              <a:cxn ang="0">
                <a:pos x="10" y="390"/>
              </a:cxn>
              <a:cxn ang="0">
                <a:pos x="3" y="501"/>
              </a:cxn>
              <a:cxn ang="0">
                <a:pos x="0" y="617"/>
              </a:cxn>
              <a:cxn ang="0">
                <a:pos x="0" y="735"/>
              </a:cxn>
              <a:cxn ang="0">
                <a:pos x="3" y="851"/>
              </a:cxn>
              <a:cxn ang="0">
                <a:pos x="10" y="962"/>
              </a:cxn>
              <a:cxn ang="0">
                <a:pos x="19" y="1064"/>
              </a:cxn>
              <a:cxn ang="0">
                <a:pos x="31" y="1155"/>
              </a:cxn>
              <a:cxn ang="0">
                <a:pos x="45" y="1231"/>
              </a:cxn>
              <a:cxn ang="0">
                <a:pos x="61" y="1289"/>
              </a:cxn>
              <a:cxn ang="0">
                <a:pos x="78" y="1330"/>
              </a:cxn>
              <a:cxn ang="0">
                <a:pos x="97" y="1351"/>
              </a:cxn>
              <a:cxn ang="0">
                <a:pos x="115" y="1351"/>
              </a:cxn>
              <a:cxn ang="0">
                <a:pos x="133" y="1330"/>
              </a:cxn>
              <a:cxn ang="0">
                <a:pos x="150" y="1289"/>
              </a:cxn>
              <a:cxn ang="0">
                <a:pos x="167" y="1231"/>
              </a:cxn>
              <a:cxn ang="0">
                <a:pos x="181" y="1155"/>
              </a:cxn>
              <a:cxn ang="0">
                <a:pos x="193" y="1064"/>
              </a:cxn>
              <a:cxn ang="0">
                <a:pos x="202" y="962"/>
              </a:cxn>
              <a:cxn ang="0">
                <a:pos x="208" y="851"/>
              </a:cxn>
              <a:cxn ang="0">
                <a:pos x="211" y="735"/>
              </a:cxn>
            </a:cxnLst>
            <a:rect l="0" t="0" r="r" b="b"/>
            <a:pathLst>
              <a:path w="213" h="1354">
                <a:moveTo>
                  <a:pt x="212" y="677"/>
                </a:moveTo>
                <a:lnTo>
                  <a:pt x="211" y="617"/>
                </a:lnTo>
                <a:lnTo>
                  <a:pt x="210" y="559"/>
                </a:lnTo>
                <a:lnTo>
                  <a:pt x="208" y="501"/>
                </a:lnTo>
                <a:lnTo>
                  <a:pt x="205" y="445"/>
                </a:lnTo>
                <a:lnTo>
                  <a:pt x="202" y="390"/>
                </a:lnTo>
                <a:lnTo>
                  <a:pt x="198" y="338"/>
                </a:lnTo>
                <a:lnTo>
                  <a:pt x="193" y="288"/>
                </a:lnTo>
                <a:lnTo>
                  <a:pt x="187" y="241"/>
                </a:lnTo>
                <a:lnTo>
                  <a:pt x="181" y="198"/>
                </a:lnTo>
                <a:lnTo>
                  <a:pt x="174" y="158"/>
                </a:lnTo>
                <a:lnTo>
                  <a:pt x="167" y="122"/>
                </a:lnTo>
                <a:lnTo>
                  <a:pt x="159" y="90"/>
                </a:lnTo>
                <a:lnTo>
                  <a:pt x="150" y="63"/>
                </a:lnTo>
                <a:lnTo>
                  <a:pt x="142" y="40"/>
                </a:lnTo>
                <a:lnTo>
                  <a:pt x="133" y="22"/>
                </a:lnTo>
                <a:lnTo>
                  <a:pt x="124" y="10"/>
                </a:lnTo>
                <a:lnTo>
                  <a:pt x="115" y="2"/>
                </a:lnTo>
                <a:lnTo>
                  <a:pt x="106" y="0"/>
                </a:lnTo>
                <a:lnTo>
                  <a:pt x="97" y="2"/>
                </a:lnTo>
                <a:lnTo>
                  <a:pt x="87" y="10"/>
                </a:lnTo>
                <a:lnTo>
                  <a:pt x="78" y="22"/>
                </a:lnTo>
                <a:lnTo>
                  <a:pt x="70" y="40"/>
                </a:lnTo>
                <a:lnTo>
                  <a:pt x="61" y="63"/>
                </a:lnTo>
                <a:lnTo>
                  <a:pt x="53" y="90"/>
                </a:lnTo>
                <a:lnTo>
                  <a:pt x="45" y="122"/>
                </a:lnTo>
                <a:lnTo>
                  <a:pt x="38" y="158"/>
                </a:lnTo>
                <a:lnTo>
                  <a:pt x="31" y="198"/>
                </a:lnTo>
                <a:lnTo>
                  <a:pt x="25" y="241"/>
                </a:lnTo>
                <a:lnTo>
                  <a:pt x="19" y="288"/>
                </a:lnTo>
                <a:lnTo>
                  <a:pt x="14" y="338"/>
                </a:lnTo>
                <a:lnTo>
                  <a:pt x="10" y="390"/>
                </a:lnTo>
                <a:lnTo>
                  <a:pt x="6" y="445"/>
                </a:lnTo>
                <a:lnTo>
                  <a:pt x="3" y="501"/>
                </a:lnTo>
                <a:lnTo>
                  <a:pt x="1" y="559"/>
                </a:lnTo>
                <a:lnTo>
                  <a:pt x="0" y="617"/>
                </a:lnTo>
                <a:lnTo>
                  <a:pt x="0" y="677"/>
                </a:lnTo>
                <a:lnTo>
                  <a:pt x="0" y="735"/>
                </a:lnTo>
                <a:lnTo>
                  <a:pt x="1" y="794"/>
                </a:lnTo>
                <a:lnTo>
                  <a:pt x="3" y="851"/>
                </a:lnTo>
                <a:lnTo>
                  <a:pt x="6" y="908"/>
                </a:lnTo>
                <a:lnTo>
                  <a:pt x="10" y="962"/>
                </a:lnTo>
                <a:lnTo>
                  <a:pt x="14" y="1015"/>
                </a:lnTo>
                <a:lnTo>
                  <a:pt x="19" y="1064"/>
                </a:lnTo>
                <a:lnTo>
                  <a:pt x="25" y="1112"/>
                </a:lnTo>
                <a:lnTo>
                  <a:pt x="31" y="1155"/>
                </a:lnTo>
                <a:lnTo>
                  <a:pt x="38" y="1195"/>
                </a:lnTo>
                <a:lnTo>
                  <a:pt x="45" y="1231"/>
                </a:lnTo>
                <a:lnTo>
                  <a:pt x="53" y="1262"/>
                </a:lnTo>
                <a:lnTo>
                  <a:pt x="61" y="1289"/>
                </a:lnTo>
                <a:lnTo>
                  <a:pt x="70" y="1312"/>
                </a:lnTo>
                <a:lnTo>
                  <a:pt x="78" y="1330"/>
                </a:lnTo>
                <a:lnTo>
                  <a:pt x="87" y="1343"/>
                </a:lnTo>
                <a:lnTo>
                  <a:pt x="97" y="1351"/>
                </a:lnTo>
                <a:lnTo>
                  <a:pt x="106" y="1353"/>
                </a:lnTo>
                <a:lnTo>
                  <a:pt x="115" y="1351"/>
                </a:lnTo>
                <a:lnTo>
                  <a:pt x="124" y="1343"/>
                </a:lnTo>
                <a:lnTo>
                  <a:pt x="133" y="1330"/>
                </a:lnTo>
                <a:lnTo>
                  <a:pt x="142" y="1312"/>
                </a:lnTo>
                <a:lnTo>
                  <a:pt x="150" y="1289"/>
                </a:lnTo>
                <a:lnTo>
                  <a:pt x="159" y="1262"/>
                </a:lnTo>
                <a:lnTo>
                  <a:pt x="167" y="1231"/>
                </a:lnTo>
                <a:lnTo>
                  <a:pt x="174" y="1195"/>
                </a:lnTo>
                <a:lnTo>
                  <a:pt x="181" y="1155"/>
                </a:lnTo>
                <a:lnTo>
                  <a:pt x="187" y="1112"/>
                </a:lnTo>
                <a:lnTo>
                  <a:pt x="193" y="1064"/>
                </a:lnTo>
                <a:lnTo>
                  <a:pt x="198" y="1015"/>
                </a:lnTo>
                <a:lnTo>
                  <a:pt x="202" y="962"/>
                </a:lnTo>
                <a:lnTo>
                  <a:pt x="205" y="908"/>
                </a:lnTo>
                <a:lnTo>
                  <a:pt x="208" y="851"/>
                </a:lnTo>
                <a:lnTo>
                  <a:pt x="210" y="794"/>
                </a:lnTo>
                <a:lnTo>
                  <a:pt x="211" y="735"/>
                </a:lnTo>
                <a:lnTo>
                  <a:pt x="212" y="677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6171" name="Oval 88"/>
          <p:cNvSpPr>
            <a:spLocks noChangeArrowheads="1"/>
          </p:cNvSpPr>
          <p:nvPr/>
        </p:nvSpPr>
        <p:spPr bwMode="auto">
          <a:xfrm>
            <a:off x="5513388" y="6172200"/>
            <a:ext cx="87312" cy="10477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172" name="TextBox 73"/>
          <p:cNvSpPr txBox="1">
            <a:spLocks noChangeArrowheads="1"/>
          </p:cNvSpPr>
          <p:nvPr/>
        </p:nvSpPr>
        <p:spPr bwMode="auto">
          <a:xfrm>
            <a:off x="5697538" y="5367338"/>
            <a:ext cx="973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1600">
                <a:latin typeface="Calibri" pitchFamily="34" charset="0"/>
              </a:rPr>
              <a:t>Locations</a:t>
            </a:r>
          </a:p>
        </p:txBody>
      </p:sp>
      <p:cxnSp>
        <p:nvCxnSpPr>
          <p:cNvPr id="76" name="Straight Connector 75"/>
          <p:cNvCxnSpPr/>
          <p:nvPr/>
        </p:nvCxnSpPr>
        <p:spPr bwMode="auto">
          <a:xfrm flipV="1">
            <a:off x="2419350" y="5081588"/>
            <a:ext cx="1536700" cy="512762"/>
          </a:xfrm>
          <a:prstGeom prst="line">
            <a:avLst/>
          </a:prstGeom>
          <a:noFill/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 flipH="1">
            <a:off x="3941763" y="4184650"/>
            <a:ext cx="1571625" cy="896938"/>
          </a:xfrm>
          <a:prstGeom prst="line">
            <a:avLst/>
          </a:prstGeom>
          <a:noFill/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8" name="Straight Connector 77"/>
          <p:cNvCxnSpPr>
            <a:endCxn id="6181" idx="6"/>
          </p:cNvCxnSpPr>
          <p:nvPr/>
        </p:nvCxnSpPr>
        <p:spPr bwMode="auto">
          <a:xfrm>
            <a:off x="3944938" y="5062538"/>
            <a:ext cx="1655762" cy="552450"/>
          </a:xfrm>
          <a:prstGeom prst="line">
            <a:avLst/>
          </a:prstGeom>
          <a:noFill/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176" name="Straight Connector 78"/>
          <p:cNvCxnSpPr>
            <a:cxnSpLocks noChangeShapeType="1"/>
          </p:cNvCxnSpPr>
          <p:nvPr/>
        </p:nvCxnSpPr>
        <p:spPr bwMode="auto">
          <a:xfrm rot="16200000" flipH="1">
            <a:off x="3067050" y="4946650"/>
            <a:ext cx="230188" cy="1525588"/>
          </a:xfrm>
          <a:prstGeom prst="line">
            <a:avLst/>
          </a:prstGeom>
          <a:noFill/>
          <a:ln w="12700" algn="ctr">
            <a:solidFill>
              <a:srgbClr val="0070C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177" name="Straight Connector 79"/>
          <p:cNvCxnSpPr>
            <a:cxnSpLocks noChangeShapeType="1"/>
            <a:endCxn id="6193" idx="3"/>
          </p:cNvCxnSpPr>
          <p:nvPr/>
        </p:nvCxnSpPr>
        <p:spPr bwMode="auto">
          <a:xfrm flipV="1">
            <a:off x="3944938" y="4203132"/>
            <a:ext cx="1599251" cy="1621406"/>
          </a:xfrm>
          <a:prstGeom prst="line">
            <a:avLst/>
          </a:prstGeom>
          <a:noFill/>
          <a:ln w="12700" algn="ctr">
            <a:solidFill>
              <a:srgbClr val="0070C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178" name="Straight Connector 80"/>
          <p:cNvCxnSpPr>
            <a:cxnSpLocks noChangeShapeType="1"/>
            <a:endCxn id="6179" idx="6"/>
          </p:cNvCxnSpPr>
          <p:nvPr/>
        </p:nvCxnSpPr>
        <p:spPr bwMode="auto">
          <a:xfrm>
            <a:off x="3944938" y="5824538"/>
            <a:ext cx="1655762" cy="95250"/>
          </a:xfrm>
          <a:prstGeom prst="line">
            <a:avLst/>
          </a:prstGeom>
          <a:noFill/>
          <a:ln w="12700" algn="ctr">
            <a:solidFill>
              <a:srgbClr val="0070C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179" name="Oval 87"/>
          <p:cNvSpPr>
            <a:spLocks noChangeArrowheads="1"/>
          </p:cNvSpPr>
          <p:nvPr/>
        </p:nvSpPr>
        <p:spPr bwMode="auto">
          <a:xfrm>
            <a:off x="5513388" y="5867400"/>
            <a:ext cx="87312" cy="10477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6" name="Rounded Rectangular Callout 85"/>
          <p:cNvSpPr/>
          <p:nvPr/>
        </p:nvSpPr>
        <p:spPr bwMode="auto">
          <a:xfrm>
            <a:off x="533400" y="5257800"/>
            <a:ext cx="1066800" cy="838200"/>
          </a:xfrm>
          <a:prstGeom prst="wedgeRoundRectCallout">
            <a:avLst>
              <a:gd name="adj1" fmla="val 116404"/>
              <a:gd name="adj2" fmla="val -8912"/>
              <a:gd name="adj3" fmla="val 16667"/>
            </a:avLst>
          </a:prstGeom>
          <a:solidFill>
            <a:schemeClr val="accent3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lnSpc>
                <a:spcPts val="1800"/>
              </a:lnSpc>
              <a:defRPr/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E</a:t>
            </a:r>
            <a:r>
              <a:rPr lang="en-US" sz="1600" baseline="-25000" dirty="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 w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+mn-cs"/>
              </a:rPr>
              <a:t>orks at two locations</a:t>
            </a:r>
          </a:p>
        </p:txBody>
      </p:sp>
      <p:sp>
        <p:nvSpPr>
          <p:cNvPr id="6181" name="Oval 86"/>
          <p:cNvSpPr>
            <a:spLocks noChangeArrowheads="1"/>
          </p:cNvSpPr>
          <p:nvPr/>
        </p:nvSpPr>
        <p:spPr bwMode="auto">
          <a:xfrm>
            <a:off x="5513388" y="5562600"/>
            <a:ext cx="87312" cy="10477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410200" y="3837648"/>
            <a:ext cx="380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</a:t>
            </a:r>
            <a:r>
              <a:rPr lang="en-US" sz="1600" baseline="-25000" dirty="0"/>
              <a:t>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414530" y="5283659"/>
            <a:ext cx="340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</a:t>
            </a:r>
            <a:r>
              <a:rPr lang="en-US" sz="1600" baseline="-25000" dirty="0"/>
              <a:t>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650979" y="4658796"/>
            <a:ext cx="380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</a:t>
            </a:r>
            <a:r>
              <a:rPr lang="en-US" sz="1600" baseline="-25000" dirty="0"/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671016" y="5757446"/>
            <a:ext cx="340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</a:t>
            </a:r>
            <a:r>
              <a:rPr lang="en-US" sz="1600" baseline="-25000" dirty="0"/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173758" y="5268805"/>
            <a:ext cx="317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E</a:t>
            </a:r>
            <a:r>
              <a:rPr lang="en-US" sz="1600" baseline="-25000" dirty="0" err="1"/>
              <a:t>i</a:t>
            </a:r>
            <a:endParaRPr lang="en-US" sz="1600" baseline="-25000" dirty="0"/>
          </a:p>
        </p:txBody>
      </p:sp>
    </p:spTree>
    <p:extLst>
      <p:ext uri="{BB962C8B-B14F-4D97-AF65-F5344CB8AC3E}">
        <p14:creationId xmlns:p14="http://schemas.microsoft.com/office/powerpoint/2010/main" val="21988394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2"/>
          <p:cNvSpPr>
            <a:spLocks noChangeArrowheads="1"/>
          </p:cNvSpPr>
          <p:nvPr/>
        </p:nvSpPr>
        <p:spPr bwMode="auto">
          <a:xfrm>
            <a:off x="1219200" y="1371600"/>
            <a:ext cx="6172200" cy="1295400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5539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r>
              <a:rPr lang="en-US"/>
              <a:t>Mapping Example</a:t>
            </a:r>
          </a:p>
        </p:txBody>
      </p:sp>
      <p:sp>
        <p:nvSpPr>
          <p:cNvPr id="65540" name="Freeform 9"/>
          <p:cNvSpPr>
            <a:spLocks/>
          </p:cNvSpPr>
          <p:nvPr/>
        </p:nvSpPr>
        <p:spPr bwMode="auto">
          <a:xfrm>
            <a:off x="1558925" y="1495425"/>
            <a:ext cx="10572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1" name="Freeform 14"/>
          <p:cNvSpPr>
            <a:spLocks/>
          </p:cNvSpPr>
          <p:nvPr/>
        </p:nvSpPr>
        <p:spPr bwMode="auto">
          <a:xfrm>
            <a:off x="1558925" y="2122488"/>
            <a:ext cx="1249363" cy="331787"/>
          </a:xfrm>
          <a:custGeom>
            <a:avLst/>
            <a:gdLst>
              <a:gd name="T0" fmla="*/ 2147483647 w 787"/>
              <a:gd name="T1" fmla="*/ 2147483647 h 209"/>
              <a:gd name="T2" fmla="*/ 2147483647 w 787"/>
              <a:gd name="T3" fmla="*/ 0 h 209"/>
              <a:gd name="T4" fmla="*/ 0 w 787"/>
              <a:gd name="T5" fmla="*/ 0 h 209"/>
              <a:gd name="T6" fmla="*/ 0 w 787"/>
              <a:gd name="T7" fmla="*/ 2147483647 h 209"/>
              <a:gd name="T8" fmla="*/ 2147483647 w 787"/>
              <a:gd name="T9" fmla="*/ 2147483647 h 2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7"/>
              <a:gd name="T16" fmla="*/ 0 h 209"/>
              <a:gd name="T17" fmla="*/ 787 w 787"/>
              <a:gd name="T18" fmla="*/ 209 h 2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7" h="209">
                <a:moveTo>
                  <a:pt x="786" y="208"/>
                </a:moveTo>
                <a:lnTo>
                  <a:pt x="786" y="0"/>
                </a:lnTo>
                <a:lnTo>
                  <a:pt x="0" y="0"/>
                </a:lnTo>
                <a:lnTo>
                  <a:pt x="0" y="208"/>
                </a:lnTo>
                <a:lnTo>
                  <a:pt x="786" y="20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2" name="Freeform 15"/>
          <p:cNvSpPr>
            <a:spLocks/>
          </p:cNvSpPr>
          <p:nvPr/>
        </p:nvSpPr>
        <p:spPr bwMode="auto">
          <a:xfrm>
            <a:off x="5715000" y="1504950"/>
            <a:ext cx="1309688" cy="371475"/>
          </a:xfrm>
          <a:custGeom>
            <a:avLst/>
            <a:gdLst>
              <a:gd name="T0" fmla="*/ 2147483647 w 667"/>
              <a:gd name="T1" fmla="*/ 2147483647 h 234"/>
              <a:gd name="T2" fmla="*/ 2147483647 w 667"/>
              <a:gd name="T3" fmla="*/ 2147483647 h 234"/>
              <a:gd name="T4" fmla="*/ 2147483647 w 667"/>
              <a:gd name="T5" fmla="*/ 2147483647 h 234"/>
              <a:gd name="T6" fmla="*/ 2147483647 w 667"/>
              <a:gd name="T7" fmla="*/ 2147483647 h 234"/>
              <a:gd name="T8" fmla="*/ 2147483647 w 667"/>
              <a:gd name="T9" fmla="*/ 2147483647 h 234"/>
              <a:gd name="T10" fmla="*/ 2147483647 w 667"/>
              <a:gd name="T11" fmla="*/ 2147483647 h 234"/>
              <a:gd name="T12" fmla="*/ 2147483647 w 667"/>
              <a:gd name="T13" fmla="*/ 2147483647 h 234"/>
              <a:gd name="T14" fmla="*/ 2147483647 w 667"/>
              <a:gd name="T15" fmla="*/ 2147483647 h 234"/>
              <a:gd name="T16" fmla="*/ 2147483647 w 667"/>
              <a:gd name="T17" fmla="*/ 2147483647 h 234"/>
              <a:gd name="T18" fmla="*/ 2147483647 w 667"/>
              <a:gd name="T19" fmla="*/ 2147483647 h 234"/>
              <a:gd name="T20" fmla="*/ 2147483647 w 667"/>
              <a:gd name="T21" fmla="*/ 2147483647 h 234"/>
              <a:gd name="T22" fmla="*/ 2147483647 w 667"/>
              <a:gd name="T23" fmla="*/ 2147483647 h 234"/>
              <a:gd name="T24" fmla="*/ 2147483647 w 667"/>
              <a:gd name="T25" fmla="*/ 2147483647 h 234"/>
              <a:gd name="T26" fmla="*/ 2147483647 w 667"/>
              <a:gd name="T27" fmla="*/ 2147483647 h 234"/>
              <a:gd name="T28" fmla="*/ 2147483647 w 667"/>
              <a:gd name="T29" fmla="*/ 2147483647 h 234"/>
              <a:gd name="T30" fmla="*/ 2147483647 w 667"/>
              <a:gd name="T31" fmla="*/ 2147483647 h 234"/>
              <a:gd name="T32" fmla="*/ 2147483647 w 667"/>
              <a:gd name="T33" fmla="*/ 2147483647 h 234"/>
              <a:gd name="T34" fmla="*/ 2147483647 w 667"/>
              <a:gd name="T35" fmla="*/ 2147483647 h 234"/>
              <a:gd name="T36" fmla="*/ 2147483647 w 667"/>
              <a:gd name="T37" fmla="*/ 2147483647 h 234"/>
              <a:gd name="T38" fmla="*/ 2147483647 w 667"/>
              <a:gd name="T39" fmla="*/ 2147483647 h 234"/>
              <a:gd name="T40" fmla="*/ 2147483647 w 667"/>
              <a:gd name="T41" fmla="*/ 2147483647 h 234"/>
              <a:gd name="T42" fmla="*/ 2147483647 w 667"/>
              <a:gd name="T43" fmla="*/ 2147483647 h 234"/>
              <a:gd name="T44" fmla="*/ 2147483647 w 667"/>
              <a:gd name="T45" fmla="*/ 2147483647 h 234"/>
              <a:gd name="T46" fmla="*/ 2147483647 w 667"/>
              <a:gd name="T47" fmla="*/ 2147483647 h 234"/>
              <a:gd name="T48" fmla="*/ 2147483647 w 667"/>
              <a:gd name="T49" fmla="*/ 2147483647 h 234"/>
              <a:gd name="T50" fmla="*/ 2147483647 w 667"/>
              <a:gd name="T51" fmla="*/ 2147483647 h 234"/>
              <a:gd name="T52" fmla="*/ 2147483647 w 667"/>
              <a:gd name="T53" fmla="*/ 2147483647 h 234"/>
              <a:gd name="T54" fmla="*/ 2147483647 w 667"/>
              <a:gd name="T55" fmla="*/ 2147483647 h 234"/>
              <a:gd name="T56" fmla="*/ 2147483647 w 667"/>
              <a:gd name="T57" fmla="*/ 2147483647 h 234"/>
              <a:gd name="T58" fmla="*/ 2147483647 w 667"/>
              <a:gd name="T59" fmla="*/ 2147483647 h 234"/>
              <a:gd name="T60" fmla="*/ 2147483647 w 667"/>
              <a:gd name="T61" fmla="*/ 2147483647 h 234"/>
              <a:gd name="T62" fmla="*/ 2147483647 w 667"/>
              <a:gd name="T63" fmla="*/ 2147483647 h 234"/>
              <a:gd name="T64" fmla="*/ 2147483647 w 667"/>
              <a:gd name="T65" fmla="*/ 2147483647 h 234"/>
              <a:gd name="T66" fmla="*/ 2147483647 w 667"/>
              <a:gd name="T67" fmla="*/ 2147483647 h 234"/>
              <a:gd name="T68" fmla="*/ 2147483647 w 667"/>
              <a:gd name="T69" fmla="*/ 2147483647 h 234"/>
              <a:gd name="T70" fmla="*/ 2147483647 w 667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7"/>
              <a:gd name="T109" fmla="*/ 0 h 234"/>
              <a:gd name="T110" fmla="*/ 667 w 667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7" h="234">
                <a:moveTo>
                  <a:pt x="666" y="116"/>
                </a:moveTo>
                <a:lnTo>
                  <a:pt x="664" y="107"/>
                </a:lnTo>
                <a:lnTo>
                  <a:pt x="661" y="96"/>
                </a:lnTo>
                <a:lnTo>
                  <a:pt x="655" y="86"/>
                </a:lnTo>
                <a:lnTo>
                  <a:pt x="646" y="77"/>
                </a:lnTo>
                <a:lnTo>
                  <a:pt x="634" y="67"/>
                </a:lnTo>
                <a:lnTo>
                  <a:pt x="621" y="58"/>
                </a:lnTo>
                <a:lnTo>
                  <a:pt x="606" y="50"/>
                </a:lnTo>
                <a:lnTo>
                  <a:pt x="588" y="42"/>
                </a:lnTo>
                <a:lnTo>
                  <a:pt x="568" y="35"/>
                </a:lnTo>
                <a:lnTo>
                  <a:pt x="547" y="28"/>
                </a:lnTo>
                <a:lnTo>
                  <a:pt x="524" y="21"/>
                </a:lnTo>
                <a:lnTo>
                  <a:pt x="499" y="16"/>
                </a:lnTo>
                <a:lnTo>
                  <a:pt x="474" y="11"/>
                </a:lnTo>
                <a:lnTo>
                  <a:pt x="447" y="7"/>
                </a:lnTo>
                <a:lnTo>
                  <a:pt x="419" y="4"/>
                </a:lnTo>
                <a:lnTo>
                  <a:pt x="391" y="2"/>
                </a:lnTo>
                <a:lnTo>
                  <a:pt x="362" y="1"/>
                </a:lnTo>
                <a:lnTo>
                  <a:pt x="333" y="0"/>
                </a:lnTo>
                <a:lnTo>
                  <a:pt x="304" y="1"/>
                </a:lnTo>
                <a:lnTo>
                  <a:pt x="275" y="2"/>
                </a:lnTo>
                <a:lnTo>
                  <a:pt x="247" y="4"/>
                </a:lnTo>
                <a:lnTo>
                  <a:pt x="219" y="7"/>
                </a:lnTo>
                <a:lnTo>
                  <a:pt x="192" y="11"/>
                </a:lnTo>
                <a:lnTo>
                  <a:pt x="167" y="16"/>
                </a:lnTo>
                <a:lnTo>
                  <a:pt x="143" y="21"/>
                </a:lnTo>
                <a:lnTo>
                  <a:pt x="120" y="28"/>
                </a:lnTo>
                <a:lnTo>
                  <a:pt x="98" y="35"/>
                </a:lnTo>
                <a:lnTo>
                  <a:pt x="78" y="42"/>
                </a:lnTo>
                <a:lnTo>
                  <a:pt x="60" y="50"/>
                </a:lnTo>
                <a:lnTo>
                  <a:pt x="46" y="58"/>
                </a:lnTo>
                <a:lnTo>
                  <a:pt x="31" y="67"/>
                </a:lnTo>
                <a:lnTo>
                  <a:pt x="20" y="77"/>
                </a:lnTo>
                <a:lnTo>
                  <a:pt x="12" y="86"/>
                </a:lnTo>
                <a:lnTo>
                  <a:pt x="6" y="96"/>
                </a:lnTo>
                <a:lnTo>
                  <a:pt x="2" y="107"/>
                </a:lnTo>
                <a:lnTo>
                  <a:pt x="0" y="116"/>
                </a:lnTo>
                <a:lnTo>
                  <a:pt x="2" y="127"/>
                </a:lnTo>
                <a:lnTo>
                  <a:pt x="6" y="137"/>
                </a:lnTo>
                <a:lnTo>
                  <a:pt x="12" y="147"/>
                </a:lnTo>
                <a:lnTo>
                  <a:pt x="20" y="156"/>
                </a:lnTo>
                <a:lnTo>
                  <a:pt x="31" y="166"/>
                </a:lnTo>
                <a:lnTo>
                  <a:pt x="46" y="175"/>
                </a:lnTo>
                <a:lnTo>
                  <a:pt x="60" y="183"/>
                </a:lnTo>
                <a:lnTo>
                  <a:pt x="78" y="191"/>
                </a:lnTo>
                <a:lnTo>
                  <a:pt x="98" y="199"/>
                </a:lnTo>
                <a:lnTo>
                  <a:pt x="120" y="206"/>
                </a:lnTo>
                <a:lnTo>
                  <a:pt x="143" y="212"/>
                </a:lnTo>
                <a:lnTo>
                  <a:pt x="167" y="217"/>
                </a:lnTo>
                <a:lnTo>
                  <a:pt x="192" y="222"/>
                </a:lnTo>
                <a:lnTo>
                  <a:pt x="219" y="226"/>
                </a:lnTo>
                <a:lnTo>
                  <a:pt x="247" y="229"/>
                </a:lnTo>
                <a:lnTo>
                  <a:pt x="275" y="231"/>
                </a:lnTo>
                <a:lnTo>
                  <a:pt x="304" y="232"/>
                </a:lnTo>
                <a:lnTo>
                  <a:pt x="333" y="233"/>
                </a:lnTo>
                <a:lnTo>
                  <a:pt x="362" y="232"/>
                </a:lnTo>
                <a:lnTo>
                  <a:pt x="391" y="231"/>
                </a:lnTo>
                <a:lnTo>
                  <a:pt x="419" y="229"/>
                </a:lnTo>
                <a:lnTo>
                  <a:pt x="447" y="226"/>
                </a:lnTo>
                <a:lnTo>
                  <a:pt x="474" y="222"/>
                </a:lnTo>
                <a:lnTo>
                  <a:pt x="499" y="217"/>
                </a:lnTo>
                <a:lnTo>
                  <a:pt x="524" y="212"/>
                </a:lnTo>
                <a:lnTo>
                  <a:pt x="547" y="206"/>
                </a:lnTo>
                <a:lnTo>
                  <a:pt x="568" y="199"/>
                </a:lnTo>
                <a:lnTo>
                  <a:pt x="588" y="191"/>
                </a:lnTo>
                <a:lnTo>
                  <a:pt x="606" y="183"/>
                </a:lnTo>
                <a:lnTo>
                  <a:pt x="621" y="175"/>
                </a:lnTo>
                <a:lnTo>
                  <a:pt x="634" y="166"/>
                </a:lnTo>
                <a:lnTo>
                  <a:pt x="646" y="156"/>
                </a:lnTo>
                <a:lnTo>
                  <a:pt x="655" y="147"/>
                </a:lnTo>
                <a:lnTo>
                  <a:pt x="661" y="137"/>
                </a:lnTo>
                <a:lnTo>
                  <a:pt x="664" y="127"/>
                </a:lnTo>
                <a:lnTo>
                  <a:pt x="666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3" name="Freeform 17"/>
          <p:cNvSpPr>
            <a:spLocks/>
          </p:cNvSpPr>
          <p:nvPr/>
        </p:nvSpPr>
        <p:spPr bwMode="auto">
          <a:xfrm>
            <a:off x="5776913" y="2132013"/>
            <a:ext cx="1309687" cy="361950"/>
          </a:xfrm>
          <a:custGeom>
            <a:avLst/>
            <a:gdLst>
              <a:gd name="T0" fmla="*/ 2147483647 w 929"/>
              <a:gd name="T1" fmla="*/ 2147483647 h 228"/>
              <a:gd name="T2" fmla="*/ 2147483647 w 929"/>
              <a:gd name="T3" fmla="*/ 0 h 228"/>
              <a:gd name="T4" fmla="*/ 0 w 929"/>
              <a:gd name="T5" fmla="*/ 0 h 228"/>
              <a:gd name="T6" fmla="*/ 0 w 929"/>
              <a:gd name="T7" fmla="*/ 2147483647 h 228"/>
              <a:gd name="T8" fmla="*/ 2147483647 w 929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9"/>
              <a:gd name="T16" fmla="*/ 0 h 228"/>
              <a:gd name="T17" fmla="*/ 929 w 929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9" h="228">
                <a:moveTo>
                  <a:pt x="928" y="227"/>
                </a:moveTo>
                <a:lnTo>
                  <a:pt x="928" y="0"/>
                </a:lnTo>
                <a:lnTo>
                  <a:pt x="0" y="0"/>
                </a:lnTo>
                <a:lnTo>
                  <a:pt x="0" y="227"/>
                </a:lnTo>
                <a:lnTo>
                  <a:pt x="928" y="22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4" name="Rectangle 19"/>
          <p:cNvSpPr>
            <a:spLocks noChangeArrowheads="1"/>
          </p:cNvSpPr>
          <p:nvPr/>
        </p:nvSpPr>
        <p:spPr bwMode="auto">
          <a:xfrm>
            <a:off x="1600200" y="1473200"/>
            <a:ext cx="968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address</a:t>
            </a:r>
          </a:p>
        </p:txBody>
      </p:sp>
      <p:grpSp>
        <p:nvGrpSpPr>
          <p:cNvPr id="65546" name="Group 85"/>
          <p:cNvGrpSpPr>
            <a:grpSpLocks/>
          </p:cNvGrpSpPr>
          <p:nvPr/>
        </p:nvGrpSpPr>
        <p:grpSpPr bwMode="auto">
          <a:xfrm>
            <a:off x="3616325" y="1981200"/>
            <a:ext cx="1176338" cy="609600"/>
            <a:chOff x="3768725" y="1600200"/>
            <a:chExt cx="1176338" cy="609600"/>
          </a:xfrm>
        </p:grpSpPr>
        <p:sp>
          <p:nvSpPr>
            <p:cNvPr id="65627" name="Freeform 13"/>
            <p:cNvSpPr>
              <a:spLocks/>
            </p:cNvSpPr>
            <p:nvPr/>
          </p:nvSpPr>
          <p:spPr bwMode="auto">
            <a:xfrm>
              <a:off x="3768725" y="16002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28" name="Rectangle 29"/>
            <p:cNvSpPr>
              <a:spLocks noChangeArrowheads="1"/>
            </p:cNvSpPr>
            <p:nvPr/>
          </p:nvSpPr>
          <p:spPr bwMode="auto">
            <a:xfrm>
              <a:off x="3988829" y="1737005"/>
              <a:ext cx="751810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Home</a:t>
              </a:r>
            </a:p>
          </p:txBody>
        </p:sp>
      </p:grpSp>
      <p:sp>
        <p:nvSpPr>
          <p:cNvPr id="65547" name="Rectangle 31"/>
          <p:cNvSpPr>
            <a:spLocks noChangeArrowheads="1"/>
          </p:cNvSpPr>
          <p:nvPr/>
        </p:nvSpPr>
        <p:spPr bwMode="auto">
          <a:xfrm>
            <a:off x="5835650" y="2143385"/>
            <a:ext cx="1192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Telephone</a:t>
            </a:r>
          </a:p>
        </p:txBody>
      </p:sp>
      <p:sp>
        <p:nvSpPr>
          <p:cNvPr id="65548" name="Rectangle 32"/>
          <p:cNvSpPr>
            <a:spLocks noChangeArrowheads="1"/>
          </p:cNvSpPr>
          <p:nvPr/>
        </p:nvSpPr>
        <p:spPr bwMode="auto">
          <a:xfrm>
            <a:off x="1828800" y="2120900"/>
            <a:ext cx="717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Place</a:t>
            </a:r>
          </a:p>
        </p:txBody>
      </p:sp>
      <p:sp>
        <p:nvSpPr>
          <p:cNvPr id="65549" name="Line 43"/>
          <p:cNvSpPr>
            <a:spLocks noChangeShapeType="1"/>
          </p:cNvSpPr>
          <p:nvPr/>
        </p:nvSpPr>
        <p:spPr bwMode="auto">
          <a:xfrm>
            <a:off x="4802188" y="2292350"/>
            <a:ext cx="9207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0" name="Line 44"/>
          <p:cNvSpPr>
            <a:spLocks noChangeShapeType="1"/>
          </p:cNvSpPr>
          <p:nvPr/>
        </p:nvSpPr>
        <p:spPr bwMode="auto">
          <a:xfrm flipH="1">
            <a:off x="2825750" y="2292350"/>
            <a:ext cx="766763" cy="0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5551" name="Straight Connector 39"/>
          <p:cNvCxnSpPr>
            <a:cxnSpLocks noChangeShapeType="1"/>
            <a:endCxn id="65547" idx="0"/>
          </p:cNvCxnSpPr>
          <p:nvPr/>
        </p:nvCxnSpPr>
        <p:spPr bwMode="auto">
          <a:xfrm rot="16200000" flipH="1">
            <a:off x="6307932" y="2020353"/>
            <a:ext cx="215900" cy="3016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52" name="Straight Connector 41"/>
          <p:cNvCxnSpPr>
            <a:cxnSpLocks noChangeShapeType="1"/>
            <a:stCxn id="65548" idx="0"/>
          </p:cNvCxnSpPr>
          <p:nvPr/>
        </p:nvCxnSpPr>
        <p:spPr bwMode="auto">
          <a:xfrm rot="16200000" flipV="1">
            <a:off x="2052638" y="1985962"/>
            <a:ext cx="215900" cy="539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5553" name="Group 47"/>
          <p:cNvGrpSpPr>
            <a:grpSpLocks/>
          </p:cNvGrpSpPr>
          <p:nvPr/>
        </p:nvGrpSpPr>
        <p:grpSpPr bwMode="auto">
          <a:xfrm>
            <a:off x="1524000" y="3581400"/>
            <a:ext cx="1309688" cy="373063"/>
            <a:chOff x="1693863" y="3429000"/>
            <a:chExt cx="1309687" cy="373063"/>
          </a:xfrm>
        </p:grpSpPr>
        <p:sp>
          <p:nvSpPr>
            <p:cNvPr id="65625" name="Freeform 17"/>
            <p:cNvSpPr>
              <a:spLocks/>
            </p:cNvSpPr>
            <p:nvPr/>
          </p:nvSpPr>
          <p:spPr bwMode="auto">
            <a:xfrm>
              <a:off x="1693863" y="3440113"/>
              <a:ext cx="1309687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26" name="Rectangle 31"/>
            <p:cNvSpPr>
              <a:spLocks noChangeArrowheads="1"/>
            </p:cNvSpPr>
            <p:nvPr/>
          </p:nvSpPr>
          <p:spPr bwMode="auto">
            <a:xfrm>
              <a:off x="1796797" y="3429000"/>
              <a:ext cx="1175003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Musicians</a:t>
              </a:r>
            </a:p>
          </p:txBody>
        </p:sp>
      </p:grpSp>
      <p:grpSp>
        <p:nvGrpSpPr>
          <p:cNvPr id="65554" name="Group 89"/>
          <p:cNvGrpSpPr>
            <a:grpSpLocks/>
          </p:cNvGrpSpPr>
          <p:nvPr/>
        </p:nvGrpSpPr>
        <p:grpSpPr bwMode="auto">
          <a:xfrm>
            <a:off x="2214563" y="2667000"/>
            <a:ext cx="2090737" cy="914400"/>
            <a:chOff x="2214436" y="2667000"/>
            <a:chExt cx="2090864" cy="914400"/>
          </a:xfrm>
        </p:grpSpPr>
        <p:sp>
          <p:nvSpPr>
            <p:cNvPr id="65621" name="Freeform 13"/>
            <p:cNvSpPr>
              <a:spLocks/>
            </p:cNvSpPr>
            <p:nvPr/>
          </p:nvSpPr>
          <p:spPr bwMode="auto">
            <a:xfrm>
              <a:off x="2590800" y="28194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22" name="Rectangle 29"/>
            <p:cNvSpPr>
              <a:spLocks noChangeArrowheads="1"/>
            </p:cNvSpPr>
            <p:nvPr/>
          </p:nvSpPr>
          <p:spPr bwMode="auto">
            <a:xfrm>
              <a:off x="2819400" y="2959100"/>
              <a:ext cx="706926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Lives</a:t>
              </a:r>
            </a:p>
          </p:txBody>
        </p:sp>
        <p:cxnSp>
          <p:nvCxnSpPr>
            <p:cNvPr id="65623" name="Straight Connector 50"/>
            <p:cNvCxnSpPr>
              <a:cxnSpLocks noChangeShapeType="1"/>
              <a:stCxn id="65538" idx="2"/>
            </p:cNvCxnSpPr>
            <p:nvPr/>
          </p:nvCxnSpPr>
          <p:spPr bwMode="auto">
            <a:xfrm rot="5400000">
              <a:off x="3790950" y="2609850"/>
              <a:ext cx="457200" cy="5715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624" name="Straight Connector 52"/>
            <p:cNvCxnSpPr>
              <a:cxnSpLocks noChangeShapeType="1"/>
            </p:cNvCxnSpPr>
            <p:nvPr/>
          </p:nvCxnSpPr>
          <p:spPr bwMode="auto">
            <a:xfrm rot="5400000">
              <a:off x="2174018" y="3164618"/>
              <a:ext cx="457200" cy="376364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5555" name="Freeform 9"/>
          <p:cNvSpPr>
            <a:spLocks/>
          </p:cNvSpPr>
          <p:nvPr/>
        </p:nvSpPr>
        <p:spPr bwMode="auto">
          <a:xfrm>
            <a:off x="1600200" y="2906713"/>
            <a:ext cx="752475" cy="369887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6" name="Rectangle 19"/>
          <p:cNvSpPr>
            <a:spLocks noChangeArrowheads="1"/>
          </p:cNvSpPr>
          <p:nvPr/>
        </p:nvSpPr>
        <p:spPr bwMode="auto">
          <a:xfrm>
            <a:off x="1644650" y="2884488"/>
            <a:ext cx="717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name</a:t>
            </a:r>
          </a:p>
        </p:txBody>
      </p:sp>
      <p:sp>
        <p:nvSpPr>
          <p:cNvPr id="65557" name="Freeform 9"/>
          <p:cNvSpPr>
            <a:spLocks/>
          </p:cNvSpPr>
          <p:nvPr/>
        </p:nvSpPr>
        <p:spPr bwMode="auto">
          <a:xfrm>
            <a:off x="838200" y="3059113"/>
            <a:ext cx="752475" cy="369887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8" name="Rectangle 19"/>
          <p:cNvSpPr>
            <a:spLocks noChangeArrowheads="1"/>
          </p:cNvSpPr>
          <p:nvPr/>
        </p:nvSpPr>
        <p:spPr bwMode="auto">
          <a:xfrm>
            <a:off x="989013" y="3036888"/>
            <a:ext cx="534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ssn</a:t>
            </a:r>
          </a:p>
        </p:txBody>
      </p:sp>
      <p:cxnSp>
        <p:nvCxnSpPr>
          <p:cNvPr id="65559" name="Straight Connector 60"/>
          <p:cNvCxnSpPr>
            <a:cxnSpLocks noChangeShapeType="1"/>
          </p:cNvCxnSpPr>
          <p:nvPr/>
        </p:nvCxnSpPr>
        <p:spPr bwMode="auto">
          <a:xfrm rot="16200000" flipH="1">
            <a:off x="1866900" y="3390900"/>
            <a:ext cx="304800" cy="76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60" name="Straight Connector 62"/>
          <p:cNvCxnSpPr>
            <a:cxnSpLocks noChangeShapeType="1"/>
          </p:cNvCxnSpPr>
          <p:nvPr/>
        </p:nvCxnSpPr>
        <p:spPr bwMode="auto">
          <a:xfrm>
            <a:off x="1524000" y="3352800"/>
            <a:ext cx="304800" cy="228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561" name="Freeform 15"/>
          <p:cNvSpPr>
            <a:spLocks/>
          </p:cNvSpPr>
          <p:nvPr/>
        </p:nvSpPr>
        <p:spPr bwMode="auto">
          <a:xfrm>
            <a:off x="5105400" y="2743200"/>
            <a:ext cx="1073150" cy="371475"/>
          </a:xfrm>
          <a:custGeom>
            <a:avLst/>
            <a:gdLst>
              <a:gd name="T0" fmla="*/ 2147483647 w 667"/>
              <a:gd name="T1" fmla="*/ 2147483647 h 234"/>
              <a:gd name="T2" fmla="*/ 2147483647 w 667"/>
              <a:gd name="T3" fmla="*/ 2147483647 h 234"/>
              <a:gd name="T4" fmla="*/ 2147483647 w 667"/>
              <a:gd name="T5" fmla="*/ 2147483647 h 234"/>
              <a:gd name="T6" fmla="*/ 2147483647 w 667"/>
              <a:gd name="T7" fmla="*/ 2147483647 h 234"/>
              <a:gd name="T8" fmla="*/ 2147483647 w 667"/>
              <a:gd name="T9" fmla="*/ 2147483647 h 234"/>
              <a:gd name="T10" fmla="*/ 2147483647 w 667"/>
              <a:gd name="T11" fmla="*/ 2147483647 h 234"/>
              <a:gd name="T12" fmla="*/ 2147483647 w 667"/>
              <a:gd name="T13" fmla="*/ 2147483647 h 234"/>
              <a:gd name="T14" fmla="*/ 2147483647 w 667"/>
              <a:gd name="T15" fmla="*/ 2147483647 h 234"/>
              <a:gd name="T16" fmla="*/ 2147483647 w 667"/>
              <a:gd name="T17" fmla="*/ 2147483647 h 234"/>
              <a:gd name="T18" fmla="*/ 2147483647 w 667"/>
              <a:gd name="T19" fmla="*/ 2147483647 h 234"/>
              <a:gd name="T20" fmla="*/ 2147483647 w 667"/>
              <a:gd name="T21" fmla="*/ 2147483647 h 234"/>
              <a:gd name="T22" fmla="*/ 2147483647 w 667"/>
              <a:gd name="T23" fmla="*/ 2147483647 h 234"/>
              <a:gd name="T24" fmla="*/ 2147483647 w 667"/>
              <a:gd name="T25" fmla="*/ 2147483647 h 234"/>
              <a:gd name="T26" fmla="*/ 2147483647 w 667"/>
              <a:gd name="T27" fmla="*/ 2147483647 h 234"/>
              <a:gd name="T28" fmla="*/ 2147483647 w 667"/>
              <a:gd name="T29" fmla="*/ 2147483647 h 234"/>
              <a:gd name="T30" fmla="*/ 2147483647 w 667"/>
              <a:gd name="T31" fmla="*/ 2147483647 h 234"/>
              <a:gd name="T32" fmla="*/ 2147483647 w 667"/>
              <a:gd name="T33" fmla="*/ 2147483647 h 234"/>
              <a:gd name="T34" fmla="*/ 2147483647 w 667"/>
              <a:gd name="T35" fmla="*/ 2147483647 h 234"/>
              <a:gd name="T36" fmla="*/ 2147483647 w 667"/>
              <a:gd name="T37" fmla="*/ 2147483647 h 234"/>
              <a:gd name="T38" fmla="*/ 2147483647 w 667"/>
              <a:gd name="T39" fmla="*/ 2147483647 h 234"/>
              <a:gd name="T40" fmla="*/ 2147483647 w 667"/>
              <a:gd name="T41" fmla="*/ 2147483647 h 234"/>
              <a:gd name="T42" fmla="*/ 2147483647 w 667"/>
              <a:gd name="T43" fmla="*/ 2147483647 h 234"/>
              <a:gd name="T44" fmla="*/ 2147483647 w 667"/>
              <a:gd name="T45" fmla="*/ 2147483647 h 234"/>
              <a:gd name="T46" fmla="*/ 2147483647 w 667"/>
              <a:gd name="T47" fmla="*/ 2147483647 h 234"/>
              <a:gd name="T48" fmla="*/ 2147483647 w 667"/>
              <a:gd name="T49" fmla="*/ 2147483647 h 234"/>
              <a:gd name="T50" fmla="*/ 2147483647 w 667"/>
              <a:gd name="T51" fmla="*/ 2147483647 h 234"/>
              <a:gd name="T52" fmla="*/ 2147483647 w 667"/>
              <a:gd name="T53" fmla="*/ 2147483647 h 234"/>
              <a:gd name="T54" fmla="*/ 2147483647 w 667"/>
              <a:gd name="T55" fmla="*/ 2147483647 h 234"/>
              <a:gd name="T56" fmla="*/ 2147483647 w 667"/>
              <a:gd name="T57" fmla="*/ 2147483647 h 234"/>
              <a:gd name="T58" fmla="*/ 2147483647 w 667"/>
              <a:gd name="T59" fmla="*/ 2147483647 h 234"/>
              <a:gd name="T60" fmla="*/ 2147483647 w 667"/>
              <a:gd name="T61" fmla="*/ 2147483647 h 234"/>
              <a:gd name="T62" fmla="*/ 2147483647 w 667"/>
              <a:gd name="T63" fmla="*/ 2147483647 h 234"/>
              <a:gd name="T64" fmla="*/ 2147483647 w 667"/>
              <a:gd name="T65" fmla="*/ 2147483647 h 234"/>
              <a:gd name="T66" fmla="*/ 2147483647 w 667"/>
              <a:gd name="T67" fmla="*/ 2147483647 h 234"/>
              <a:gd name="T68" fmla="*/ 2147483647 w 667"/>
              <a:gd name="T69" fmla="*/ 2147483647 h 234"/>
              <a:gd name="T70" fmla="*/ 2147483647 w 667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7"/>
              <a:gd name="T109" fmla="*/ 0 h 234"/>
              <a:gd name="T110" fmla="*/ 667 w 667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7" h="234">
                <a:moveTo>
                  <a:pt x="666" y="116"/>
                </a:moveTo>
                <a:lnTo>
                  <a:pt x="664" y="107"/>
                </a:lnTo>
                <a:lnTo>
                  <a:pt x="661" y="96"/>
                </a:lnTo>
                <a:lnTo>
                  <a:pt x="655" y="86"/>
                </a:lnTo>
                <a:lnTo>
                  <a:pt x="646" y="77"/>
                </a:lnTo>
                <a:lnTo>
                  <a:pt x="634" y="67"/>
                </a:lnTo>
                <a:lnTo>
                  <a:pt x="621" y="58"/>
                </a:lnTo>
                <a:lnTo>
                  <a:pt x="606" y="50"/>
                </a:lnTo>
                <a:lnTo>
                  <a:pt x="588" y="42"/>
                </a:lnTo>
                <a:lnTo>
                  <a:pt x="568" y="35"/>
                </a:lnTo>
                <a:lnTo>
                  <a:pt x="547" y="28"/>
                </a:lnTo>
                <a:lnTo>
                  <a:pt x="524" y="21"/>
                </a:lnTo>
                <a:lnTo>
                  <a:pt x="499" y="16"/>
                </a:lnTo>
                <a:lnTo>
                  <a:pt x="474" y="11"/>
                </a:lnTo>
                <a:lnTo>
                  <a:pt x="447" y="7"/>
                </a:lnTo>
                <a:lnTo>
                  <a:pt x="419" y="4"/>
                </a:lnTo>
                <a:lnTo>
                  <a:pt x="391" y="2"/>
                </a:lnTo>
                <a:lnTo>
                  <a:pt x="362" y="1"/>
                </a:lnTo>
                <a:lnTo>
                  <a:pt x="333" y="0"/>
                </a:lnTo>
                <a:lnTo>
                  <a:pt x="304" y="1"/>
                </a:lnTo>
                <a:lnTo>
                  <a:pt x="275" y="2"/>
                </a:lnTo>
                <a:lnTo>
                  <a:pt x="247" y="4"/>
                </a:lnTo>
                <a:lnTo>
                  <a:pt x="219" y="7"/>
                </a:lnTo>
                <a:lnTo>
                  <a:pt x="192" y="11"/>
                </a:lnTo>
                <a:lnTo>
                  <a:pt x="167" y="16"/>
                </a:lnTo>
                <a:lnTo>
                  <a:pt x="143" y="21"/>
                </a:lnTo>
                <a:lnTo>
                  <a:pt x="120" y="28"/>
                </a:lnTo>
                <a:lnTo>
                  <a:pt x="98" y="35"/>
                </a:lnTo>
                <a:lnTo>
                  <a:pt x="78" y="42"/>
                </a:lnTo>
                <a:lnTo>
                  <a:pt x="60" y="50"/>
                </a:lnTo>
                <a:lnTo>
                  <a:pt x="46" y="58"/>
                </a:lnTo>
                <a:lnTo>
                  <a:pt x="31" y="67"/>
                </a:lnTo>
                <a:lnTo>
                  <a:pt x="20" y="77"/>
                </a:lnTo>
                <a:lnTo>
                  <a:pt x="12" y="86"/>
                </a:lnTo>
                <a:lnTo>
                  <a:pt x="6" y="96"/>
                </a:lnTo>
                <a:lnTo>
                  <a:pt x="2" y="107"/>
                </a:lnTo>
                <a:lnTo>
                  <a:pt x="0" y="116"/>
                </a:lnTo>
                <a:lnTo>
                  <a:pt x="2" y="127"/>
                </a:lnTo>
                <a:lnTo>
                  <a:pt x="6" y="137"/>
                </a:lnTo>
                <a:lnTo>
                  <a:pt x="12" y="147"/>
                </a:lnTo>
                <a:lnTo>
                  <a:pt x="20" y="156"/>
                </a:lnTo>
                <a:lnTo>
                  <a:pt x="31" y="166"/>
                </a:lnTo>
                <a:lnTo>
                  <a:pt x="46" y="175"/>
                </a:lnTo>
                <a:lnTo>
                  <a:pt x="60" y="183"/>
                </a:lnTo>
                <a:lnTo>
                  <a:pt x="78" y="191"/>
                </a:lnTo>
                <a:lnTo>
                  <a:pt x="98" y="199"/>
                </a:lnTo>
                <a:lnTo>
                  <a:pt x="120" y="206"/>
                </a:lnTo>
                <a:lnTo>
                  <a:pt x="143" y="212"/>
                </a:lnTo>
                <a:lnTo>
                  <a:pt x="167" y="217"/>
                </a:lnTo>
                <a:lnTo>
                  <a:pt x="192" y="222"/>
                </a:lnTo>
                <a:lnTo>
                  <a:pt x="219" y="226"/>
                </a:lnTo>
                <a:lnTo>
                  <a:pt x="247" y="229"/>
                </a:lnTo>
                <a:lnTo>
                  <a:pt x="275" y="231"/>
                </a:lnTo>
                <a:lnTo>
                  <a:pt x="304" y="232"/>
                </a:lnTo>
                <a:lnTo>
                  <a:pt x="333" y="233"/>
                </a:lnTo>
                <a:lnTo>
                  <a:pt x="362" y="232"/>
                </a:lnTo>
                <a:lnTo>
                  <a:pt x="391" y="231"/>
                </a:lnTo>
                <a:lnTo>
                  <a:pt x="419" y="229"/>
                </a:lnTo>
                <a:lnTo>
                  <a:pt x="447" y="226"/>
                </a:lnTo>
                <a:lnTo>
                  <a:pt x="474" y="222"/>
                </a:lnTo>
                <a:lnTo>
                  <a:pt x="499" y="217"/>
                </a:lnTo>
                <a:lnTo>
                  <a:pt x="524" y="212"/>
                </a:lnTo>
                <a:lnTo>
                  <a:pt x="547" y="206"/>
                </a:lnTo>
                <a:lnTo>
                  <a:pt x="568" y="199"/>
                </a:lnTo>
                <a:lnTo>
                  <a:pt x="588" y="191"/>
                </a:lnTo>
                <a:lnTo>
                  <a:pt x="606" y="183"/>
                </a:lnTo>
                <a:lnTo>
                  <a:pt x="621" y="175"/>
                </a:lnTo>
                <a:lnTo>
                  <a:pt x="634" y="166"/>
                </a:lnTo>
                <a:lnTo>
                  <a:pt x="646" y="156"/>
                </a:lnTo>
                <a:lnTo>
                  <a:pt x="655" y="147"/>
                </a:lnTo>
                <a:lnTo>
                  <a:pt x="661" y="137"/>
                </a:lnTo>
                <a:lnTo>
                  <a:pt x="664" y="127"/>
                </a:lnTo>
                <a:lnTo>
                  <a:pt x="666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2" name="Rectangle 20"/>
          <p:cNvSpPr>
            <a:spLocks noChangeArrowheads="1"/>
          </p:cNvSpPr>
          <p:nvPr/>
        </p:nvSpPr>
        <p:spPr bwMode="auto">
          <a:xfrm>
            <a:off x="5181600" y="2743200"/>
            <a:ext cx="992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albumID</a:t>
            </a:r>
          </a:p>
        </p:txBody>
      </p:sp>
      <p:sp>
        <p:nvSpPr>
          <p:cNvPr id="65563" name="Line 44"/>
          <p:cNvSpPr>
            <a:spLocks noChangeShapeType="1"/>
          </p:cNvSpPr>
          <p:nvPr/>
        </p:nvSpPr>
        <p:spPr bwMode="auto">
          <a:xfrm flipH="1">
            <a:off x="2819400" y="3771900"/>
            <a:ext cx="76676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5564" name="Straight Connector 71"/>
          <p:cNvCxnSpPr>
            <a:cxnSpLocks noChangeShapeType="1"/>
            <a:endCxn id="65619" idx="0"/>
          </p:cNvCxnSpPr>
          <p:nvPr/>
        </p:nvCxnSpPr>
        <p:spPr bwMode="auto">
          <a:xfrm rot="16200000" flipH="1">
            <a:off x="6309519" y="3486944"/>
            <a:ext cx="215900" cy="6191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565" name="Freeform 9"/>
          <p:cNvSpPr>
            <a:spLocks/>
          </p:cNvSpPr>
          <p:nvPr/>
        </p:nvSpPr>
        <p:spPr bwMode="auto">
          <a:xfrm>
            <a:off x="7543800" y="32004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6" name="Rectangle 19"/>
          <p:cNvSpPr>
            <a:spLocks noChangeArrowheads="1"/>
          </p:cNvSpPr>
          <p:nvPr/>
        </p:nvSpPr>
        <p:spPr bwMode="auto">
          <a:xfrm>
            <a:off x="7680325" y="3200400"/>
            <a:ext cx="549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title</a:t>
            </a:r>
          </a:p>
        </p:txBody>
      </p:sp>
      <p:sp>
        <p:nvSpPr>
          <p:cNvPr id="65567" name="Freeform 9"/>
          <p:cNvSpPr>
            <a:spLocks/>
          </p:cNvSpPr>
          <p:nvPr/>
        </p:nvSpPr>
        <p:spPr bwMode="auto">
          <a:xfrm>
            <a:off x="7010400" y="28194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8" name="Rectangle 19"/>
          <p:cNvSpPr>
            <a:spLocks noChangeArrowheads="1"/>
          </p:cNvSpPr>
          <p:nvPr/>
        </p:nvSpPr>
        <p:spPr bwMode="auto">
          <a:xfrm>
            <a:off x="7010400" y="2819400"/>
            <a:ext cx="774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speed</a:t>
            </a:r>
          </a:p>
        </p:txBody>
      </p:sp>
      <p:sp>
        <p:nvSpPr>
          <p:cNvPr id="65569" name="Freeform 15"/>
          <p:cNvSpPr>
            <a:spLocks/>
          </p:cNvSpPr>
          <p:nvPr/>
        </p:nvSpPr>
        <p:spPr bwMode="auto">
          <a:xfrm>
            <a:off x="5803900" y="3048000"/>
            <a:ext cx="1309688" cy="371475"/>
          </a:xfrm>
          <a:custGeom>
            <a:avLst/>
            <a:gdLst>
              <a:gd name="T0" fmla="*/ 2147483647 w 667"/>
              <a:gd name="T1" fmla="*/ 2147483647 h 234"/>
              <a:gd name="T2" fmla="*/ 2147483647 w 667"/>
              <a:gd name="T3" fmla="*/ 2147483647 h 234"/>
              <a:gd name="T4" fmla="*/ 2147483647 w 667"/>
              <a:gd name="T5" fmla="*/ 2147483647 h 234"/>
              <a:gd name="T6" fmla="*/ 2147483647 w 667"/>
              <a:gd name="T7" fmla="*/ 2147483647 h 234"/>
              <a:gd name="T8" fmla="*/ 2147483647 w 667"/>
              <a:gd name="T9" fmla="*/ 2147483647 h 234"/>
              <a:gd name="T10" fmla="*/ 2147483647 w 667"/>
              <a:gd name="T11" fmla="*/ 2147483647 h 234"/>
              <a:gd name="T12" fmla="*/ 2147483647 w 667"/>
              <a:gd name="T13" fmla="*/ 2147483647 h 234"/>
              <a:gd name="T14" fmla="*/ 2147483647 w 667"/>
              <a:gd name="T15" fmla="*/ 2147483647 h 234"/>
              <a:gd name="T16" fmla="*/ 2147483647 w 667"/>
              <a:gd name="T17" fmla="*/ 2147483647 h 234"/>
              <a:gd name="T18" fmla="*/ 2147483647 w 667"/>
              <a:gd name="T19" fmla="*/ 2147483647 h 234"/>
              <a:gd name="T20" fmla="*/ 2147483647 w 667"/>
              <a:gd name="T21" fmla="*/ 2147483647 h 234"/>
              <a:gd name="T22" fmla="*/ 2147483647 w 667"/>
              <a:gd name="T23" fmla="*/ 2147483647 h 234"/>
              <a:gd name="T24" fmla="*/ 2147483647 w 667"/>
              <a:gd name="T25" fmla="*/ 2147483647 h 234"/>
              <a:gd name="T26" fmla="*/ 2147483647 w 667"/>
              <a:gd name="T27" fmla="*/ 2147483647 h 234"/>
              <a:gd name="T28" fmla="*/ 2147483647 w 667"/>
              <a:gd name="T29" fmla="*/ 2147483647 h 234"/>
              <a:gd name="T30" fmla="*/ 2147483647 w 667"/>
              <a:gd name="T31" fmla="*/ 2147483647 h 234"/>
              <a:gd name="T32" fmla="*/ 2147483647 w 667"/>
              <a:gd name="T33" fmla="*/ 2147483647 h 234"/>
              <a:gd name="T34" fmla="*/ 2147483647 w 667"/>
              <a:gd name="T35" fmla="*/ 2147483647 h 234"/>
              <a:gd name="T36" fmla="*/ 2147483647 w 667"/>
              <a:gd name="T37" fmla="*/ 2147483647 h 234"/>
              <a:gd name="T38" fmla="*/ 2147483647 w 667"/>
              <a:gd name="T39" fmla="*/ 2147483647 h 234"/>
              <a:gd name="T40" fmla="*/ 2147483647 w 667"/>
              <a:gd name="T41" fmla="*/ 2147483647 h 234"/>
              <a:gd name="T42" fmla="*/ 2147483647 w 667"/>
              <a:gd name="T43" fmla="*/ 2147483647 h 234"/>
              <a:gd name="T44" fmla="*/ 2147483647 w 667"/>
              <a:gd name="T45" fmla="*/ 2147483647 h 234"/>
              <a:gd name="T46" fmla="*/ 2147483647 w 667"/>
              <a:gd name="T47" fmla="*/ 2147483647 h 234"/>
              <a:gd name="T48" fmla="*/ 2147483647 w 667"/>
              <a:gd name="T49" fmla="*/ 2147483647 h 234"/>
              <a:gd name="T50" fmla="*/ 2147483647 w 667"/>
              <a:gd name="T51" fmla="*/ 2147483647 h 234"/>
              <a:gd name="T52" fmla="*/ 2147483647 w 667"/>
              <a:gd name="T53" fmla="*/ 2147483647 h 234"/>
              <a:gd name="T54" fmla="*/ 2147483647 w 667"/>
              <a:gd name="T55" fmla="*/ 2147483647 h 234"/>
              <a:gd name="T56" fmla="*/ 2147483647 w 667"/>
              <a:gd name="T57" fmla="*/ 2147483647 h 234"/>
              <a:gd name="T58" fmla="*/ 2147483647 w 667"/>
              <a:gd name="T59" fmla="*/ 2147483647 h 234"/>
              <a:gd name="T60" fmla="*/ 2147483647 w 667"/>
              <a:gd name="T61" fmla="*/ 2147483647 h 234"/>
              <a:gd name="T62" fmla="*/ 2147483647 w 667"/>
              <a:gd name="T63" fmla="*/ 2147483647 h 234"/>
              <a:gd name="T64" fmla="*/ 2147483647 w 667"/>
              <a:gd name="T65" fmla="*/ 2147483647 h 234"/>
              <a:gd name="T66" fmla="*/ 2147483647 w 667"/>
              <a:gd name="T67" fmla="*/ 2147483647 h 234"/>
              <a:gd name="T68" fmla="*/ 2147483647 w 667"/>
              <a:gd name="T69" fmla="*/ 2147483647 h 234"/>
              <a:gd name="T70" fmla="*/ 2147483647 w 667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7"/>
              <a:gd name="T109" fmla="*/ 0 h 234"/>
              <a:gd name="T110" fmla="*/ 667 w 667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7" h="234">
                <a:moveTo>
                  <a:pt x="666" y="116"/>
                </a:moveTo>
                <a:lnTo>
                  <a:pt x="664" y="107"/>
                </a:lnTo>
                <a:lnTo>
                  <a:pt x="661" y="96"/>
                </a:lnTo>
                <a:lnTo>
                  <a:pt x="655" y="86"/>
                </a:lnTo>
                <a:lnTo>
                  <a:pt x="646" y="77"/>
                </a:lnTo>
                <a:lnTo>
                  <a:pt x="634" y="67"/>
                </a:lnTo>
                <a:lnTo>
                  <a:pt x="621" y="58"/>
                </a:lnTo>
                <a:lnTo>
                  <a:pt x="606" y="50"/>
                </a:lnTo>
                <a:lnTo>
                  <a:pt x="588" y="42"/>
                </a:lnTo>
                <a:lnTo>
                  <a:pt x="568" y="35"/>
                </a:lnTo>
                <a:lnTo>
                  <a:pt x="547" y="28"/>
                </a:lnTo>
                <a:lnTo>
                  <a:pt x="524" y="21"/>
                </a:lnTo>
                <a:lnTo>
                  <a:pt x="499" y="16"/>
                </a:lnTo>
                <a:lnTo>
                  <a:pt x="474" y="11"/>
                </a:lnTo>
                <a:lnTo>
                  <a:pt x="447" y="7"/>
                </a:lnTo>
                <a:lnTo>
                  <a:pt x="419" y="4"/>
                </a:lnTo>
                <a:lnTo>
                  <a:pt x="391" y="2"/>
                </a:lnTo>
                <a:lnTo>
                  <a:pt x="362" y="1"/>
                </a:lnTo>
                <a:lnTo>
                  <a:pt x="333" y="0"/>
                </a:lnTo>
                <a:lnTo>
                  <a:pt x="304" y="1"/>
                </a:lnTo>
                <a:lnTo>
                  <a:pt x="275" y="2"/>
                </a:lnTo>
                <a:lnTo>
                  <a:pt x="247" y="4"/>
                </a:lnTo>
                <a:lnTo>
                  <a:pt x="219" y="7"/>
                </a:lnTo>
                <a:lnTo>
                  <a:pt x="192" y="11"/>
                </a:lnTo>
                <a:lnTo>
                  <a:pt x="167" y="16"/>
                </a:lnTo>
                <a:lnTo>
                  <a:pt x="143" y="21"/>
                </a:lnTo>
                <a:lnTo>
                  <a:pt x="120" y="28"/>
                </a:lnTo>
                <a:lnTo>
                  <a:pt x="98" y="35"/>
                </a:lnTo>
                <a:lnTo>
                  <a:pt x="78" y="42"/>
                </a:lnTo>
                <a:lnTo>
                  <a:pt x="60" y="50"/>
                </a:lnTo>
                <a:lnTo>
                  <a:pt x="46" y="58"/>
                </a:lnTo>
                <a:lnTo>
                  <a:pt x="31" y="67"/>
                </a:lnTo>
                <a:lnTo>
                  <a:pt x="20" y="77"/>
                </a:lnTo>
                <a:lnTo>
                  <a:pt x="12" y="86"/>
                </a:lnTo>
                <a:lnTo>
                  <a:pt x="6" y="96"/>
                </a:lnTo>
                <a:lnTo>
                  <a:pt x="2" y="107"/>
                </a:lnTo>
                <a:lnTo>
                  <a:pt x="0" y="116"/>
                </a:lnTo>
                <a:lnTo>
                  <a:pt x="2" y="127"/>
                </a:lnTo>
                <a:lnTo>
                  <a:pt x="6" y="137"/>
                </a:lnTo>
                <a:lnTo>
                  <a:pt x="12" y="147"/>
                </a:lnTo>
                <a:lnTo>
                  <a:pt x="20" y="156"/>
                </a:lnTo>
                <a:lnTo>
                  <a:pt x="31" y="166"/>
                </a:lnTo>
                <a:lnTo>
                  <a:pt x="46" y="175"/>
                </a:lnTo>
                <a:lnTo>
                  <a:pt x="60" y="183"/>
                </a:lnTo>
                <a:lnTo>
                  <a:pt x="78" y="191"/>
                </a:lnTo>
                <a:lnTo>
                  <a:pt x="98" y="199"/>
                </a:lnTo>
                <a:lnTo>
                  <a:pt x="120" y="206"/>
                </a:lnTo>
                <a:lnTo>
                  <a:pt x="143" y="212"/>
                </a:lnTo>
                <a:lnTo>
                  <a:pt x="167" y="217"/>
                </a:lnTo>
                <a:lnTo>
                  <a:pt x="192" y="222"/>
                </a:lnTo>
                <a:lnTo>
                  <a:pt x="219" y="226"/>
                </a:lnTo>
                <a:lnTo>
                  <a:pt x="247" y="229"/>
                </a:lnTo>
                <a:lnTo>
                  <a:pt x="275" y="231"/>
                </a:lnTo>
                <a:lnTo>
                  <a:pt x="304" y="232"/>
                </a:lnTo>
                <a:lnTo>
                  <a:pt x="333" y="233"/>
                </a:lnTo>
                <a:lnTo>
                  <a:pt x="362" y="232"/>
                </a:lnTo>
                <a:lnTo>
                  <a:pt x="391" y="231"/>
                </a:lnTo>
                <a:lnTo>
                  <a:pt x="419" y="229"/>
                </a:lnTo>
                <a:lnTo>
                  <a:pt x="447" y="226"/>
                </a:lnTo>
                <a:lnTo>
                  <a:pt x="474" y="222"/>
                </a:lnTo>
                <a:lnTo>
                  <a:pt x="499" y="217"/>
                </a:lnTo>
                <a:lnTo>
                  <a:pt x="524" y="212"/>
                </a:lnTo>
                <a:lnTo>
                  <a:pt x="547" y="206"/>
                </a:lnTo>
                <a:lnTo>
                  <a:pt x="568" y="199"/>
                </a:lnTo>
                <a:lnTo>
                  <a:pt x="588" y="191"/>
                </a:lnTo>
                <a:lnTo>
                  <a:pt x="606" y="183"/>
                </a:lnTo>
                <a:lnTo>
                  <a:pt x="621" y="175"/>
                </a:lnTo>
                <a:lnTo>
                  <a:pt x="634" y="166"/>
                </a:lnTo>
                <a:lnTo>
                  <a:pt x="646" y="156"/>
                </a:lnTo>
                <a:lnTo>
                  <a:pt x="655" y="147"/>
                </a:lnTo>
                <a:lnTo>
                  <a:pt x="661" y="137"/>
                </a:lnTo>
                <a:lnTo>
                  <a:pt x="664" y="127"/>
                </a:lnTo>
                <a:lnTo>
                  <a:pt x="666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0" name="Rectangle 20"/>
          <p:cNvSpPr>
            <a:spLocks noChangeArrowheads="1"/>
          </p:cNvSpPr>
          <p:nvPr/>
        </p:nvSpPr>
        <p:spPr bwMode="auto">
          <a:xfrm>
            <a:off x="5791200" y="3048000"/>
            <a:ext cx="1384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pitchFamily="34" charset="0"/>
              </a:rPr>
              <a:t>copyrightDate</a:t>
            </a:r>
          </a:p>
        </p:txBody>
      </p:sp>
      <p:cxnSp>
        <p:nvCxnSpPr>
          <p:cNvPr id="65571" name="Straight Connector 80"/>
          <p:cNvCxnSpPr>
            <a:cxnSpLocks noChangeShapeType="1"/>
          </p:cNvCxnSpPr>
          <p:nvPr/>
        </p:nvCxnSpPr>
        <p:spPr bwMode="auto">
          <a:xfrm rot="16200000" flipH="1">
            <a:off x="5562600" y="3276600"/>
            <a:ext cx="457200" cy="152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72" name="Straight Connector 82"/>
          <p:cNvCxnSpPr>
            <a:cxnSpLocks noChangeShapeType="1"/>
          </p:cNvCxnSpPr>
          <p:nvPr/>
        </p:nvCxnSpPr>
        <p:spPr bwMode="auto">
          <a:xfrm rot="5400000" flipH="1" flipV="1">
            <a:off x="6896100" y="3238500"/>
            <a:ext cx="381000" cy="3048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98"/>
          <p:cNvGrpSpPr>
            <a:grpSpLocks/>
          </p:cNvGrpSpPr>
          <p:nvPr/>
        </p:nvGrpSpPr>
        <p:grpSpPr bwMode="auto">
          <a:xfrm>
            <a:off x="3609975" y="3460750"/>
            <a:ext cx="3470275" cy="609600"/>
            <a:chOff x="3609975" y="3460189"/>
            <a:chExt cx="3470275" cy="609600"/>
          </a:xfrm>
        </p:grpSpPr>
        <p:sp>
          <p:nvSpPr>
            <p:cNvPr id="65616" name="Freeform 13"/>
            <p:cNvSpPr>
              <a:spLocks/>
            </p:cNvSpPr>
            <p:nvPr/>
          </p:nvSpPr>
          <p:spPr bwMode="auto">
            <a:xfrm>
              <a:off x="3609975" y="3460189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7" name="Freeform 17"/>
            <p:cNvSpPr>
              <a:spLocks/>
            </p:cNvSpPr>
            <p:nvPr/>
          </p:nvSpPr>
          <p:spPr bwMode="auto">
            <a:xfrm>
              <a:off x="5770563" y="3611002"/>
              <a:ext cx="1309687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8" name="Rectangle 29"/>
            <p:cNvSpPr>
              <a:spLocks noChangeArrowheads="1"/>
            </p:cNvSpPr>
            <p:nvPr/>
          </p:nvSpPr>
          <p:spPr bwMode="auto">
            <a:xfrm>
              <a:off x="3657600" y="3581400"/>
              <a:ext cx="1082028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Producer</a:t>
              </a:r>
            </a:p>
          </p:txBody>
        </p:sp>
        <p:sp>
          <p:nvSpPr>
            <p:cNvPr id="65619" name="Rectangle 31"/>
            <p:cNvSpPr>
              <a:spLocks noChangeArrowheads="1"/>
            </p:cNvSpPr>
            <p:nvPr/>
          </p:nvSpPr>
          <p:spPr bwMode="auto">
            <a:xfrm>
              <a:off x="6037261" y="3626411"/>
              <a:ext cx="820739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Album</a:t>
              </a:r>
            </a:p>
          </p:txBody>
        </p:sp>
        <p:sp>
          <p:nvSpPr>
            <p:cNvPr id="65620" name="Line 43"/>
            <p:cNvSpPr>
              <a:spLocks noChangeShapeType="1"/>
            </p:cNvSpPr>
            <p:nvPr/>
          </p:nvSpPr>
          <p:spPr bwMode="auto">
            <a:xfrm>
              <a:off x="4795837" y="3771338"/>
              <a:ext cx="975375" cy="5621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65574" name="Straight Connector 84"/>
          <p:cNvCxnSpPr>
            <a:cxnSpLocks noChangeShapeType="1"/>
          </p:cNvCxnSpPr>
          <p:nvPr/>
        </p:nvCxnSpPr>
        <p:spPr bwMode="auto">
          <a:xfrm rot="10800000" flipV="1">
            <a:off x="7086600" y="3429000"/>
            <a:ext cx="457200" cy="228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5575" name="Group 86"/>
          <p:cNvGrpSpPr>
            <a:grpSpLocks/>
          </p:cNvGrpSpPr>
          <p:nvPr/>
        </p:nvGrpSpPr>
        <p:grpSpPr bwMode="auto">
          <a:xfrm>
            <a:off x="1600200" y="4191000"/>
            <a:ext cx="1176338" cy="609600"/>
            <a:chOff x="3768725" y="1600200"/>
            <a:chExt cx="1176338" cy="609600"/>
          </a:xfrm>
        </p:grpSpPr>
        <p:sp>
          <p:nvSpPr>
            <p:cNvPr id="65614" name="Freeform 13"/>
            <p:cNvSpPr>
              <a:spLocks/>
            </p:cNvSpPr>
            <p:nvPr/>
          </p:nvSpPr>
          <p:spPr bwMode="auto">
            <a:xfrm>
              <a:off x="3768725" y="16002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5" name="Rectangle 29"/>
            <p:cNvSpPr>
              <a:spLocks noChangeArrowheads="1"/>
            </p:cNvSpPr>
            <p:nvPr/>
          </p:nvSpPr>
          <p:spPr bwMode="auto">
            <a:xfrm>
              <a:off x="3997325" y="1721411"/>
              <a:ext cx="718146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Plays</a:t>
              </a:r>
            </a:p>
          </p:txBody>
        </p:sp>
      </p:grpSp>
      <p:grpSp>
        <p:nvGrpSpPr>
          <p:cNvPr id="65576" name="Group 89"/>
          <p:cNvGrpSpPr>
            <a:grpSpLocks/>
          </p:cNvGrpSpPr>
          <p:nvPr/>
        </p:nvGrpSpPr>
        <p:grpSpPr bwMode="auto">
          <a:xfrm>
            <a:off x="5867400" y="4191000"/>
            <a:ext cx="1176338" cy="609600"/>
            <a:chOff x="3768725" y="1600200"/>
            <a:chExt cx="1176338" cy="609600"/>
          </a:xfrm>
        </p:grpSpPr>
        <p:sp>
          <p:nvSpPr>
            <p:cNvPr id="65612" name="Freeform 13"/>
            <p:cNvSpPr>
              <a:spLocks/>
            </p:cNvSpPr>
            <p:nvPr/>
          </p:nvSpPr>
          <p:spPr bwMode="auto">
            <a:xfrm>
              <a:off x="3768725" y="16002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3" name="Rectangle 29"/>
            <p:cNvSpPr>
              <a:spLocks noChangeArrowheads="1"/>
            </p:cNvSpPr>
            <p:nvPr/>
          </p:nvSpPr>
          <p:spPr bwMode="auto">
            <a:xfrm>
              <a:off x="3909847" y="1721411"/>
              <a:ext cx="1001878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Appears</a:t>
              </a:r>
            </a:p>
          </p:txBody>
        </p:sp>
      </p:grpSp>
      <p:grpSp>
        <p:nvGrpSpPr>
          <p:cNvPr id="65577" name="Group 92"/>
          <p:cNvGrpSpPr>
            <a:grpSpLocks/>
          </p:cNvGrpSpPr>
          <p:nvPr/>
        </p:nvGrpSpPr>
        <p:grpSpPr bwMode="auto">
          <a:xfrm>
            <a:off x="3657600" y="4343400"/>
            <a:ext cx="1176338" cy="609600"/>
            <a:chOff x="3768725" y="1600200"/>
            <a:chExt cx="1176338" cy="609600"/>
          </a:xfrm>
        </p:grpSpPr>
        <p:sp>
          <p:nvSpPr>
            <p:cNvPr id="65610" name="Freeform 13"/>
            <p:cNvSpPr>
              <a:spLocks/>
            </p:cNvSpPr>
            <p:nvPr/>
          </p:nvSpPr>
          <p:spPr bwMode="auto">
            <a:xfrm>
              <a:off x="3768725" y="16002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1" name="Rectangle 29"/>
            <p:cNvSpPr>
              <a:spLocks noChangeArrowheads="1"/>
            </p:cNvSpPr>
            <p:nvPr/>
          </p:nvSpPr>
          <p:spPr bwMode="auto">
            <a:xfrm>
              <a:off x="3865707" y="1739900"/>
              <a:ext cx="969818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Perform</a:t>
              </a:r>
            </a:p>
          </p:txBody>
        </p:sp>
      </p:grpSp>
      <p:grpSp>
        <p:nvGrpSpPr>
          <p:cNvPr id="65578" name="Group 95"/>
          <p:cNvGrpSpPr>
            <a:grpSpLocks/>
          </p:cNvGrpSpPr>
          <p:nvPr/>
        </p:nvGrpSpPr>
        <p:grpSpPr bwMode="auto">
          <a:xfrm>
            <a:off x="1524000" y="5105400"/>
            <a:ext cx="1309688" cy="373063"/>
            <a:chOff x="1693863" y="3429000"/>
            <a:chExt cx="1309687" cy="373063"/>
          </a:xfrm>
        </p:grpSpPr>
        <p:sp>
          <p:nvSpPr>
            <p:cNvPr id="65608" name="Freeform 17"/>
            <p:cNvSpPr>
              <a:spLocks/>
            </p:cNvSpPr>
            <p:nvPr/>
          </p:nvSpPr>
          <p:spPr bwMode="auto">
            <a:xfrm>
              <a:off x="1693863" y="3440113"/>
              <a:ext cx="1309687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9" name="Rectangle 31"/>
            <p:cNvSpPr>
              <a:spLocks noChangeArrowheads="1"/>
            </p:cNvSpPr>
            <p:nvPr/>
          </p:nvSpPr>
          <p:spPr bwMode="auto">
            <a:xfrm>
              <a:off x="1745332" y="3429000"/>
              <a:ext cx="1243931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Instrument</a:t>
              </a:r>
            </a:p>
          </p:txBody>
        </p:sp>
      </p:grpSp>
      <p:sp>
        <p:nvSpPr>
          <p:cNvPr id="65579" name="Freeform 9"/>
          <p:cNvSpPr>
            <a:spLocks/>
          </p:cNvSpPr>
          <p:nvPr/>
        </p:nvSpPr>
        <p:spPr bwMode="auto">
          <a:xfrm>
            <a:off x="1905000" y="5813425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0" name="Rectangle 19"/>
          <p:cNvSpPr>
            <a:spLocks noChangeArrowheads="1"/>
          </p:cNvSpPr>
          <p:nvPr/>
        </p:nvSpPr>
        <p:spPr bwMode="auto">
          <a:xfrm>
            <a:off x="1900238" y="5791200"/>
            <a:ext cx="842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dname</a:t>
            </a:r>
          </a:p>
        </p:txBody>
      </p:sp>
      <p:sp>
        <p:nvSpPr>
          <p:cNvPr id="65581" name="Freeform 9"/>
          <p:cNvSpPr>
            <a:spLocks/>
          </p:cNvSpPr>
          <p:nvPr/>
        </p:nvSpPr>
        <p:spPr bwMode="auto">
          <a:xfrm>
            <a:off x="1066800" y="5715000"/>
            <a:ext cx="8286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2" name="Rectangle 19"/>
          <p:cNvSpPr>
            <a:spLocks noChangeArrowheads="1"/>
          </p:cNvSpPr>
          <p:nvPr/>
        </p:nvSpPr>
        <p:spPr bwMode="auto">
          <a:xfrm>
            <a:off x="1066800" y="5692775"/>
            <a:ext cx="833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instrID</a:t>
            </a:r>
          </a:p>
        </p:txBody>
      </p:sp>
      <p:sp>
        <p:nvSpPr>
          <p:cNvPr id="65583" name="Freeform 9"/>
          <p:cNvSpPr>
            <a:spLocks/>
          </p:cNvSpPr>
          <p:nvPr/>
        </p:nvSpPr>
        <p:spPr bwMode="auto">
          <a:xfrm>
            <a:off x="2671763" y="56388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4" name="Rectangle 19"/>
          <p:cNvSpPr>
            <a:spLocks noChangeArrowheads="1"/>
          </p:cNvSpPr>
          <p:nvPr/>
        </p:nvSpPr>
        <p:spPr bwMode="auto">
          <a:xfrm>
            <a:off x="2752725" y="5638800"/>
            <a:ext cx="523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key</a:t>
            </a:r>
          </a:p>
        </p:txBody>
      </p:sp>
      <p:cxnSp>
        <p:nvCxnSpPr>
          <p:cNvPr id="65585" name="Straight Connector 108"/>
          <p:cNvCxnSpPr>
            <a:cxnSpLocks noChangeShapeType="1"/>
            <a:endCxn id="65582" idx="0"/>
          </p:cNvCxnSpPr>
          <p:nvPr/>
        </p:nvCxnSpPr>
        <p:spPr bwMode="auto">
          <a:xfrm rot="5400000">
            <a:off x="1477169" y="5493544"/>
            <a:ext cx="206375" cy="1920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86" name="Straight Connector 110"/>
          <p:cNvCxnSpPr>
            <a:cxnSpLocks noChangeShapeType="1"/>
            <a:endCxn id="65580" idx="0"/>
          </p:cNvCxnSpPr>
          <p:nvPr/>
        </p:nvCxnSpPr>
        <p:spPr bwMode="auto">
          <a:xfrm rot="16200000" flipH="1">
            <a:off x="2112963" y="5583237"/>
            <a:ext cx="304800" cy="1111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87" name="Straight Connector 112"/>
          <p:cNvCxnSpPr>
            <a:cxnSpLocks noChangeShapeType="1"/>
          </p:cNvCxnSpPr>
          <p:nvPr/>
        </p:nvCxnSpPr>
        <p:spPr bwMode="auto">
          <a:xfrm rot="16200000" flipH="1">
            <a:off x="2667000" y="5486400"/>
            <a:ext cx="152400" cy="152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5588" name="Group 113"/>
          <p:cNvGrpSpPr>
            <a:grpSpLocks/>
          </p:cNvGrpSpPr>
          <p:nvPr/>
        </p:nvGrpSpPr>
        <p:grpSpPr bwMode="auto">
          <a:xfrm>
            <a:off x="5791200" y="5105400"/>
            <a:ext cx="1309688" cy="373063"/>
            <a:chOff x="1693863" y="3429000"/>
            <a:chExt cx="1309687" cy="373063"/>
          </a:xfrm>
        </p:grpSpPr>
        <p:sp>
          <p:nvSpPr>
            <p:cNvPr id="65606" name="Freeform 17"/>
            <p:cNvSpPr>
              <a:spLocks/>
            </p:cNvSpPr>
            <p:nvPr/>
          </p:nvSpPr>
          <p:spPr bwMode="auto">
            <a:xfrm>
              <a:off x="1693863" y="3440113"/>
              <a:ext cx="1309687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7" name="Rectangle 31"/>
            <p:cNvSpPr>
              <a:spLocks noChangeArrowheads="1"/>
            </p:cNvSpPr>
            <p:nvPr/>
          </p:nvSpPr>
          <p:spPr bwMode="auto">
            <a:xfrm>
              <a:off x="1998663" y="3429000"/>
              <a:ext cx="807914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Songs</a:t>
              </a:r>
            </a:p>
          </p:txBody>
        </p:sp>
      </p:grpSp>
      <p:sp>
        <p:nvSpPr>
          <p:cNvPr id="65589" name="Freeform 9"/>
          <p:cNvSpPr>
            <a:spLocks/>
          </p:cNvSpPr>
          <p:nvPr/>
        </p:nvSpPr>
        <p:spPr bwMode="auto">
          <a:xfrm>
            <a:off x="6172200" y="5813425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90" name="Rectangle 19"/>
          <p:cNvSpPr>
            <a:spLocks noChangeArrowheads="1"/>
          </p:cNvSpPr>
          <p:nvPr/>
        </p:nvSpPr>
        <p:spPr bwMode="auto">
          <a:xfrm>
            <a:off x="6308725" y="5791200"/>
            <a:ext cx="549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title</a:t>
            </a:r>
          </a:p>
        </p:txBody>
      </p:sp>
      <p:sp>
        <p:nvSpPr>
          <p:cNvPr id="65591" name="Freeform 9"/>
          <p:cNvSpPr>
            <a:spLocks/>
          </p:cNvSpPr>
          <p:nvPr/>
        </p:nvSpPr>
        <p:spPr bwMode="auto">
          <a:xfrm>
            <a:off x="5334000" y="5715000"/>
            <a:ext cx="8286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92" name="Rectangle 19"/>
          <p:cNvSpPr>
            <a:spLocks noChangeArrowheads="1"/>
          </p:cNvSpPr>
          <p:nvPr/>
        </p:nvSpPr>
        <p:spPr bwMode="auto">
          <a:xfrm>
            <a:off x="5334000" y="5692775"/>
            <a:ext cx="876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songID</a:t>
            </a:r>
          </a:p>
        </p:txBody>
      </p:sp>
      <p:sp>
        <p:nvSpPr>
          <p:cNvPr id="65593" name="Freeform 9"/>
          <p:cNvSpPr>
            <a:spLocks/>
          </p:cNvSpPr>
          <p:nvPr/>
        </p:nvSpPr>
        <p:spPr bwMode="auto">
          <a:xfrm>
            <a:off x="6938963" y="56388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94" name="Rectangle 19"/>
          <p:cNvSpPr>
            <a:spLocks noChangeArrowheads="1"/>
          </p:cNvSpPr>
          <p:nvPr/>
        </p:nvSpPr>
        <p:spPr bwMode="auto">
          <a:xfrm>
            <a:off x="6934200" y="5638800"/>
            <a:ext cx="820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author</a:t>
            </a:r>
          </a:p>
        </p:txBody>
      </p:sp>
      <p:cxnSp>
        <p:nvCxnSpPr>
          <p:cNvPr id="65595" name="Straight Connector 122"/>
          <p:cNvCxnSpPr>
            <a:cxnSpLocks noChangeShapeType="1"/>
            <a:endCxn id="65592" idx="0"/>
          </p:cNvCxnSpPr>
          <p:nvPr/>
        </p:nvCxnSpPr>
        <p:spPr bwMode="auto">
          <a:xfrm rot="5400000">
            <a:off x="5754687" y="5503863"/>
            <a:ext cx="206375" cy="1714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96" name="Straight Connector 123"/>
          <p:cNvCxnSpPr>
            <a:cxnSpLocks noChangeShapeType="1"/>
            <a:endCxn id="65590" idx="0"/>
          </p:cNvCxnSpPr>
          <p:nvPr/>
        </p:nvCxnSpPr>
        <p:spPr bwMode="auto">
          <a:xfrm rot="16200000" flipH="1">
            <a:off x="6415882" y="5623718"/>
            <a:ext cx="304800" cy="3016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97" name="Straight Connector 124"/>
          <p:cNvCxnSpPr>
            <a:cxnSpLocks noChangeShapeType="1"/>
          </p:cNvCxnSpPr>
          <p:nvPr/>
        </p:nvCxnSpPr>
        <p:spPr bwMode="auto">
          <a:xfrm rot="16200000" flipH="1">
            <a:off x="6934200" y="5486400"/>
            <a:ext cx="152400" cy="152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98" name="Straight Connector 127"/>
          <p:cNvCxnSpPr>
            <a:cxnSpLocks noChangeShapeType="1"/>
            <a:stCxn id="65563" idx="1"/>
          </p:cNvCxnSpPr>
          <p:nvPr/>
        </p:nvCxnSpPr>
        <p:spPr bwMode="auto">
          <a:xfrm rot="16200000" flipH="1">
            <a:off x="3028950" y="3562350"/>
            <a:ext cx="723900" cy="11430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99" name="Straight Connector 130"/>
          <p:cNvCxnSpPr>
            <a:cxnSpLocks noChangeShapeType="1"/>
          </p:cNvCxnSpPr>
          <p:nvPr/>
        </p:nvCxnSpPr>
        <p:spPr bwMode="auto">
          <a:xfrm>
            <a:off x="4495800" y="4800600"/>
            <a:ext cx="1295400" cy="457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600" name="Straight Connector 132"/>
          <p:cNvCxnSpPr>
            <a:cxnSpLocks noChangeShapeType="1"/>
          </p:cNvCxnSpPr>
          <p:nvPr/>
        </p:nvCxnSpPr>
        <p:spPr bwMode="auto">
          <a:xfrm rot="5400000">
            <a:off x="2095501" y="4076700"/>
            <a:ext cx="228600" cy="31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601" name="Straight Connector 134"/>
          <p:cNvCxnSpPr>
            <a:cxnSpLocks noChangeShapeType="1"/>
          </p:cNvCxnSpPr>
          <p:nvPr/>
        </p:nvCxnSpPr>
        <p:spPr bwMode="auto">
          <a:xfrm rot="5400000">
            <a:off x="2051050" y="4946650"/>
            <a:ext cx="304800" cy="127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602" name="Straight Arrow Connector 136"/>
          <p:cNvCxnSpPr>
            <a:cxnSpLocks noChangeShapeType="1"/>
          </p:cNvCxnSpPr>
          <p:nvPr/>
        </p:nvCxnSpPr>
        <p:spPr bwMode="auto">
          <a:xfrm rot="16200000" flipV="1">
            <a:off x="6335713" y="4941887"/>
            <a:ext cx="304800" cy="22225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603" name="Straight Connector 138"/>
          <p:cNvCxnSpPr>
            <a:cxnSpLocks noChangeShapeType="1"/>
            <a:endCxn id="65619" idx="2"/>
          </p:cNvCxnSpPr>
          <p:nvPr/>
        </p:nvCxnSpPr>
        <p:spPr bwMode="auto">
          <a:xfrm rot="16200000" flipV="1">
            <a:off x="6347619" y="4061619"/>
            <a:ext cx="228600" cy="3016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2417763" y="4168775"/>
            <a:ext cx="6421437" cy="230822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00"/>
                </a:solidFill>
                <a:latin typeface="Comic Sans MS" pitchFamily="66" charset="0"/>
              </a:rPr>
              <a:t>CREAT TABLE  Album_Producer (</a:t>
            </a:r>
          </a:p>
          <a:p>
            <a:pPr eaLnBrk="1" hangingPunct="1"/>
            <a:r>
              <a:rPr lang="en-US" sz="1800">
                <a:solidFill>
                  <a:srgbClr val="FFFF00"/>
                </a:solidFill>
                <a:latin typeface="Comic Sans MS" pitchFamily="66" charset="0"/>
              </a:rPr>
              <a:t>	albumID		INTEGER, </a:t>
            </a:r>
          </a:p>
          <a:p>
            <a:pPr eaLnBrk="1" hangingPunct="1"/>
            <a:r>
              <a:rPr lang="en-US" sz="1800">
                <a:solidFill>
                  <a:srgbClr val="FFFF00"/>
                </a:solidFill>
                <a:latin typeface="Comic Sans MS" pitchFamily="66" charset="0"/>
              </a:rPr>
              <a:t>	ssn		CHAR(10)  NOT NULL,</a:t>
            </a:r>
          </a:p>
          <a:p>
            <a:pPr eaLnBrk="1" hangingPunct="1"/>
            <a:r>
              <a:rPr lang="en-US" sz="1800">
                <a:solidFill>
                  <a:srgbClr val="FFFF00"/>
                </a:solidFill>
                <a:latin typeface="Comic Sans MS" pitchFamily="66" charset="0"/>
              </a:rPr>
              <a:t>	copyrightDate	DATE,</a:t>
            </a:r>
          </a:p>
          <a:p>
            <a:pPr eaLnBrk="1" hangingPunct="1"/>
            <a:r>
              <a:rPr lang="en-US" sz="1800">
                <a:solidFill>
                  <a:srgbClr val="FFFF00"/>
                </a:solidFill>
                <a:latin typeface="Comic Sans MS" pitchFamily="66" charset="0"/>
              </a:rPr>
              <a:t>	speed		INTEGER,</a:t>
            </a:r>
          </a:p>
          <a:p>
            <a:pPr eaLnBrk="1" hangingPunct="1"/>
            <a:r>
              <a:rPr lang="en-US" sz="1800">
                <a:solidFill>
                  <a:srgbClr val="FFFF00"/>
                </a:solidFill>
                <a:latin typeface="Comic Sans MS" pitchFamily="66" charset="0"/>
              </a:rPr>
              <a:t>	title		CHAR(30)</a:t>
            </a:r>
          </a:p>
          <a:p>
            <a:pPr eaLnBrk="1" hangingPunct="1"/>
            <a:r>
              <a:rPr lang="en-US" sz="1800">
                <a:solidFill>
                  <a:srgbClr val="FFFF00"/>
                </a:solidFill>
                <a:latin typeface="Comic Sans MS" pitchFamily="66" charset="0"/>
              </a:rPr>
              <a:t>	PRIMARY KEY	(albumID),</a:t>
            </a:r>
          </a:p>
          <a:p>
            <a:pPr eaLnBrk="1" hangingPunct="1"/>
            <a:r>
              <a:rPr lang="en-US" sz="1800">
                <a:solidFill>
                  <a:srgbClr val="FFFF00"/>
                </a:solidFill>
                <a:latin typeface="Comic Sans MS" pitchFamily="66" charset="0"/>
              </a:rPr>
              <a:t>	FOREIGN KEY	(ssn)  REFERENCES  Musicians )</a:t>
            </a:r>
          </a:p>
        </p:txBody>
      </p:sp>
      <p:sp>
        <p:nvSpPr>
          <p:cNvPr id="94" name="Rectangle 20"/>
          <p:cNvSpPr>
            <a:spLocks noChangeArrowheads="1"/>
          </p:cNvSpPr>
          <p:nvPr/>
        </p:nvSpPr>
        <p:spPr bwMode="auto">
          <a:xfrm>
            <a:off x="5988166" y="1492298"/>
            <a:ext cx="79669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 dirty="0">
                <a:solidFill>
                  <a:srgbClr val="000000"/>
                </a:solidFill>
                <a:latin typeface="Arial" pitchFamily="34" charset="0"/>
              </a:rPr>
              <a:t>phone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88E20-28CF-4A2F-B650-21CB3C8C1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00C28-2173-4268-A959-4FC918046FF1}" type="datetime1">
              <a:rPr lang="en-US" smtClean="0"/>
              <a:t>11/11/2020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4DB58-DAE1-49F9-8257-FB2DC7F0B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60</a:t>
            </a:fld>
            <a:endParaRPr lang="en-US"/>
          </a:p>
        </p:txBody>
      </p:sp>
      <p:sp>
        <p:nvSpPr>
          <p:cNvPr id="96" name="Speech Bubble: Rectangle with Corners Rounded 95">
            <a:extLst>
              <a:ext uri="{FF2B5EF4-FFF2-40B4-BE49-F238E27FC236}">
                <a16:creationId xmlns:a16="http://schemas.microsoft.com/office/drawing/2014/main" id="{E782FAEC-56AB-4DEC-AECD-B34BA1B238C6}"/>
              </a:ext>
            </a:extLst>
          </p:cNvPr>
          <p:cNvSpPr/>
          <p:nvPr/>
        </p:nvSpPr>
        <p:spPr>
          <a:xfrm>
            <a:off x="7193757" y="3662620"/>
            <a:ext cx="1756568" cy="926586"/>
          </a:xfrm>
          <a:prstGeom prst="wedgeRoundRectCallout">
            <a:avLst>
              <a:gd name="adj1" fmla="val -30145"/>
              <a:gd name="adj2" fmla="val 65819"/>
              <a:gd name="adj3" fmla="val 16667"/>
            </a:avLst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>
              <a:lnSpc>
                <a:spcPts val="2900"/>
              </a:lnSpc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Total participation</a:t>
            </a:r>
          </a:p>
        </p:txBody>
      </p:sp>
      <p:sp>
        <p:nvSpPr>
          <p:cNvPr id="97" name="Speech Bubble: Rectangle with Corners Rounded 96">
            <a:extLst>
              <a:ext uri="{FF2B5EF4-FFF2-40B4-BE49-F238E27FC236}">
                <a16:creationId xmlns:a16="http://schemas.microsoft.com/office/drawing/2014/main" id="{E3FD0D95-4AE2-4A39-9714-338DED656098}"/>
              </a:ext>
            </a:extLst>
          </p:cNvPr>
          <p:cNvSpPr/>
          <p:nvPr/>
        </p:nvSpPr>
        <p:spPr>
          <a:xfrm>
            <a:off x="767258" y="5231860"/>
            <a:ext cx="1851024" cy="1067361"/>
          </a:xfrm>
          <a:prstGeom prst="wedgeRoundRectCallout">
            <a:avLst>
              <a:gd name="adj1" fmla="val 86821"/>
              <a:gd name="adj2" fmla="val 45528"/>
              <a:gd name="adj3" fmla="val 16667"/>
            </a:avLst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00"/>
              </a:lnSpc>
            </a:pP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Key constraint</a:t>
            </a:r>
          </a:p>
        </p:txBody>
      </p:sp>
    </p:spTree>
    <p:extLst>
      <p:ext uri="{BB962C8B-B14F-4D97-AF65-F5344CB8AC3E}">
        <p14:creationId xmlns:p14="http://schemas.microsoft.com/office/powerpoint/2010/main" val="309096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6" grpId="0" animBg="1"/>
      <p:bldP spid="9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2"/>
          <p:cNvSpPr>
            <a:spLocks noChangeArrowheads="1"/>
          </p:cNvSpPr>
          <p:nvPr/>
        </p:nvSpPr>
        <p:spPr bwMode="auto">
          <a:xfrm>
            <a:off x="1219200" y="1371600"/>
            <a:ext cx="6172200" cy="1295400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6563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r>
              <a:rPr lang="en-US"/>
              <a:t>Mapping Example</a:t>
            </a:r>
          </a:p>
        </p:txBody>
      </p:sp>
      <p:sp>
        <p:nvSpPr>
          <p:cNvPr id="66564" name="Freeform 9"/>
          <p:cNvSpPr>
            <a:spLocks/>
          </p:cNvSpPr>
          <p:nvPr/>
        </p:nvSpPr>
        <p:spPr bwMode="auto">
          <a:xfrm>
            <a:off x="1558925" y="1495425"/>
            <a:ext cx="10572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5" name="Freeform 14"/>
          <p:cNvSpPr>
            <a:spLocks/>
          </p:cNvSpPr>
          <p:nvPr/>
        </p:nvSpPr>
        <p:spPr bwMode="auto">
          <a:xfrm>
            <a:off x="1558925" y="2122488"/>
            <a:ext cx="1249363" cy="331787"/>
          </a:xfrm>
          <a:custGeom>
            <a:avLst/>
            <a:gdLst>
              <a:gd name="T0" fmla="*/ 2147483647 w 787"/>
              <a:gd name="T1" fmla="*/ 2147483647 h 209"/>
              <a:gd name="T2" fmla="*/ 2147483647 w 787"/>
              <a:gd name="T3" fmla="*/ 0 h 209"/>
              <a:gd name="T4" fmla="*/ 0 w 787"/>
              <a:gd name="T5" fmla="*/ 0 h 209"/>
              <a:gd name="T6" fmla="*/ 0 w 787"/>
              <a:gd name="T7" fmla="*/ 2147483647 h 209"/>
              <a:gd name="T8" fmla="*/ 2147483647 w 787"/>
              <a:gd name="T9" fmla="*/ 2147483647 h 2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7"/>
              <a:gd name="T16" fmla="*/ 0 h 209"/>
              <a:gd name="T17" fmla="*/ 787 w 787"/>
              <a:gd name="T18" fmla="*/ 209 h 2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7" h="209">
                <a:moveTo>
                  <a:pt x="786" y="208"/>
                </a:moveTo>
                <a:lnTo>
                  <a:pt x="786" y="0"/>
                </a:lnTo>
                <a:lnTo>
                  <a:pt x="0" y="0"/>
                </a:lnTo>
                <a:lnTo>
                  <a:pt x="0" y="208"/>
                </a:lnTo>
                <a:lnTo>
                  <a:pt x="786" y="20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6" name="Freeform 15"/>
          <p:cNvSpPr>
            <a:spLocks/>
          </p:cNvSpPr>
          <p:nvPr/>
        </p:nvSpPr>
        <p:spPr bwMode="auto">
          <a:xfrm>
            <a:off x="5715000" y="1504950"/>
            <a:ext cx="1309688" cy="371475"/>
          </a:xfrm>
          <a:custGeom>
            <a:avLst/>
            <a:gdLst>
              <a:gd name="T0" fmla="*/ 2147483647 w 667"/>
              <a:gd name="T1" fmla="*/ 2147483647 h 234"/>
              <a:gd name="T2" fmla="*/ 2147483647 w 667"/>
              <a:gd name="T3" fmla="*/ 2147483647 h 234"/>
              <a:gd name="T4" fmla="*/ 2147483647 w 667"/>
              <a:gd name="T5" fmla="*/ 2147483647 h 234"/>
              <a:gd name="T6" fmla="*/ 2147483647 w 667"/>
              <a:gd name="T7" fmla="*/ 2147483647 h 234"/>
              <a:gd name="T8" fmla="*/ 2147483647 w 667"/>
              <a:gd name="T9" fmla="*/ 2147483647 h 234"/>
              <a:gd name="T10" fmla="*/ 2147483647 w 667"/>
              <a:gd name="T11" fmla="*/ 2147483647 h 234"/>
              <a:gd name="T12" fmla="*/ 2147483647 w 667"/>
              <a:gd name="T13" fmla="*/ 2147483647 h 234"/>
              <a:gd name="T14" fmla="*/ 2147483647 w 667"/>
              <a:gd name="T15" fmla="*/ 2147483647 h 234"/>
              <a:gd name="T16" fmla="*/ 2147483647 w 667"/>
              <a:gd name="T17" fmla="*/ 2147483647 h 234"/>
              <a:gd name="T18" fmla="*/ 2147483647 w 667"/>
              <a:gd name="T19" fmla="*/ 2147483647 h 234"/>
              <a:gd name="T20" fmla="*/ 2147483647 w 667"/>
              <a:gd name="T21" fmla="*/ 2147483647 h 234"/>
              <a:gd name="T22" fmla="*/ 2147483647 w 667"/>
              <a:gd name="T23" fmla="*/ 2147483647 h 234"/>
              <a:gd name="T24" fmla="*/ 2147483647 w 667"/>
              <a:gd name="T25" fmla="*/ 2147483647 h 234"/>
              <a:gd name="T26" fmla="*/ 2147483647 w 667"/>
              <a:gd name="T27" fmla="*/ 2147483647 h 234"/>
              <a:gd name="T28" fmla="*/ 2147483647 w 667"/>
              <a:gd name="T29" fmla="*/ 2147483647 h 234"/>
              <a:gd name="T30" fmla="*/ 2147483647 w 667"/>
              <a:gd name="T31" fmla="*/ 2147483647 h 234"/>
              <a:gd name="T32" fmla="*/ 2147483647 w 667"/>
              <a:gd name="T33" fmla="*/ 2147483647 h 234"/>
              <a:gd name="T34" fmla="*/ 2147483647 w 667"/>
              <a:gd name="T35" fmla="*/ 2147483647 h 234"/>
              <a:gd name="T36" fmla="*/ 2147483647 w 667"/>
              <a:gd name="T37" fmla="*/ 2147483647 h 234"/>
              <a:gd name="T38" fmla="*/ 2147483647 w 667"/>
              <a:gd name="T39" fmla="*/ 2147483647 h 234"/>
              <a:gd name="T40" fmla="*/ 2147483647 w 667"/>
              <a:gd name="T41" fmla="*/ 2147483647 h 234"/>
              <a:gd name="T42" fmla="*/ 2147483647 w 667"/>
              <a:gd name="T43" fmla="*/ 2147483647 h 234"/>
              <a:gd name="T44" fmla="*/ 2147483647 w 667"/>
              <a:gd name="T45" fmla="*/ 2147483647 h 234"/>
              <a:gd name="T46" fmla="*/ 2147483647 w 667"/>
              <a:gd name="T47" fmla="*/ 2147483647 h 234"/>
              <a:gd name="T48" fmla="*/ 2147483647 w 667"/>
              <a:gd name="T49" fmla="*/ 2147483647 h 234"/>
              <a:gd name="T50" fmla="*/ 2147483647 w 667"/>
              <a:gd name="T51" fmla="*/ 2147483647 h 234"/>
              <a:gd name="T52" fmla="*/ 2147483647 w 667"/>
              <a:gd name="T53" fmla="*/ 2147483647 h 234"/>
              <a:gd name="T54" fmla="*/ 2147483647 w 667"/>
              <a:gd name="T55" fmla="*/ 2147483647 h 234"/>
              <a:gd name="T56" fmla="*/ 2147483647 w 667"/>
              <a:gd name="T57" fmla="*/ 2147483647 h 234"/>
              <a:gd name="T58" fmla="*/ 2147483647 w 667"/>
              <a:gd name="T59" fmla="*/ 2147483647 h 234"/>
              <a:gd name="T60" fmla="*/ 2147483647 w 667"/>
              <a:gd name="T61" fmla="*/ 2147483647 h 234"/>
              <a:gd name="T62" fmla="*/ 2147483647 w 667"/>
              <a:gd name="T63" fmla="*/ 2147483647 h 234"/>
              <a:gd name="T64" fmla="*/ 2147483647 w 667"/>
              <a:gd name="T65" fmla="*/ 2147483647 h 234"/>
              <a:gd name="T66" fmla="*/ 2147483647 w 667"/>
              <a:gd name="T67" fmla="*/ 2147483647 h 234"/>
              <a:gd name="T68" fmla="*/ 2147483647 w 667"/>
              <a:gd name="T69" fmla="*/ 2147483647 h 234"/>
              <a:gd name="T70" fmla="*/ 2147483647 w 667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7"/>
              <a:gd name="T109" fmla="*/ 0 h 234"/>
              <a:gd name="T110" fmla="*/ 667 w 667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7" h="234">
                <a:moveTo>
                  <a:pt x="666" y="116"/>
                </a:moveTo>
                <a:lnTo>
                  <a:pt x="664" y="107"/>
                </a:lnTo>
                <a:lnTo>
                  <a:pt x="661" y="96"/>
                </a:lnTo>
                <a:lnTo>
                  <a:pt x="655" y="86"/>
                </a:lnTo>
                <a:lnTo>
                  <a:pt x="646" y="77"/>
                </a:lnTo>
                <a:lnTo>
                  <a:pt x="634" y="67"/>
                </a:lnTo>
                <a:lnTo>
                  <a:pt x="621" y="58"/>
                </a:lnTo>
                <a:lnTo>
                  <a:pt x="606" y="50"/>
                </a:lnTo>
                <a:lnTo>
                  <a:pt x="588" y="42"/>
                </a:lnTo>
                <a:lnTo>
                  <a:pt x="568" y="35"/>
                </a:lnTo>
                <a:lnTo>
                  <a:pt x="547" y="28"/>
                </a:lnTo>
                <a:lnTo>
                  <a:pt x="524" y="21"/>
                </a:lnTo>
                <a:lnTo>
                  <a:pt x="499" y="16"/>
                </a:lnTo>
                <a:lnTo>
                  <a:pt x="474" y="11"/>
                </a:lnTo>
                <a:lnTo>
                  <a:pt x="447" y="7"/>
                </a:lnTo>
                <a:lnTo>
                  <a:pt x="419" y="4"/>
                </a:lnTo>
                <a:lnTo>
                  <a:pt x="391" y="2"/>
                </a:lnTo>
                <a:lnTo>
                  <a:pt x="362" y="1"/>
                </a:lnTo>
                <a:lnTo>
                  <a:pt x="333" y="0"/>
                </a:lnTo>
                <a:lnTo>
                  <a:pt x="304" y="1"/>
                </a:lnTo>
                <a:lnTo>
                  <a:pt x="275" y="2"/>
                </a:lnTo>
                <a:lnTo>
                  <a:pt x="247" y="4"/>
                </a:lnTo>
                <a:lnTo>
                  <a:pt x="219" y="7"/>
                </a:lnTo>
                <a:lnTo>
                  <a:pt x="192" y="11"/>
                </a:lnTo>
                <a:lnTo>
                  <a:pt x="167" y="16"/>
                </a:lnTo>
                <a:lnTo>
                  <a:pt x="143" y="21"/>
                </a:lnTo>
                <a:lnTo>
                  <a:pt x="120" y="28"/>
                </a:lnTo>
                <a:lnTo>
                  <a:pt x="98" y="35"/>
                </a:lnTo>
                <a:lnTo>
                  <a:pt x="78" y="42"/>
                </a:lnTo>
                <a:lnTo>
                  <a:pt x="60" y="50"/>
                </a:lnTo>
                <a:lnTo>
                  <a:pt x="46" y="58"/>
                </a:lnTo>
                <a:lnTo>
                  <a:pt x="31" y="67"/>
                </a:lnTo>
                <a:lnTo>
                  <a:pt x="20" y="77"/>
                </a:lnTo>
                <a:lnTo>
                  <a:pt x="12" y="86"/>
                </a:lnTo>
                <a:lnTo>
                  <a:pt x="6" y="96"/>
                </a:lnTo>
                <a:lnTo>
                  <a:pt x="2" y="107"/>
                </a:lnTo>
                <a:lnTo>
                  <a:pt x="0" y="116"/>
                </a:lnTo>
                <a:lnTo>
                  <a:pt x="2" y="127"/>
                </a:lnTo>
                <a:lnTo>
                  <a:pt x="6" y="137"/>
                </a:lnTo>
                <a:lnTo>
                  <a:pt x="12" y="147"/>
                </a:lnTo>
                <a:lnTo>
                  <a:pt x="20" y="156"/>
                </a:lnTo>
                <a:lnTo>
                  <a:pt x="31" y="166"/>
                </a:lnTo>
                <a:lnTo>
                  <a:pt x="46" y="175"/>
                </a:lnTo>
                <a:lnTo>
                  <a:pt x="60" y="183"/>
                </a:lnTo>
                <a:lnTo>
                  <a:pt x="78" y="191"/>
                </a:lnTo>
                <a:lnTo>
                  <a:pt x="98" y="199"/>
                </a:lnTo>
                <a:lnTo>
                  <a:pt x="120" y="206"/>
                </a:lnTo>
                <a:lnTo>
                  <a:pt x="143" y="212"/>
                </a:lnTo>
                <a:lnTo>
                  <a:pt x="167" y="217"/>
                </a:lnTo>
                <a:lnTo>
                  <a:pt x="192" y="222"/>
                </a:lnTo>
                <a:lnTo>
                  <a:pt x="219" y="226"/>
                </a:lnTo>
                <a:lnTo>
                  <a:pt x="247" y="229"/>
                </a:lnTo>
                <a:lnTo>
                  <a:pt x="275" y="231"/>
                </a:lnTo>
                <a:lnTo>
                  <a:pt x="304" y="232"/>
                </a:lnTo>
                <a:lnTo>
                  <a:pt x="333" y="233"/>
                </a:lnTo>
                <a:lnTo>
                  <a:pt x="362" y="232"/>
                </a:lnTo>
                <a:lnTo>
                  <a:pt x="391" y="231"/>
                </a:lnTo>
                <a:lnTo>
                  <a:pt x="419" y="229"/>
                </a:lnTo>
                <a:lnTo>
                  <a:pt x="447" y="226"/>
                </a:lnTo>
                <a:lnTo>
                  <a:pt x="474" y="222"/>
                </a:lnTo>
                <a:lnTo>
                  <a:pt x="499" y="217"/>
                </a:lnTo>
                <a:lnTo>
                  <a:pt x="524" y="212"/>
                </a:lnTo>
                <a:lnTo>
                  <a:pt x="547" y="206"/>
                </a:lnTo>
                <a:lnTo>
                  <a:pt x="568" y="199"/>
                </a:lnTo>
                <a:lnTo>
                  <a:pt x="588" y="191"/>
                </a:lnTo>
                <a:lnTo>
                  <a:pt x="606" y="183"/>
                </a:lnTo>
                <a:lnTo>
                  <a:pt x="621" y="175"/>
                </a:lnTo>
                <a:lnTo>
                  <a:pt x="634" y="166"/>
                </a:lnTo>
                <a:lnTo>
                  <a:pt x="646" y="156"/>
                </a:lnTo>
                <a:lnTo>
                  <a:pt x="655" y="147"/>
                </a:lnTo>
                <a:lnTo>
                  <a:pt x="661" y="137"/>
                </a:lnTo>
                <a:lnTo>
                  <a:pt x="664" y="127"/>
                </a:lnTo>
                <a:lnTo>
                  <a:pt x="666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7" name="Freeform 17"/>
          <p:cNvSpPr>
            <a:spLocks/>
          </p:cNvSpPr>
          <p:nvPr/>
        </p:nvSpPr>
        <p:spPr bwMode="auto">
          <a:xfrm>
            <a:off x="5776913" y="2132013"/>
            <a:ext cx="1309687" cy="361950"/>
          </a:xfrm>
          <a:custGeom>
            <a:avLst/>
            <a:gdLst>
              <a:gd name="T0" fmla="*/ 2147483647 w 929"/>
              <a:gd name="T1" fmla="*/ 2147483647 h 228"/>
              <a:gd name="T2" fmla="*/ 2147483647 w 929"/>
              <a:gd name="T3" fmla="*/ 0 h 228"/>
              <a:gd name="T4" fmla="*/ 0 w 929"/>
              <a:gd name="T5" fmla="*/ 0 h 228"/>
              <a:gd name="T6" fmla="*/ 0 w 929"/>
              <a:gd name="T7" fmla="*/ 2147483647 h 228"/>
              <a:gd name="T8" fmla="*/ 2147483647 w 929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9"/>
              <a:gd name="T16" fmla="*/ 0 h 228"/>
              <a:gd name="T17" fmla="*/ 929 w 929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9" h="228">
                <a:moveTo>
                  <a:pt x="928" y="227"/>
                </a:moveTo>
                <a:lnTo>
                  <a:pt x="928" y="0"/>
                </a:lnTo>
                <a:lnTo>
                  <a:pt x="0" y="0"/>
                </a:lnTo>
                <a:lnTo>
                  <a:pt x="0" y="227"/>
                </a:lnTo>
                <a:lnTo>
                  <a:pt x="928" y="22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8" name="Rectangle 19"/>
          <p:cNvSpPr>
            <a:spLocks noChangeArrowheads="1"/>
          </p:cNvSpPr>
          <p:nvPr/>
        </p:nvSpPr>
        <p:spPr bwMode="auto">
          <a:xfrm>
            <a:off x="1600200" y="1473200"/>
            <a:ext cx="968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address</a:t>
            </a:r>
          </a:p>
        </p:txBody>
      </p:sp>
      <p:grpSp>
        <p:nvGrpSpPr>
          <p:cNvPr id="66570" name="Group 85"/>
          <p:cNvGrpSpPr>
            <a:grpSpLocks/>
          </p:cNvGrpSpPr>
          <p:nvPr/>
        </p:nvGrpSpPr>
        <p:grpSpPr bwMode="auto">
          <a:xfrm>
            <a:off x="3616325" y="1981200"/>
            <a:ext cx="1176338" cy="609600"/>
            <a:chOff x="3768725" y="1600200"/>
            <a:chExt cx="1176338" cy="609600"/>
          </a:xfrm>
        </p:grpSpPr>
        <p:sp>
          <p:nvSpPr>
            <p:cNvPr id="66652" name="Freeform 13"/>
            <p:cNvSpPr>
              <a:spLocks/>
            </p:cNvSpPr>
            <p:nvPr/>
          </p:nvSpPr>
          <p:spPr bwMode="auto">
            <a:xfrm>
              <a:off x="3768725" y="16002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53" name="Rectangle 29"/>
            <p:cNvSpPr>
              <a:spLocks noChangeArrowheads="1"/>
            </p:cNvSpPr>
            <p:nvPr/>
          </p:nvSpPr>
          <p:spPr bwMode="auto">
            <a:xfrm>
              <a:off x="4048790" y="1739900"/>
              <a:ext cx="751810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Home</a:t>
              </a:r>
            </a:p>
          </p:txBody>
        </p:sp>
      </p:grpSp>
      <p:sp>
        <p:nvSpPr>
          <p:cNvPr id="66571" name="Rectangle 31"/>
          <p:cNvSpPr>
            <a:spLocks noChangeArrowheads="1"/>
          </p:cNvSpPr>
          <p:nvPr/>
        </p:nvSpPr>
        <p:spPr bwMode="auto">
          <a:xfrm>
            <a:off x="5835650" y="2120900"/>
            <a:ext cx="1192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Telephone</a:t>
            </a:r>
          </a:p>
        </p:txBody>
      </p:sp>
      <p:sp>
        <p:nvSpPr>
          <p:cNvPr id="66572" name="Rectangle 32"/>
          <p:cNvSpPr>
            <a:spLocks noChangeArrowheads="1"/>
          </p:cNvSpPr>
          <p:nvPr/>
        </p:nvSpPr>
        <p:spPr bwMode="auto">
          <a:xfrm>
            <a:off x="1828800" y="2120900"/>
            <a:ext cx="717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Place</a:t>
            </a:r>
          </a:p>
        </p:txBody>
      </p:sp>
      <p:sp>
        <p:nvSpPr>
          <p:cNvPr id="66573" name="Line 43"/>
          <p:cNvSpPr>
            <a:spLocks noChangeShapeType="1"/>
          </p:cNvSpPr>
          <p:nvPr/>
        </p:nvSpPr>
        <p:spPr bwMode="auto">
          <a:xfrm>
            <a:off x="4802188" y="2292350"/>
            <a:ext cx="9207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4" name="Line 44"/>
          <p:cNvSpPr>
            <a:spLocks noChangeShapeType="1"/>
          </p:cNvSpPr>
          <p:nvPr/>
        </p:nvSpPr>
        <p:spPr bwMode="auto">
          <a:xfrm flipH="1">
            <a:off x="2825750" y="2292350"/>
            <a:ext cx="76676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6575" name="Straight Connector 39"/>
          <p:cNvCxnSpPr>
            <a:cxnSpLocks noChangeShapeType="1"/>
            <a:endCxn id="66571" idx="0"/>
          </p:cNvCxnSpPr>
          <p:nvPr/>
        </p:nvCxnSpPr>
        <p:spPr bwMode="auto">
          <a:xfrm rot="16200000" flipH="1">
            <a:off x="6307932" y="1997868"/>
            <a:ext cx="215900" cy="3016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76" name="Straight Connector 41"/>
          <p:cNvCxnSpPr>
            <a:cxnSpLocks noChangeShapeType="1"/>
            <a:stCxn id="66572" idx="0"/>
          </p:cNvCxnSpPr>
          <p:nvPr/>
        </p:nvCxnSpPr>
        <p:spPr bwMode="auto">
          <a:xfrm rot="16200000" flipV="1">
            <a:off x="2052638" y="1985962"/>
            <a:ext cx="215900" cy="539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6577" name="Group 47"/>
          <p:cNvGrpSpPr>
            <a:grpSpLocks/>
          </p:cNvGrpSpPr>
          <p:nvPr/>
        </p:nvGrpSpPr>
        <p:grpSpPr bwMode="auto">
          <a:xfrm>
            <a:off x="1524000" y="3581400"/>
            <a:ext cx="1309688" cy="373063"/>
            <a:chOff x="1693863" y="3429000"/>
            <a:chExt cx="1309687" cy="373063"/>
          </a:xfrm>
        </p:grpSpPr>
        <p:sp>
          <p:nvSpPr>
            <p:cNvPr id="66650" name="Freeform 17"/>
            <p:cNvSpPr>
              <a:spLocks/>
            </p:cNvSpPr>
            <p:nvPr/>
          </p:nvSpPr>
          <p:spPr bwMode="auto">
            <a:xfrm>
              <a:off x="1693863" y="3440113"/>
              <a:ext cx="1309687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51" name="Rectangle 31"/>
            <p:cNvSpPr>
              <a:spLocks noChangeArrowheads="1"/>
            </p:cNvSpPr>
            <p:nvPr/>
          </p:nvSpPr>
          <p:spPr bwMode="auto">
            <a:xfrm>
              <a:off x="1796797" y="3429000"/>
              <a:ext cx="1175003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Musicians</a:t>
              </a:r>
            </a:p>
          </p:txBody>
        </p:sp>
      </p:grpSp>
      <p:grpSp>
        <p:nvGrpSpPr>
          <p:cNvPr id="66578" name="Group 89"/>
          <p:cNvGrpSpPr>
            <a:grpSpLocks/>
          </p:cNvGrpSpPr>
          <p:nvPr/>
        </p:nvGrpSpPr>
        <p:grpSpPr bwMode="auto">
          <a:xfrm>
            <a:off x="2214563" y="2667000"/>
            <a:ext cx="2090737" cy="914400"/>
            <a:chOff x="2214436" y="2667000"/>
            <a:chExt cx="2090864" cy="914400"/>
          </a:xfrm>
        </p:grpSpPr>
        <p:sp>
          <p:nvSpPr>
            <p:cNvPr id="66646" name="Freeform 13"/>
            <p:cNvSpPr>
              <a:spLocks/>
            </p:cNvSpPr>
            <p:nvPr/>
          </p:nvSpPr>
          <p:spPr bwMode="auto">
            <a:xfrm>
              <a:off x="2590800" y="28194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47" name="Rectangle 29"/>
            <p:cNvSpPr>
              <a:spLocks noChangeArrowheads="1"/>
            </p:cNvSpPr>
            <p:nvPr/>
          </p:nvSpPr>
          <p:spPr bwMode="auto">
            <a:xfrm>
              <a:off x="2819400" y="2959100"/>
              <a:ext cx="706926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Lives</a:t>
              </a:r>
            </a:p>
          </p:txBody>
        </p:sp>
        <p:cxnSp>
          <p:nvCxnSpPr>
            <p:cNvPr id="66648" name="Straight Connector 50"/>
            <p:cNvCxnSpPr>
              <a:cxnSpLocks noChangeShapeType="1"/>
              <a:stCxn id="66562" idx="2"/>
            </p:cNvCxnSpPr>
            <p:nvPr/>
          </p:nvCxnSpPr>
          <p:spPr bwMode="auto">
            <a:xfrm rot="5400000">
              <a:off x="3790950" y="2609850"/>
              <a:ext cx="457200" cy="5715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649" name="Straight Connector 52"/>
            <p:cNvCxnSpPr>
              <a:cxnSpLocks noChangeShapeType="1"/>
            </p:cNvCxnSpPr>
            <p:nvPr/>
          </p:nvCxnSpPr>
          <p:spPr bwMode="auto">
            <a:xfrm rot="5400000">
              <a:off x="2174018" y="3164618"/>
              <a:ext cx="457200" cy="376364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6579" name="Freeform 9"/>
          <p:cNvSpPr>
            <a:spLocks/>
          </p:cNvSpPr>
          <p:nvPr/>
        </p:nvSpPr>
        <p:spPr bwMode="auto">
          <a:xfrm>
            <a:off x="1600200" y="2906713"/>
            <a:ext cx="752475" cy="369887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0" name="Rectangle 19"/>
          <p:cNvSpPr>
            <a:spLocks noChangeArrowheads="1"/>
          </p:cNvSpPr>
          <p:nvPr/>
        </p:nvSpPr>
        <p:spPr bwMode="auto">
          <a:xfrm>
            <a:off x="1644650" y="2884488"/>
            <a:ext cx="717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name</a:t>
            </a:r>
          </a:p>
        </p:txBody>
      </p:sp>
      <p:sp>
        <p:nvSpPr>
          <p:cNvPr id="66581" name="Freeform 9"/>
          <p:cNvSpPr>
            <a:spLocks/>
          </p:cNvSpPr>
          <p:nvPr/>
        </p:nvSpPr>
        <p:spPr bwMode="auto">
          <a:xfrm>
            <a:off x="838200" y="3059113"/>
            <a:ext cx="752475" cy="369887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2" name="Rectangle 19"/>
          <p:cNvSpPr>
            <a:spLocks noChangeArrowheads="1"/>
          </p:cNvSpPr>
          <p:nvPr/>
        </p:nvSpPr>
        <p:spPr bwMode="auto">
          <a:xfrm>
            <a:off x="989013" y="3036888"/>
            <a:ext cx="534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ssn</a:t>
            </a:r>
          </a:p>
        </p:txBody>
      </p:sp>
      <p:cxnSp>
        <p:nvCxnSpPr>
          <p:cNvPr id="66583" name="Straight Connector 60"/>
          <p:cNvCxnSpPr>
            <a:cxnSpLocks noChangeShapeType="1"/>
          </p:cNvCxnSpPr>
          <p:nvPr/>
        </p:nvCxnSpPr>
        <p:spPr bwMode="auto">
          <a:xfrm rot="16200000" flipH="1">
            <a:off x="1866900" y="3390900"/>
            <a:ext cx="304800" cy="76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84" name="Straight Connector 62"/>
          <p:cNvCxnSpPr>
            <a:cxnSpLocks noChangeShapeType="1"/>
          </p:cNvCxnSpPr>
          <p:nvPr/>
        </p:nvCxnSpPr>
        <p:spPr bwMode="auto">
          <a:xfrm>
            <a:off x="1524000" y="3352800"/>
            <a:ext cx="304800" cy="228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585" name="Freeform 15"/>
          <p:cNvSpPr>
            <a:spLocks/>
          </p:cNvSpPr>
          <p:nvPr/>
        </p:nvSpPr>
        <p:spPr bwMode="auto">
          <a:xfrm>
            <a:off x="5105400" y="2743200"/>
            <a:ext cx="1073150" cy="371475"/>
          </a:xfrm>
          <a:custGeom>
            <a:avLst/>
            <a:gdLst>
              <a:gd name="T0" fmla="*/ 2147483647 w 667"/>
              <a:gd name="T1" fmla="*/ 2147483647 h 234"/>
              <a:gd name="T2" fmla="*/ 2147483647 w 667"/>
              <a:gd name="T3" fmla="*/ 2147483647 h 234"/>
              <a:gd name="T4" fmla="*/ 2147483647 w 667"/>
              <a:gd name="T5" fmla="*/ 2147483647 h 234"/>
              <a:gd name="T6" fmla="*/ 2147483647 w 667"/>
              <a:gd name="T7" fmla="*/ 2147483647 h 234"/>
              <a:gd name="T8" fmla="*/ 2147483647 w 667"/>
              <a:gd name="T9" fmla="*/ 2147483647 h 234"/>
              <a:gd name="T10" fmla="*/ 2147483647 w 667"/>
              <a:gd name="T11" fmla="*/ 2147483647 h 234"/>
              <a:gd name="T12" fmla="*/ 2147483647 w 667"/>
              <a:gd name="T13" fmla="*/ 2147483647 h 234"/>
              <a:gd name="T14" fmla="*/ 2147483647 w 667"/>
              <a:gd name="T15" fmla="*/ 2147483647 h 234"/>
              <a:gd name="T16" fmla="*/ 2147483647 w 667"/>
              <a:gd name="T17" fmla="*/ 2147483647 h 234"/>
              <a:gd name="T18" fmla="*/ 2147483647 w 667"/>
              <a:gd name="T19" fmla="*/ 2147483647 h 234"/>
              <a:gd name="T20" fmla="*/ 2147483647 w 667"/>
              <a:gd name="T21" fmla="*/ 2147483647 h 234"/>
              <a:gd name="T22" fmla="*/ 2147483647 w 667"/>
              <a:gd name="T23" fmla="*/ 2147483647 h 234"/>
              <a:gd name="T24" fmla="*/ 2147483647 w 667"/>
              <a:gd name="T25" fmla="*/ 2147483647 h 234"/>
              <a:gd name="T26" fmla="*/ 2147483647 w 667"/>
              <a:gd name="T27" fmla="*/ 2147483647 h 234"/>
              <a:gd name="T28" fmla="*/ 2147483647 w 667"/>
              <a:gd name="T29" fmla="*/ 2147483647 h 234"/>
              <a:gd name="T30" fmla="*/ 2147483647 w 667"/>
              <a:gd name="T31" fmla="*/ 2147483647 h 234"/>
              <a:gd name="T32" fmla="*/ 2147483647 w 667"/>
              <a:gd name="T33" fmla="*/ 2147483647 h 234"/>
              <a:gd name="T34" fmla="*/ 2147483647 w 667"/>
              <a:gd name="T35" fmla="*/ 2147483647 h 234"/>
              <a:gd name="T36" fmla="*/ 2147483647 w 667"/>
              <a:gd name="T37" fmla="*/ 2147483647 h 234"/>
              <a:gd name="T38" fmla="*/ 2147483647 w 667"/>
              <a:gd name="T39" fmla="*/ 2147483647 h 234"/>
              <a:gd name="T40" fmla="*/ 2147483647 w 667"/>
              <a:gd name="T41" fmla="*/ 2147483647 h 234"/>
              <a:gd name="T42" fmla="*/ 2147483647 w 667"/>
              <a:gd name="T43" fmla="*/ 2147483647 h 234"/>
              <a:gd name="T44" fmla="*/ 2147483647 w 667"/>
              <a:gd name="T45" fmla="*/ 2147483647 h 234"/>
              <a:gd name="T46" fmla="*/ 2147483647 w 667"/>
              <a:gd name="T47" fmla="*/ 2147483647 h 234"/>
              <a:gd name="T48" fmla="*/ 2147483647 w 667"/>
              <a:gd name="T49" fmla="*/ 2147483647 h 234"/>
              <a:gd name="T50" fmla="*/ 2147483647 w 667"/>
              <a:gd name="T51" fmla="*/ 2147483647 h 234"/>
              <a:gd name="T52" fmla="*/ 2147483647 w 667"/>
              <a:gd name="T53" fmla="*/ 2147483647 h 234"/>
              <a:gd name="T54" fmla="*/ 2147483647 w 667"/>
              <a:gd name="T55" fmla="*/ 2147483647 h 234"/>
              <a:gd name="T56" fmla="*/ 2147483647 w 667"/>
              <a:gd name="T57" fmla="*/ 2147483647 h 234"/>
              <a:gd name="T58" fmla="*/ 2147483647 w 667"/>
              <a:gd name="T59" fmla="*/ 2147483647 h 234"/>
              <a:gd name="T60" fmla="*/ 2147483647 w 667"/>
              <a:gd name="T61" fmla="*/ 2147483647 h 234"/>
              <a:gd name="T62" fmla="*/ 2147483647 w 667"/>
              <a:gd name="T63" fmla="*/ 2147483647 h 234"/>
              <a:gd name="T64" fmla="*/ 2147483647 w 667"/>
              <a:gd name="T65" fmla="*/ 2147483647 h 234"/>
              <a:gd name="T66" fmla="*/ 2147483647 w 667"/>
              <a:gd name="T67" fmla="*/ 2147483647 h 234"/>
              <a:gd name="T68" fmla="*/ 2147483647 w 667"/>
              <a:gd name="T69" fmla="*/ 2147483647 h 234"/>
              <a:gd name="T70" fmla="*/ 2147483647 w 667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7"/>
              <a:gd name="T109" fmla="*/ 0 h 234"/>
              <a:gd name="T110" fmla="*/ 667 w 667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7" h="234">
                <a:moveTo>
                  <a:pt x="666" y="116"/>
                </a:moveTo>
                <a:lnTo>
                  <a:pt x="664" y="107"/>
                </a:lnTo>
                <a:lnTo>
                  <a:pt x="661" y="96"/>
                </a:lnTo>
                <a:lnTo>
                  <a:pt x="655" y="86"/>
                </a:lnTo>
                <a:lnTo>
                  <a:pt x="646" y="77"/>
                </a:lnTo>
                <a:lnTo>
                  <a:pt x="634" y="67"/>
                </a:lnTo>
                <a:lnTo>
                  <a:pt x="621" y="58"/>
                </a:lnTo>
                <a:lnTo>
                  <a:pt x="606" y="50"/>
                </a:lnTo>
                <a:lnTo>
                  <a:pt x="588" y="42"/>
                </a:lnTo>
                <a:lnTo>
                  <a:pt x="568" y="35"/>
                </a:lnTo>
                <a:lnTo>
                  <a:pt x="547" y="28"/>
                </a:lnTo>
                <a:lnTo>
                  <a:pt x="524" y="21"/>
                </a:lnTo>
                <a:lnTo>
                  <a:pt x="499" y="16"/>
                </a:lnTo>
                <a:lnTo>
                  <a:pt x="474" y="11"/>
                </a:lnTo>
                <a:lnTo>
                  <a:pt x="447" y="7"/>
                </a:lnTo>
                <a:lnTo>
                  <a:pt x="419" y="4"/>
                </a:lnTo>
                <a:lnTo>
                  <a:pt x="391" y="2"/>
                </a:lnTo>
                <a:lnTo>
                  <a:pt x="362" y="1"/>
                </a:lnTo>
                <a:lnTo>
                  <a:pt x="333" y="0"/>
                </a:lnTo>
                <a:lnTo>
                  <a:pt x="304" y="1"/>
                </a:lnTo>
                <a:lnTo>
                  <a:pt x="275" y="2"/>
                </a:lnTo>
                <a:lnTo>
                  <a:pt x="247" y="4"/>
                </a:lnTo>
                <a:lnTo>
                  <a:pt x="219" y="7"/>
                </a:lnTo>
                <a:lnTo>
                  <a:pt x="192" y="11"/>
                </a:lnTo>
                <a:lnTo>
                  <a:pt x="167" y="16"/>
                </a:lnTo>
                <a:lnTo>
                  <a:pt x="143" y="21"/>
                </a:lnTo>
                <a:lnTo>
                  <a:pt x="120" y="28"/>
                </a:lnTo>
                <a:lnTo>
                  <a:pt x="98" y="35"/>
                </a:lnTo>
                <a:lnTo>
                  <a:pt x="78" y="42"/>
                </a:lnTo>
                <a:lnTo>
                  <a:pt x="60" y="50"/>
                </a:lnTo>
                <a:lnTo>
                  <a:pt x="46" y="58"/>
                </a:lnTo>
                <a:lnTo>
                  <a:pt x="31" y="67"/>
                </a:lnTo>
                <a:lnTo>
                  <a:pt x="20" y="77"/>
                </a:lnTo>
                <a:lnTo>
                  <a:pt x="12" y="86"/>
                </a:lnTo>
                <a:lnTo>
                  <a:pt x="6" y="96"/>
                </a:lnTo>
                <a:lnTo>
                  <a:pt x="2" y="107"/>
                </a:lnTo>
                <a:lnTo>
                  <a:pt x="0" y="116"/>
                </a:lnTo>
                <a:lnTo>
                  <a:pt x="2" y="127"/>
                </a:lnTo>
                <a:lnTo>
                  <a:pt x="6" y="137"/>
                </a:lnTo>
                <a:lnTo>
                  <a:pt x="12" y="147"/>
                </a:lnTo>
                <a:lnTo>
                  <a:pt x="20" y="156"/>
                </a:lnTo>
                <a:lnTo>
                  <a:pt x="31" y="166"/>
                </a:lnTo>
                <a:lnTo>
                  <a:pt x="46" y="175"/>
                </a:lnTo>
                <a:lnTo>
                  <a:pt x="60" y="183"/>
                </a:lnTo>
                <a:lnTo>
                  <a:pt x="78" y="191"/>
                </a:lnTo>
                <a:lnTo>
                  <a:pt x="98" y="199"/>
                </a:lnTo>
                <a:lnTo>
                  <a:pt x="120" y="206"/>
                </a:lnTo>
                <a:lnTo>
                  <a:pt x="143" y="212"/>
                </a:lnTo>
                <a:lnTo>
                  <a:pt x="167" y="217"/>
                </a:lnTo>
                <a:lnTo>
                  <a:pt x="192" y="222"/>
                </a:lnTo>
                <a:lnTo>
                  <a:pt x="219" y="226"/>
                </a:lnTo>
                <a:lnTo>
                  <a:pt x="247" y="229"/>
                </a:lnTo>
                <a:lnTo>
                  <a:pt x="275" y="231"/>
                </a:lnTo>
                <a:lnTo>
                  <a:pt x="304" y="232"/>
                </a:lnTo>
                <a:lnTo>
                  <a:pt x="333" y="233"/>
                </a:lnTo>
                <a:lnTo>
                  <a:pt x="362" y="232"/>
                </a:lnTo>
                <a:lnTo>
                  <a:pt x="391" y="231"/>
                </a:lnTo>
                <a:lnTo>
                  <a:pt x="419" y="229"/>
                </a:lnTo>
                <a:lnTo>
                  <a:pt x="447" y="226"/>
                </a:lnTo>
                <a:lnTo>
                  <a:pt x="474" y="222"/>
                </a:lnTo>
                <a:lnTo>
                  <a:pt x="499" y="217"/>
                </a:lnTo>
                <a:lnTo>
                  <a:pt x="524" y="212"/>
                </a:lnTo>
                <a:lnTo>
                  <a:pt x="547" y="206"/>
                </a:lnTo>
                <a:lnTo>
                  <a:pt x="568" y="199"/>
                </a:lnTo>
                <a:lnTo>
                  <a:pt x="588" y="191"/>
                </a:lnTo>
                <a:lnTo>
                  <a:pt x="606" y="183"/>
                </a:lnTo>
                <a:lnTo>
                  <a:pt x="621" y="175"/>
                </a:lnTo>
                <a:lnTo>
                  <a:pt x="634" y="166"/>
                </a:lnTo>
                <a:lnTo>
                  <a:pt x="646" y="156"/>
                </a:lnTo>
                <a:lnTo>
                  <a:pt x="655" y="147"/>
                </a:lnTo>
                <a:lnTo>
                  <a:pt x="661" y="137"/>
                </a:lnTo>
                <a:lnTo>
                  <a:pt x="664" y="127"/>
                </a:lnTo>
                <a:lnTo>
                  <a:pt x="666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6" name="Rectangle 20"/>
          <p:cNvSpPr>
            <a:spLocks noChangeArrowheads="1"/>
          </p:cNvSpPr>
          <p:nvPr/>
        </p:nvSpPr>
        <p:spPr bwMode="auto">
          <a:xfrm>
            <a:off x="5181600" y="2743200"/>
            <a:ext cx="992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albumID</a:t>
            </a:r>
          </a:p>
        </p:txBody>
      </p:sp>
      <p:sp>
        <p:nvSpPr>
          <p:cNvPr id="66587" name="Line 44"/>
          <p:cNvSpPr>
            <a:spLocks noChangeShapeType="1"/>
          </p:cNvSpPr>
          <p:nvPr/>
        </p:nvSpPr>
        <p:spPr bwMode="auto">
          <a:xfrm flipH="1">
            <a:off x="2819399" y="3770026"/>
            <a:ext cx="793230" cy="1874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6588" name="Straight Connector 71"/>
          <p:cNvCxnSpPr>
            <a:cxnSpLocks noChangeShapeType="1"/>
            <a:endCxn id="66643" idx="0"/>
          </p:cNvCxnSpPr>
          <p:nvPr/>
        </p:nvCxnSpPr>
        <p:spPr bwMode="auto">
          <a:xfrm rot="16200000" flipH="1">
            <a:off x="6309519" y="3486944"/>
            <a:ext cx="215900" cy="6191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589" name="Freeform 9"/>
          <p:cNvSpPr>
            <a:spLocks/>
          </p:cNvSpPr>
          <p:nvPr/>
        </p:nvSpPr>
        <p:spPr bwMode="auto">
          <a:xfrm>
            <a:off x="7543800" y="32004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0" name="Rectangle 19"/>
          <p:cNvSpPr>
            <a:spLocks noChangeArrowheads="1"/>
          </p:cNvSpPr>
          <p:nvPr/>
        </p:nvSpPr>
        <p:spPr bwMode="auto">
          <a:xfrm>
            <a:off x="7680325" y="3200400"/>
            <a:ext cx="549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title</a:t>
            </a:r>
          </a:p>
        </p:txBody>
      </p:sp>
      <p:sp>
        <p:nvSpPr>
          <p:cNvPr id="66591" name="Freeform 9"/>
          <p:cNvSpPr>
            <a:spLocks/>
          </p:cNvSpPr>
          <p:nvPr/>
        </p:nvSpPr>
        <p:spPr bwMode="auto">
          <a:xfrm>
            <a:off x="7010400" y="28194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2" name="Rectangle 19"/>
          <p:cNvSpPr>
            <a:spLocks noChangeArrowheads="1"/>
          </p:cNvSpPr>
          <p:nvPr/>
        </p:nvSpPr>
        <p:spPr bwMode="auto">
          <a:xfrm>
            <a:off x="7010400" y="2819400"/>
            <a:ext cx="774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speed</a:t>
            </a:r>
          </a:p>
        </p:txBody>
      </p:sp>
      <p:sp>
        <p:nvSpPr>
          <p:cNvPr id="66593" name="Freeform 15"/>
          <p:cNvSpPr>
            <a:spLocks/>
          </p:cNvSpPr>
          <p:nvPr/>
        </p:nvSpPr>
        <p:spPr bwMode="auto">
          <a:xfrm>
            <a:off x="5803900" y="3048000"/>
            <a:ext cx="1309688" cy="371475"/>
          </a:xfrm>
          <a:custGeom>
            <a:avLst/>
            <a:gdLst>
              <a:gd name="T0" fmla="*/ 2147483647 w 667"/>
              <a:gd name="T1" fmla="*/ 2147483647 h 234"/>
              <a:gd name="T2" fmla="*/ 2147483647 w 667"/>
              <a:gd name="T3" fmla="*/ 2147483647 h 234"/>
              <a:gd name="T4" fmla="*/ 2147483647 w 667"/>
              <a:gd name="T5" fmla="*/ 2147483647 h 234"/>
              <a:gd name="T6" fmla="*/ 2147483647 w 667"/>
              <a:gd name="T7" fmla="*/ 2147483647 h 234"/>
              <a:gd name="T8" fmla="*/ 2147483647 w 667"/>
              <a:gd name="T9" fmla="*/ 2147483647 h 234"/>
              <a:gd name="T10" fmla="*/ 2147483647 w 667"/>
              <a:gd name="T11" fmla="*/ 2147483647 h 234"/>
              <a:gd name="T12" fmla="*/ 2147483647 w 667"/>
              <a:gd name="T13" fmla="*/ 2147483647 h 234"/>
              <a:gd name="T14" fmla="*/ 2147483647 w 667"/>
              <a:gd name="T15" fmla="*/ 2147483647 h 234"/>
              <a:gd name="T16" fmla="*/ 2147483647 w 667"/>
              <a:gd name="T17" fmla="*/ 2147483647 h 234"/>
              <a:gd name="T18" fmla="*/ 2147483647 w 667"/>
              <a:gd name="T19" fmla="*/ 2147483647 h 234"/>
              <a:gd name="T20" fmla="*/ 2147483647 w 667"/>
              <a:gd name="T21" fmla="*/ 2147483647 h 234"/>
              <a:gd name="T22" fmla="*/ 2147483647 w 667"/>
              <a:gd name="T23" fmla="*/ 2147483647 h 234"/>
              <a:gd name="T24" fmla="*/ 2147483647 w 667"/>
              <a:gd name="T25" fmla="*/ 2147483647 h 234"/>
              <a:gd name="T26" fmla="*/ 2147483647 w 667"/>
              <a:gd name="T27" fmla="*/ 2147483647 h 234"/>
              <a:gd name="T28" fmla="*/ 2147483647 w 667"/>
              <a:gd name="T29" fmla="*/ 2147483647 h 234"/>
              <a:gd name="T30" fmla="*/ 2147483647 w 667"/>
              <a:gd name="T31" fmla="*/ 2147483647 h 234"/>
              <a:gd name="T32" fmla="*/ 2147483647 w 667"/>
              <a:gd name="T33" fmla="*/ 2147483647 h 234"/>
              <a:gd name="T34" fmla="*/ 2147483647 w 667"/>
              <a:gd name="T35" fmla="*/ 2147483647 h 234"/>
              <a:gd name="T36" fmla="*/ 2147483647 w 667"/>
              <a:gd name="T37" fmla="*/ 2147483647 h 234"/>
              <a:gd name="T38" fmla="*/ 2147483647 w 667"/>
              <a:gd name="T39" fmla="*/ 2147483647 h 234"/>
              <a:gd name="T40" fmla="*/ 2147483647 w 667"/>
              <a:gd name="T41" fmla="*/ 2147483647 h 234"/>
              <a:gd name="T42" fmla="*/ 2147483647 w 667"/>
              <a:gd name="T43" fmla="*/ 2147483647 h 234"/>
              <a:gd name="T44" fmla="*/ 2147483647 w 667"/>
              <a:gd name="T45" fmla="*/ 2147483647 h 234"/>
              <a:gd name="T46" fmla="*/ 2147483647 w 667"/>
              <a:gd name="T47" fmla="*/ 2147483647 h 234"/>
              <a:gd name="T48" fmla="*/ 2147483647 w 667"/>
              <a:gd name="T49" fmla="*/ 2147483647 h 234"/>
              <a:gd name="T50" fmla="*/ 2147483647 w 667"/>
              <a:gd name="T51" fmla="*/ 2147483647 h 234"/>
              <a:gd name="T52" fmla="*/ 2147483647 w 667"/>
              <a:gd name="T53" fmla="*/ 2147483647 h 234"/>
              <a:gd name="T54" fmla="*/ 2147483647 w 667"/>
              <a:gd name="T55" fmla="*/ 2147483647 h 234"/>
              <a:gd name="T56" fmla="*/ 2147483647 w 667"/>
              <a:gd name="T57" fmla="*/ 2147483647 h 234"/>
              <a:gd name="T58" fmla="*/ 2147483647 w 667"/>
              <a:gd name="T59" fmla="*/ 2147483647 h 234"/>
              <a:gd name="T60" fmla="*/ 2147483647 w 667"/>
              <a:gd name="T61" fmla="*/ 2147483647 h 234"/>
              <a:gd name="T62" fmla="*/ 2147483647 w 667"/>
              <a:gd name="T63" fmla="*/ 2147483647 h 234"/>
              <a:gd name="T64" fmla="*/ 2147483647 w 667"/>
              <a:gd name="T65" fmla="*/ 2147483647 h 234"/>
              <a:gd name="T66" fmla="*/ 2147483647 w 667"/>
              <a:gd name="T67" fmla="*/ 2147483647 h 234"/>
              <a:gd name="T68" fmla="*/ 2147483647 w 667"/>
              <a:gd name="T69" fmla="*/ 2147483647 h 234"/>
              <a:gd name="T70" fmla="*/ 2147483647 w 667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7"/>
              <a:gd name="T109" fmla="*/ 0 h 234"/>
              <a:gd name="T110" fmla="*/ 667 w 667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7" h="234">
                <a:moveTo>
                  <a:pt x="666" y="116"/>
                </a:moveTo>
                <a:lnTo>
                  <a:pt x="664" y="107"/>
                </a:lnTo>
                <a:lnTo>
                  <a:pt x="661" y="96"/>
                </a:lnTo>
                <a:lnTo>
                  <a:pt x="655" y="86"/>
                </a:lnTo>
                <a:lnTo>
                  <a:pt x="646" y="77"/>
                </a:lnTo>
                <a:lnTo>
                  <a:pt x="634" y="67"/>
                </a:lnTo>
                <a:lnTo>
                  <a:pt x="621" y="58"/>
                </a:lnTo>
                <a:lnTo>
                  <a:pt x="606" y="50"/>
                </a:lnTo>
                <a:lnTo>
                  <a:pt x="588" y="42"/>
                </a:lnTo>
                <a:lnTo>
                  <a:pt x="568" y="35"/>
                </a:lnTo>
                <a:lnTo>
                  <a:pt x="547" y="28"/>
                </a:lnTo>
                <a:lnTo>
                  <a:pt x="524" y="21"/>
                </a:lnTo>
                <a:lnTo>
                  <a:pt x="499" y="16"/>
                </a:lnTo>
                <a:lnTo>
                  <a:pt x="474" y="11"/>
                </a:lnTo>
                <a:lnTo>
                  <a:pt x="447" y="7"/>
                </a:lnTo>
                <a:lnTo>
                  <a:pt x="419" y="4"/>
                </a:lnTo>
                <a:lnTo>
                  <a:pt x="391" y="2"/>
                </a:lnTo>
                <a:lnTo>
                  <a:pt x="362" y="1"/>
                </a:lnTo>
                <a:lnTo>
                  <a:pt x="333" y="0"/>
                </a:lnTo>
                <a:lnTo>
                  <a:pt x="304" y="1"/>
                </a:lnTo>
                <a:lnTo>
                  <a:pt x="275" y="2"/>
                </a:lnTo>
                <a:lnTo>
                  <a:pt x="247" y="4"/>
                </a:lnTo>
                <a:lnTo>
                  <a:pt x="219" y="7"/>
                </a:lnTo>
                <a:lnTo>
                  <a:pt x="192" y="11"/>
                </a:lnTo>
                <a:lnTo>
                  <a:pt x="167" y="16"/>
                </a:lnTo>
                <a:lnTo>
                  <a:pt x="143" y="21"/>
                </a:lnTo>
                <a:lnTo>
                  <a:pt x="120" y="28"/>
                </a:lnTo>
                <a:lnTo>
                  <a:pt x="98" y="35"/>
                </a:lnTo>
                <a:lnTo>
                  <a:pt x="78" y="42"/>
                </a:lnTo>
                <a:lnTo>
                  <a:pt x="60" y="50"/>
                </a:lnTo>
                <a:lnTo>
                  <a:pt x="46" y="58"/>
                </a:lnTo>
                <a:lnTo>
                  <a:pt x="31" y="67"/>
                </a:lnTo>
                <a:lnTo>
                  <a:pt x="20" y="77"/>
                </a:lnTo>
                <a:lnTo>
                  <a:pt x="12" y="86"/>
                </a:lnTo>
                <a:lnTo>
                  <a:pt x="6" y="96"/>
                </a:lnTo>
                <a:lnTo>
                  <a:pt x="2" y="107"/>
                </a:lnTo>
                <a:lnTo>
                  <a:pt x="0" y="116"/>
                </a:lnTo>
                <a:lnTo>
                  <a:pt x="2" y="127"/>
                </a:lnTo>
                <a:lnTo>
                  <a:pt x="6" y="137"/>
                </a:lnTo>
                <a:lnTo>
                  <a:pt x="12" y="147"/>
                </a:lnTo>
                <a:lnTo>
                  <a:pt x="20" y="156"/>
                </a:lnTo>
                <a:lnTo>
                  <a:pt x="31" y="166"/>
                </a:lnTo>
                <a:lnTo>
                  <a:pt x="46" y="175"/>
                </a:lnTo>
                <a:lnTo>
                  <a:pt x="60" y="183"/>
                </a:lnTo>
                <a:lnTo>
                  <a:pt x="78" y="191"/>
                </a:lnTo>
                <a:lnTo>
                  <a:pt x="98" y="199"/>
                </a:lnTo>
                <a:lnTo>
                  <a:pt x="120" y="206"/>
                </a:lnTo>
                <a:lnTo>
                  <a:pt x="143" y="212"/>
                </a:lnTo>
                <a:lnTo>
                  <a:pt x="167" y="217"/>
                </a:lnTo>
                <a:lnTo>
                  <a:pt x="192" y="222"/>
                </a:lnTo>
                <a:lnTo>
                  <a:pt x="219" y="226"/>
                </a:lnTo>
                <a:lnTo>
                  <a:pt x="247" y="229"/>
                </a:lnTo>
                <a:lnTo>
                  <a:pt x="275" y="231"/>
                </a:lnTo>
                <a:lnTo>
                  <a:pt x="304" y="232"/>
                </a:lnTo>
                <a:lnTo>
                  <a:pt x="333" y="233"/>
                </a:lnTo>
                <a:lnTo>
                  <a:pt x="362" y="232"/>
                </a:lnTo>
                <a:lnTo>
                  <a:pt x="391" y="231"/>
                </a:lnTo>
                <a:lnTo>
                  <a:pt x="419" y="229"/>
                </a:lnTo>
                <a:lnTo>
                  <a:pt x="447" y="226"/>
                </a:lnTo>
                <a:lnTo>
                  <a:pt x="474" y="222"/>
                </a:lnTo>
                <a:lnTo>
                  <a:pt x="499" y="217"/>
                </a:lnTo>
                <a:lnTo>
                  <a:pt x="524" y="212"/>
                </a:lnTo>
                <a:lnTo>
                  <a:pt x="547" y="206"/>
                </a:lnTo>
                <a:lnTo>
                  <a:pt x="568" y="199"/>
                </a:lnTo>
                <a:lnTo>
                  <a:pt x="588" y="191"/>
                </a:lnTo>
                <a:lnTo>
                  <a:pt x="606" y="183"/>
                </a:lnTo>
                <a:lnTo>
                  <a:pt x="621" y="175"/>
                </a:lnTo>
                <a:lnTo>
                  <a:pt x="634" y="166"/>
                </a:lnTo>
                <a:lnTo>
                  <a:pt x="646" y="156"/>
                </a:lnTo>
                <a:lnTo>
                  <a:pt x="655" y="147"/>
                </a:lnTo>
                <a:lnTo>
                  <a:pt x="661" y="137"/>
                </a:lnTo>
                <a:lnTo>
                  <a:pt x="664" y="127"/>
                </a:lnTo>
                <a:lnTo>
                  <a:pt x="666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4" name="Rectangle 20"/>
          <p:cNvSpPr>
            <a:spLocks noChangeArrowheads="1"/>
          </p:cNvSpPr>
          <p:nvPr/>
        </p:nvSpPr>
        <p:spPr bwMode="auto">
          <a:xfrm>
            <a:off x="5791200" y="3048000"/>
            <a:ext cx="1384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pitchFamily="34" charset="0"/>
              </a:rPr>
              <a:t>copyrightDate</a:t>
            </a:r>
          </a:p>
        </p:txBody>
      </p:sp>
      <p:cxnSp>
        <p:nvCxnSpPr>
          <p:cNvPr id="66595" name="Straight Connector 80"/>
          <p:cNvCxnSpPr>
            <a:cxnSpLocks noChangeShapeType="1"/>
          </p:cNvCxnSpPr>
          <p:nvPr/>
        </p:nvCxnSpPr>
        <p:spPr bwMode="auto">
          <a:xfrm rot="16200000" flipH="1">
            <a:off x="5562600" y="3276600"/>
            <a:ext cx="457200" cy="152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96" name="Straight Connector 82"/>
          <p:cNvCxnSpPr>
            <a:cxnSpLocks noChangeShapeType="1"/>
          </p:cNvCxnSpPr>
          <p:nvPr/>
        </p:nvCxnSpPr>
        <p:spPr bwMode="auto">
          <a:xfrm rot="5400000" flipH="1" flipV="1">
            <a:off x="6896100" y="3238500"/>
            <a:ext cx="381000" cy="3048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6597" name="Group 95"/>
          <p:cNvGrpSpPr>
            <a:grpSpLocks/>
          </p:cNvGrpSpPr>
          <p:nvPr/>
        </p:nvGrpSpPr>
        <p:grpSpPr bwMode="auto">
          <a:xfrm>
            <a:off x="3609975" y="3429000"/>
            <a:ext cx="3933825" cy="641350"/>
            <a:chOff x="3609975" y="3429000"/>
            <a:chExt cx="3933825" cy="640789"/>
          </a:xfrm>
        </p:grpSpPr>
        <p:sp>
          <p:nvSpPr>
            <p:cNvPr id="66640" name="Freeform 13"/>
            <p:cNvSpPr>
              <a:spLocks/>
            </p:cNvSpPr>
            <p:nvPr/>
          </p:nvSpPr>
          <p:spPr bwMode="auto">
            <a:xfrm>
              <a:off x="3609975" y="3460189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41" name="Freeform 17"/>
            <p:cNvSpPr>
              <a:spLocks/>
            </p:cNvSpPr>
            <p:nvPr/>
          </p:nvSpPr>
          <p:spPr bwMode="auto">
            <a:xfrm>
              <a:off x="5770563" y="3611002"/>
              <a:ext cx="1309687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42" name="Rectangle 29"/>
            <p:cNvSpPr>
              <a:spLocks noChangeArrowheads="1"/>
            </p:cNvSpPr>
            <p:nvPr/>
          </p:nvSpPr>
          <p:spPr bwMode="auto">
            <a:xfrm>
              <a:off x="3657600" y="3581400"/>
              <a:ext cx="1082028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Producer</a:t>
              </a:r>
            </a:p>
          </p:txBody>
        </p:sp>
        <p:sp>
          <p:nvSpPr>
            <p:cNvPr id="66643" name="Rectangle 31"/>
            <p:cNvSpPr>
              <a:spLocks noChangeArrowheads="1"/>
            </p:cNvSpPr>
            <p:nvPr/>
          </p:nvSpPr>
          <p:spPr bwMode="auto">
            <a:xfrm>
              <a:off x="6037261" y="3626411"/>
              <a:ext cx="820739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Album</a:t>
              </a:r>
            </a:p>
          </p:txBody>
        </p:sp>
        <p:sp>
          <p:nvSpPr>
            <p:cNvPr id="66644" name="Line 43"/>
            <p:cNvSpPr>
              <a:spLocks noChangeShapeType="1"/>
            </p:cNvSpPr>
            <p:nvPr/>
          </p:nvSpPr>
          <p:spPr bwMode="auto">
            <a:xfrm>
              <a:off x="4795838" y="3771339"/>
              <a:ext cx="920750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66645" name="Straight Connector 84"/>
            <p:cNvCxnSpPr>
              <a:cxnSpLocks noChangeShapeType="1"/>
            </p:cNvCxnSpPr>
            <p:nvPr/>
          </p:nvCxnSpPr>
          <p:spPr bwMode="auto">
            <a:xfrm rot="10800000" flipV="1">
              <a:off x="7086600" y="3429000"/>
              <a:ext cx="457200" cy="2286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6598" name="Group 86"/>
          <p:cNvGrpSpPr>
            <a:grpSpLocks/>
          </p:cNvGrpSpPr>
          <p:nvPr/>
        </p:nvGrpSpPr>
        <p:grpSpPr bwMode="auto">
          <a:xfrm>
            <a:off x="1600200" y="4191000"/>
            <a:ext cx="1176338" cy="609600"/>
            <a:chOff x="3768725" y="1600200"/>
            <a:chExt cx="1176338" cy="609600"/>
          </a:xfrm>
        </p:grpSpPr>
        <p:sp>
          <p:nvSpPr>
            <p:cNvPr id="66638" name="Freeform 13"/>
            <p:cNvSpPr>
              <a:spLocks/>
            </p:cNvSpPr>
            <p:nvPr/>
          </p:nvSpPr>
          <p:spPr bwMode="auto">
            <a:xfrm>
              <a:off x="3768725" y="16002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39" name="Rectangle 29"/>
            <p:cNvSpPr>
              <a:spLocks noChangeArrowheads="1"/>
            </p:cNvSpPr>
            <p:nvPr/>
          </p:nvSpPr>
          <p:spPr bwMode="auto">
            <a:xfrm>
              <a:off x="3997325" y="1721411"/>
              <a:ext cx="718146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Plays</a:t>
              </a:r>
            </a:p>
          </p:txBody>
        </p:sp>
      </p:grpSp>
      <p:grpSp>
        <p:nvGrpSpPr>
          <p:cNvPr id="66599" name="Group 89"/>
          <p:cNvGrpSpPr>
            <a:grpSpLocks/>
          </p:cNvGrpSpPr>
          <p:nvPr/>
        </p:nvGrpSpPr>
        <p:grpSpPr bwMode="auto">
          <a:xfrm>
            <a:off x="5867400" y="4191000"/>
            <a:ext cx="1176338" cy="609600"/>
            <a:chOff x="3768725" y="1600200"/>
            <a:chExt cx="1176338" cy="609600"/>
          </a:xfrm>
        </p:grpSpPr>
        <p:sp>
          <p:nvSpPr>
            <p:cNvPr id="66636" name="Freeform 13"/>
            <p:cNvSpPr>
              <a:spLocks/>
            </p:cNvSpPr>
            <p:nvPr/>
          </p:nvSpPr>
          <p:spPr bwMode="auto">
            <a:xfrm>
              <a:off x="3768725" y="16002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37" name="Rectangle 29"/>
            <p:cNvSpPr>
              <a:spLocks noChangeArrowheads="1"/>
            </p:cNvSpPr>
            <p:nvPr/>
          </p:nvSpPr>
          <p:spPr bwMode="auto">
            <a:xfrm>
              <a:off x="3909847" y="1721411"/>
              <a:ext cx="1001878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Appears</a:t>
              </a:r>
            </a:p>
          </p:txBody>
        </p:sp>
      </p:grpSp>
      <p:grpSp>
        <p:nvGrpSpPr>
          <p:cNvPr id="66600" name="Group 95"/>
          <p:cNvGrpSpPr>
            <a:grpSpLocks/>
          </p:cNvGrpSpPr>
          <p:nvPr/>
        </p:nvGrpSpPr>
        <p:grpSpPr bwMode="auto">
          <a:xfrm>
            <a:off x="1524000" y="5105400"/>
            <a:ext cx="1309688" cy="373063"/>
            <a:chOff x="1693863" y="3429000"/>
            <a:chExt cx="1309687" cy="373063"/>
          </a:xfrm>
        </p:grpSpPr>
        <p:sp>
          <p:nvSpPr>
            <p:cNvPr id="66634" name="Freeform 17"/>
            <p:cNvSpPr>
              <a:spLocks/>
            </p:cNvSpPr>
            <p:nvPr/>
          </p:nvSpPr>
          <p:spPr bwMode="auto">
            <a:xfrm>
              <a:off x="1693863" y="3440113"/>
              <a:ext cx="1309687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35" name="Rectangle 31"/>
            <p:cNvSpPr>
              <a:spLocks noChangeArrowheads="1"/>
            </p:cNvSpPr>
            <p:nvPr/>
          </p:nvSpPr>
          <p:spPr bwMode="auto">
            <a:xfrm>
              <a:off x="1745332" y="3429000"/>
              <a:ext cx="1243931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Instrument</a:t>
              </a:r>
            </a:p>
          </p:txBody>
        </p:sp>
      </p:grpSp>
      <p:sp>
        <p:nvSpPr>
          <p:cNvPr id="66601" name="Freeform 9"/>
          <p:cNvSpPr>
            <a:spLocks/>
          </p:cNvSpPr>
          <p:nvPr/>
        </p:nvSpPr>
        <p:spPr bwMode="auto">
          <a:xfrm>
            <a:off x="1905000" y="5813425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2" name="Rectangle 19"/>
          <p:cNvSpPr>
            <a:spLocks noChangeArrowheads="1"/>
          </p:cNvSpPr>
          <p:nvPr/>
        </p:nvSpPr>
        <p:spPr bwMode="auto">
          <a:xfrm>
            <a:off x="1900238" y="5791200"/>
            <a:ext cx="842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dname</a:t>
            </a:r>
          </a:p>
        </p:txBody>
      </p:sp>
      <p:sp>
        <p:nvSpPr>
          <p:cNvPr id="66603" name="Freeform 9"/>
          <p:cNvSpPr>
            <a:spLocks/>
          </p:cNvSpPr>
          <p:nvPr/>
        </p:nvSpPr>
        <p:spPr bwMode="auto">
          <a:xfrm>
            <a:off x="1066800" y="5715000"/>
            <a:ext cx="8286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4" name="Rectangle 19"/>
          <p:cNvSpPr>
            <a:spLocks noChangeArrowheads="1"/>
          </p:cNvSpPr>
          <p:nvPr/>
        </p:nvSpPr>
        <p:spPr bwMode="auto">
          <a:xfrm>
            <a:off x="1066800" y="5692775"/>
            <a:ext cx="833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instrID</a:t>
            </a:r>
          </a:p>
        </p:txBody>
      </p:sp>
      <p:sp>
        <p:nvSpPr>
          <p:cNvPr id="66605" name="Freeform 9"/>
          <p:cNvSpPr>
            <a:spLocks/>
          </p:cNvSpPr>
          <p:nvPr/>
        </p:nvSpPr>
        <p:spPr bwMode="auto">
          <a:xfrm>
            <a:off x="2671763" y="56388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6" name="Rectangle 19"/>
          <p:cNvSpPr>
            <a:spLocks noChangeArrowheads="1"/>
          </p:cNvSpPr>
          <p:nvPr/>
        </p:nvSpPr>
        <p:spPr bwMode="auto">
          <a:xfrm>
            <a:off x="2752725" y="5638800"/>
            <a:ext cx="523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key</a:t>
            </a:r>
          </a:p>
        </p:txBody>
      </p:sp>
      <p:cxnSp>
        <p:nvCxnSpPr>
          <p:cNvPr id="66607" name="Straight Connector 108"/>
          <p:cNvCxnSpPr>
            <a:cxnSpLocks noChangeShapeType="1"/>
            <a:endCxn id="66604" idx="0"/>
          </p:cNvCxnSpPr>
          <p:nvPr/>
        </p:nvCxnSpPr>
        <p:spPr bwMode="auto">
          <a:xfrm rot="5400000">
            <a:off x="1477169" y="5493544"/>
            <a:ext cx="206375" cy="1920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608" name="Straight Connector 110"/>
          <p:cNvCxnSpPr>
            <a:cxnSpLocks noChangeShapeType="1"/>
            <a:endCxn id="66602" idx="0"/>
          </p:cNvCxnSpPr>
          <p:nvPr/>
        </p:nvCxnSpPr>
        <p:spPr bwMode="auto">
          <a:xfrm rot="16200000" flipH="1">
            <a:off x="2112963" y="5583237"/>
            <a:ext cx="304800" cy="1111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609" name="Straight Connector 112"/>
          <p:cNvCxnSpPr>
            <a:cxnSpLocks noChangeShapeType="1"/>
          </p:cNvCxnSpPr>
          <p:nvPr/>
        </p:nvCxnSpPr>
        <p:spPr bwMode="auto">
          <a:xfrm rot="16200000" flipH="1">
            <a:off x="2667000" y="5486400"/>
            <a:ext cx="152400" cy="152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6610" name="Group 113"/>
          <p:cNvGrpSpPr>
            <a:grpSpLocks/>
          </p:cNvGrpSpPr>
          <p:nvPr/>
        </p:nvGrpSpPr>
        <p:grpSpPr bwMode="auto">
          <a:xfrm>
            <a:off x="5791200" y="5105400"/>
            <a:ext cx="1309688" cy="373063"/>
            <a:chOff x="1693863" y="3429000"/>
            <a:chExt cx="1309687" cy="373063"/>
          </a:xfrm>
        </p:grpSpPr>
        <p:sp>
          <p:nvSpPr>
            <p:cNvPr id="66632" name="Freeform 17"/>
            <p:cNvSpPr>
              <a:spLocks/>
            </p:cNvSpPr>
            <p:nvPr/>
          </p:nvSpPr>
          <p:spPr bwMode="auto">
            <a:xfrm>
              <a:off x="1693863" y="3440113"/>
              <a:ext cx="1309687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33" name="Rectangle 31"/>
            <p:cNvSpPr>
              <a:spLocks noChangeArrowheads="1"/>
            </p:cNvSpPr>
            <p:nvPr/>
          </p:nvSpPr>
          <p:spPr bwMode="auto">
            <a:xfrm>
              <a:off x="1998663" y="3429000"/>
              <a:ext cx="807914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Songs</a:t>
              </a:r>
            </a:p>
          </p:txBody>
        </p:sp>
      </p:grpSp>
      <p:sp>
        <p:nvSpPr>
          <p:cNvPr id="66611" name="Freeform 9"/>
          <p:cNvSpPr>
            <a:spLocks/>
          </p:cNvSpPr>
          <p:nvPr/>
        </p:nvSpPr>
        <p:spPr bwMode="auto">
          <a:xfrm>
            <a:off x="6172200" y="5813425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12" name="Rectangle 19"/>
          <p:cNvSpPr>
            <a:spLocks noChangeArrowheads="1"/>
          </p:cNvSpPr>
          <p:nvPr/>
        </p:nvSpPr>
        <p:spPr bwMode="auto">
          <a:xfrm>
            <a:off x="6308725" y="5791200"/>
            <a:ext cx="549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title</a:t>
            </a:r>
          </a:p>
        </p:txBody>
      </p:sp>
      <p:sp>
        <p:nvSpPr>
          <p:cNvPr id="66613" name="Freeform 9"/>
          <p:cNvSpPr>
            <a:spLocks/>
          </p:cNvSpPr>
          <p:nvPr/>
        </p:nvSpPr>
        <p:spPr bwMode="auto">
          <a:xfrm>
            <a:off x="5334000" y="5715000"/>
            <a:ext cx="8286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14" name="Rectangle 19"/>
          <p:cNvSpPr>
            <a:spLocks noChangeArrowheads="1"/>
          </p:cNvSpPr>
          <p:nvPr/>
        </p:nvSpPr>
        <p:spPr bwMode="auto">
          <a:xfrm>
            <a:off x="5334000" y="5692775"/>
            <a:ext cx="876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songID</a:t>
            </a:r>
          </a:p>
        </p:txBody>
      </p:sp>
      <p:sp>
        <p:nvSpPr>
          <p:cNvPr id="66615" name="Freeform 9"/>
          <p:cNvSpPr>
            <a:spLocks/>
          </p:cNvSpPr>
          <p:nvPr/>
        </p:nvSpPr>
        <p:spPr bwMode="auto">
          <a:xfrm>
            <a:off x="6938963" y="56388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16" name="Rectangle 19"/>
          <p:cNvSpPr>
            <a:spLocks noChangeArrowheads="1"/>
          </p:cNvSpPr>
          <p:nvPr/>
        </p:nvSpPr>
        <p:spPr bwMode="auto">
          <a:xfrm>
            <a:off x="6934200" y="5638800"/>
            <a:ext cx="820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author</a:t>
            </a:r>
          </a:p>
        </p:txBody>
      </p:sp>
      <p:cxnSp>
        <p:nvCxnSpPr>
          <p:cNvPr id="66617" name="Straight Connector 122"/>
          <p:cNvCxnSpPr>
            <a:cxnSpLocks noChangeShapeType="1"/>
            <a:endCxn id="66614" idx="0"/>
          </p:cNvCxnSpPr>
          <p:nvPr/>
        </p:nvCxnSpPr>
        <p:spPr bwMode="auto">
          <a:xfrm rot="5400000">
            <a:off x="5754687" y="5503863"/>
            <a:ext cx="206375" cy="1714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618" name="Straight Connector 123"/>
          <p:cNvCxnSpPr>
            <a:cxnSpLocks noChangeShapeType="1"/>
            <a:endCxn id="66612" idx="0"/>
          </p:cNvCxnSpPr>
          <p:nvPr/>
        </p:nvCxnSpPr>
        <p:spPr bwMode="auto">
          <a:xfrm rot="16200000" flipH="1">
            <a:off x="6415882" y="5623718"/>
            <a:ext cx="304800" cy="3016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619" name="Straight Connector 124"/>
          <p:cNvCxnSpPr>
            <a:cxnSpLocks noChangeShapeType="1"/>
          </p:cNvCxnSpPr>
          <p:nvPr/>
        </p:nvCxnSpPr>
        <p:spPr bwMode="auto">
          <a:xfrm rot="16200000" flipH="1">
            <a:off x="6934200" y="5486400"/>
            <a:ext cx="152400" cy="152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" name="Group 98"/>
          <p:cNvGrpSpPr>
            <a:grpSpLocks/>
          </p:cNvGrpSpPr>
          <p:nvPr/>
        </p:nvGrpSpPr>
        <p:grpSpPr bwMode="auto">
          <a:xfrm>
            <a:off x="2819399" y="3771900"/>
            <a:ext cx="2971801" cy="1485900"/>
            <a:chOff x="2819399" y="3771338"/>
            <a:chExt cx="2971801" cy="1486462"/>
          </a:xfrm>
        </p:grpSpPr>
        <p:grpSp>
          <p:nvGrpSpPr>
            <p:cNvPr id="66627" name="Group 92"/>
            <p:cNvGrpSpPr>
              <a:grpSpLocks/>
            </p:cNvGrpSpPr>
            <p:nvPr/>
          </p:nvGrpSpPr>
          <p:grpSpPr bwMode="auto">
            <a:xfrm>
              <a:off x="3657600" y="4343400"/>
              <a:ext cx="1176338" cy="609600"/>
              <a:chOff x="3768725" y="1600200"/>
              <a:chExt cx="1176338" cy="609600"/>
            </a:xfrm>
          </p:grpSpPr>
          <p:sp>
            <p:nvSpPr>
              <p:cNvPr id="66630" name="Freeform 13"/>
              <p:cNvSpPr>
                <a:spLocks/>
              </p:cNvSpPr>
              <p:nvPr/>
            </p:nvSpPr>
            <p:spPr bwMode="auto">
              <a:xfrm>
                <a:off x="3768725" y="1600200"/>
                <a:ext cx="1176338" cy="609600"/>
              </a:xfrm>
              <a:custGeom>
                <a:avLst/>
                <a:gdLst>
                  <a:gd name="T0" fmla="*/ 0 w 741"/>
                  <a:gd name="T1" fmla="*/ 2147483647 h 384"/>
                  <a:gd name="T2" fmla="*/ 2147483647 w 741"/>
                  <a:gd name="T3" fmla="*/ 0 h 384"/>
                  <a:gd name="T4" fmla="*/ 2147483647 w 741"/>
                  <a:gd name="T5" fmla="*/ 2147483647 h 384"/>
                  <a:gd name="T6" fmla="*/ 2147483647 w 741"/>
                  <a:gd name="T7" fmla="*/ 2147483647 h 384"/>
                  <a:gd name="T8" fmla="*/ 0 w 741"/>
                  <a:gd name="T9" fmla="*/ 2147483647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1"/>
                  <a:gd name="T16" fmla="*/ 0 h 384"/>
                  <a:gd name="T17" fmla="*/ 741 w 741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1" h="384">
                    <a:moveTo>
                      <a:pt x="0" y="191"/>
                    </a:moveTo>
                    <a:lnTo>
                      <a:pt x="365" y="0"/>
                    </a:lnTo>
                    <a:lnTo>
                      <a:pt x="740" y="198"/>
                    </a:lnTo>
                    <a:lnTo>
                      <a:pt x="365" y="383"/>
                    </a:lnTo>
                    <a:lnTo>
                      <a:pt x="0" y="19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31" name="Rectangle 29"/>
              <p:cNvSpPr>
                <a:spLocks noChangeArrowheads="1"/>
              </p:cNvSpPr>
              <p:nvPr/>
            </p:nvSpPr>
            <p:spPr bwMode="auto">
              <a:xfrm>
                <a:off x="3865707" y="1739900"/>
                <a:ext cx="969818" cy="335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pitchFamily="34" charset="0"/>
                  </a:rPr>
                  <a:t>Perform</a:t>
                </a:r>
              </a:p>
            </p:txBody>
          </p:sp>
        </p:grpSp>
        <p:cxnSp>
          <p:nvCxnSpPr>
            <p:cNvPr id="66628" name="Straight Connector 127"/>
            <p:cNvCxnSpPr>
              <a:cxnSpLocks noChangeShapeType="1"/>
              <a:stCxn id="66587" idx="1"/>
            </p:cNvCxnSpPr>
            <p:nvPr/>
          </p:nvCxnSpPr>
          <p:spPr bwMode="auto">
            <a:xfrm>
              <a:off x="2819399" y="3771338"/>
              <a:ext cx="1143003" cy="724463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629" name="Straight Connector 130"/>
            <p:cNvCxnSpPr>
              <a:cxnSpLocks noChangeShapeType="1"/>
            </p:cNvCxnSpPr>
            <p:nvPr/>
          </p:nvCxnSpPr>
          <p:spPr bwMode="auto">
            <a:xfrm>
              <a:off x="4519534" y="4811674"/>
              <a:ext cx="1271666" cy="44612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66621" name="Straight Connector 132"/>
          <p:cNvCxnSpPr>
            <a:cxnSpLocks noChangeShapeType="1"/>
          </p:cNvCxnSpPr>
          <p:nvPr/>
        </p:nvCxnSpPr>
        <p:spPr bwMode="auto">
          <a:xfrm rot="5400000">
            <a:off x="2095501" y="4076700"/>
            <a:ext cx="228600" cy="31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622" name="Straight Connector 134"/>
          <p:cNvCxnSpPr>
            <a:cxnSpLocks noChangeShapeType="1"/>
          </p:cNvCxnSpPr>
          <p:nvPr/>
        </p:nvCxnSpPr>
        <p:spPr bwMode="auto">
          <a:xfrm rot="5400000">
            <a:off x="2051050" y="4946650"/>
            <a:ext cx="304800" cy="127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623" name="Straight Arrow Connector 136"/>
          <p:cNvCxnSpPr>
            <a:cxnSpLocks noChangeShapeType="1"/>
          </p:cNvCxnSpPr>
          <p:nvPr/>
        </p:nvCxnSpPr>
        <p:spPr bwMode="auto">
          <a:xfrm flipV="1">
            <a:off x="6468256" y="4811843"/>
            <a:ext cx="0" cy="299804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624" name="Straight Connector 138"/>
          <p:cNvCxnSpPr>
            <a:cxnSpLocks noChangeShapeType="1"/>
            <a:endCxn id="66643" idx="2"/>
          </p:cNvCxnSpPr>
          <p:nvPr/>
        </p:nvCxnSpPr>
        <p:spPr bwMode="auto">
          <a:xfrm rot="16200000" flipV="1">
            <a:off x="6347619" y="4061619"/>
            <a:ext cx="228600" cy="3016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3951218" y="1685268"/>
            <a:ext cx="4528163" cy="2400657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tIns="91440" bIns="91440"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00"/>
                </a:solidFill>
                <a:latin typeface="Comic Sans MS" pitchFamily="66" charset="0"/>
              </a:rPr>
              <a:t>CREAT TABLE  	Perform (</a:t>
            </a:r>
          </a:p>
          <a:p>
            <a:pPr eaLnBrk="1" hangingPunct="1"/>
            <a:r>
              <a:rPr lang="en-US" sz="1800">
                <a:solidFill>
                  <a:srgbClr val="FFFF00"/>
                </a:solidFill>
                <a:latin typeface="Comic Sans MS" pitchFamily="66" charset="0"/>
              </a:rPr>
              <a:t>	songID		INTEGER, </a:t>
            </a:r>
          </a:p>
          <a:p>
            <a:pPr eaLnBrk="1" hangingPunct="1"/>
            <a:r>
              <a:rPr lang="en-US" sz="1800">
                <a:solidFill>
                  <a:srgbClr val="FFFF00"/>
                </a:solidFill>
                <a:latin typeface="Comic Sans MS" pitchFamily="66" charset="0"/>
              </a:rPr>
              <a:t>	ssn		CHAR(10),</a:t>
            </a:r>
          </a:p>
          <a:p>
            <a:pPr eaLnBrk="1" hangingPunct="1"/>
            <a:r>
              <a:rPr lang="en-US" sz="1800">
                <a:solidFill>
                  <a:srgbClr val="FFFF00"/>
                </a:solidFill>
                <a:latin typeface="Comic Sans MS" pitchFamily="66" charset="0"/>
              </a:rPr>
              <a:t>	PRIMARY KEY	(ssn, songID),</a:t>
            </a:r>
          </a:p>
          <a:p>
            <a:pPr eaLnBrk="1" hangingPunct="1"/>
            <a:r>
              <a:rPr lang="en-US" sz="1800">
                <a:solidFill>
                  <a:srgbClr val="FFFF00"/>
                </a:solidFill>
                <a:latin typeface="Comic Sans MS" pitchFamily="66" charset="0"/>
              </a:rPr>
              <a:t>	FOREIGN KEY	(ssn)</a:t>
            </a:r>
          </a:p>
          <a:p>
            <a:pPr eaLnBrk="1" hangingPunct="1"/>
            <a:r>
              <a:rPr lang="en-US" sz="1800">
                <a:solidFill>
                  <a:srgbClr val="FFFF00"/>
                </a:solidFill>
                <a:latin typeface="Comic Sans MS" pitchFamily="66" charset="0"/>
              </a:rPr>
              <a:t>	  REFERENCES  	Musicians, </a:t>
            </a:r>
          </a:p>
          <a:p>
            <a:pPr eaLnBrk="1" hangingPunct="1"/>
            <a:r>
              <a:rPr lang="en-US" sz="1800">
                <a:solidFill>
                  <a:srgbClr val="FFFF00"/>
                </a:solidFill>
                <a:latin typeface="Comic Sans MS" pitchFamily="66" charset="0"/>
              </a:rPr>
              <a:t>	FOREIGN KEY	(songID)</a:t>
            </a:r>
          </a:p>
          <a:p>
            <a:pPr eaLnBrk="1" hangingPunct="1"/>
            <a:r>
              <a:rPr lang="en-US" sz="1800">
                <a:solidFill>
                  <a:srgbClr val="FFFF00"/>
                </a:solidFill>
                <a:latin typeface="Comic Sans MS" pitchFamily="66" charset="0"/>
              </a:rPr>
              <a:t>	  REFERENCES	Songs )</a:t>
            </a:r>
          </a:p>
        </p:txBody>
      </p:sp>
      <p:sp>
        <p:nvSpPr>
          <p:cNvPr id="94" name="Rectangle 20"/>
          <p:cNvSpPr>
            <a:spLocks noChangeArrowheads="1"/>
          </p:cNvSpPr>
          <p:nvPr/>
        </p:nvSpPr>
        <p:spPr bwMode="auto">
          <a:xfrm>
            <a:off x="5988166" y="1492298"/>
            <a:ext cx="79669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 dirty="0">
                <a:solidFill>
                  <a:srgbClr val="000000"/>
                </a:solidFill>
                <a:latin typeface="Arial" pitchFamily="34" charset="0"/>
              </a:rPr>
              <a:t>phone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6BB8F-ECE3-4EC4-87FE-2D5BDF209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70C5-004F-4DFF-B464-85FC1381ABE6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60A99-E4F6-4FCE-8002-9C637954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6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2"/>
          <p:cNvSpPr>
            <a:spLocks noChangeArrowheads="1"/>
          </p:cNvSpPr>
          <p:nvPr/>
        </p:nvSpPr>
        <p:spPr bwMode="auto">
          <a:xfrm>
            <a:off x="1219200" y="1371600"/>
            <a:ext cx="6172200" cy="1295400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758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r>
              <a:rPr lang="en-US"/>
              <a:t>Mapping Example</a:t>
            </a:r>
          </a:p>
        </p:txBody>
      </p:sp>
      <p:sp>
        <p:nvSpPr>
          <p:cNvPr id="67588" name="Freeform 9"/>
          <p:cNvSpPr>
            <a:spLocks/>
          </p:cNvSpPr>
          <p:nvPr/>
        </p:nvSpPr>
        <p:spPr bwMode="auto">
          <a:xfrm>
            <a:off x="1558925" y="1495425"/>
            <a:ext cx="10572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9" name="Freeform 14"/>
          <p:cNvSpPr>
            <a:spLocks/>
          </p:cNvSpPr>
          <p:nvPr/>
        </p:nvSpPr>
        <p:spPr bwMode="auto">
          <a:xfrm>
            <a:off x="1558925" y="2122488"/>
            <a:ext cx="1249363" cy="331787"/>
          </a:xfrm>
          <a:custGeom>
            <a:avLst/>
            <a:gdLst>
              <a:gd name="T0" fmla="*/ 2147483647 w 787"/>
              <a:gd name="T1" fmla="*/ 2147483647 h 209"/>
              <a:gd name="T2" fmla="*/ 2147483647 w 787"/>
              <a:gd name="T3" fmla="*/ 0 h 209"/>
              <a:gd name="T4" fmla="*/ 0 w 787"/>
              <a:gd name="T5" fmla="*/ 0 h 209"/>
              <a:gd name="T6" fmla="*/ 0 w 787"/>
              <a:gd name="T7" fmla="*/ 2147483647 h 209"/>
              <a:gd name="T8" fmla="*/ 2147483647 w 787"/>
              <a:gd name="T9" fmla="*/ 2147483647 h 2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7"/>
              <a:gd name="T16" fmla="*/ 0 h 209"/>
              <a:gd name="T17" fmla="*/ 787 w 787"/>
              <a:gd name="T18" fmla="*/ 209 h 2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7" h="209">
                <a:moveTo>
                  <a:pt x="786" y="208"/>
                </a:moveTo>
                <a:lnTo>
                  <a:pt x="786" y="0"/>
                </a:lnTo>
                <a:lnTo>
                  <a:pt x="0" y="0"/>
                </a:lnTo>
                <a:lnTo>
                  <a:pt x="0" y="208"/>
                </a:lnTo>
                <a:lnTo>
                  <a:pt x="786" y="20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0" name="Freeform 15"/>
          <p:cNvSpPr>
            <a:spLocks/>
          </p:cNvSpPr>
          <p:nvPr/>
        </p:nvSpPr>
        <p:spPr bwMode="auto">
          <a:xfrm>
            <a:off x="5715000" y="1504950"/>
            <a:ext cx="1309688" cy="371475"/>
          </a:xfrm>
          <a:custGeom>
            <a:avLst/>
            <a:gdLst>
              <a:gd name="T0" fmla="*/ 2147483647 w 667"/>
              <a:gd name="T1" fmla="*/ 2147483647 h 234"/>
              <a:gd name="T2" fmla="*/ 2147483647 w 667"/>
              <a:gd name="T3" fmla="*/ 2147483647 h 234"/>
              <a:gd name="T4" fmla="*/ 2147483647 w 667"/>
              <a:gd name="T5" fmla="*/ 2147483647 h 234"/>
              <a:gd name="T6" fmla="*/ 2147483647 w 667"/>
              <a:gd name="T7" fmla="*/ 2147483647 h 234"/>
              <a:gd name="T8" fmla="*/ 2147483647 w 667"/>
              <a:gd name="T9" fmla="*/ 2147483647 h 234"/>
              <a:gd name="T10" fmla="*/ 2147483647 w 667"/>
              <a:gd name="T11" fmla="*/ 2147483647 h 234"/>
              <a:gd name="T12" fmla="*/ 2147483647 w 667"/>
              <a:gd name="T13" fmla="*/ 2147483647 h 234"/>
              <a:gd name="T14" fmla="*/ 2147483647 w 667"/>
              <a:gd name="T15" fmla="*/ 2147483647 h 234"/>
              <a:gd name="T16" fmla="*/ 2147483647 w 667"/>
              <a:gd name="T17" fmla="*/ 2147483647 h 234"/>
              <a:gd name="T18" fmla="*/ 2147483647 w 667"/>
              <a:gd name="T19" fmla="*/ 2147483647 h 234"/>
              <a:gd name="T20" fmla="*/ 2147483647 w 667"/>
              <a:gd name="T21" fmla="*/ 2147483647 h 234"/>
              <a:gd name="T22" fmla="*/ 2147483647 w 667"/>
              <a:gd name="T23" fmla="*/ 2147483647 h 234"/>
              <a:gd name="T24" fmla="*/ 2147483647 w 667"/>
              <a:gd name="T25" fmla="*/ 2147483647 h 234"/>
              <a:gd name="T26" fmla="*/ 2147483647 w 667"/>
              <a:gd name="T27" fmla="*/ 2147483647 h 234"/>
              <a:gd name="T28" fmla="*/ 2147483647 w 667"/>
              <a:gd name="T29" fmla="*/ 2147483647 h 234"/>
              <a:gd name="T30" fmla="*/ 2147483647 w 667"/>
              <a:gd name="T31" fmla="*/ 2147483647 h 234"/>
              <a:gd name="T32" fmla="*/ 2147483647 w 667"/>
              <a:gd name="T33" fmla="*/ 2147483647 h 234"/>
              <a:gd name="T34" fmla="*/ 2147483647 w 667"/>
              <a:gd name="T35" fmla="*/ 2147483647 h 234"/>
              <a:gd name="T36" fmla="*/ 2147483647 w 667"/>
              <a:gd name="T37" fmla="*/ 2147483647 h 234"/>
              <a:gd name="T38" fmla="*/ 2147483647 w 667"/>
              <a:gd name="T39" fmla="*/ 2147483647 h 234"/>
              <a:gd name="T40" fmla="*/ 2147483647 w 667"/>
              <a:gd name="T41" fmla="*/ 2147483647 h 234"/>
              <a:gd name="T42" fmla="*/ 2147483647 w 667"/>
              <a:gd name="T43" fmla="*/ 2147483647 h 234"/>
              <a:gd name="T44" fmla="*/ 2147483647 w 667"/>
              <a:gd name="T45" fmla="*/ 2147483647 h 234"/>
              <a:gd name="T46" fmla="*/ 2147483647 w 667"/>
              <a:gd name="T47" fmla="*/ 2147483647 h 234"/>
              <a:gd name="T48" fmla="*/ 2147483647 w 667"/>
              <a:gd name="T49" fmla="*/ 2147483647 h 234"/>
              <a:gd name="T50" fmla="*/ 2147483647 w 667"/>
              <a:gd name="T51" fmla="*/ 2147483647 h 234"/>
              <a:gd name="T52" fmla="*/ 2147483647 w 667"/>
              <a:gd name="T53" fmla="*/ 2147483647 h 234"/>
              <a:gd name="T54" fmla="*/ 2147483647 w 667"/>
              <a:gd name="T55" fmla="*/ 2147483647 h 234"/>
              <a:gd name="T56" fmla="*/ 2147483647 w 667"/>
              <a:gd name="T57" fmla="*/ 2147483647 h 234"/>
              <a:gd name="T58" fmla="*/ 2147483647 w 667"/>
              <a:gd name="T59" fmla="*/ 2147483647 h 234"/>
              <a:gd name="T60" fmla="*/ 2147483647 w 667"/>
              <a:gd name="T61" fmla="*/ 2147483647 h 234"/>
              <a:gd name="T62" fmla="*/ 2147483647 w 667"/>
              <a:gd name="T63" fmla="*/ 2147483647 h 234"/>
              <a:gd name="T64" fmla="*/ 2147483647 w 667"/>
              <a:gd name="T65" fmla="*/ 2147483647 h 234"/>
              <a:gd name="T66" fmla="*/ 2147483647 w 667"/>
              <a:gd name="T67" fmla="*/ 2147483647 h 234"/>
              <a:gd name="T68" fmla="*/ 2147483647 w 667"/>
              <a:gd name="T69" fmla="*/ 2147483647 h 234"/>
              <a:gd name="T70" fmla="*/ 2147483647 w 667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7"/>
              <a:gd name="T109" fmla="*/ 0 h 234"/>
              <a:gd name="T110" fmla="*/ 667 w 667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7" h="234">
                <a:moveTo>
                  <a:pt x="666" y="116"/>
                </a:moveTo>
                <a:lnTo>
                  <a:pt x="664" y="107"/>
                </a:lnTo>
                <a:lnTo>
                  <a:pt x="661" y="96"/>
                </a:lnTo>
                <a:lnTo>
                  <a:pt x="655" y="86"/>
                </a:lnTo>
                <a:lnTo>
                  <a:pt x="646" y="77"/>
                </a:lnTo>
                <a:lnTo>
                  <a:pt x="634" y="67"/>
                </a:lnTo>
                <a:lnTo>
                  <a:pt x="621" y="58"/>
                </a:lnTo>
                <a:lnTo>
                  <a:pt x="606" y="50"/>
                </a:lnTo>
                <a:lnTo>
                  <a:pt x="588" y="42"/>
                </a:lnTo>
                <a:lnTo>
                  <a:pt x="568" y="35"/>
                </a:lnTo>
                <a:lnTo>
                  <a:pt x="547" y="28"/>
                </a:lnTo>
                <a:lnTo>
                  <a:pt x="524" y="21"/>
                </a:lnTo>
                <a:lnTo>
                  <a:pt x="499" y="16"/>
                </a:lnTo>
                <a:lnTo>
                  <a:pt x="474" y="11"/>
                </a:lnTo>
                <a:lnTo>
                  <a:pt x="447" y="7"/>
                </a:lnTo>
                <a:lnTo>
                  <a:pt x="419" y="4"/>
                </a:lnTo>
                <a:lnTo>
                  <a:pt x="391" y="2"/>
                </a:lnTo>
                <a:lnTo>
                  <a:pt x="362" y="1"/>
                </a:lnTo>
                <a:lnTo>
                  <a:pt x="333" y="0"/>
                </a:lnTo>
                <a:lnTo>
                  <a:pt x="304" y="1"/>
                </a:lnTo>
                <a:lnTo>
                  <a:pt x="275" y="2"/>
                </a:lnTo>
                <a:lnTo>
                  <a:pt x="247" y="4"/>
                </a:lnTo>
                <a:lnTo>
                  <a:pt x="219" y="7"/>
                </a:lnTo>
                <a:lnTo>
                  <a:pt x="192" y="11"/>
                </a:lnTo>
                <a:lnTo>
                  <a:pt x="167" y="16"/>
                </a:lnTo>
                <a:lnTo>
                  <a:pt x="143" y="21"/>
                </a:lnTo>
                <a:lnTo>
                  <a:pt x="120" y="28"/>
                </a:lnTo>
                <a:lnTo>
                  <a:pt x="98" y="35"/>
                </a:lnTo>
                <a:lnTo>
                  <a:pt x="78" y="42"/>
                </a:lnTo>
                <a:lnTo>
                  <a:pt x="60" y="50"/>
                </a:lnTo>
                <a:lnTo>
                  <a:pt x="46" y="58"/>
                </a:lnTo>
                <a:lnTo>
                  <a:pt x="31" y="67"/>
                </a:lnTo>
                <a:lnTo>
                  <a:pt x="20" y="77"/>
                </a:lnTo>
                <a:lnTo>
                  <a:pt x="12" y="86"/>
                </a:lnTo>
                <a:lnTo>
                  <a:pt x="6" y="96"/>
                </a:lnTo>
                <a:lnTo>
                  <a:pt x="2" y="107"/>
                </a:lnTo>
                <a:lnTo>
                  <a:pt x="0" y="116"/>
                </a:lnTo>
                <a:lnTo>
                  <a:pt x="2" y="127"/>
                </a:lnTo>
                <a:lnTo>
                  <a:pt x="6" y="137"/>
                </a:lnTo>
                <a:lnTo>
                  <a:pt x="12" y="147"/>
                </a:lnTo>
                <a:lnTo>
                  <a:pt x="20" y="156"/>
                </a:lnTo>
                <a:lnTo>
                  <a:pt x="31" y="166"/>
                </a:lnTo>
                <a:lnTo>
                  <a:pt x="46" y="175"/>
                </a:lnTo>
                <a:lnTo>
                  <a:pt x="60" y="183"/>
                </a:lnTo>
                <a:lnTo>
                  <a:pt x="78" y="191"/>
                </a:lnTo>
                <a:lnTo>
                  <a:pt x="98" y="199"/>
                </a:lnTo>
                <a:lnTo>
                  <a:pt x="120" y="206"/>
                </a:lnTo>
                <a:lnTo>
                  <a:pt x="143" y="212"/>
                </a:lnTo>
                <a:lnTo>
                  <a:pt x="167" y="217"/>
                </a:lnTo>
                <a:lnTo>
                  <a:pt x="192" y="222"/>
                </a:lnTo>
                <a:lnTo>
                  <a:pt x="219" y="226"/>
                </a:lnTo>
                <a:lnTo>
                  <a:pt x="247" y="229"/>
                </a:lnTo>
                <a:lnTo>
                  <a:pt x="275" y="231"/>
                </a:lnTo>
                <a:lnTo>
                  <a:pt x="304" y="232"/>
                </a:lnTo>
                <a:lnTo>
                  <a:pt x="333" y="233"/>
                </a:lnTo>
                <a:lnTo>
                  <a:pt x="362" y="232"/>
                </a:lnTo>
                <a:lnTo>
                  <a:pt x="391" y="231"/>
                </a:lnTo>
                <a:lnTo>
                  <a:pt x="419" y="229"/>
                </a:lnTo>
                <a:lnTo>
                  <a:pt x="447" y="226"/>
                </a:lnTo>
                <a:lnTo>
                  <a:pt x="474" y="222"/>
                </a:lnTo>
                <a:lnTo>
                  <a:pt x="499" y="217"/>
                </a:lnTo>
                <a:lnTo>
                  <a:pt x="524" y="212"/>
                </a:lnTo>
                <a:lnTo>
                  <a:pt x="547" y="206"/>
                </a:lnTo>
                <a:lnTo>
                  <a:pt x="568" y="199"/>
                </a:lnTo>
                <a:lnTo>
                  <a:pt x="588" y="191"/>
                </a:lnTo>
                <a:lnTo>
                  <a:pt x="606" y="183"/>
                </a:lnTo>
                <a:lnTo>
                  <a:pt x="621" y="175"/>
                </a:lnTo>
                <a:lnTo>
                  <a:pt x="634" y="166"/>
                </a:lnTo>
                <a:lnTo>
                  <a:pt x="646" y="156"/>
                </a:lnTo>
                <a:lnTo>
                  <a:pt x="655" y="147"/>
                </a:lnTo>
                <a:lnTo>
                  <a:pt x="661" y="137"/>
                </a:lnTo>
                <a:lnTo>
                  <a:pt x="664" y="127"/>
                </a:lnTo>
                <a:lnTo>
                  <a:pt x="666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1" name="Freeform 17"/>
          <p:cNvSpPr>
            <a:spLocks/>
          </p:cNvSpPr>
          <p:nvPr/>
        </p:nvSpPr>
        <p:spPr bwMode="auto">
          <a:xfrm>
            <a:off x="5715000" y="2132013"/>
            <a:ext cx="1309688" cy="361950"/>
          </a:xfrm>
          <a:custGeom>
            <a:avLst/>
            <a:gdLst>
              <a:gd name="T0" fmla="*/ 2147483647 w 929"/>
              <a:gd name="T1" fmla="*/ 2147483647 h 228"/>
              <a:gd name="T2" fmla="*/ 2147483647 w 929"/>
              <a:gd name="T3" fmla="*/ 0 h 228"/>
              <a:gd name="T4" fmla="*/ 0 w 929"/>
              <a:gd name="T5" fmla="*/ 0 h 228"/>
              <a:gd name="T6" fmla="*/ 0 w 929"/>
              <a:gd name="T7" fmla="*/ 2147483647 h 228"/>
              <a:gd name="T8" fmla="*/ 2147483647 w 929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9"/>
              <a:gd name="T16" fmla="*/ 0 h 228"/>
              <a:gd name="T17" fmla="*/ 929 w 929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9" h="228">
                <a:moveTo>
                  <a:pt x="928" y="227"/>
                </a:moveTo>
                <a:lnTo>
                  <a:pt x="928" y="0"/>
                </a:lnTo>
                <a:lnTo>
                  <a:pt x="0" y="0"/>
                </a:lnTo>
                <a:lnTo>
                  <a:pt x="0" y="227"/>
                </a:lnTo>
                <a:lnTo>
                  <a:pt x="928" y="22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2" name="Rectangle 19"/>
          <p:cNvSpPr>
            <a:spLocks noChangeArrowheads="1"/>
          </p:cNvSpPr>
          <p:nvPr/>
        </p:nvSpPr>
        <p:spPr bwMode="auto">
          <a:xfrm>
            <a:off x="1600200" y="1473200"/>
            <a:ext cx="968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address</a:t>
            </a:r>
          </a:p>
        </p:txBody>
      </p:sp>
      <p:grpSp>
        <p:nvGrpSpPr>
          <p:cNvPr id="67594" name="Group 85"/>
          <p:cNvGrpSpPr>
            <a:grpSpLocks/>
          </p:cNvGrpSpPr>
          <p:nvPr/>
        </p:nvGrpSpPr>
        <p:grpSpPr bwMode="auto">
          <a:xfrm>
            <a:off x="3616325" y="1981200"/>
            <a:ext cx="1176338" cy="609600"/>
            <a:chOff x="3768725" y="1600200"/>
            <a:chExt cx="1176338" cy="609600"/>
          </a:xfrm>
        </p:grpSpPr>
        <p:sp>
          <p:nvSpPr>
            <p:cNvPr id="67675" name="Freeform 13"/>
            <p:cNvSpPr>
              <a:spLocks/>
            </p:cNvSpPr>
            <p:nvPr/>
          </p:nvSpPr>
          <p:spPr bwMode="auto">
            <a:xfrm>
              <a:off x="3768725" y="16002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76" name="Rectangle 29"/>
            <p:cNvSpPr>
              <a:spLocks noChangeArrowheads="1"/>
            </p:cNvSpPr>
            <p:nvPr/>
          </p:nvSpPr>
          <p:spPr bwMode="auto">
            <a:xfrm>
              <a:off x="4003819" y="1739900"/>
              <a:ext cx="751810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Home</a:t>
              </a:r>
            </a:p>
          </p:txBody>
        </p:sp>
      </p:grpSp>
      <p:sp>
        <p:nvSpPr>
          <p:cNvPr id="67595" name="Rectangle 31"/>
          <p:cNvSpPr>
            <a:spLocks noChangeArrowheads="1"/>
          </p:cNvSpPr>
          <p:nvPr/>
        </p:nvSpPr>
        <p:spPr bwMode="auto">
          <a:xfrm>
            <a:off x="5761220" y="2135890"/>
            <a:ext cx="1192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Telephone</a:t>
            </a:r>
          </a:p>
        </p:txBody>
      </p:sp>
      <p:sp>
        <p:nvSpPr>
          <p:cNvPr id="67596" name="Rectangle 32"/>
          <p:cNvSpPr>
            <a:spLocks noChangeArrowheads="1"/>
          </p:cNvSpPr>
          <p:nvPr/>
        </p:nvSpPr>
        <p:spPr bwMode="auto">
          <a:xfrm>
            <a:off x="1828800" y="2120900"/>
            <a:ext cx="717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Place</a:t>
            </a:r>
          </a:p>
        </p:txBody>
      </p:sp>
      <p:sp>
        <p:nvSpPr>
          <p:cNvPr id="67597" name="Line 43"/>
          <p:cNvSpPr>
            <a:spLocks noChangeShapeType="1"/>
          </p:cNvSpPr>
          <p:nvPr/>
        </p:nvSpPr>
        <p:spPr bwMode="auto">
          <a:xfrm>
            <a:off x="4802188" y="2292350"/>
            <a:ext cx="9207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8" name="Line 44"/>
          <p:cNvSpPr>
            <a:spLocks noChangeShapeType="1"/>
          </p:cNvSpPr>
          <p:nvPr/>
        </p:nvSpPr>
        <p:spPr bwMode="auto">
          <a:xfrm flipH="1">
            <a:off x="2825750" y="2292350"/>
            <a:ext cx="76676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7599" name="Straight Connector 39"/>
          <p:cNvCxnSpPr>
            <a:cxnSpLocks noChangeShapeType="1"/>
            <a:endCxn id="67595" idx="0"/>
          </p:cNvCxnSpPr>
          <p:nvPr/>
        </p:nvCxnSpPr>
        <p:spPr bwMode="auto">
          <a:xfrm rot="16200000" flipH="1">
            <a:off x="6233502" y="2012858"/>
            <a:ext cx="215900" cy="3016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0" name="Straight Connector 41"/>
          <p:cNvCxnSpPr>
            <a:cxnSpLocks noChangeShapeType="1"/>
            <a:stCxn id="67596" idx="0"/>
          </p:cNvCxnSpPr>
          <p:nvPr/>
        </p:nvCxnSpPr>
        <p:spPr bwMode="auto">
          <a:xfrm rot="16200000" flipV="1">
            <a:off x="2052638" y="1985962"/>
            <a:ext cx="215900" cy="539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7601" name="Group 47"/>
          <p:cNvGrpSpPr>
            <a:grpSpLocks/>
          </p:cNvGrpSpPr>
          <p:nvPr/>
        </p:nvGrpSpPr>
        <p:grpSpPr bwMode="auto">
          <a:xfrm>
            <a:off x="1524000" y="3581400"/>
            <a:ext cx="1309688" cy="373063"/>
            <a:chOff x="1693863" y="3429000"/>
            <a:chExt cx="1309687" cy="373063"/>
          </a:xfrm>
        </p:grpSpPr>
        <p:sp>
          <p:nvSpPr>
            <p:cNvPr id="67673" name="Freeform 17"/>
            <p:cNvSpPr>
              <a:spLocks/>
            </p:cNvSpPr>
            <p:nvPr/>
          </p:nvSpPr>
          <p:spPr bwMode="auto">
            <a:xfrm>
              <a:off x="1693863" y="3440113"/>
              <a:ext cx="1309687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74" name="Rectangle 31"/>
            <p:cNvSpPr>
              <a:spLocks noChangeArrowheads="1"/>
            </p:cNvSpPr>
            <p:nvPr/>
          </p:nvSpPr>
          <p:spPr bwMode="auto">
            <a:xfrm>
              <a:off x="1796797" y="3429000"/>
              <a:ext cx="1175003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Musicians</a:t>
              </a:r>
            </a:p>
          </p:txBody>
        </p:sp>
      </p:grpSp>
      <p:grpSp>
        <p:nvGrpSpPr>
          <p:cNvPr id="67602" name="Group 89"/>
          <p:cNvGrpSpPr>
            <a:grpSpLocks/>
          </p:cNvGrpSpPr>
          <p:nvPr/>
        </p:nvGrpSpPr>
        <p:grpSpPr bwMode="auto">
          <a:xfrm>
            <a:off x="2214563" y="2667000"/>
            <a:ext cx="2090737" cy="914400"/>
            <a:chOff x="2214436" y="2667000"/>
            <a:chExt cx="2090864" cy="914400"/>
          </a:xfrm>
        </p:grpSpPr>
        <p:sp>
          <p:nvSpPr>
            <p:cNvPr id="67669" name="Freeform 13"/>
            <p:cNvSpPr>
              <a:spLocks/>
            </p:cNvSpPr>
            <p:nvPr/>
          </p:nvSpPr>
          <p:spPr bwMode="auto">
            <a:xfrm>
              <a:off x="2590800" y="28194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70" name="Rectangle 29"/>
            <p:cNvSpPr>
              <a:spLocks noChangeArrowheads="1"/>
            </p:cNvSpPr>
            <p:nvPr/>
          </p:nvSpPr>
          <p:spPr bwMode="auto">
            <a:xfrm>
              <a:off x="2819400" y="2959100"/>
              <a:ext cx="706926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Lives</a:t>
              </a:r>
            </a:p>
          </p:txBody>
        </p:sp>
        <p:cxnSp>
          <p:nvCxnSpPr>
            <p:cNvPr id="67671" name="Straight Connector 50"/>
            <p:cNvCxnSpPr>
              <a:cxnSpLocks noChangeShapeType="1"/>
              <a:stCxn id="67586" idx="2"/>
            </p:cNvCxnSpPr>
            <p:nvPr/>
          </p:nvCxnSpPr>
          <p:spPr bwMode="auto">
            <a:xfrm rot="5400000">
              <a:off x="3790950" y="2609850"/>
              <a:ext cx="457200" cy="5715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672" name="Straight Connector 52"/>
            <p:cNvCxnSpPr>
              <a:cxnSpLocks noChangeShapeType="1"/>
            </p:cNvCxnSpPr>
            <p:nvPr/>
          </p:nvCxnSpPr>
          <p:spPr bwMode="auto">
            <a:xfrm rot="5400000">
              <a:off x="2174018" y="3164618"/>
              <a:ext cx="457200" cy="376364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7603" name="Freeform 9"/>
          <p:cNvSpPr>
            <a:spLocks/>
          </p:cNvSpPr>
          <p:nvPr/>
        </p:nvSpPr>
        <p:spPr bwMode="auto">
          <a:xfrm>
            <a:off x="1600200" y="2906713"/>
            <a:ext cx="752475" cy="369887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4" name="Rectangle 19"/>
          <p:cNvSpPr>
            <a:spLocks noChangeArrowheads="1"/>
          </p:cNvSpPr>
          <p:nvPr/>
        </p:nvSpPr>
        <p:spPr bwMode="auto">
          <a:xfrm>
            <a:off x="1644650" y="2884488"/>
            <a:ext cx="717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name</a:t>
            </a:r>
          </a:p>
        </p:txBody>
      </p:sp>
      <p:sp>
        <p:nvSpPr>
          <p:cNvPr id="67605" name="Freeform 9"/>
          <p:cNvSpPr>
            <a:spLocks/>
          </p:cNvSpPr>
          <p:nvPr/>
        </p:nvSpPr>
        <p:spPr bwMode="auto">
          <a:xfrm>
            <a:off x="838200" y="3059113"/>
            <a:ext cx="752475" cy="369887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6" name="Rectangle 19"/>
          <p:cNvSpPr>
            <a:spLocks noChangeArrowheads="1"/>
          </p:cNvSpPr>
          <p:nvPr/>
        </p:nvSpPr>
        <p:spPr bwMode="auto">
          <a:xfrm>
            <a:off x="989013" y="3036888"/>
            <a:ext cx="534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ssn</a:t>
            </a:r>
          </a:p>
        </p:txBody>
      </p:sp>
      <p:cxnSp>
        <p:nvCxnSpPr>
          <p:cNvPr id="67607" name="Straight Connector 60"/>
          <p:cNvCxnSpPr>
            <a:cxnSpLocks noChangeShapeType="1"/>
          </p:cNvCxnSpPr>
          <p:nvPr/>
        </p:nvCxnSpPr>
        <p:spPr bwMode="auto">
          <a:xfrm rot="16200000" flipH="1">
            <a:off x="1866900" y="3390900"/>
            <a:ext cx="304800" cy="76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8" name="Straight Connector 62"/>
          <p:cNvCxnSpPr>
            <a:cxnSpLocks noChangeShapeType="1"/>
          </p:cNvCxnSpPr>
          <p:nvPr/>
        </p:nvCxnSpPr>
        <p:spPr bwMode="auto">
          <a:xfrm>
            <a:off x="1524000" y="3352800"/>
            <a:ext cx="304800" cy="228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609" name="Freeform 13"/>
          <p:cNvSpPr>
            <a:spLocks/>
          </p:cNvSpPr>
          <p:nvPr/>
        </p:nvSpPr>
        <p:spPr bwMode="auto">
          <a:xfrm>
            <a:off x="3609975" y="3460750"/>
            <a:ext cx="1176338" cy="609600"/>
          </a:xfrm>
          <a:custGeom>
            <a:avLst/>
            <a:gdLst>
              <a:gd name="T0" fmla="*/ 0 w 741"/>
              <a:gd name="T1" fmla="*/ 2147483647 h 384"/>
              <a:gd name="T2" fmla="*/ 2147483647 w 741"/>
              <a:gd name="T3" fmla="*/ 0 h 384"/>
              <a:gd name="T4" fmla="*/ 2147483647 w 741"/>
              <a:gd name="T5" fmla="*/ 2147483647 h 384"/>
              <a:gd name="T6" fmla="*/ 2147483647 w 741"/>
              <a:gd name="T7" fmla="*/ 2147483647 h 384"/>
              <a:gd name="T8" fmla="*/ 0 w 741"/>
              <a:gd name="T9" fmla="*/ 2147483647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1"/>
              <a:gd name="T16" fmla="*/ 0 h 384"/>
              <a:gd name="T17" fmla="*/ 741 w 741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1" h="384">
                <a:moveTo>
                  <a:pt x="0" y="191"/>
                </a:moveTo>
                <a:lnTo>
                  <a:pt x="365" y="0"/>
                </a:lnTo>
                <a:lnTo>
                  <a:pt x="740" y="198"/>
                </a:lnTo>
                <a:lnTo>
                  <a:pt x="365" y="383"/>
                </a:lnTo>
                <a:lnTo>
                  <a:pt x="0" y="19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0" name="Freeform 15"/>
          <p:cNvSpPr>
            <a:spLocks/>
          </p:cNvSpPr>
          <p:nvPr/>
        </p:nvSpPr>
        <p:spPr bwMode="auto">
          <a:xfrm>
            <a:off x="5105400" y="2743200"/>
            <a:ext cx="1073150" cy="371475"/>
          </a:xfrm>
          <a:custGeom>
            <a:avLst/>
            <a:gdLst>
              <a:gd name="T0" fmla="*/ 2147483647 w 667"/>
              <a:gd name="T1" fmla="*/ 2147483647 h 234"/>
              <a:gd name="T2" fmla="*/ 2147483647 w 667"/>
              <a:gd name="T3" fmla="*/ 2147483647 h 234"/>
              <a:gd name="T4" fmla="*/ 2147483647 w 667"/>
              <a:gd name="T5" fmla="*/ 2147483647 h 234"/>
              <a:gd name="T6" fmla="*/ 2147483647 w 667"/>
              <a:gd name="T7" fmla="*/ 2147483647 h 234"/>
              <a:gd name="T8" fmla="*/ 2147483647 w 667"/>
              <a:gd name="T9" fmla="*/ 2147483647 h 234"/>
              <a:gd name="T10" fmla="*/ 2147483647 w 667"/>
              <a:gd name="T11" fmla="*/ 2147483647 h 234"/>
              <a:gd name="T12" fmla="*/ 2147483647 w 667"/>
              <a:gd name="T13" fmla="*/ 2147483647 h 234"/>
              <a:gd name="T14" fmla="*/ 2147483647 w 667"/>
              <a:gd name="T15" fmla="*/ 2147483647 h 234"/>
              <a:gd name="T16" fmla="*/ 2147483647 w 667"/>
              <a:gd name="T17" fmla="*/ 2147483647 h 234"/>
              <a:gd name="T18" fmla="*/ 2147483647 w 667"/>
              <a:gd name="T19" fmla="*/ 2147483647 h 234"/>
              <a:gd name="T20" fmla="*/ 2147483647 w 667"/>
              <a:gd name="T21" fmla="*/ 2147483647 h 234"/>
              <a:gd name="T22" fmla="*/ 2147483647 w 667"/>
              <a:gd name="T23" fmla="*/ 2147483647 h 234"/>
              <a:gd name="T24" fmla="*/ 2147483647 w 667"/>
              <a:gd name="T25" fmla="*/ 2147483647 h 234"/>
              <a:gd name="T26" fmla="*/ 2147483647 w 667"/>
              <a:gd name="T27" fmla="*/ 2147483647 h 234"/>
              <a:gd name="T28" fmla="*/ 2147483647 w 667"/>
              <a:gd name="T29" fmla="*/ 2147483647 h 234"/>
              <a:gd name="T30" fmla="*/ 2147483647 w 667"/>
              <a:gd name="T31" fmla="*/ 2147483647 h 234"/>
              <a:gd name="T32" fmla="*/ 2147483647 w 667"/>
              <a:gd name="T33" fmla="*/ 2147483647 h 234"/>
              <a:gd name="T34" fmla="*/ 2147483647 w 667"/>
              <a:gd name="T35" fmla="*/ 2147483647 h 234"/>
              <a:gd name="T36" fmla="*/ 2147483647 w 667"/>
              <a:gd name="T37" fmla="*/ 2147483647 h 234"/>
              <a:gd name="T38" fmla="*/ 2147483647 w 667"/>
              <a:gd name="T39" fmla="*/ 2147483647 h 234"/>
              <a:gd name="T40" fmla="*/ 2147483647 w 667"/>
              <a:gd name="T41" fmla="*/ 2147483647 h 234"/>
              <a:gd name="T42" fmla="*/ 2147483647 w 667"/>
              <a:gd name="T43" fmla="*/ 2147483647 h 234"/>
              <a:gd name="T44" fmla="*/ 2147483647 w 667"/>
              <a:gd name="T45" fmla="*/ 2147483647 h 234"/>
              <a:gd name="T46" fmla="*/ 2147483647 w 667"/>
              <a:gd name="T47" fmla="*/ 2147483647 h 234"/>
              <a:gd name="T48" fmla="*/ 2147483647 w 667"/>
              <a:gd name="T49" fmla="*/ 2147483647 h 234"/>
              <a:gd name="T50" fmla="*/ 2147483647 w 667"/>
              <a:gd name="T51" fmla="*/ 2147483647 h 234"/>
              <a:gd name="T52" fmla="*/ 2147483647 w 667"/>
              <a:gd name="T53" fmla="*/ 2147483647 h 234"/>
              <a:gd name="T54" fmla="*/ 2147483647 w 667"/>
              <a:gd name="T55" fmla="*/ 2147483647 h 234"/>
              <a:gd name="T56" fmla="*/ 2147483647 w 667"/>
              <a:gd name="T57" fmla="*/ 2147483647 h 234"/>
              <a:gd name="T58" fmla="*/ 2147483647 w 667"/>
              <a:gd name="T59" fmla="*/ 2147483647 h 234"/>
              <a:gd name="T60" fmla="*/ 2147483647 w 667"/>
              <a:gd name="T61" fmla="*/ 2147483647 h 234"/>
              <a:gd name="T62" fmla="*/ 2147483647 w 667"/>
              <a:gd name="T63" fmla="*/ 2147483647 h 234"/>
              <a:gd name="T64" fmla="*/ 2147483647 w 667"/>
              <a:gd name="T65" fmla="*/ 2147483647 h 234"/>
              <a:gd name="T66" fmla="*/ 2147483647 w 667"/>
              <a:gd name="T67" fmla="*/ 2147483647 h 234"/>
              <a:gd name="T68" fmla="*/ 2147483647 w 667"/>
              <a:gd name="T69" fmla="*/ 2147483647 h 234"/>
              <a:gd name="T70" fmla="*/ 2147483647 w 667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7"/>
              <a:gd name="T109" fmla="*/ 0 h 234"/>
              <a:gd name="T110" fmla="*/ 667 w 667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7" h="234">
                <a:moveTo>
                  <a:pt x="666" y="116"/>
                </a:moveTo>
                <a:lnTo>
                  <a:pt x="664" y="107"/>
                </a:lnTo>
                <a:lnTo>
                  <a:pt x="661" y="96"/>
                </a:lnTo>
                <a:lnTo>
                  <a:pt x="655" y="86"/>
                </a:lnTo>
                <a:lnTo>
                  <a:pt x="646" y="77"/>
                </a:lnTo>
                <a:lnTo>
                  <a:pt x="634" y="67"/>
                </a:lnTo>
                <a:lnTo>
                  <a:pt x="621" y="58"/>
                </a:lnTo>
                <a:lnTo>
                  <a:pt x="606" y="50"/>
                </a:lnTo>
                <a:lnTo>
                  <a:pt x="588" y="42"/>
                </a:lnTo>
                <a:lnTo>
                  <a:pt x="568" y="35"/>
                </a:lnTo>
                <a:lnTo>
                  <a:pt x="547" y="28"/>
                </a:lnTo>
                <a:lnTo>
                  <a:pt x="524" y="21"/>
                </a:lnTo>
                <a:lnTo>
                  <a:pt x="499" y="16"/>
                </a:lnTo>
                <a:lnTo>
                  <a:pt x="474" y="11"/>
                </a:lnTo>
                <a:lnTo>
                  <a:pt x="447" y="7"/>
                </a:lnTo>
                <a:lnTo>
                  <a:pt x="419" y="4"/>
                </a:lnTo>
                <a:lnTo>
                  <a:pt x="391" y="2"/>
                </a:lnTo>
                <a:lnTo>
                  <a:pt x="362" y="1"/>
                </a:lnTo>
                <a:lnTo>
                  <a:pt x="333" y="0"/>
                </a:lnTo>
                <a:lnTo>
                  <a:pt x="304" y="1"/>
                </a:lnTo>
                <a:lnTo>
                  <a:pt x="275" y="2"/>
                </a:lnTo>
                <a:lnTo>
                  <a:pt x="247" y="4"/>
                </a:lnTo>
                <a:lnTo>
                  <a:pt x="219" y="7"/>
                </a:lnTo>
                <a:lnTo>
                  <a:pt x="192" y="11"/>
                </a:lnTo>
                <a:lnTo>
                  <a:pt x="167" y="16"/>
                </a:lnTo>
                <a:lnTo>
                  <a:pt x="143" y="21"/>
                </a:lnTo>
                <a:lnTo>
                  <a:pt x="120" y="28"/>
                </a:lnTo>
                <a:lnTo>
                  <a:pt x="98" y="35"/>
                </a:lnTo>
                <a:lnTo>
                  <a:pt x="78" y="42"/>
                </a:lnTo>
                <a:lnTo>
                  <a:pt x="60" y="50"/>
                </a:lnTo>
                <a:lnTo>
                  <a:pt x="46" y="58"/>
                </a:lnTo>
                <a:lnTo>
                  <a:pt x="31" y="67"/>
                </a:lnTo>
                <a:lnTo>
                  <a:pt x="20" y="77"/>
                </a:lnTo>
                <a:lnTo>
                  <a:pt x="12" y="86"/>
                </a:lnTo>
                <a:lnTo>
                  <a:pt x="6" y="96"/>
                </a:lnTo>
                <a:lnTo>
                  <a:pt x="2" y="107"/>
                </a:lnTo>
                <a:lnTo>
                  <a:pt x="0" y="116"/>
                </a:lnTo>
                <a:lnTo>
                  <a:pt x="2" y="127"/>
                </a:lnTo>
                <a:lnTo>
                  <a:pt x="6" y="137"/>
                </a:lnTo>
                <a:lnTo>
                  <a:pt x="12" y="147"/>
                </a:lnTo>
                <a:lnTo>
                  <a:pt x="20" y="156"/>
                </a:lnTo>
                <a:lnTo>
                  <a:pt x="31" y="166"/>
                </a:lnTo>
                <a:lnTo>
                  <a:pt x="46" y="175"/>
                </a:lnTo>
                <a:lnTo>
                  <a:pt x="60" y="183"/>
                </a:lnTo>
                <a:lnTo>
                  <a:pt x="78" y="191"/>
                </a:lnTo>
                <a:lnTo>
                  <a:pt x="98" y="199"/>
                </a:lnTo>
                <a:lnTo>
                  <a:pt x="120" y="206"/>
                </a:lnTo>
                <a:lnTo>
                  <a:pt x="143" y="212"/>
                </a:lnTo>
                <a:lnTo>
                  <a:pt x="167" y="217"/>
                </a:lnTo>
                <a:lnTo>
                  <a:pt x="192" y="222"/>
                </a:lnTo>
                <a:lnTo>
                  <a:pt x="219" y="226"/>
                </a:lnTo>
                <a:lnTo>
                  <a:pt x="247" y="229"/>
                </a:lnTo>
                <a:lnTo>
                  <a:pt x="275" y="231"/>
                </a:lnTo>
                <a:lnTo>
                  <a:pt x="304" y="232"/>
                </a:lnTo>
                <a:lnTo>
                  <a:pt x="333" y="233"/>
                </a:lnTo>
                <a:lnTo>
                  <a:pt x="362" y="232"/>
                </a:lnTo>
                <a:lnTo>
                  <a:pt x="391" y="231"/>
                </a:lnTo>
                <a:lnTo>
                  <a:pt x="419" y="229"/>
                </a:lnTo>
                <a:lnTo>
                  <a:pt x="447" y="226"/>
                </a:lnTo>
                <a:lnTo>
                  <a:pt x="474" y="222"/>
                </a:lnTo>
                <a:lnTo>
                  <a:pt x="499" y="217"/>
                </a:lnTo>
                <a:lnTo>
                  <a:pt x="524" y="212"/>
                </a:lnTo>
                <a:lnTo>
                  <a:pt x="547" y="206"/>
                </a:lnTo>
                <a:lnTo>
                  <a:pt x="568" y="199"/>
                </a:lnTo>
                <a:lnTo>
                  <a:pt x="588" y="191"/>
                </a:lnTo>
                <a:lnTo>
                  <a:pt x="606" y="183"/>
                </a:lnTo>
                <a:lnTo>
                  <a:pt x="621" y="175"/>
                </a:lnTo>
                <a:lnTo>
                  <a:pt x="634" y="166"/>
                </a:lnTo>
                <a:lnTo>
                  <a:pt x="646" y="156"/>
                </a:lnTo>
                <a:lnTo>
                  <a:pt x="655" y="147"/>
                </a:lnTo>
                <a:lnTo>
                  <a:pt x="661" y="137"/>
                </a:lnTo>
                <a:lnTo>
                  <a:pt x="664" y="127"/>
                </a:lnTo>
                <a:lnTo>
                  <a:pt x="666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1" name="Freeform 17"/>
          <p:cNvSpPr>
            <a:spLocks/>
          </p:cNvSpPr>
          <p:nvPr/>
        </p:nvSpPr>
        <p:spPr bwMode="auto">
          <a:xfrm>
            <a:off x="5770563" y="3611563"/>
            <a:ext cx="1309687" cy="361950"/>
          </a:xfrm>
          <a:custGeom>
            <a:avLst/>
            <a:gdLst>
              <a:gd name="T0" fmla="*/ 2147483647 w 929"/>
              <a:gd name="T1" fmla="*/ 2147483647 h 228"/>
              <a:gd name="T2" fmla="*/ 2147483647 w 929"/>
              <a:gd name="T3" fmla="*/ 0 h 228"/>
              <a:gd name="T4" fmla="*/ 0 w 929"/>
              <a:gd name="T5" fmla="*/ 0 h 228"/>
              <a:gd name="T6" fmla="*/ 0 w 929"/>
              <a:gd name="T7" fmla="*/ 2147483647 h 228"/>
              <a:gd name="T8" fmla="*/ 2147483647 w 929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9"/>
              <a:gd name="T16" fmla="*/ 0 h 228"/>
              <a:gd name="T17" fmla="*/ 929 w 929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9" h="228">
                <a:moveTo>
                  <a:pt x="928" y="227"/>
                </a:moveTo>
                <a:lnTo>
                  <a:pt x="928" y="0"/>
                </a:lnTo>
                <a:lnTo>
                  <a:pt x="0" y="0"/>
                </a:lnTo>
                <a:lnTo>
                  <a:pt x="0" y="227"/>
                </a:lnTo>
                <a:lnTo>
                  <a:pt x="928" y="22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2" name="Rectangle 20"/>
          <p:cNvSpPr>
            <a:spLocks noChangeArrowheads="1"/>
          </p:cNvSpPr>
          <p:nvPr/>
        </p:nvSpPr>
        <p:spPr bwMode="auto">
          <a:xfrm>
            <a:off x="5181600" y="2743200"/>
            <a:ext cx="992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albumID</a:t>
            </a:r>
          </a:p>
        </p:txBody>
      </p:sp>
      <p:sp>
        <p:nvSpPr>
          <p:cNvPr id="67613" name="Rectangle 29"/>
          <p:cNvSpPr>
            <a:spLocks noChangeArrowheads="1"/>
          </p:cNvSpPr>
          <p:nvPr/>
        </p:nvSpPr>
        <p:spPr bwMode="auto">
          <a:xfrm>
            <a:off x="3657600" y="3581400"/>
            <a:ext cx="1082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Producer</a:t>
            </a:r>
          </a:p>
        </p:txBody>
      </p:sp>
      <p:sp>
        <p:nvSpPr>
          <p:cNvPr id="67614" name="Rectangle 31"/>
          <p:cNvSpPr>
            <a:spLocks noChangeArrowheads="1"/>
          </p:cNvSpPr>
          <p:nvPr/>
        </p:nvSpPr>
        <p:spPr bwMode="auto">
          <a:xfrm>
            <a:off x="6037263" y="3625850"/>
            <a:ext cx="820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Album</a:t>
            </a:r>
          </a:p>
        </p:txBody>
      </p:sp>
      <p:sp>
        <p:nvSpPr>
          <p:cNvPr id="67615" name="Line 43"/>
          <p:cNvSpPr>
            <a:spLocks noChangeShapeType="1"/>
          </p:cNvSpPr>
          <p:nvPr/>
        </p:nvSpPr>
        <p:spPr bwMode="auto">
          <a:xfrm flipV="1">
            <a:off x="4795837" y="3770026"/>
            <a:ext cx="975375" cy="1874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6" name="Line 44"/>
          <p:cNvSpPr>
            <a:spLocks noChangeShapeType="1"/>
          </p:cNvSpPr>
          <p:nvPr/>
        </p:nvSpPr>
        <p:spPr bwMode="auto">
          <a:xfrm flipH="1">
            <a:off x="2819399" y="3770026"/>
            <a:ext cx="793230" cy="1874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7617" name="Straight Connector 71"/>
          <p:cNvCxnSpPr>
            <a:cxnSpLocks noChangeShapeType="1"/>
            <a:endCxn id="67614" idx="0"/>
          </p:cNvCxnSpPr>
          <p:nvPr/>
        </p:nvCxnSpPr>
        <p:spPr bwMode="auto">
          <a:xfrm rot="16200000" flipH="1">
            <a:off x="6309519" y="3486944"/>
            <a:ext cx="215900" cy="6191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618" name="Freeform 9"/>
          <p:cNvSpPr>
            <a:spLocks/>
          </p:cNvSpPr>
          <p:nvPr/>
        </p:nvSpPr>
        <p:spPr bwMode="auto">
          <a:xfrm>
            <a:off x="7543800" y="32004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9" name="Rectangle 19"/>
          <p:cNvSpPr>
            <a:spLocks noChangeArrowheads="1"/>
          </p:cNvSpPr>
          <p:nvPr/>
        </p:nvSpPr>
        <p:spPr bwMode="auto">
          <a:xfrm>
            <a:off x="7680325" y="3200400"/>
            <a:ext cx="549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title</a:t>
            </a:r>
          </a:p>
        </p:txBody>
      </p:sp>
      <p:sp>
        <p:nvSpPr>
          <p:cNvPr id="67620" name="Freeform 9"/>
          <p:cNvSpPr>
            <a:spLocks/>
          </p:cNvSpPr>
          <p:nvPr/>
        </p:nvSpPr>
        <p:spPr bwMode="auto">
          <a:xfrm>
            <a:off x="7010400" y="28194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1" name="Rectangle 19"/>
          <p:cNvSpPr>
            <a:spLocks noChangeArrowheads="1"/>
          </p:cNvSpPr>
          <p:nvPr/>
        </p:nvSpPr>
        <p:spPr bwMode="auto">
          <a:xfrm>
            <a:off x="7010400" y="2819400"/>
            <a:ext cx="774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speed</a:t>
            </a:r>
          </a:p>
        </p:txBody>
      </p:sp>
      <p:sp>
        <p:nvSpPr>
          <p:cNvPr id="67622" name="Freeform 15"/>
          <p:cNvSpPr>
            <a:spLocks/>
          </p:cNvSpPr>
          <p:nvPr/>
        </p:nvSpPr>
        <p:spPr bwMode="auto">
          <a:xfrm>
            <a:off x="5803900" y="3048000"/>
            <a:ext cx="1309688" cy="371475"/>
          </a:xfrm>
          <a:custGeom>
            <a:avLst/>
            <a:gdLst>
              <a:gd name="T0" fmla="*/ 2147483647 w 667"/>
              <a:gd name="T1" fmla="*/ 2147483647 h 234"/>
              <a:gd name="T2" fmla="*/ 2147483647 w 667"/>
              <a:gd name="T3" fmla="*/ 2147483647 h 234"/>
              <a:gd name="T4" fmla="*/ 2147483647 w 667"/>
              <a:gd name="T5" fmla="*/ 2147483647 h 234"/>
              <a:gd name="T6" fmla="*/ 2147483647 w 667"/>
              <a:gd name="T7" fmla="*/ 2147483647 h 234"/>
              <a:gd name="T8" fmla="*/ 2147483647 w 667"/>
              <a:gd name="T9" fmla="*/ 2147483647 h 234"/>
              <a:gd name="T10" fmla="*/ 2147483647 w 667"/>
              <a:gd name="T11" fmla="*/ 2147483647 h 234"/>
              <a:gd name="T12" fmla="*/ 2147483647 w 667"/>
              <a:gd name="T13" fmla="*/ 2147483647 h 234"/>
              <a:gd name="T14" fmla="*/ 2147483647 w 667"/>
              <a:gd name="T15" fmla="*/ 2147483647 h 234"/>
              <a:gd name="T16" fmla="*/ 2147483647 w 667"/>
              <a:gd name="T17" fmla="*/ 2147483647 h 234"/>
              <a:gd name="T18" fmla="*/ 2147483647 w 667"/>
              <a:gd name="T19" fmla="*/ 2147483647 h 234"/>
              <a:gd name="T20" fmla="*/ 2147483647 w 667"/>
              <a:gd name="T21" fmla="*/ 2147483647 h 234"/>
              <a:gd name="T22" fmla="*/ 2147483647 w 667"/>
              <a:gd name="T23" fmla="*/ 2147483647 h 234"/>
              <a:gd name="T24" fmla="*/ 2147483647 w 667"/>
              <a:gd name="T25" fmla="*/ 2147483647 h 234"/>
              <a:gd name="T26" fmla="*/ 2147483647 w 667"/>
              <a:gd name="T27" fmla="*/ 2147483647 h 234"/>
              <a:gd name="T28" fmla="*/ 2147483647 w 667"/>
              <a:gd name="T29" fmla="*/ 2147483647 h 234"/>
              <a:gd name="T30" fmla="*/ 2147483647 w 667"/>
              <a:gd name="T31" fmla="*/ 2147483647 h 234"/>
              <a:gd name="T32" fmla="*/ 2147483647 w 667"/>
              <a:gd name="T33" fmla="*/ 2147483647 h 234"/>
              <a:gd name="T34" fmla="*/ 2147483647 w 667"/>
              <a:gd name="T35" fmla="*/ 2147483647 h 234"/>
              <a:gd name="T36" fmla="*/ 2147483647 w 667"/>
              <a:gd name="T37" fmla="*/ 2147483647 h 234"/>
              <a:gd name="T38" fmla="*/ 2147483647 w 667"/>
              <a:gd name="T39" fmla="*/ 2147483647 h 234"/>
              <a:gd name="T40" fmla="*/ 2147483647 w 667"/>
              <a:gd name="T41" fmla="*/ 2147483647 h 234"/>
              <a:gd name="T42" fmla="*/ 2147483647 w 667"/>
              <a:gd name="T43" fmla="*/ 2147483647 h 234"/>
              <a:gd name="T44" fmla="*/ 2147483647 w 667"/>
              <a:gd name="T45" fmla="*/ 2147483647 h 234"/>
              <a:gd name="T46" fmla="*/ 2147483647 w 667"/>
              <a:gd name="T47" fmla="*/ 2147483647 h 234"/>
              <a:gd name="T48" fmla="*/ 2147483647 w 667"/>
              <a:gd name="T49" fmla="*/ 2147483647 h 234"/>
              <a:gd name="T50" fmla="*/ 2147483647 w 667"/>
              <a:gd name="T51" fmla="*/ 2147483647 h 234"/>
              <a:gd name="T52" fmla="*/ 2147483647 w 667"/>
              <a:gd name="T53" fmla="*/ 2147483647 h 234"/>
              <a:gd name="T54" fmla="*/ 2147483647 w 667"/>
              <a:gd name="T55" fmla="*/ 2147483647 h 234"/>
              <a:gd name="T56" fmla="*/ 2147483647 w 667"/>
              <a:gd name="T57" fmla="*/ 2147483647 h 234"/>
              <a:gd name="T58" fmla="*/ 2147483647 w 667"/>
              <a:gd name="T59" fmla="*/ 2147483647 h 234"/>
              <a:gd name="T60" fmla="*/ 2147483647 w 667"/>
              <a:gd name="T61" fmla="*/ 2147483647 h 234"/>
              <a:gd name="T62" fmla="*/ 2147483647 w 667"/>
              <a:gd name="T63" fmla="*/ 2147483647 h 234"/>
              <a:gd name="T64" fmla="*/ 2147483647 w 667"/>
              <a:gd name="T65" fmla="*/ 2147483647 h 234"/>
              <a:gd name="T66" fmla="*/ 2147483647 w 667"/>
              <a:gd name="T67" fmla="*/ 2147483647 h 234"/>
              <a:gd name="T68" fmla="*/ 2147483647 w 667"/>
              <a:gd name="T69" fmla="*/ 2147483647 h 234"/>
              <a:gd name="T70" fmla="*/ 2147483647 w 667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7"/>
              <a:gd name="T109" fmla="*/ 0 h 234"/>
              <a:gd name="T110" fmla="*/ 667 w 667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7" h="234">
                <a:moveTo>
                  <a:pt x="666" y="116"/>
                </a:moveTo>
                <a:lnTo>
                  <a:pt x="664" y="107"/>
                </a:lnTo>
                <a:lnTo>
                  <a:pt x="661" y="96"/>
                </a:lnTo>
                <a:lnTo>
                  <a:pt x="655" y="86"/>
                </a:lnTo>
                <a:lnTo>
                  <a:pt x="646" y="77"/>
                </a:lnTo>
                <a:lnTo>
                  <a:pt x="634" y="67"/>
                </a:lnTo>
                <a:lnTo>
                  <a:pt x="621" y="58"/>
                </a:lnTo>
                <a:lnTo>
                  <a:pt x="606" y="50"/>
                </a:lnTo>
                <a:lnTo>
                  <a:pt x="588" y="42"/>
                </a:lnTo>
                <a:lnTo>
                  <a:pt x="568" y="35"/>
                </a:lnTo>
                <a:lnTo>
                  <a:pt x="547" y="28"/>
                </a:lnTo>
                <a:lnTo>
                  <a:pt x="524" y="21"/>
                </a:lnTo>
                <a:lnTo>
                  <a:pt x="499" y="16"/>
                </a:lnTo>
                <a:lnTo>
                  <a:pt x="474" y="11"/>
                </a:lnTo>
                <a:lnTo>
                  <a:pt x="447" y="7"/>
                </a:lnTo>
                <a:lnTo>
                  <a:pt x="419" y="4"/>
                </a:lnTo>
                <a:lnTo>
                  <a:pt x="391" y="2"/>
                </a:lnTo>
                <a:lnTo>
                  <a:pt x="362" y="1"/>
                </a:lnTo>
                <a:lnTo>
                  <a:pt x="333" y="0"/>
                </a:lnTo>
                <a:lnTo>
                  <a:pt x="304" y="1"/>
                </a:lnTo>
                <a:lnTo>
                  <a:pt x="275" y="2"/>
                </a:lnTo>
                <a:lnTo>
                  <a:pt x="247" y="4"/>
                </a:lnTo>
                <a:lnTo>
                  <a:pt x="219" y="7"/>
                </a:lnTo>
                <a:lnTo>
                  <a:pt x="192" y="11"/>
                </a:lnTo>
                <a:lnTo>
                  <a:pt x="167" y="16"/>
                </a:lnTo>
                <a:lnTo>
                  <a:pt x="143" y="21"/>
                </a:lnTo>
                <a:lnTo>
                  <a:pt x="120" y="28"/>
                </a:lnTo>
                <a:lnTo>
                  <a:pt x="98" y="35"/>
                </a:lnTo>
                <a:lnTo>
                  <a:pt x="78" y="42"/>
                </a:lnTo>
                <a:lnTo>
                  <a:pt x="60" y="50"/>
                </a:lnTo>
                <a:lnTo>
                  <a:pt x="46" y="58"/>
                </a:lnTo>
                <a:lnTo>
                  <a:pt x="31" y="67"/>
                </a:lnTo>
                <a:lnTo>
                  <a:pt x="20" y="77"/>
                </a:lnTo>
                <a:lnTo>
                  <a:pt x="12" y="86"/>
                </a:lnTo>
                <a:lnTo>
                  <a:pt x="6" y="96"/>
                </a:lnTo>
                <a:lnTo>
                  <a:pt x="2" y="107"/>
                </a:lnTo>
                <a:lnTo>
                  <a:pt x="0" y="116"/>
                </a:lnTo>
                <a:lnTo>
                  <a:pt x="2" y="127"/>
                </a:lnTo>
                <a:lnTo>
                  <a:pt x="6" y="137"/>
                </a:lnTo>
                <a:lnTo>
                  <a:pt x="12" y="147"/>
                </a:lnTo>
                <a:lnTo>
                  <a:pt x="20" y="156"/>
                </a:lnTo>
                <a:lnTo>
                  <a:pt x="31" y="166"/>
                </a:lnTo>
                <a:lnTo>
                  <a:pt x="46" y="175"/>
                </a:lnTo>
                <a:lnTo>
                  <a:pt x="60" y="183"/>
                </a:lnTo>
                <a:lnTo>
                  <a:pt x="78" y="191"/>
                </a:lnTo>
                <a:lnTo>
                  <a:pt x="98" y="199"/>
                </a:lnTo>
                <a:lnTo>
                  <a:pt x="120" y="206"/>
                </a:lnTo>
                <a:lnTo>
                  <a:pt x="143" y="212"/>
                </a:lnTo>
                <a:lnTo>
                  <a:pt x="167" y="217"/>
                </a:lnTo>
                <a:lnTo>
                  <a:pt x="192" y="222"/>
                </a:lnTo>
                <a:lnTo>
                  <a:pt x="219" y="226"/>
                </a:lnTo>
                <a:lnTo>
                  <a:pt x="247" y="229"/>
                </a:lnTo>
                <a:lnTo>
                  <a:pt x="275" y="231"/>
                </a:lnTo>
                <a:lnTo>
                  <a:pt x="304" y="232"/>
                </a:lnTo>
                <a:lnTo>
                  <a:pt x="333" y="233"/>
                </a:lnTo>
                <a:lnTo>
                  <a:pt x="362" y="232"/>
                </a:lnTo>
                <a:lnTo>
                  <a:pt x="391" y="231"/>
                </a:lnTo>
                <a:lnTo>
                  <a:pt x="419" y="229"/>
                </a:lnTo>
                <a:lnTo>
                  <a:pt x="447" y="226"/>
                </a:lnTo>
                <a:lnTo>
                  <a:pt x="474" y="222"/>
                </a:lnTo>
                <a:lnTo>
                  <a:pt x="499" y="217"/>
                </a:lnTo>
                <a:lnTo>
                  <a:pt x="524" y="212"/>
                </a:lnTo>
                <a:lnTo>
                  <a:pt x="547" y="206"/>
                </a:lnTo>
                <a:lnTo>
                  <a:pt x="568" y="199"/>
                </a:lnTo>
                <a:lnTo>
                  <a:pt x="588" y="191"/>
                </a:lnTo>
                <a:lnTo>
                  <a:pt x="606" y="183"/>
                </a:lnTo>
                <a:lnTo>
                  <a:pt x="621" y="175"/>
                </a:lnTo>
                <a:lnTo>
                  <a:pt x="634" y="166"/>
                </a:lnTo>
                <a:lnTo>
                  <a:pt x="646" y="156"/>
                </a:lnTo>
                <a:lnTo>
                  <a:pt x="655" y="147"/>
                </a:lnTo>
                <a:lnTo>
                  <a:pt x="661" y="137"/>
                </a:lnTo>
                <a:lnTo>
                  <a:pt x="664" y="127"/>
                </a:lnTo>
                <a:lnTo>
                  <a:pt x="666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3" name="Rectangle 20"/>
          <p:cNvSpPr>
            <a:spLocks noChangeArrowheads="1"/>
          </p:cNvSpPr>
          <p:nvPr/>
        </p:nvSpPr>
        <p:spPr bwMode="auto">
          <a:xfrm>
            <a:off x="5776210" y="3062990"/>
            <a:ext cx="1384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</a:rPr>
              <a:t>copyrightDate</a:t>
            </a:r>
            <a:endParaRPr lang="en-US" sz="1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67624" name="Straight Connector 80"/>
          <p:cNvCxnSpPr>
            <a:cxnSpLocks noChangeShapeType="1"/>
          </p:cNvCxnSpPr>
          <p:nvPr/>
        </p:nvCxnSpPr>
        <p:spPr bwMode="auto">
          <a:xfrm>
            <a:off x="5715000" y="3124200"/>
            <a:ext cx="161144" cy="480934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25" name="Straight Connector 82"/>
          <p:cNvCxnSpPr>
            <a:cxnSpLocks noChangeShapeType="1"/>
          </p:cNvCxnSpPr>
          <p:nvPr/>
        </p:nvCxnSpPr>
        <p:spPr bwMode="auto">
          <a:xfrm flipV="1">
            <a:off x="6947941" y="3200400"/>
            <a:ext cx="291059" cy="404734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26" name="Straight Connector 84"/>
          <p:cNvCxnSpPr>
            <a:cxnSpLocks noChangeShapeType="1"/>
          </p:cNvCxnSpPr>
          <p:nvPr/>
        </p:nvCxnSpPr>
        <p:spPr bwMode="auto">
          <a:xfrm rot="10800000" flipV="1">
            <a:off x="7086600" y="3429000"/>
            <a:ext cx="457200" cy="228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7627" name="Group 86"/>
          <p:cNvGrpSpPr>
            <a:grpSpLocks/>
          </p:cNvGrpSpPr>
          <p:nvPr/>
        </p:nvGrpSpPr>
        <p:grpSpPr bwMode="auto">
          <a:xfrm>
            <a:off x="1600200" y="4191000"/>
            <a:ext cx="1176338" cy="609600"/>
            <a:chOff x="3768725" y="1600200"/>
            <a:chExt cx="1176338" cy="609600"/>
          </a:xfrm>
        </p:grpSpPr>
        <p:sp>
          <p:nvSpPr>
            <p:cNvPr id="67667" name="Freeform 13"/>
            <p:cNvSpPr>
              <a:spLocks/>
            </p:cNvSpPr>
            <p:nvPr/>
          </p:nvSpPr>
          <p:spPr bwMode="auto">
            <a:xfrm>
              <a:off x="3768725" y="16002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68" name="Rectangle 29"/>
            <p:cNvSpPr>
              <a:spLocks noChangeArrowheads="1"/>
            </p:cNvSpPr>
            <p:nvPr/>
          </p:nvSpPr>
          <p:spPr bwMode="auto">
            <a:xfrm>
              <a:off x="3997325" y="1721411"/>
              <a:ext cx="718146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Plays</a:t>
              </a:r>
            </a:p>
          </p:txBody>
        </p:sp>
      </p:grpSp>
      <p:grpSp>
        <p:nvGrpSpPr>
          <p:cNvPr id="67628" name="Group 92"/>
          <p:cNvGrpSpPr>
            <a:grpSpLocks/>
          </p:cNvGrpSpPr>
          <p:nvPr/>
        </p:nvGrpSpPr>
        <p:grpSpPr bwMode="auto">
          <a:xfrm>
            <a:off x="3657600" y="4343400"/>
            <a:ext cx="1176338" cy="609600"/>
            <a:chOff x="3768725" y="1600200"/>
            <a:chExt cx="1176338" cy="609600"/>
          </a:xfrm>
        </p:grpSpPr>
        <p:sp>
          <p:nvSpPr>
            <p:cNvPr id="67665" name="Freeform 13"/>
            <p:cNvSpPr>
              <a:spLocks/>
            </p:cNvSpPr>
            <p:nvPr/>
          </p:nvSpPr>
          <p:spPr bwMode="auto">
            <a:xfrm>
              <a:off x="3768725" y="16002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66" name="Rectangle 29"/>
            <p:cNvSpPr>
              <a:spLocks noChangeArrowheads="1"/>
            </p:cNvSpPr>
            <p:nvPr/>
          </p:nvSpPr>
          <p:spPr bwMode="auto">
            <a:xfrm>
              <a:off x="3865707" y="1739900"/>
              <a:ext cx="969818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Perform</a:t>
              </a:r>
            </a:p>
          </p:txBody>
        </p:sp>
      </p:grpSp>
      <p:grpSp>
        <p:nvGrpSpPr>
          <p:cNvPr id="67629" name="Group 95"/>
          <p:cNvGrpSpPr>
            <a:grpSpLocks/>
          </p:cNvGrpSpPr>
          <p:nvPr/>
        </p:nvGrpSpPr>
        <p:grpSpPr bwMode="auto">
          <a:xfrm>
            <a:off x="1524000" y="5105400"/>
            <a:ext cx="1309688" cy="373063"/>
            <a:chOff x="1693863" y="3429000"/>
            <a:chExt cx="1309687" cy="373063"/>
          </a:xfrm>
        </p:grpSpPr>
        <p:sp>
          <p:nvSpPr>
            <p:cNvPr id="67663" name="Freeform 17"/>
            <p:cNvSpPr>
              <a:spLocks/>
            </p:cNvSpPr>
            <p:nvPr/>
          </p:nvSpPr>
          <p:spPr bwMode="auto">
            <a:xfrm>
              <a:off x="1693863" y="3440113"/>
              <a:ext cx="1309687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64" name="Rectangle 31"/>
            <p:cNvSpPr>
              <a:spLocks noChangeArrowheads="1"/>
            </p:cNvSpPr>
            <p:nvPr/>
          </p:nvSpPr>
          <p:spPr bwMode="auto">
            <a:xfrm>
              <a:off x="1745332" y="3429000"/>
              <a:ext cx="1243931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Instrument</a:t>
              </a:r>
            </a:p>
          </p:txBody>
        </p:sp>
      </p:grpSp>
      <p:sp>
        <p:nvSpPr>
          <p:cNvPr id="67630" name="Freeform 9"/>
          <p:cNvSpPr>
            <a:spLocks/>
          </p:cNvSpPr>
          <p:nvPr/>
        </p:nvSpPr>
        <p:spPr bwMode="auto">
          <a:xfrm>
            <a:off x="1905000" y="5813425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31" name="Rectangle 19"/>
          <p:cNvSpPr>
            <a:spLocks noChangeArrowheads="1"/>
          </p:cNvSpPr>
          <p:nvPr/>
        </p:nvSpPr>
        <p:spPr bwMode="auto">
          <a:xfrm>
            <a:off x="1900238" y="5791200"/>
            <a:ext cx="842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dname</a:t>
            </a:r>
          </a:p>
        </p:txBody>
      </p:sp>
      <p:sp>
        <p:nvSpPr>
          <p:cNvPr id="67632" name="Freeform 9"/>
          <p:cNvSpPr>
            <a:spLocks/>
          </p:cNvSpPr>
          <p:nvPr/>
        </p:nvSpPr>
        <p:spPr bwMode="auto">
          <a:xfrm>
            <a:off x="1066800" y="5715000"/>
            <a:ext cx="8286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33" name="Rectangle 19"/>
          <p:cNvSpPr>
            <a:spLocks noChangeArrowheads="1"/>
          </p:cNvSpPr>
          <p:nvPr/>
        </p:nvSpPr>
        <p:spPr bwMode="auto">
          <a:xfrm>
            <a:off x="1066800" y="5692775"/>
            <a:ext cx="833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instrID</a:t>
            </a:r>
          </a:p>
        </p:txBody>
      </p:sp>
      <p:sp>
        <p:nvSpPr>
          <p:cNvPr id="67634" name="Freeform 9"/>
          <p:cNvSpPr>
            <a:spLocks/>
          </p:cNvSpPr>
          <p:nvPr/>
        </p:nvSpPr>
        <p:spPr bwMode="auto">
          <a:xfrm>
            <a:off x="2671763" y="56388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35" name="Rectangle 19"/>
          <p:cNvSpPr>
            <a:spLocks noChangeArrowheads="1"/>
          </p:cNvSpPr>
          <p:nvPr/>
        </p:nvSpPr>
        <p:spPr bwMode="auto">
          <a:xfrm>
            <a:off x="2752725" y="5638800"/>
            <a:ext cx="523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key</a:t>
            </a:r>
          </a:p>
        </p:txBody>
      </p:sp>
      <p:cxnSp>
        <p:nvCxnSpPr>
          <p:cNvPr id="67636" name="Straight Connector 108"/>
          <p:cNvCxnSpPr>
            <a:cxnSpLocks noChangeShapeType="1"/>
            <a:endCxn id="67633" idx="0"/>
          </p:cNvCxnSpPr>
          <p:nvPr/>
        </p:nvCxnSpPr>
        <p:spPr bwMode="auto">
          <a:xfrm rot="5400000">
            <a:off x="1477169" y="5493544"/>
            <a:ext cx="206375" cy="1920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37" name="Straight Connector 110"/>
          <p:cNvCxnSpPr>
            <a:cxnSpLocks noChangeShapeType="1"/>
            <a:endCxn id="67631" idx="0"/>
          </p:cNvCxnSpPr>
          <p:nvPr/>
        </p:nvCxnSpPr>
        <p:spPr bwMode="auto">
          <a:xfrm rot="16200000" flipH="1">
            <a:off x="2112963" y="5583237"/>
            <a:ext cx="304800" cy="1111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38" name="Straight Connector 112"/>
          <p:cNvCxnSpPr>
            <a:cxnSpLocks noChangeShapeType="1"/>
          </p:cNvCxnSpPr>
          <p:nvPr/>
        </p:nvCxnSpPr>
        <p:spPr bwMode="auto">
          <a:xfrm rot="16200000" flipH="1">
            <a:off x="2667000" y="5486400"/>
            <a:ext cx="152400" cy="152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7639" name="Group 113"/>
          <p:cNvGrpSpPr>
            <a:grpSpLocks/>
          </p:cNvGrpSpPr>
          <p:nvPr/>
        </p:nvGrpSpPr>
        <p:grpSpPr bwMode="auto">
          <a:xfrm>
            <a:off x="5791200" y="5105400"/>
            <a:ext cx="1309688" cy="373063"/>
            <a:chOff x="1693863" y="3429000"/>
            <a:chExt cx="1309687" cy="373063"/>
          </a:xfrm>
        </p:grpSpPr>
        <p:sp>
          <p:nvSpPr>
            <p:cNvPr id="67661" name="Freeform 17"/>
            <p:cNvSpPr>
              <a:spLocks/>
            </p:cNvSpPr>
            <p:nvPr/>
          </p:nvSpPr>
          <p:spPr bwMode="auto">
            <a:xfrm>
              <a:off x="1693863" y="3440113"/>
              <a:ext cx="1309687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62" name="Rectangle 31"/>
            <p:cNvSpPr>
              <a:spLocks noChangeArrowheads="1"/>
            </p:cNvSpPr>
            <p:nvPr/>
          </p:nvSpPr>
          <p:spPr bwMode="auto">
            <a:xfrm>
              <a:off x="1998663" y="3429000"/>
              <a:ext cx="807914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Songs</a:t>
              </a:r>
            </a:p>
          </p:txBody>
        </p:sp>
      </p:grpSp>
      <p:sp>
        <p:nvSpPr>
          <p:cNvPr id="67640" name="Freeform 9"/>
          <p:cNvSpPr>
            <a:spLocks/>
          </p:cNvSpPr>
          <p:nvPr/>
        </p:nvSpPr>
        <p:spPr bwMode="auto">
          <a:xfrm>
            <a:off x="6172200" y="5813425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41" name="Rectangle 19"/>
          <p:cNvSpPr>
            <a:spLocks noChangeArrowheads="1"/>
          </p:cNvSpPr>
          <p:nvPr/>
        </p:nvSpPr>
        <p:spPr bwMode="auto">
          <a:xfrm>
            <a:off x="6308725" y="5791200"/>
            <a:ext cx="549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title</a:t>
            </a:r>
          </a:p>
        </p:txBody>
      </p:sp>
      <p:sp>
        <p:nvSpPr>
          <p:cNvPr id="67642" name="Freeform 9"/>
          <p:cNvSpPr>
            <a:spLocks/>
          </p:cNvSpPr>
          <p:nvPr/>
        </p:nvSpPr>
        <p:spPr bwMode="auto">
          <a:xfrm>
            <a:off x="5334000" y="5715000"/>
            <a:ext cx="8286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43" name="Rectangle 19"/>
          <p:cNvSpPr>
            <a:spLocks noChangeArrowheads="1"/>
          </p:cNvSpPr>
          <p:nvPr/>
        </p:nvSpPr>
        <p:spPr bwMode="auto">
          <a:xfrm>
            <a:off x="5334000" y="5692775"/>
            <a:ext cx="876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songID</a:t>
            </a:r>
          </a:p>
        </p:txBody>
      </p:sp>
      <p:sp>
        <p:nvSpPr>
          <p:cNvPr id="67644" name="Freeform 9"/>
          <p:cNvSpPr>
            <a:spLocks/>
          </p:cNvSpPr>
          <p:nvPr/>
        </p:nvSpPr>
        <p:spPr bwMode="auto">
          <a:xfrm>
            <a:off x="6938963" y="56388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45" name="Rectangle 19"/>
          <p:cNvSpPr>
            <a:spLocks noChangeArrowheads="1"/>
          </p:cNvSpPr>
          <p:nvPr/>
        </p:nvSpPr>
        <p:spPr bwMode="auto">
          <a:xfrm>
            <a:off x="6934200" y="5638800"/>
            <a:ext cx="820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author</a:t>
            </a:r>
          </a:p>
        </p:txBody>
      </p:sp>
      <p:cxnSp>
        <p:nvCxnSpPr>
          <p:cNvPr id="67646" name="Straight Connector 122"/>
          <p:cNvCxnSpPr>
            <a:cxnSpLocks noChangeShapeType="1"/>
            <a:endCxn id="67643" idx="0"/>
          </p:cNvCxnSpPr>
          <p:nvPr/>
        </p:nvCxnSpPr>
        <p:spPr bwMode="auto">
          <a:xfrm rot="5400000">
            <a:off x="5754687" y="5503863"/>
            <a:ext cx="206375" cy="1714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47" name="Straight Connector 123"/>
          <p:cNvCxnSpPr>
            <a:cxnSpLocks noChangeShapeType="1"/>
            <a:endCxn id="67641" idx="0"/>
          </p:cNvCxnSpPr>
          <p:nvPr/>
        </p:nvCxnSpPr>
        <p:spPr bwMode="auto">
          <a:xfrm rot="16200000" flipH="1">
            <a:off x="6415882" y="5623718"/>
            <a:ext cx="304800" cy="3016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48" name="Straight Connector 124"/>
          <p:cNvCxnSpPr>
            <a:cxnSpLocks noChangeShapeType="1"/>
          </p:cNvCxnSpPr>
          <p:nvPr/>
        </p:nvCxnSpPr>
        <p:spPr bwMode="auto">
          <a:xfrm>
            <a:off x="6934200" y="5486400"/>
            <a:ext cx="163643" cy="18737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49" name="Straight Connector 127"/>
          <p:cNvCxnSpPr>
            <a:cxnSpLocks noChangeShapeType="1"/>
            <a:stCxn id="67616" idx="1"/>
          </p:cNvCxnSpPr>
          <p:nvPr/>
        </p:nvCxnSpPr>
        <p:spPr bwMode="auto">
          <a:xfrm>
            <a:off x="2819399" y="3771900"/>
            <a:ext cx="1143001" cy="7239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50" name="Straight Connector 130"/>
          <p:cNvCxnSpPr>
            <a:cxnSpLocks noChangeShapeType="1"/>
          </p:cNvCxnSpPr>
          <p:nvPr/>
        </p:nvCxnSpPr>
        <p:spPr bwMode="auto">
          <a:xfrm>
            <a:off x="4495800" y="4800600"/>
            <a:ext cx="1295400" cy="457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51" name="Straight Connector 132"/>
          <p:cNvCxnSpPr>
            <a:cxnSpLocks noChangeShapeType="1"/>
          </p:cNvCxnSpPr>
          <p:nvPr/>
        </p:nvCxnSpPr>
        <p:spPr bwMode="auto">
          <a:xfrm rot="5400000">
            <a:off x="2095501" y="4076700"/>
            <a:ext cx="228600" cy="31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52" name="Straight Connector 134"/>
          <p:cNvCxnSpPr>
            <a:cxnSpLocks noChangeShapeType="1"/>
          </p:cNvCxnSpPr>
          <p:nvPr/>
        </p:nvCxnSpPr>
        <p:spPr bwMode="auto">
          <a:xfrm rot="5400000">
            <a:off x="2051050" y="4946650"/>
            <a:ext cx="304800" cy="127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" name="Group 95"/>
          <p:cNvGrpSpPr>
            <a:grpSpLocks/>
          </p:cNvGrpSpPr>
          <p:nvPr/>
        </p:nvGrpSpPr>
        <p:grpSpPr bwMode="auto">
          <a:xfrm>
            <a:off x="5867400" y="3962400"/>
            <a:ext cx="1176338" cy="1156741"/>
            <a:chOff x="5867400" y="3962400"/>
            <a:chExt cx="1176338" cy="1156741"/>
          </a:xfrm>
        </p:grpSpPr>
        <p:grpSp>
          <p:nvGrpSpPr>
            <p:cNvPr id="67656" name="Group 89"/>
            <p:cNvGrpSpPr>
              <a:grpSpLocks/>
            </p:cNvGrpSpPr>
            <p:nvPr/>
          </p:nvGrpSpPr>
          <p:grpSpPr bwMode="auto">
            <a:xfrm>
              <a:off x="5867400" y="4191000"/>
              <a:ext cx="1176338" cy="609600"/>
              <a:chOff x="3768725" y="1600200"/>
              <a:chExt cx="1176338" cy="609600"/>
            </a:xfrm>
          </p:grpSpPr>
          <p:sp>
            <p:nvSpPr>
              <p:cNvPr id="67659" name="Freeform 13"/>
              <p:cNvSpPr>
                <a:spLocks/>
              </p:cNvSpPr>
              <p:nvPr/>
            </p:nvSpPr>
            <p:spPr bwMode="auto">
              <a:xfrm>
                <a:off x="3768725" y="1600200"/>
                <a:ext cx="1176338" cy="609600"/>
              </a:xfrm>
              <a:custGeom>
                <a:avLst/>
                <a:gdLst>
                  <a:gd name="T0" fmla="*/ 0 w 741"/>
                  <a:gd name="T1" fmla="*/ 2147483647 h 384"/>
                  <a:gd name="T2" fmla="*/ 2147483647 w 741"/>
                  <a:gd name="T3" fmla="*/ 0 h 384"/>
                  <a:gd name="T4" fmla="*/ 2147483647 w 741"/>
                  <a:gd name="T5" fmla="*/ 2147483647 h 384"/>
                  <a:gd name="T6" fmla="*/ 2147483647 w 741"/>
                  <a:gd name="T7" fmla="*/ 2147483647 h 384"/>
                  <a:gd name="T8" fmla="*/ 0 w 741"/>
                  <a:gd name="T9" fmla="*/ 2147483647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1"/>
                  <a:gd name="T16" fmla="*/ 0 h 384"/>
                  <a:gd name="T17" fmla="*/ 741 w 741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1" h="384">
                    <a:moveTo>
                      <a:pt x="0" y="191"/>
                    </a:moveTo>
                    <a:lnTo>
                      <a:pt x="365" y="0"/>
                    </a:lnTo>
                    <a:lnTo>
                      <a:pt x="740" y="198"/>
                    </a:lnTo>
                    <a:lnTo>
                      <a:pt x="365" y="383"/>
                    </a:lnTo>
                    <a:lnTo>
                      <a:pt x="0" y="19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60" name="Rectangle 29"/>
              <p:cNvSpPr>
                <a:spLocks noChangeArrowheads="1"/>
              </p:cNvSpPr>
              <p:nvPr/>
            </p:nvSpPr>
            <p:spPr bwMode="auto">
              <a:xfrm>
                <a:off x="3909847" y="1721411"/>
                <a:ext cx="1001878" cy="335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pitchFamily="34" charset="0"/>
                  </a:rPr>
                  <a:t>Appears</a:t>
                </a:r>
              </a:p>
            </p:txBody>
          </p:sp>
        </p:grpSp>
        <p:cxnSp>
          <p:nvCxnSpPr>
            <p:cNvPr id="67657" name="Straight Arrow Connector 136"/>
            <p:cNvCxnSpPr>
              <a:cxnSpLocks noChangeShapeType="1"/>
            </p:cNvCxnSpPr>
            <p:nvPr/>
          </p:nvCxnSpPr>
          <p:spPr bwMode="auto">
            <a:xfrm flipV="1">
              <a:off x="6453266" y="4800600"/>
              <a:ext cx="777" cy="318541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658" name="Straight Connector 138"/>
            <p:cNvCxnSpPr>
              <a:cxnSpLocks noChangeShapeType="1"/>
              <a:endCxn id="67614" idx="2"/>
            </p:cNvCxnSpPr>
            <p:nvPr/>
          </p:nvCxnSpPr>
          <p:spPr bwMode="auto">
            <a:xfrm flipH="1" flipV="1">
              <a:off x="6447632" y="3962400"/>
              <a:ext cx="5634" cy="21985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138049" y="4188852"/>
            <a:ext cx="5069336" cy="2400657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tIns="91440" rIns="182880" bIns="9144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CREAT TABLE  </a:t>
            </a:r>
            <a:r>
              <a:rPr lang="en-US" sz="1800" dirty="0" err="1">
                <a:solidFill>
                  <a:srgbClr val="FFFF00"/>
                </a:solidFill>
                <a:latin typeface="Comic Sans MS" pitchFamily="66" charset="0"/>
              </a:rPr>
              <a:t>Songs_Appears</a:t>
            </a:r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 ( </a:t>
            </a:r>
          </a:p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    </a:t>
            </a:r>
            <a:r>
              <a:rPr lang="en-US" sz="1800" dirty="0" err="1">
                <a:solidFill>
                  <a:srgbClr val="FFFF00"/>
                </a:solidFill>
                <a:latin typeface="Comic Sans MS" pitchFamily="66" charset="0"/>
              </a:rPr>
              <a:t>songID</a:t>
            </a:r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	INTEGER,</a:t>
            </a:r>
          </a:p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    author	CHAR(30),</a:t>
            </a:r>
          </a:p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    title		CHAR(30),</a:t>
            </a:r>
          </a:p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    </a:t>
            </a:r>
            <a:r>
              <a:rPr lang="en-US" sz="1800" dirty="0" err="1">
                <a:solidFill>
                  <a:srgbClr val="FFFF00"/>
                </a:solidFill>
                <a:latin typeface="Comic Sans MS" pitchFamily="66" charset="0"/>
              </a:rPr>
              <a:t>albumID</a:t>
            </a:r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	INTEGER  NOT NULL,</a:t>
            </a:r>
          </a:p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    PRIMARY KEY	(</a:t>
            </a:r>
            <a:r>
              <a:rPr lang="en-US" sz="1800" dirty="0" err="1">
                <a:solidFill>
                  <a:srgbClr val="FFFF00"/>
                </a:solidFill>
                <a:latin typeface="Comic Sans MS" pitchFamily="66" charset="0"/>
              </a:rPr>
              <a:t>songID</a:t>
            </a:r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),</a:t>
            </a:r>
          </a:p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    FOREIGN KEY (</a:t>
            </a:r>
            <a:r>
              <a:rPr lang="en-US" sz="1800" dirty="0" err="1">
                <a:solidFill>
                  <a:srgbClr val="FFFF00"/>
                </a:solidFill>
                <a:latin typeface="Comic Sans MS" pitchFamily="66" charset="0"/>
              </a:rPr>
              <a:t>albumID</a:t>
            </a:r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)</a:t>
            </a:r>
          </a:p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	  REFERENCES  	</a:t>
            </a:r>
            <a:r>
              <a:rPr lang="en-US" sz="1800" dirty="0" err="1">
                <a:solidFill>
                  <a:srgbClr val="FFFF00"/>
                </a:solidFill>
                <a:latin typeface="Comic Sans MS" pitchFamily="66" charset="0"/>
              </a:rPr>
              <a:t>Album_Producer</a:t>
            </a:r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 )</a:t>
            </a:r>
          </a:p>
        </p:txBody>
      </p:sp>
      <p:sp>
        <p:nvSpPr>
          <p:cNvPr id="94" name="Rectangle 20"/>
          <p:cNvSpPr>
            <a:spLocks noChangeArrowheads="1"/>
          </p:cNvSpPr>
          <p:nvPr/>
        </p:nvSpPr>
        <p:spPr bwMode="auto">
          <a:xfrm>
            <a:off x="5988166" y="1492298"/>
            <a:ext cx="79669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 dirty="0">
                <a:solidFill>
                  <a:srgbClr val="000000"/>
                </a:solidFill>
                <a:latin typeface="Arial" pitchFamily="34" charset="0"/>
              </a:rPr>
              <a:t>phone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E08CC-9705-4DB2-A1A9-924A4E11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9533-3943-43EB-8E22-57562839A967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1ED37-1427-4889-8D89-B90943C38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5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0"/>
          <p:cNvGrpSpPr>
            <a:grpSpLocks/>
          </p:cNvGrpSpPr>
          <p:nvPr/>
        </p:nvGrpSpPr>
        <p:grpSpPr bwMode="auto">
          <a:xfrm>
            <a:off x="3200400" y="4191000"/>
            <a:ext cx="5849938" cy="2154238"/>
            <a:chOff x="3141663" y="1350963"/>
            <a:chExt cx="5849937" cy="2154237"/>
          </a:xfrm>
        </p:grpSpPr>
        <p:sp>
          <p:nvSpPr>
            <p:cNvPr id="9262" name="Freeform 33"/>
            <p:cNvSpPr>
              <a:spLocks/>
            </p:cNvSpPr>
            <p:nvPr/>
          </p:nvSpPr>
          <p:spPr bwMode="auto">
            <a:xfrm>
              <a:off x="6757988" y="1981200"/>
              <a:ext cx="720725" cy="519113"/>
            </a:xfrm>
            <a:custGeom>
              <a:avLst/>
              <a:gdLst>
                <a:gd name="T0" fmla="*/ 2147483647 w 454"/>
                <a:gd name="T1" fmla="*/ 2147483647 h 327"/>
                <a:gd name="T2" fmla="*/ 2147483647 w 454"/>
                <a:gd name="T3" fmla="*/ 2147483647 h 327"/>
                <a:gd name="T4" fmla="*/ 2147483647 w 454"/>
                <a:gd name="T5" fmla="*/ 2147483647 h 327"/>
                <a:gd name="T6" fmla="*/ 2147483647 w 454"/>
                <a:gd name="T7" fmla="*/ 2147483647 h 327"/>
                <a:gd name="T8" fmla="*/ 2147483647 w 454"/>
                <a:gd name="T9" fmla="*/ 2147483647 h 327"/>
                <a:gd name="T10" fmla="*/ 2147483647 w 454"/>
                <a:gd name="T11" fmla="*/ 2147483647 h 327"/>
                <a:gd name="T12" fmla="*/ 2147483647 w 454"/>
                <a:gd name="T13" fmla="*/ 2147483647 h 327"/>
                <a:gd name="T14" fmla="*/ 2147483647 w 454"/>
                <a:gd name="T15" fmla="*/ 2147483647 h 327"/>
                <a:gd name="T16" fmla="*/ 2147483647 w 454"/>
                <a:gd name="T17" fmla="*/ 0 h 327"/>
                <a:gd name="T18" fmla="*/ 2147483647 w 454"/>
                <a:gd name="T19" fmla="*/ 0 h 327"/>
                <a:gd name="T20" fmla="*/ 2147483647 w 454"/>
                <a:gd name="T21" fmla="*/ 2147483647 h 327"/>
                <a:gd name="T22" fmla="*/ 2147483647 w 454"/>
                <a:gd name="T23" fmla="*/ 2147483647 h 327"/>
                <a:gd name="T24" fmla="*/ 2147483647 w 454"/>
                <a:gd name="T25" fmla="*/ 2147483647 h 327"/>
                <a:gd name="T26" fmla="*/ 2147483647 w 454"/>
                <a:gd name="T27" fmla="*/ 2147483647 h 327"/>
                <a:gd name="T28" fmla="*/ 2147483647 w 454"/>
                <a:gd name="T29" fmla="*/ 2147483647 h 327"/>
                <a:gd name="T30" fmla="*/ 2147483647 w 454"/>
                <a:gd name="T31" fmla="*/ 2147483647 h 327"/>
                <a:gd name="T32" fmla="*/ 2147483647 w 454"/>
                <a:gd name="T33" fmla="*/ 2147483647 h 327"/>
                <a:gd name="T34" fmla="*/ 2147483647 w 454"/>
                <a:gd name="T35" fmla="*/ 2147483647 h 327"/>
                <a:gd name="T36" fmla="*/ 2147483647 w 454"/>
                <a:gd name="T37" fmla="*/ 2147483647 h 327"/>
                <a:gd name="T38" fmla="*/ 2147483647 w 454"/>
                <a:gd name="T39" fmla="*/ 2147483647 h 327"/>
                <a:gd name="T40" fmla="*/ 2147483647 w 454"/>
                <a:gd name="T41" fmla="*/ 2147483647 h 327"/>
                <a:gd name="T42" fmla="*/ 2147483647 w 454"/>
                <a:gd name="T43" fmla="*/ 2147483647 h 327"/>
                <a:gd name="T44" fmla="*/ 2147483647 w 454"/>
                <a:gd name="T45" fmla="*/ 2147483647 h 327"/>
                <a:gd name="T46" fmla="*/ 2147483647 w 454"/>
                <a:gd name="T47" fmla="*/ 2147483647 h 327"/>
                <a:gd name="T48" fmla="*/ 2147483647 w 454"/>
                <a:gd name="T49" fmla="*/ 2147483647 h 327"/>
                <a:gd name="T50" fmla="*/ 2147483647 w 454"/>
                <a:gd name="T51" fmla="*/ 2147483647 h 327"/>
                <a:gd name="T52" fmla="*/ 2147483647 w 454"/>
                <a:gd name="T53" fmla="*/ 2147483647 h 327"/>
                <a:gd name="T54" fmla="*/ 2147483647 w 454"/>
                <a:gd name="T55" fmla="*/ 2147483647 h 327"/>
                <a:gd name="T56" fmla="*/ 2147483647 w 454"/>
                <a:gd name="T57" fmla="*/ 2147483647 h 327"/>
                <a:gd name="T58" fmla="*/ 2147483647 w 454"/>
                <a:gd name="T59" fmla="*/ 2147483647 h 327"/>
                <a:gd name="T60" fmla="*/ 2147483647 w 454"/>
                <a:gd name="T61" fmla="*/ 2147483647 h 327"/>
                <a:gd name="T62" fmla="*/ 2147483647 w 454"/>
                <a:gd name="T63" fmla="*/ 2147483647 h 327"/>
                <a:gd name="T64" fmla="*/ 2147483647 w 454"/>
                <a:gd name="T65" fmla="*/ 2147483647 h 327"/>
                <a:gd name="T66" fmla="*/ 2147483647 w 454"/>
                <a:gd name="T67" fmla="*/ 2147483647 h 327"/>
                <a:gd name="T68" fmla="*/ 2147483647 w 454"/>
                <a:gd name="T69" fmla="*/ 2147483647 h 327"/>
                <a:gd name="T70" fmla="*/ 2147483647 w 454"/>
                <a:gd name="T71" fmla="*/ 2147483647 h 3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4"/>
                <a:gd name="T109" fmla="*/ 0 h 327"/>
                <a:gd name="T110" fmla="*/ 454 w 454"/>
                <a:gd name="T111" fmla="*/ 327 h 32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4" h="327">
                  <a:moveTo>
                    <a:pt x="453" y="163"/>
                  </a:moveTo>
                  <a:lnTo>
                    <a:pt x="451" y="148"/>
                  </a:lnTo>
                  <a:lnTo>
                    <a:pt x="448" y="134"/>
                  </a:lnTo>
                  <a:lnTo>
                    <a:pt x="445" y="120"/>
                  </a:lnTo>
                  <a:lnTo>
                    <a:pt x="439" y="106"/>
                  </a:lnTo>
                  <a:lnTo>
                    <a:pt x="431" y="94"/>
                  </a:lnTo>
                  <a:lnTo>
                    <a:pt x="422" y="80"/>
                  </a:lnTo>
                  <a:lnTo>
                    <a:pt x="411" y="68"/>
                  </a:lnTo>
                  <a:lnTo>
                    <a:pt x="399" y="57"/>
                  </a:lnTo>
                  <a:lnTo>
                    <a:pt x="386" y="47"/>
                  </a:lnTo>
                  <a:lnTo>
                    <a:pt x="372" y="37"/>
                  </a:lnTo>
                  <a:lnTo>
                    <a:pt x="356" y="29"/>
                  </a:lnTo>
                  <a:lnTo>
                    <a:pt x="339" y="21"/>
                  </a:lnTo>
                  <a:lnTo>
                    <a:pt x="322" y="15"/>
                  </a:lnTo>
                  <a:lnTo>
                    <a:pt x="303" y="9"/>
                  </a:lnTo>
                  <a:lnTo>
                    <a:pt x="285" y="5"/>
                  </a:lnTo>
                  <a:lnTo>
                    <a:pt x="265" y="1"/>
                  </a:lnTo>
                  <a:lnTo>
                    <a:pt x="246" y="0"/>
                  </a:lnTo>
                  <a:lnTo>
                    <a:pt x="225" y="0"/>
                  </a:lnTo>
                  <a:lnTo>
                    <a:pt x="206" y="0"/>
                  </a:lnTo>
                  <a:lnTo>
                    <a:pt x="186" y="1"/>
                  </a:lnTo>
                  <a:lnTo>
                    <a:pt x="167" y="5"/>
                  </a:lnTo>
                  <a:lnTo>
                    <a:pt x="148" y="9"/>
                  </a:lnTo>
                  <a:lnTo>
                    <a:pt x="130" y="15"/>
                  </a:lnTo>
                  <a:lnTo>
                    <a:pt x="113" y="21"/>
                  </a:lnTo>
                  <a:lnTo>
                    <a:pt x="96" y="29"/>
                  </a:lnTo>
                  <a:lnTo>
                    <a:pt x="80" y="37"/>
                  </a:lnTo>
                  <a:lnTo>
                    <a:pt x="65" y="47"/>
                  </a:lnTo>
                  <a:lnTo>
                    <a:pt x="53" y="57"/>
                  </a:lnTo>
                  <a:lnTo>
                    <a:pt x="40" y="68"/>
                  </a:lnTo>
                  <a:lnTo>
                    <a:pt x="29" y="80"/>
                  </a:lnTo>
                  <a:lnTo>
                    <a:pt x="21" y="94"/>
                  </a:lnTo>
                  <a:lnTo>
                    <a:pt x="13" y="106"/>
                  </a:lnTo>
                  <a:lnTo>
                    <a:pt x="7" y="120"/>
                  </a:lnTo>
                  <a:lnTo>
                    <a:pt x="3" y="134"/>
                  </a:lnTo>
                  <a:lnTo>
                    <a:pt x="1" y="148"/>
                  </a:lnTo>
                  <a:lnTo>
                    <a:pt x="0" y="163"/>
                  </a:lnTo>
                  <a:lnTo>
                    <a:pt x="1" y="177"/>
                  </a:lnTo>
                  <a:lnTo>
                    <a:pt x="3" y="191"/>
                  </a:lnTo>
                  <a:lnTo>
                    <a:pt x="7" y="205"/>
                  </a:lnTo>
                  <a:lnTo>
                    <a:pt x="13" y="217"/>
                  </a:lnTo>
                  <a:lnTo>
                    <a:pt x="21" y="231"/>
                  </a:lnTo>
                  <a:lnTo>
                    <a:pt x="29" y="244"/>
                  </a:lnTo>
                  <a:lnTo>
                    <a:pt x="40" y="255"/>
                  </a:lnTo>
                  <a:lnTo>
                    <a:pt x="53" y="266"/>
                  </a:lnTo>
                  <a:lnTo>
                    <a:pt x="65" y="278"/>
                  </a:lnTo>
                  <a:lnTo>
                    <a:pt x="80" y="288"/>
                  </a:lnTo>
                  <a:lnTo>
                    <a:pt x="96" y="296"/>
                  </a:lnTo>
                  <a:lnTo>
                    <a:pt x="113" y="303"/>
                  </a:lnTo>
                  <a:lnTo>
                    <a:pt x="130" y="310"/>
                  </a:lnTo>
                  <a:lnTo>
                    <a:pt x="148" y="316"/>
                  </a:lnTo>
                  <a:lnTo>
                    <a:pt x="167" y="320"/>
                  </a:lnTo>
                  <a:lnTo>
                    <a:pt x="186" y="323"/>
                  </a:lnTo>
                  <a:lnTo>
                    <a:pt x="206" y="326"/>
                  </a:lnTo>
                  <a:lnTo>
                    <a:pt x="225" y="326"/>
                  </a:lnTo>
                  <a:lnTo>
                    <a:pt x="246" y="326"/>
                  </a:lnTo>
                  <a:lnTo>
                    <a:pt x="265" y="323"/>
                  </a:lnTo>
                  <a:lnTo>
                    <a:pt x="285" y="320"/>
                  </a:lnTo>
                  <a:lnTo>
                    <a:pt x="303" y="316"/>
                  </a:lnTo>
                  <a:lnTo>
                    <a:pt x="322" y="310"/>
                  </a:lnTo>
                  <a:lnTo>
                    <a:pt x="339" y="303"/>
                  </a:lnTo>
                  <a:lnTo>
                    <a:pt x="356" y="296"/>
                  </a:lnTo>
                  <a:lnTo>
                    <a:pt x="372" y="288"/>
                  </a:lnTo>
                  <a:lnTo>
                    <a:pt x="386" y="278"/>
                  </a:lnTo>
                  <a:lnTo>
                    <a:pt x="399" y="266"/>
                  </a:lnTo>
                  <a:lnTo>
                    <a:pt x="411" y="255"/>
                  </a:lnTo>
                  <a:lnTo>
                    <a:pt x="422" y="244"/>
                  </a:lnTo>
                  <a:lnTo>
                    <a:pt x="431" y="231"/>
                  </a:lnTo>
                  <a:lnTo>
                    <a:pt x="439" y="217"/>
                  </a:lnTo>
                  <a:lnTo>
                    <a:pt x="445" y="205"/>
                  </a:lnTo>
                  <a:lnTo>
                    <a:pt x="448" y="191"/>
                  </a:lnTo>
                  <a:lnTo>
                    <a:pt x="451" y="177"/>
                  </a:lnTo>
                  <a:lnTo>
                    <a:pt x="453" y="16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Freeform 34"/>
            <p:cNvSpPr>
              <a:spLocks/>
            </p:cNvSpPr>
            <p:nvPr/>
          </p:nvSpPr>
          <p:spPr bwMode="auto">
            <a:xfrm>
              <a:off x="8077200" y="2003425"/>
              <a:ext cx="912813" cy="496888"/>
            </a:xfrm>
            <a:custGeom>
              <a:avLst/>
              <a:gdLst>
                <a:gd name="T0" fmla="*/ 2147483647 w 575"/>
                <a:gd name="T1" fmla="*/ 2147483647 h 313"/>
                <a:gd name="T2" fmla="*/ 2147483647 w 575"/>
                <a:gd name="T3" fmla="*/ 2147483647 h 313"/>
                <a:gd name="T4" fmla="*/ 2147483647 w 575"/>
                <a:gd name="T5" fmla="*/ 2147483647 h 313"/>
                <a:gd name="T6" fmla="*/ 2147483647 w 575"/>
                <a:gd name="T7" fmla="*/ 2147483647 h 313"/>
                <a:gd name="T8" fmla="*/ 2147483647 w 575"/>
                <a:gd name="T9" fmla="*/ 2147483647 h 313"/>
                <a:gd name="T10" fmla="*/ 2147483647 w 575"/>
                <a:gd name="T11" fmla="*/ 2147483647 h 313"/>
                <a:gd name="T12" fmla="*/ 2147483647 w 575"/>
                <a:gd name="T13" fmla="*/ 2147483647 h 313"/>
                <a:gd name="T14" fmla="*/ 2147483647 w 575"/>
                <a:gd name="T15" fmla="*/ 2147483647 h 313"/>
                <a:gd name="T16" fmla="*/ 2147483647 w 575"/>
                <a:gd name="T17" fmla="*/ 2147483647 h 313"/>
                <a:gd name="T18" fmla="*/ 2147483647 w 575"/>
                <a:gd name="T19" fmla="*/ 2147483647 h 313"/>
                <a:gd name="T20" fmla="*/ 2147483647 w 575"/>
                <a:gd name="T21" fmla="*/ 2147483647 h 313"/>
                <a:gd name="T22" fmla="*/ 2147483647 w 575"/>
                <a:gd name="T23" fmla="*/ 2147483647 h 313"/>
                <a:gd name="T24" fmla="*/ 2147483647 w 575"/>
                <a:gd name="T25" fmla="*/ 2147483647 h 313"/>
                <a:gd name="T26" fmla="*/ 2147483647 w 575"/>
                <a:gd name="T27" fmla="*/ 2147483647 h 313"/>
                <a:gd name="T28" fmla="*/ 2147483647 w 575"/>
                <a:gd name="T29" fmla="*/ 2147483647 h 313"/>
                <a:gd name="T30" fmla="*/ 2147483647 w 575"/>
                <a:gd name="T31" fmla="*/ 2147483647 h 313"/>
                <a:gd name="T32" fmla="*/ 2147483647 w 575"/>
                <a:gd name="T33" fmla="*/ 2147483647 h 313"/>
                <a:gd name="T34" fmla="*/ 2147483647 w 575"/>
                <a:gd name="T35" fmla="*/ 2147483647 h 313"/>
                <a:gd name="T36" fmla="*/ 2147483647 w 575"/>
                <a:gd name="T37" fmla="*/ 2147483647 h 313"/>
                <a:gd name="T38" fmla="*/ 2147483647 w 575"/>
                <a:gd name="T39" fmla="*/ 2147483647 h 313"/>
                <a:gd name="T40" fmla="*/ 2147483647 w 575"/>
                <a:gd name="T41" fmla="*/ 2147483647 h 313"/>
                <a:gd name="T42" fmla="*/ 2147483647 w 575"/>
                <a:gd name="T43" fmla="*/ 2147483647 h 313"/>
                <a:gd name="T44" fmla="*/ 2147483647 w 575"/>
                <a:gd name="T45" fmla="*/ 2147483647 h 313"/>
                <a:gd name="T46" fmla="*/ 2147483647 w 575"/>
                <a:gd name="T47" fmla="*/ 2147483647 h 313"/>
                <a:gd name="T48" fmla="*/ 2147483647 w 575"/>
                <a:gd name="T49" fmla="*/ 2147483647 h 313"/>
                <a:gd name="T50" fmla="*/ 2147483647 w 575"/>
                <a:gd name="T51" fmla="*/ 2147483647 h 313"/>
                <a:gd name="T52" fmla="*/ 2147483647 w 575"/>
                <a:gd name="T53" fmla="*/ 0 h 313"/>
                <a:gd name="T54" fmla="*/ 2147483647 w 575"/>
                <a:gd name="T55" fmla="*/ 0 h 313"/>
                <a:gd name="T56" fmla="*/ 2147483647 w 575"/>
                <a:gd name="T57" fmla="*/ 2147483647 h 313"/>
                <a:gd name="T58" fmla="*/ 2147483647 w 575"/>
                <a:gd name="T59" fmla="*/ 2147483647 h 313"/>
                <a:gd name="T60" fmla="*/ 2147483647 w 575"/>
                <a:gd name="T61" fmla="*/ 2147483647 h 313"/>
                <a:gd name="T62" fmla="*/ 2147483647 w 575"/>
                <a:gd name="T63" fmla="*/ 2147483647 h 313"/>
                <a:gd name="T64" fmla="*/ 2147483647 w 575"/>
                <a:gd name="T65" fmla="*/ 2147483647 h 313"/>
                <a:gd name="T66" fmla="*/ 2147483647 w 575"/>
                <a:gd name="T67" fmla="*/ 2147483647 h 313"/>
                <a:gd name="T68" fmla="*/ 2147483647 w 575"/>
                <a:gd name="T69" fmla="*/ 2147483647 h 313"/>
                <a:gd name="T70" fmla="*/ 2147483647 w 575"/>
                <a:gd name="T71" fmla="*/ 2147483647 h 31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75"/>
                <a:gd name="T109" fmla="*/ 0 h 313"/>
                <a:gd name="T110" fmla="*/ 575 w 575"/>
                <a:gd name="T111" fmla="*/ 313 h 31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75" h="313">
                  <a:moveTo>
                    <a:pt x="0" y="156"/>
                  </a:moveTo>
                  <a:lnTo>
                    <a:pt x="1" y="169"/>
                  </a:lnTo>
                  <a:lnTo>
                    <a:pt x="5" y="182"/>
                  </a:lnTo>
                  <a:lnTo>
                    <a:pt x="9" y="196"/>
                  </a:lnTo>
                  <a:lnTo>
                    <a:pt x="17" y="208"/>
                  </a:lnTo>
                  <a:lnTo>
                    <a:pt x="28" y="221"/>
                  </a:lnTo>
                  <a:lnTo>
                    <a:pt x="38" y="234"/>
                  </a:lnTo>
                  <a:lnTo>
                    <a:pt x="52" y="244"/>
                  </a:lnTo>
                  <a:lnTo>
                    <a:pt x="67" y="255"/>
                  </a:lnTo>
                  <a:lnTo>
                    <a:pt x="84" y="266"/>
                  </a:lnTo>
                  <a:lnTo>
                    <a:pt x="103" y="275"/>
                  </a:lnTo>
                  <a:lnTo>
                    <a:pt x="123" y="283"/>
                  </a:lnTo>
                  <a:lnTo>
                    <a:pt x="143" y="290"/>
                  </a:lnTo>
                  <a:lnTo>
                    <a:pt x="165" y="297"/>
                  </a:lnTo>
                  <a:lnTo>
                    <a:pt x="189" y="302"/>
                  </a:lnTo>
                  <a:lnTo>
                    <a:pt x="213" y="306"/>
                  </a:lnTo>
                  <a:lnTo>
                    <a:pt x="237" y="309"/>
                  </a:lnTo>
                  <a:lnTo>
                    <a:pt x="262" y="312"/>
                  </a:lnTo>
                  <a:lnTo>
                    <a:pt x="287" y="312"/>
                  </a:lnTo>
                  <a:lnTo>
                    <a:pt x="311" y="312"/>
                  </a:lnTo>
                  <a:lnTo>
                    <a:pt x="337" y="309"/>
                  </a:lnTo>
                  <a:lnTo>
                    <a:pt x="361" y="306"/>
                  </a:lnTo>
                  <a:lnTo>
                    <a:pt x="385" y="302"/>
                  </a:lnTo>
                  <a:lnTo>
                    <a:pt x="408" y="297"/>
                  </a:lnTo>
                  <a:lnTo>
                    <a:pt x="431" y="290"/>
                  </a:lnTo>
                  <a:lnTo>
                    <a:pt x="451" y="283"/>
                  </a:lnTo>
                  <a:lnTo>
                    <a:pt x="471" y="275"/>
                  </a:lnTo>
                  <a:lnTo>
                    <a:pt x="490" y="266"/>
                  </a:lnTo>
                  <a:lnTo>
                    <a:pt x="506" y="255"/>
                  </a:lnTo>
                  <a:lnTo>
                    <a:pt x="522" y="244"/>
                  </a:lnTo>
                  <a:lnTo>
                    <a:pt x="536" y="234"/>
                  </a:lnTo>
                  <a:lnTo>
                    <a:pt x="547" y="221"/>
                  </a:lnTo>
                  <a:lnTo>
                    <a:pt x="556" y="208"/>
                  </a:lnTo>
                  <a:lnTo>
                    <a:pt x="564" y="196"/>
                  </a:lnTo>
                  <a:lnTo>
                    <a:pt x="569" y="182"/>
                  </a:lnTo>
                  <a:lnTo>
                    <a:pt x="572" y="169"/>
                  </a:lnTo>
                  <a:lnTo>
                    <a:pt x="574" y="156"/>
                  </a:lnTo>
                  <a:lnTo>
                    <a:pt x="572" y="141"/>
                  </a:lnTo>
                  <a:lnTo>
                    <a:pt x="569" y="129"/>
                  </a:lnTo>
                  <a:lnTo>
                    <a:pt x="564" y="114"/>
                  </a:lnTo>
                  <a:lnTo>
                    <a:pt x="556" y="102"/>
                  </a:lnTo>
                  <a:lnTo>
                    <a:pt x="547" y="90"/>
                  </a:lnTo>
                  <a:lnTo>
                    <a:pt x="536" y="76"/>
                  </a:lnTo>
                  <a:lnTo>
                    <a:pt x="522" y="65"/>
                  </a:lnTo>
                  <a:lnTo>
                    <a:pt x="506" y="55"/>
                  </a:lnTo>
                  <a:lnTo>
                    <a:pt x="490" y="45"/>
                  </a:lnTo>
                  <a:lnTo>
                    <a:pt x="471" y="36"/>
                  </a:lnTo>
                  <a:lnTo>
                    <a:pt x="451" y="26"/>
                  </a:lnTo>
                  <a:lnTo>
                    <a:pt x="431" y="20"/>
                  </a:lnTo>
                  <a:lnTo>
                    <a:pt x="408" y="14"/>
                  </a:lnTo>
                  <a:lnTo>
                    <a:pt x="385" y="8"/>
                  </a:lnTo>
                  <a:lnTo>
                    <a:pt x="361" y="5"/>
                  </a:lnTo>
                  <a:lnTo>
                    <a:pt x="337" y="1"/>
                  </a:lnTo>
                  <a:lnTo>
                    <a:pt x="311" y="0"/>
                  </a:lnTo>
                  <a:lnTo>
                    <a:pt x="287" y="0"/>
                  </a:lnTo>
                  <a:lnTo>
                    <a:pt x="262" y="0"/>
                  </a:lnTo>
                  <a:lnTo>
                    <a:pt x="237" y="1"/>
                  </a:lnTo>
                  <a:lnTo>
                    <a:pt x="212" y="5"/>
                  </a:lnTo>
                  <a:lnTo>
                    <a:pt x="189" y="9"/>
                  </a:lnTo>
                  <a:lnTo>
                    <a:pt x="165" y="14"/>
                  </a:lnTo>
                  <a:lnTo>
                    <a:pt x="143" y="20"/>
                  </a:lnTo>
                  <a:lnTo>
                    <a:pt x="123" y="28"/>
                  </a:lnTo>
                  <a:lnTo>
                    <a:pt x="102" y="36"/>
                  </a:lnTo>
                  <a:lnTo>
                    <a:pt x="84" y="45"/>
                  </a:lnTo>
                  <a:lnTo>
                    <a:pt x="67" y="55"/>
                  </a:lnTo>
                  <a:lnTo>
                    <a:pt x="52" y="65"/>
                  </a:lnTo>
                  <a:lnTo>
                    <a:pt x="38" y="78"/>
                  </a:lnTo>
                  <a:lnTo>
                    <a:pt x="28" y="90"/>
                  </a:lnTo>
                  <a:lnTo>
                    <a:pt x="17" y="102"/>
                  </a:lnTo>
                  <a:lnTo>
                    <a:pt x="9" y="115"/>
                  </a:lnTo>
                  <a:lnTo>
                    <a:pt x="5" y="129"/>
                  </a:lnTo>
                  <a:lnTo>
                    <a:pt x="1" y="142"/>
                  </a:lnTo>
                  <a:lnTo>
                    <a:pt x="0" y="15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64" name="Group 37"/>
            <p:cNvGrpSpPr>
              <a:grpSpLocks/>
            </p:cNvGrpSpPr>
            <p:nvPr/>
          </p:nvGrpSpPr>
          <p:grpSpPr bwMode="auto">
            <a:xfrm>
              <a:off x="7327900" y="1600200"/>
              <a:ext cx="939800" cy="519113"/>
              <a:chOff x="4672" y="468"/>
              <a:chExt cx="592" cy="327"/>
            </a:xfrm>
          </p:grpSpPr>
          <p:sp>
            <p:nvSpPr>
              <p:cNvPr id="9294" name="Freeform 35"/>
              <p:cNvSpPr>
                <a:spLocks/>
              </p:cNvSpPr>
              <p:nvPr/>
            </p:nvSpPr>
            <p:spPr bwMode="auto">
              <a:xfrm>
                <a:off x="4672" y="468"/>
                <a:ext cx="592" cy="327"/>
              </a:xfrm>
              <a:custGeom>
                <a:avLst/>
                <a:gdLst>
                  <a:gd name="T0" fmla="*/ 589 w 592"/>
                  <a:gd name="T1" fmla="*/ 148 h 327"/>
                  <a:gd name="T2" fmla="*/ 581 w 592"/>
                  <a:gd name="T3" fmla="*/ 120 h 327"/>
                  <a:gd name="T4" fmla="*/ 563 w 592"/>
                  <a:gd name="T5" fmla="*/ 94 h 327"/>
                  <a:gd name="T6" fmla="*/ 538 w 592"/>
                  <a:gd name="T7" fmla="*/ 68 h 327"/>
                  <a:gd name="T8" fmla="*/ 505 w 592"/>
                  <a:gd name="T9" fmla="*/ 46 h 327"/>
                  <a:gd name="T10" fmla="*/ 465 w 592"/>
                  <a:gd name="T11" fmla="*/ 29 h 327"/>
                  <a:gd name="T12" fmla="*/ 420 w 592"/>
                  <a:gd name="T13" fmla="*/ 14 h 327"/>
                  <a:gd name="T14" fmla="*/ 372 w 592"/>
                  <a:gd name="T15" fmla="*/ 4 h 327"/>
                  <a:gd name="T16" fmla="*/ 321 w 592"/>
                  <a:gd name="T17" fmla="*/ 0 h 327"/>
                  <a:gd name="T18" fmla="*/ 269 w 592"/>
                  <a:gd name="T19" fmla="*/ 0 h 327"/>
                  <a:gd name="T20" fmla="*/ 218 w 592"/>
                  <a:gd name="T21" fmla="*/ 4 h 327"/>
                  <a:gd name="T22" fmla="*/ 170 w 592"/>
                  <a:gd name="T23" fmla="*/ 14 h 327"/>
                  <a:gd name="T24" fmla="*/ 125 w 592"/>
                  <a:gd name="T25" fmla="*/ 29 h 327"/>
                  <a:gd name="T26" fmla="*/ 85 w 592"/>
                  <a:gd name="T27" fmla="*/ 46 h 327"/>
                  <a:gd name="T28" fmla="*/ 53 w 592"/>
                  <a:gd name="T29" fmla="*/ 68 h 327"/>
                  <a:gd name="T30" fmla="*/ 27 w 592"/>
                  <a:gd name="T31" fmla="*/ 94 h 327"/>
                  <a:gd name="T32" fmla="*/ 9 w 592"/>
                  <a:gd name="T33" fmla="*/ 120 h 327"/>
                  <a:gd name="T34" fmla="*/ 1 w 592"/>
                  <a:gd name="T35" fmla="*/ 148 h 327"/>
                  <a:gd name="T36" fmla="*/ 1 w 592"/>
                  <a:gd name="T37" fmla="*/ 177 h 327"/>
                  <a:gd name="T38" fmla="*/ 9 w 592"/>
                  <a:gd name="T39" fmla="*/ 205 h 327"/>
                  <a:gd name="T40" fmla="*/ 27 w 592"/>
                  <a:gd name="T41" fmla="*/ 231 h 327"/>
                  <a:gd name="T42" fmla="*/ 53 w 592"/>
                  <a:gd name="T43" fmla="*/ 257 h 327"/>
                  <a:gd name="T44" fmla="*/ 85 w 592"/>
                  <a:gd name="T45" fmla="*/ 278 h 327"/>
                  <a:gd name="T46" fmla="*/ 125 w 592"/>
                  <a:gd name="T47" fmla="*/ 296 h 327"/>
                  <a:gd name="T48" fmla="*/ 170 w 592"/>
                  <a:gd name="T49" fmla="*/ 310 h 327"/>
                  <a:gd name="T50" fmla="*/ 218 w 592"/>
                  <a:gd name="T51" fmla="*/ 320 h 327"/>
                  <a:gd name="T52" fmla="*/ 269 w 592"/>
                  <a:gd name="T53" fmla="*/ 326 h 327"/>
                  <a:gd name="T54" fmla="*/ 321 w 592"/>
                  <a:gd name="T55" fmla="*/ 326 h 327"/>
                  <a:gd name="T56" fmla="*/ 372 w 592"/>
                  <a:gd name="T57" fmla="*/ 320 h 327"/>
                  <a:gd name="T58" fmla="*/ 420 w 592"/>
                  <a:gd name="T59" fmla="*/ 310 h 327"/>
                  <a:gd name="T60" fmla="*/ 465 w 592"/>
                  <a:gd name="T61" fmla="*/ 296 h 327"/>
                  <a:gd name="T62" fmla="*/ 505 w 592"/>
                  <a:gd name="T63" fmla="*/ 278 h 327"/>
                  <a:gd name="T64" fmla="*/ 538 w 592"/>
                  <a:gd name="T65" fmla="*/ 257 h 327"/>
                  <a:gd name="T66" fmla="*/ 563 w 592"/>
                  <a:gd name="T67" fmla="*/ 231 h 327"/>
                  <a:gd name="T68" fmla="*/ 581 w 592"/>
                  <a:gd name="T69" fmla="*/ 205 h 327"/>
                  <a:gd name="T70" fmla="*/ 589 w 592"/>
                  <a:gd name="T71" fmla="*/ 177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92"/>
                  <a:gd name="T109" fmla="*/ 0 h 327"/>
                  <a:gd name="T110" fmla="*/ 592 w 592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92" h="327">
                    <a:moveTo>
                      <a:pt x="591" y="163"/>
                    </a:moveTo>
                    <a:lnTo>
                      <a:pt x="589" y="148"/>
                    </a:lnTo>
                    <a:lnTo>
                      <a:pt x="586" y="133"/>
                    </a:lnTo>
                    <a:lnTo>
                      <a:pt x="581" y="120"/>
                    </a:lnTo>
                    <a:lnTo>
                      <a:pt x="573" y="106"/>
                    </a:lnTo>
                    <a:lnTo>
                      <a:pt x="563" y="94"/>
                    </a:lnTo>
                    <a:lnTo>
                      <a:pt x="550" y="81"/>
                    </a:lnTo>
                    <a:lnTo>
                      <a:pt x="538" y="68"/>
                    </a:lnTo>
                    <a:lnTo>
                      <a:pt x="521" y="57"/>
                    </a:lnTo>
                    <a:lnTo>
                      <a:pt x="505" y="46"/>
                    </a:lnTo>
                    <a:lnTo>
                      <a:pt x="485" y="37"/>
                    </a:lnTo>
                    <a:lnTo>
                      <a:pt x="465" y="29"/>
                    </a:lnTo>
                    <a:lnTo>
                      <a:pt x="442" y="21"/>
                    </a:lnTo>
                    <a:lnTo>
                      <a:pt x="420" y="14"/>
                    </a:lnTo>
                    <a:lnTo>
                      <a:pt x="395" y="9"/>
                    </a:lnTo>
                    <a:lnTo>
                      <a:pt x="372" y="4"/>
                    </a:lnTo>
                    <a:lnTo>
                      <a:pt x="347" y="1"/>
                    </a:lnTo>
                    <a:lnTo>
                      <a:pt x="321" y="0"/>
                    </a:lnTo>
                    <a:lnTo>
                      <a:pt x="294" y="0"/>
                    </a:lnTo>
                    <a:lnTo>
                      <a:pt x="269" y="0"/>
                    </a:lnTo>
                    <a:lnTo>
                      <a:pt x="243" y="1"/>
                    </a:lnTo>
                    <a:lnTo>
                      <a:pt x="218" y="4"/>
                    </a:lnTo>
                    <a:lnTo>
                      <a:pt x="195" y="9"/>
                    </a:lnTo>
                    <a:lnTo>
                      <a:pt x="170" y="14"/>
                    </a:lnTo>
                    <a:lnTo>
                      <a:pt x="148" y="21"/>
                    </a:lnTo>
                    <a:lnTo>
                      <a:pt x="125" y="29"/>
                    </a:lnTo>
                    <a:lnTo>
                      <a:pt x="105" y="37"/>
                    </a:lnTo>
                    <a:lnTo>
                      <a:pt x="85" y="46"/>
                    </a:lnTo>
                    <a:lnTo>
                      <a:pt x="69" y="57"/>
                    </a:lnTo>
                    <a:lnTo>
                      <a:pt x="53" y="68"/>
                    </a:lnTo>
                    <a:lnTo>
                      <a:pt x="40" y="81"/>
                    </a:lnTo>
                    <a:lnTo>
                      <a:pt x="27" y="94"/>
                    </a:lnTo>
                    <a:lnTo>
                      <a:pt x="17" y="106"/>
                    </a:lnTo>
                    <a:lnTo>
                      <a:pt x="9" y="120"/>
                    </a:lnTo>
                    <a:lnTo>
                      <a:pt x="4" y="133"/>
                    </a:lnTo>
                    <a:lnTo>
                      <a:pt x="1" y="148"/>
                    </a:lnTo>
                    <a:lnTo>
                      <a:pt x="0" y="163"/>
                    </a:lnTo>
                    <a:lnTo>
                      <a:pt x="1" y="177"/>
                    </a:lnTo>
                    <a:lnTo>
                      <a:pt x="4" y="191"/>
                    </a:lnTo>
                    <a:lnTo>
                      <a:pt x="9" y="205"/>
                    </a:lnTo>
                    <a:lnTo>
                      <a:pt x="17" y="219"/>
                    </a:lnTo>
                    <a:lnTo>
                      <a:pt x="27" y="231"/>
                    </a:lnTo>
                    <a:lnTo>
                      <a:pt x="40" y="244"/>
                    </a:lnTo>
                    <a:lnTo>
                      <a:pt x="53" y="257"/>
                    </a:lnTo>
                    <a:lnTo>
                      <a:pt x="69" y="268"/>
                    </a:lnTo>
                    <a:lnTo>
                      <a:pt x="85" y="278"/>
                    </a:lnTo>
                    <a:lnTo>
                      <a:pt x="105" y="288"/>
                    </a:lnTo>
                    <a:lnTo>
                      <a:pt x="125" y="296"/>
                    </a:lnTo>
                    <a:lnTo>
                      <a:pt x="148" y="304"/>
                    </a:lnTo>
                    <a:lnTo>
                      <a:pt x="170" y="310"/>
                    </a:lnTo>
                    <a:lnTo>
                      <a:pt x="195" y="316"/>
                    </a:lnTo>
                    <a:lnTo>
                      <a:pt x="218" y="320"/>
                    </a:lnTo>
                    <a:lnTo>
                      <a:pt x="243" y="324"/>
                    </a:lnTo>
                    <a:lnTo>
                      <a:pt x="269" y="326"/>
                    </a:lnTo>
                    <a:lnTo>
                      <a:pt x="294" y="326"/>
                    </a:lnTo>
                    <a:lnTo>
                      <a:pt x="321" y="326"/>
                    </a:lnTo>
                    <a:lnTo>
                      <a:pt x="347" y="324"/>
                    </a:lnTo>
                    <a:lnTo>
                      <a:pt x="372" y="320"/>
                    </a:lnTo>
                    <a:lnTo>
                      <a:pt x="395" y="316"/>
                    </a:lnTo>
                    <a:lnTo>
                      <a:pt x="420" y="310"/>
                    </a:lnTo>
                    <a:lnTo>
                      <a:pt x="442" y="304"/>
                    </a:lnTo>
                    <a:lnTo>
                      <a:pt x="465" y="296"/>
                    </a:lnTo>
                    <a:lnTo>
                      <a:pt x="485" y="288"/>
                    </a:lnTo>
                    <a:lnTo>
                      <a:pt x="505" y="278"/>
                    </a:lnTo>
                    <a:lnTo>
                      <a:pt x="521" y="268"/>
                    </a:lnTo>
                    <a:lnTo>
                      <a:pt x="538" y="257"/>
                    </a:lnTo>
                    <a:lnTo>
                      <a:pt x="550" y="244"/>
                    </a:lnTo>
                    <a:lnTo>
                      <a:pt x="563" y="231"/>
                    </a:lnTo>
                    <a:lnTo>
                      <a:pt x="573" y="219"/>
                    </a:lnTo>
                    <a:lnTo>
                      <a:pt x="581" y="205"/>
                    </a:lnTo>
                    <a:lnTo>
                      <a:pt x="586" y="191"/>
                    </a:lnTo>
                    <a:lnTo>
                      <a:pt x="589" y="177"/>
                    </a:lnTo>
                    <a:lnTo>
                      <a:pt x="591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5" name="Rectangle 36"/>
              <p:cNvSpPr>
                <a:spLocks noChangeArrowheads="1"/>
              </p:cNvSpPr>
              <p:nvPr/>
            </p:nvSpPr>
            <p:spPr bwMode="auto">
              <a:xfrm>
                <a:off x="4696" y="507"/>
                <a:ext cx="527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dname</a:t>
                </a:r>
              </a:p>
            </p:txBody>
          </p:sp>
        </p:grpSp>
        <p:sp>
          <p:nvSpPr>
            <p:cNvPr id="9265" name="Rectangle 38"/>
            <p:cNvSpPr>
              <a:spLocks noChangeArrowheads="1"/>
            </p:cNvSpPr>
            <p:nvPr/>
          </p:nvSpPr>
          <p:spPr bwMode="auto">
            <a:xfrm>
              <a:off x="8132763" y="2058988"/>
              <a:ext cx="858837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budget</a:t>
              </a:r>
            </a:p>
          </p:txBody>
        </p:sp>
        <p:sp>
          <p:nvSpPr>
            <p:cNvPr id="9266" name="Rectangle 39"/>
            <p:cNvSpPr>
              <a:spLocks noChangeArrowheads="1"/>
            </p:cNvSpPr>
            <p:nvPr/>
          </p:nvSpPr>
          <p:spPr bwMode="auto">
            <a:xfrm>
              <a:off x="6856413" y="2058988"/>
              <a:ext cx="4857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charset="0"/>
                </a:rPr>
                <a:t>did</a:t>
              </a:r>
            </a:p>
          </p:txBody>
        </p:sp>
        <p:grpSp>
          <p:nvGrpSpPr>
            <p:cNvPr id="9267" name="Group 42"/>
            <p:cNvGrpSpPr>
              <a:grpSpLocks/>
            </p:cNvGrpSpPr>
            <p:nvPr/>
          </p:nvGrpSpPr>
          <p:grpSpPr bwMode="auto">
            <a:xfrm>
              <a:off x="5659438" y="1350963"/>
              <a:ext cx="722312" cy="519112"/>
              <a:chOff x="3621" y="276"/>
              <a:chExt cx="455" cy="327"/>
            </a:xfrm>
          </p:grpSpPr>
          <p:sp>
            <p:nvSpPr>
              <p:cNvPr id="9292" name="Freeform 40"/>
              <p:cNvSpPr>
                <a:spLocks/>
              </p:cNvSpPr>
              <p:nvPr/>
            </p:nvSpPr>
            <p:spPr bwMode="auto">
              <a:xfrm>
                <a:off x="3622" y="276"/>
                <a:ext cx="454" cy="327"/>
              </a:xfrm>
              <a:custGeom>
                <a:avLst/>
                <a:gdLst>
                  <a:gd name="T0" fmla="*/ 1 w 454"/>
                  <a:gd name="T1" fmla="*/ 177 h 327"/>
                  <a:gd name="T2" fmla="*/ 8 w 454"/>
                  <a:gd name="T3" fmla="*/ 205 h 327"/>
                  <a:gd name="T4" fmla="*/ 21 w 454"/>
                  <a:gd name="T5" fmla="*/ 231 h 327"/>
                  <a:gd name="T6" fmla="*/ 41 w 454"/>
                  <a:gd name="T7" fmla="*/ 257 h 327"/>
                  <a:gd name="T8" fmla="*/ 66 w 454"/>
                  <a:gd name="T9" fmla="*/ 278 h 327"/>
                  <a:gd name="T10" fmla="*/ 96 w 454"/>
                  <a:gd name="T11" fmla="*/ 296 h 327"/>
                  <a:gd name="T12" fmla="*/ 131 w 454"/>
                  <a:gd name="T13" fmla="*/ 311 h 327"/>
                  <a:gd name="T14" fmla="*/ 167 w 454"/>
                  <a:gd name="T15" fmla="*/ 320 h 327"/>
                  <a:gd name="T16" fmla="*/ 206 w 454"/>
                  <a:gd name="T17" fmla="*/ 326 h 327"/>
                  <a:gd name="T18" fmla="*/ 246 w 454"/>
                  <a:gd name="T19" fmla="*/ 326 h 327"/>
                  <a:gd name="T20" fmla="*/ 285 w 454"/>
                  <a:gd name="T21" fmla="*/ 320 h 327"/>
                  <a:gd name="T22" fmla="*/ 322 w 454"/>
                  <a:gd name="T23" fmla="*/ 310 h 327"/>
                  <a:gd name="T24" fmla="*/ 356 w 454"/>
                  <a:gd name="T25" fmla="*/ 296 h 327"/>
                  <a:gd name="T26" fmla="*/ 387 w 454"/>
                  <a:gd name="T27" fmla="*/ 278 h 327"/>
                  <a:gd name="T28" fmla="*/ 412 w 454"/>
                  <a:gd name="T29" fmla="*/ 257 h 327"/>
                  <a:gd name="T30" fmla="*/ 431 w 454"/>
                  <a:gd name="T31" fmla="*/ 231 h 327"/>
                  <a:gd name="T32" fmla="*/ 445 w 454"/>
                  <a:gd name="T33" fmla="*/ 205 h 327"/>
                  <a:gd name="T34" fmla="*/ 453 w 454"/>
                  <a:gd name="T35" fmla="*/ 177 h 327"/>
                  <a:gd name="T36" fmla="*/ 453 w 454"/>
                  <a:gd name="T37" fmla="*/ 148 h 327"/>
                  <a:gd name="T38" fmla="*/ 445 w 454"/>
                  <a:gd name="T39" fmla="*/ 120 h 327"/>
                  <a:gd name="T40" fmla="*/ 431 w 454"/>
                  <a:gd name="T41" fmla="*/ 94 h 327"/>
                  <a:gd name="T42" fmla="*/ 412 w 454"/>
                  <a:gd name="T43" fmla="*/ 68 h 327"/>
                  <a:gd name="T44" fmla="*/ 387 w 454"/>
                  <a:gd name="T45" fmla="*/ 47 h 327"/>
                  <a:gd name="T46" fmla="*/ 356 w 454"/>
                  <a:gd name="T47" fmla="*/ 29 h 327"/>
                  <a:gd name="T48" fmla="*/ 322 w 454"/>
                  <a:gd name="T49" fmla="*/ 15 h 327"/>
                  <a:gd name="T50" fmla="*/ 285 w 454"/>
                  <a:gd name="T51" fmla="*/ 5 h 327"/>
                  <a:gd name="T52" fmla="*/ 246 w 454"/>
                  <a:gd name="T53" fmla="*/ 0 h 327"/>
                  <a:gd name="T54" fmla="*/ 206 w 454"/>
                  <a:gd name="T55" fmla="*/ 0 h 327"/>
                  <a:gd name="T56" fmla="*/ 167 w 454"/>
                  <a:gd name="T57" fmla="*/ 5 h 327"/>
                  <a:gd name="T58" fmla="*/ 131 w 454"/>
                  <a:gd name="T59" fmla="*/ 15 h 327"/>
                  <a:gd name="T60" fmla="*/ 96 w 454"/>
                  <a:gd name="T61" fmla="*/ 29 h 327"/>
                  <a:gd name="T62" fmla="*/ 66 w 454"/>
                  <a:gd name="T63" fmla="*/ 47 h 327"/>
                  <a:gd name="T64" fmla="*/ 41 w 454"/>
                  <a:gd name="T65" fmla="*/ 68 h 327"/>
                  <a:gd name="T66" fmla="*/ 21 w 454"/>
                  <a:gd name="T67" fmla="*/ 94 h 327"/>
                  <a:gd name="T68" fmla="*/ 8 w 454"/>
                  <a:gd name="T69" fmla="*/ 120 h 327"/>
                  <a:gd name="T70" fmla="*/ 1 w 454"/>
                  <a:gd name="T71" fmla="*/ 148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7"/>
                  <a:gd name="T110" fmla="*/ 454 w 454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7">
                    <a:moveTo>
                      <a:pt x="0" y="163"/>
                    </a:moveTo>
                    <a:lnTo>
                      <a:pt x="1" y="177"/>
                    </a:lnTo>
                    <a:lnTo>
                      <a:pt x="3" y="192"/>
                    </a:lnTo>
                    <a:lnTo>
                      <a:pt x="8" y="205"/>
                    </a:lnTo>
                    <a:lnTo>
                      <a:pt x="13" y="219"/>
                    </a:lnTo>
                    <a:lnTo>
                      <a:pt x="21" y="231"/>
                    </a:lnTo>
                    <a:lnTo>
                      <a:pt x="30" y="244"/>
                    </a:lnTo>
                    <a:lnTo>
                      <a:pt x="41" y="257"/>
                    </a:lnTo>
                    <a:lnTo>
                      <a:pt x="53" y="268"/>
                    </a:lnTo>
                    <a:lnTo>
                      <a:pt x="66" y="278"/>
                    </a:lnTo>
                    <a:lnTo>
                      <a:pt x="80" y="288"/>
                    </a:lnTo>
                    <a:lnTo>
                      <a:pt x="96" y="296"/>
                    </a:lnTo>
                    <a:lnTo>
                      <a:pt x="113" y="304"/>
                    </a:lnTo>
                    <a:lnTo>
                      <a:pt x="131" y="311"/>
                    </a:lnTo>
                    <a:lnTo>
                      <a:pt x="149" y="316"/>
                    </a:lnTo>
                    <a:lnTo>
                      <a:pt x="167" y="320"/>
                    </a:lnTo>
                    <a:lnTo>
                      <a:pt x="186" y="324"/>
                    </a:lnTo>
                    <a:lnTo>
                      <a:pt x="206" y="326"/>
                    </a:lnTo>
                    <a:lnTo>
                      <a:pt x="227" y="326"/>
                    </a:lnTo>
                    <a:lnTo>
                      <a:pt x="246" y="326"/>
                    </a:lnTo>
                    <a:lnTo>
                      <a:pt x="266" y="323"/>
                    </a:lnTo>
                    <a:lnTo>
                      <a:pt x="285" y="320"/>
                    </a:lnTo>
                    <a:lnTo>
                      <a:pt x="304" y="316"/>
                    </a:lnTo>
                    <a:lnTo>
                      <a:pt x="322" y="310"/>
                    </a:lnTo>
                    <a:lnTo>
                      <a:pt x="340" y="304"/>
                    </a:lnTo>
                    <a:lnTo>
                      <a:pt x="356" y="296"/>
                    </a:lnTo>
                    <a:lnTo>
                      <a:pt x="372" y="288"/>
                    </a:lnTo>
                    <a:lnTo>
                      <a:pt x="387" y="278"/>
                    </a:lnTo>
                    <a:lnTo>
                      <a:pt x="399" y="266"/>
                    </a:lnTo>
                    <a:lnTo>
                      <a:pt x="412" y="257"/>
                    </a:lnTo>
                    <a:lnTo>
                      <a:pt x="423" y="244"/>
                    </a:lnTo>
                    <a:lnTo>
                      <a:pt x="431" y="231"/>
                    </a:lnTo>
                    <a:lnTo>
                      <a:pt x="439" y="219"/>
                    </a:lnTo>
                    <a:lnTo>
                      <a:pt x="445" y="205"/>
                    </a:lnTo>
                    <a:lnTo>
                      <a:pt x="449" y="191"/>
                    </a:lnTo>
                    <a:lnTo>
                      <a:pt x="453" y="177"/>
                    </a:lnTo>
                    <a:lnTo>
                      <a:pt x="453" y="163"/>
                    </a:lnTo>
                    <a:lnTo>
                      <a:pt x="453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4"/>
                    </a:lnTo>
                    <a:lnTo>
                      <a:pt x="422" y="81"/>
                    </a:lnTo>
                    <a:lnTo>
                      <a:pt x="412" y="68"/>
                    </a:lnTo>
                    <a:lnTo>
                      <a:pt x="399" y="57"/>
                    </a:lnTo>
                    <a:lnTo>
                      <a:pt x="387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6" y="1"/>
                    </a:lnTo>
                    <a:lnTo>
                      <a:pt x="246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9" y="9"/>
                    </a:lnTo>
                    <a:lnTo>
                      <a:pt x="131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4"/>
                    </a:lnTo>
                    <a:lnTo>
                      <a:pt x="13" y="106"/>
                    </a:lnTo>
                    <a:lnTo>
                      <a:pt x="8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3" name="Rectangle 41"/>
              <p:cNvSpPr>
                <a:spLocks noChangeArrowheads="1"/>
              </p:cNvSpPr>
              <p:nvPr/>
            </p:nvSpPr>
            <p:spPr bwMode="auto">
              <a:xfrm>
                <a:off x="3621" y="334"/>
                <a:ext cx="44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since</a:t>
                </a:r>
              </a:p>
            </p:txBody>
          </p:sp>
        </p:grpSp>
        <p:grpSp>
          <p:nvGrpSpPr>
            <p:cNvPr id="9268" name="Group 49"/>
            <p:cNvGrpSpPr>
              <a:grpSpLocks/>
            </p:cNvGrpSpPr>
            <p:nvPr/>
          </p:nvGrpSpPr>
          <p:grpSpPr bwMode="auto">
            <a:xfrm>
              <a:off x="3141663" y="1600200"/>
              <a:ext cx="2039937" cy="900113"/>
              <a:chOff x="2069" y="458"/>
              <a:chExt cx="1285" cy="567"/>
            </a:xfrm>
          </p:grpSpPr>
          <p:sp>
            <p:nvSpPr>
              <p:cNvPr id="9286" name="Freeform 43"/>
              <p:cNvSpPr>
                <a:spLocks/>
              </p:cNvSpPr>
              <p:nvPr/>
            </p:nvSpPr>
            <p:spPr bwMode="auto">
              <a:xfrm>
                <a:off x="2476" y="458"/>
                <a:ext cx="454" cy="327"/>
              </a:xfrm>
              <a:custGeom>
                <a:avLst/>
                <a:gdLst>
                  <a:gd name="T0" fmla="*/ 453 w 454"/>
                  <a:gd name="T1" fmla="*/ 148 h 327"/>
                  <a:gd name="T2" fmla="*/ 445 w 454"/>
                  <a:gd name="T3" fmla="*/ 120 h 327"/>
                  <a:gd name="T4" fmla="*/ 431 w 454"/>
                  <a:gd name="T5" fmla="*/ 94 h 327"/>
                  <a:gd name="T6" fmla="*/ 412 w 454"/>
                  <a:gd name="T7" fmla="*/ 68 h 327"/>
                  <a:gd name="T8" fmla="*/ 387 w 454"/>
                  <a:gd name="T9" fmla="*/ 47 h 327"/>
                  <a:gd name="T10" fmla="*/ 356 w 454"/>
                  <a:gd name="T11" fmla="*/ 29 h 327"/>
                  <a:gd name="T12" fmla="*/ 322 w 454"/>
                  <a:gd name="T13" fmla="*/ 15 h 327"/>
                  <a:gd name="T14" fmla="*/ 285 w 454"/>
                  <a:gd name="T15" fmla="*/ 5 h 327"/>
                  <a:gd name="T16" fmla="*/ 246 w 454"/>
                  <a:gd name="T17" fmla="*/ 0 h 327"/>
                  <a:gd name="T18" fmla="*/ 206 w 454"/>
                  <a:gd name="T19" fmla="*/ 0 h 327"/>
                  <a:gd name="T20" fmla="*/ 167 w 454"/>
                  <a:gd name="T21" fmla="*/ 5 h 327"/>
                  <a:gd name="T22" fmla="*/ 131 w 454"/>
                  <a:gd name="T23" fmla="*/ 15 h 327"/>
                  <a:gd name="T24" fmla="*/ 96 w 454"/>
                  <a:gd name="T25" fmla="*/ 29 h 327"/>
                  <a:gd name="T26" fmla="*/ 66 w 454"/>
                  <a:gd name="T27" fmla="*/ 47 h 327"/>
                  <a:gd name="T28" fmla="*/ 41 w 454"/>
                  <a:gd name="T29" fmla="*/ 68 h 327"/>
                  <a:gd name="T30" fmla="*/ 21 w 454"/>
                  <a:gd name="T31" fmla="*/ 94 h 327"/>
                  <a:gd name="T32" fmla="*/ 8 w 454"/>
                  <a:gd name="T33" fmla="*/ 120 h 327"/>
                  <a:gd name="T34" fmla="*/ 1 w 454"/>
                  <a:gd name="T35" fmla="*/ 148 h 327"/>
                  <a:gd name="T36" fmla="*/ 1 w 454"/>
                  <a:gd name="T37" fmla="*/ 177 h 327"/>
                  <a:gd name="T38" fmla="*/ 8 w 454"/>
                  <a:gd name="T39" fmla="*/ 205 h 327"/>
                  <a:gd name="T40" fmla="*/ 21 w 454"/>
                  <a:gd name="T41" fmla="*/ 231 h 327"/>
                  <a:gd name="T42" fmla="*/ 41 w 454"/>
                  <a:gd name="T43" fmla="*/ 257 h 327"/>
                  <a:gd name="T44" fmla="*/ 66 w 454"/>
                  <a:gd name="T45" fmla="*/ 278 h 327"/>
                  <a:gd name="T46" fmla="*/ 96 w 454"/>
                  <a:gd name="T47" fmla="*/ 296 h 327"/>
                  <a:gd name="T48" fmla="*/ 131 w 454"/>
                  <a:gd name="T49" fmla="*/ 310 h 327"/>
                  <a:gd name="T50" fmla="*/ 167 w 454"/>
                  <a:gd name="T51" fmla="*/ 320 h 327"/>
                  <a:gd name="T52" fmla="*/ 206 w 454"/>
                  <a:gd name="T53" fmla="*/ 326 h 327"/>
                  <a:gd name="T54" fmla="*/ 246 w 454"/>
                  <a:gd name="T55" fmla="*/ 326 h 327"/>
                  <a:gd name="T56" fmla="*/ 285 w 454"/>
                  <a:gd name="T57" fmla="*/ 320 h 327"/>
                  <a:gd name="T58" fmla="*/ 322 w 454"/>
                  <a:gd name="T59" fmla="*/ 310 h 327"/>
                  <a:gd name="T60" fmla="*/ 356 w 454"/>
                  <a:gd name="T61" fmla="*/ 296 h 327"/>
                  <a:gd name="T62" fmla="*/ 387 w 454"/>
                  <a:gd name="T63" fmla="*/ 278 h 327"/>
                  <a:gd name="T64" fmla="*/ 412 w 454"/>
                  <a:gd name="T65" fmla="*/ 257 h 327"/>
                  <a:gd name="T66" fmla="*/ 431 w 454"/>
                  <a:gd name="T67" fmla="*/ 231 h 327"/>
                  <a:gd name="T68" fmla="*/ 445 w 454"/>
                  <a:gd name="T69" fmla="*/ 205 h 327"/>
                  <a:gd name="T70" fmla="*/ 453 w 454"/>
                  <a:gd name="T71" fmla="*/ 177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7"/>
                  <a:gd name="T110" fmla="*/ 454 w 454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7">
                    <a:moveTo>
                      <a:pt x="453" y="163"/>
                    </a:moveTo>
                    <a:lnTo>
                      <a:pt x="453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4"/>
                    </a:lnTo>
                    <a:lnTo>
                      <a:pt x="422" y="81"/>
                    </a:lnTo>
                    <a:lnTo>
                      <a:pt x="412" y="68"/>
                    </a:lnTo>
                    <a:lnTo>
                      <a:pt x="399" y="57"/>
                    </a:lnTo>
                    <a:lnTo>
                      <a:pt x="387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6" y="2"/>
                    </a:lnTo>
                    <a:lnTo>
                      <a:pt x="246" y="0"/>
                    </a:lnTo>
                    <a:lnTo>
                      <a:pt x="227" y="0"/>
                    </a:lnTo>
                    <a:lnTo>
                      <a:pt x="206" y="0"/>
                    </a:lnTo>
                    <a:lnTo>
                      <a:pt x="187" y="2"/>
                    </a:lnTo>
                    <a:lnTo>
                      <a:pt x="167" y="5"/>
                    </a:lnTo>
                    <a:lnTo>
                      <a:pt x="149" y="9"/>
                    </a:lnTo>
                    <a:lnTo>
                      <a:pt x="131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1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4"/>
                    </a:lnTo>
                    <a:lnTo>
                      <a:pt x="13" y="106"/>
                    </a:lnTo>
                    <a:lnTo>
                      <a:pt x="8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3"/>
                    </a:lnTo>
                    <a:lnTo>
                      <a:pt x="1" y="177"/>
                    </a:lnTo>
                    <a:lnTo>
                      <a:pt x="3" y="191"/>
                    </a:lnTo>
                    <a:lnTo>
                      <a:pt x="8" y="205"/>
                    </a:lnTo>
                    <a:lnTo>
                      <a:pt x="13" y="219"/>
                    </a:lnTo>
                    <a:lnTo>
                      <a:pt x="21" y="231"/>
                    </a:lnTo>
                    <a:lnTo>
                      <a:pt x="30" y="244"/>
                    </a:lnTo>
                    <a:lnTo>
                      <a:pt x="41" y="257"/>
                    </a:lnTo>
                    <a:lnTo>
                      <a:pt x="53" y="268"/>
                    </a:lnTo>
                    <a:lnTo>
                      <a:pt x="66" y="278"/>
                    </a:lnTo>
                    <a:lnTo>
                      <a:pt x="81" y="288"/>
                    </a:lnTo>
                    <a:lnTo>
                      <a:pt x="96" y="296"/>
                    </a:lnTo>
                    <a:lnTo>
                      <a:pt x="113" y="304"/>
                    </a:lnTo>
                    <a:lnTo>
                      <a:pt x="131" y="310"/>
                    </a:lnTo>
                    <a:lnTo>
                      <a:pt x="149" y="316"/>
                    </a:lnTo>
                    <a:lnTo>
                      <a:pt x="167" y="320"/>
                    </a:lnTo>
                    <a:lnTo>
                      <a:pt x="187" y="324"/>
                    </a:lnTo>
                    <a:lnTo>
                      <a:pt x="206" y="326"/>
                    </a:lnTo>
                    <a:lnTo>
                      <a:pt x="227" y="326"/>
                    </a:lnTo>
                    <a:lnTo>
                      <a:pt x="246" y="326"/>
                    </a:lnTo>
                    <a:lnTo>
                      <a:pt x="266" y="324"/>
                    </a:lnTo>
                    <a:lnTo>
                      <a:pt x="285" y="320"/>
                    </a:lnTo>
                    <a:lnTo>
                      <a:pt x="304" y="316"/>
                    </a:lnTo>
                    <a:lnTo>
                      <a:pt x="322" y="310"/>
                    </a:lnTo>
                    <a:lnTo>
                      <a:pt x="339" y="304"/>
                    </a:lnTo>
                    <a:lnTo>
                      <a:pt x="356" y="296"/>
                    </a:lnTo>
                    <a:lnTo>
                      <a:pt x="372" y="288"/>
                    </a:lnTo>
                    <a:lnTo>
                      <a:pt x="387" y="278"/>
                    </a:lnTo>
                    <a:lnTo>
                      <a:pt x="399" y="268"/>
                    </a:lnTo>
                    <a:lnTo>
                      <a:pt x="412" y="257"/>
                    </a:lnTo>
                    <a:lnTo>
                      <a:pt x="422" y="244"/>
                    </a:lnTo>
                    <a:lnTo>
                      <a:pt x="431" y="231"/>
                    </a:lnTo>
                    <a:lnTo>
                      <a:pt x="439" y="219"/>
                    </a:lnTo>
                    <a:lnTo>
                      <a:pt x="445" y="205"/>
                    </a:lnTo>
                    <a:lnTo>
                      <a:pt x="449" y="191"/>
                    </a:lnTo>
                    <a:lnTo>
                      <a:pt x="453" y="177"/>
                    </a:lnTo>
                    <a:lnTo>
                      <a:pt x="453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7" name="Freeform 44"/>
              <p:cNvSpPr>
                <a:spLocks/>
              </p:cNvSpPr>
              <p:nvPr/>
            </p:nvSpPr>
            <p:spPr bwMode="auto">
              <a:xfrm>
                <a:off x="2069" y="699"/>
                <a:ext cx="454" cy="326"/>
              </a:xfrm>
              <a:custGeom>
                <a:avLst/>
                <a:gdLst>
                  <a:gd name="T0" fmla="*/ 451 w 454"/>
                  <a:gd name="T1" fmla="*/ 148 h 326"/>
                  <a:gd name="T2" fmla="*/ 445 w 454"/>
                  <a:gd name="T3" fmla="*/ 120 h 326"/>
                  <a:gd name="T4" fmla="*/ 431 w 454"/>
                  <a:gd name="T5" fmla="*/ 93 h 326"/>
                  <a:gd name="T6" fmla="*/ 411 w 454"/>
                  <a:gd name="T7" fmla="*/ 68 h 326"/>
                  <a:gd name="T8" fmla="*/ 386 w 454"/>
                  <a:gd name="T9" fmla="*/ 47 h 326"/>
                  <a:gd name="T10" fmla="*/ 356 w 454"/>
                  <a:gd name="T11" fmla="*/ 29 h 326"/>
                  <a:gd name="T12" fmla="*/ 322 w 454"/>
                  <a:gd name="T13" fmla="*/ 15 h 326"/>
                  <a:gd name="T14" fmla="*/ 285 w 454"/>
                  <a:gd name="T15" fmla="*/ 5 h 326"/>
                  <a:gd name="T16" fmla="*/ 246 w 454"/>
                  <a:gd name="T17" fmla="*/ 0 h 326"/>
                  <a:gd name="T18" fmla="*/ 206 w 454"/>
                  <a:gd name="T19" fmla="*/ 0 h 326"/>
                  <a:gd name="T20" fmla="*/ 167 w 454"/>
                  <a:gd name="T21" fmla="*/ 5 h 326"/>
                  <a:gd name="T22" fmla="*/ 130 w 454"/>
                  <a:gd name="T23" fmla="*/ 15 h 326"/>
                  <a:gd name="T24" fmla="*/ 96 w 454"/>
                  <a:gd name="T25" fmla="*/ 29 h 326"/>
                  <a:gd name="T26" fmla="*/ 66 w 454"/>
                  <a:gd name="T27" fmla="*/ 47 h 326"/>
                  <a:gd name="T28" fmla="*/ 41 w 454"/>
                  <a:gd name="T29" fmla="*/ 68 h 326"/>
                  <a:gd name="T30" fmla="*/ 21 w 454"/>
                  <a:gd name="T31" fmla="*/ 93 h 326"/>
                  <a:gd name="T32" fmla="*/ 7 w 454"/>
                  <a:gd name="T33" fmla="*/ 120 h 326"/>
                  <a:gd name="T34" fmla="*/ 1 w 454"/>
                  <a:gd name="T35" fmla="*/ 148 h 326"/>
                  <a:gd name="T36" fmla="*/ 1 w 454"/>
                  <a:gd name="T37" fmla="*/ 176 h 326"/>
                  <a:gd name="T38" fmla="*/ 7 w 454"/>
                  <a:gd name="T39" fmla="*/ 204 h 326"/>
                  <a:gd name="T40" fmla="*/ 21 w 454"/>
                  <a:gd name="T41" fmla="*/ 231 h 326"/>
                  <a:gd name="T42" fmla="*/ 41 w 454"/>
                  <a:gd name="T43" fmla="*/ 256 h 326"/>
                  <a:gd name="T44" fmla="*/ 66 w 454"/>
                  <a:gd name="T45" fmla="*/ 277 h 326"/>
                  <a:gd name="T46" fmla="*/ 96 w 454"/>
                  <a:gd name="T47" fmla="*/ 295 h 326"/>
                  <a:gd name="T48" fmla="*/ 130 w 454"/>
                  <a:gd name="T49" fmla="*/ 309 h 326"/>
                  <a:gd name="T50" fmla="*/ 167 w 454"/>
                  <a:gd name="T51" fmla="*/ 319 h 326"/>
                  <a:gd name="T52" fmla="*/ 206 w 454"/>
                  <a:gd name="T53" fmla="*/ 325 h 326"/>
                  <a:gd name="T54" fmla="*/ 246 w 454"/>
                  <a:gd name="T55" fmla="*/ 325 h 326"/>
                  <a:gd name="T56" fmla="*/ 285 w 454"/>
                  <a:gd name="T57" fmla="*/ 319 h 326"/>
                  <a:gd name="T58" fmla="*/ 322 w 454"/>
                  <a:gd name="T59" fmla="*/ 309 h 326"/>
                  <a:gd name="T60" fmla="*/ 356 w 454"/>
                  <a:gd name="T61" fmla="*/ 295 h 326"/>
                  <a:gd name="T62" fmla="*/ 386 w 454"/>
                  <a:gd name="T63" fmla="*/ 277 h 326"/>
                  <a:gd name="T64" fmla="*/ 411 w 454"/>
                  <a:gd name="T65" fmla="*/ 256 h 326"/>
                  <a:gd name="T66" fmla="*/ 431 w 454"/>
                  <a:gd name="T67" fmla="*/ 231 h 326"/>
                  <a:gd name="T68" fmla="*/ 445 w 454"/>
                  <a:gd name="T69" fmla="*/ 204 h 326"/>
                  <a:gd name="T70" fmla="*/ 451 w 454"/>
                  <a:gd name="T71" fmla="*/ 176 h 32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6"/>
                  <a:gd name="T110" fmla="*/ 454 w 454"/>
                  <a:gd name="T111" fmla="*/ 326 h 32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6">
                    <a:moveTo>
                      <a:pt x="453" y="162"/>
                    </a:moveTo>
                    <a:lnTo>
                      <a:pt x="451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3"/>
                    </a:lnTo>
                    <a:lnTo>
                      <a:pt x="422" y="81"/>
                    </a:lnTo>
                    <a:lnTo>
                      <a:pt x="411" y="68"/>
                    </a:lnTo>
                    <a:lnTo>
                      <a:pt x="399" y="57"/>
                    </a:lnTo>
                    <a:lnTo>
                      <a:pt x="386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5" y="1"/>
                    </a:lnTo>
                    <a:lnTo>
                      <a:pt x="246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8" y="9"/>
                    </a:lnTo>
                    <a:lnTo>
                      <a:pt x="130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3"/>
                    </a:lnTo>
                    <a:lnTo>
                      <a:pt x="13" y="106"/>
                    </a:lnTo>
                    <a:lnTo>
                      <a:pt x="7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2"/>
                    </a:lnTo>
                    <a:lnTo>
                      <a:pt x="1" y="176"/>
                    </a:lnTo>
                    <a:lnTo>
                      <a:pt x="3" y="190"/>
                    </a:lnTo>
                    <a:lnTo>
                      <a:pt x="7" y="204"/>
                    </a:lnTo>
                    <a:lnTo>
                      <a:pt x="13" y="218"/>
                    </a:lnTo>
                    <a:lnTo>
                      <a:pt x="21" y="231"/>
                    </a:lnTo>
                    <a:lnTo>
                      <a:pt x="30" y="243"/>
                    </a:lnTo>
                    <a:lnTo>
                      <a:pt x="41" y="256"/>
                    </a:lnTo>
                    <a:lnTo>
                      <a:pt x="53" y="266"/>
                    </a:lnTo>
                    <a:lnTo>
                      <a:pt x="66" y="277"/>
                    </a:lnTo>
                    <a:lnTo>
                      <a:pt x="80" y="287"/>
                    </a:lnTo>
                    <a:lnTo>
                      <a:pt x="96" y="295"/>
                    </a:lnTo>
                    <a:lnTo>
                      <a:pt x="113" y="303"/>
                    </a:lnTo>
                    <a:lnTo>
                      <a:pt x="130" y="309"/>
                    </a:lnTo>
                    <a:lnTo>
                      <a:pt x="148" y="315"/>
                    </a:lnTo>
                    <a:lnTo>
                      <a:pt x="167" y="319"/>
                    </a:lnTo>
                    <a:lnTo>
                      <a:pt x="186" y="322"/>
                    </a:lnTo>
                    <a:lnTo>
                      <a:pt x="206" y="325"/>
                    </a:lnTo>
                    <a:lnTo>
                      <a:pt x="225" y="325"/>
                    </a:lnTo>
                    <a:lnTo>
                      <a:pt x="246" y="325"/>
                    </a:lnTo>
                    <a:lnTo>
                      <a:pt x="265" y="322"/>
                    </a:lnTo>
                    <a:lnTo>
                      <a:pt x="285" y="319"/>
                    </a:lnTo>
                    <a:lnTo>
                      <a:pt x="304" y="315"/>
                    </a:lnTo>
                    <a:lnTo>
                      <a:pt x="322" y="309"/>
                    </a:lnTo>
                    <a:lnTo>
                      <a:pt x="339" y="303"/>
                    </a:lnTo>
                    <a:lnTo>
                      <a:pt x="356" y="295"/>
                    </a:lnTo>
                    <a:lnTo>
                      <a:pt x="372" y="287"/>
                    </a:lnTo>
                    <a:lnTo>
                      <a:pt x="386" y="277"/>
                    </a:lnTo>
                    <a:lnTo>
                      <a:pt x="399" y="266"/>
                    </a:lnTo>
                    <a:lnTo>
                      <a:pt x="411" y="256"/>
                    </a:lnTo>
                    <a:lnTo>
                      <a:pt x="422" y="243"/>
                    </a:lnTo>
                    <a:lnTo>
                      <a:pt x="431" y="231"/>
                    </a:lnTo>
                    <a:lnTo>
                      <a:pt x="439" y="218"/>
                    </a:lnTo>
                    <a:lnTo>
                      <a:pt x="445" y="204"/>
                    </a:lnTo>
                    <a:lnTo>
                      <a:pt x="449" y="190"/>
                    </a:lnTo>
                    <a:lnTo>
                      <a:pt x="451" y="176"/>
                    </a:lnTo>
                    <a:lnTo>
                      <a:pt x="453" y="16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8" name="Freeform 45"/>
              <p:cNvSpPr>
                <a:spLocks/>
              </p:cNvSpPr>
              <p:nvPr/>
            </p:nvSpPr>
            <p:spPr bwMode="auto">
              <a:xfrm>
                <a:off x="2902" y="699"/>
                <a:ext cx="452" cy="326"/>
              </a:xfrm>
              <a:custGeom>
                <a:avLst/>
                <a:gdLst>
                  <a:gd name="T0" fmla="*/ 0 w 452"/>
                  <a:gd name="T1" fmla="*/ 176 h 326"/>
                  <a:gd name="T2" fmla="*/ 7 w 452"/>
                  <a:gd name="T3" fmla="*/ 204 h 326"/>
                  <a:gd name="T4" fmla="*/ 21 w 452"/>
                  <a:gd name="T5" fmla="*/ 231 h 326"/>
                  <a:gd name="T6" fmla="*/ 40 w 452"/>
                  <a:gd name="T7" fmla="*/ 256 h 326"/>
                  <a:gd name="T8" fmla="*/ 65 w 452"/>
                  <a:gd name="T9" fmla="*/ 278 h 326"/>
                  <a:gd name="T10" fmla="*/ 96 w 452"/>
                  <a:gd name="T11" fmla="*/ 295 h 326"/>
                  <a:gd name="T12" fmla="*/ 130 w 452"/>
                  <a:gd name="T13" fmla="*/ 309 h 326"/>
                  <a:gd name="T14" fmla="*/ 167 w 452"/>
                  <a:gd name="T15" fmla="*/ 319 h 326"/>
                  <a:gd name="T16" fmla="*/ 206 w 452"/>
                  <a:gd name="T17" fmla="*/ 325 h 326"/>
                  <a:gd name="T18" fmla="*/ 245 w 452"/>
                  <a:gd name="T19" fmla="*/ 325 h 326"/>
                  <a:gd name="T20" fmla="*/ 283 w 452"/>
                  <a:gd name="T21" fmla="*/ 319 h 326"/>
                  <a:gd name="T22" fmla="*/ 320 w 452"/>
                  <a:gd name="T23" fmla="*/ 309 h 326"/>
                  <a:gd name="T24" fmla="*/ 354 w 452"/>
                  <a:gd name="T25" fmla="*/ 295 h 326"/>
                  <a:gd name="T26" fmla="*/ 385 w 452"/>
                  <a:gd name="T27" fmla="*/ 277 h 326"/>
                  <a:gd name="T28" fmla="*/ 410 w 452"/>
                  <a:gd name="T29" fmla="*/ 254 h 326"/>
                  <a:gd name="T30" fmla="*/ 429 w 452"/>
                  <a:gd name="T31" fmla="*/ 231 h 326"/>
                  <a:gd name="T32" fmla="*/ 443 w 452"/>
                  <a:gd name="T33" fmla="*/ 204 h 326"/>
                  <a:gd name="T34" fmla="*/ 451 w 452"/>
                  <a:gd name="T35" fmla="*/ 176 h 326"/>
                  <a:gd name="T36" fmla="*/ 451 w 452"/>
                  <a:gd name="T37" fmla="*/ 148 h 326"/>
                  <a:gd name="T38" fmla="*/ 443 w 452"/>
                  <a:gd name="T39" fmla="*/ 120 h 326"/>
                  <a:gd name="T40" fmla="*/ 429 w 452"/>
                  <a:gd name="T41" fmla="*/ 93 h 326"/>
                  <a:gd name="T42" fmla="*/ 410 w 452"/>
                  <a:gd name="T43" fmla="*/ 68 h 326"/>
                  <a:gd name="T44" fmla="*/ 385 w 452"/>
                  <a:gd name="T45" fmla="*/ 47 h 326"/>
                  <a:gd name="T46" fmla="*/ 354 w 452"/>
                  <a:gd name="T47" fmla="*/ 29 h 326"/>
                  <a:gd name="T48" fmla="*/ 320 w 452"/>
                  <a:gd name="T49" fmla="*/ 15 h 326"/>
                  <a:gd name="T50" fmla="*/ 283 w 452"/>
                  <a:gd name="T51" fmla="*/ 5 h 326"/>
                  <a:gd name="T52" fmla="*/ 245 w 452"/>
                  <a:gd name="T53" fmla="*/ 0 h 326"/>
                  <a:gd name="T54" fmla="*/ 206 w 452"/>
                  <a:gd name="T55" fmla="*/ 0 h 326"/>
                  <a:gd name="T56" fmla="*/ 167 w 452"/>
                  <a:gd name="T57" fmla="*/ 5 h 326"/>
                  <a:gd name="T58" fmla="*/ 130 w 452"/>
                  <a:gd name="T59" fmla="*/ 15 h 326"/>
                  <a:gd name="T60" fmla="*/ 96 w 452"/>
                  <a:gd name="T61" fmla="*/ 29 h 326"/>
                  <a:gd name="T62" fmla="*/ 65 w 452"/>
                  <a:gd name="T63" fmla="*/ 47 h 326"/>
                  <a:gd name="T64" fmla="*/ 40 w 452"/>
                  <a:gd name="T65" fmla="*/ 68 h 326"/>
                  <a:gd name="T66" fmla="*/ 21 w 452"/>
                  <a:gd name="T67" fmla="*/ 93 h 326"/>
                  <a:gd name="T68" fmla="*/ 7 w 452"/>
                  <a:gd name="T69" fmla="*/ 120 h 326"/>
                  <a:gd name="T70" fmla="*/ 0 w 452"/>
                  <a:gd name="T71" fmla="*/ 148 h 32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2"/>
                  <a:gd name="T109" fmla="*/ 0 h 326"/>
                  <a:gd name="T110" fmla="*/ 452 w 452"/>
                  <a:gd name="T111" fmla="*/ 326 h 32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2" h="326">
                    <a:moveTo>
                      <a:pt x="0" y="162"/>
                    </a:moveTo>
                    <a:lnTo>
                      <a:pt x="0" y="176"/>
                    </a:lnTo>
                    <a:lnTo>
                      <a:pt x="3" y="190"/>
                    </a:lnTo>
                    <a:lnTo>
                      <a:pt x="7" y="204"/>
                    </a:lnTo>
                    <a:lnTo>
                      <a:pt x="13" y="218"/>
                    </a:lnTo>
                    <a:lnTo>
                      <a:pt x="21" y="231"/>
                    </a:lnTo>
                    <a:lnTo>
                      <a:pt x="29" y="243"/>
                    </a:lnTo>
                    <a:lnTo>
                      <a:pt x="40" y="256"/>
                    </a:lnTo>
                    <a:lnTo>
                      <a:pt x="52" y="267"/>
                    </a:lnTo>
                    <a:lnTo>
                      <a:pt x="65" y="278"/>
                    </a:lnTo>
                    <a:lnTo>
                      <a:pt x="80" y="287"/>
                    </a:lnTo>
                    <a:lnTo>
                      <a:pt x="96" y="295"/>
                    </a:lnTo>
                    <a:lnTo>
                      <a:pt x="112" y="303"/>
                    </a:lnTo>
                    <a:lnTo>
                      <a:pt x="130" y="309"/>
                    </a:lnTo>
                    <a:lnTo>
                      <a:pt x="148" y="315"/>
                    </a:lnTo>
                    <a:lnTo>
                      <a:pt x="167" y="319"/>
                    </a:lnTo>
                    <a:lnTo>
                      <a:pt x="186" y="322"/>
                    </a:lnTo>
                    <a:lnTo>
                      <a:pt x="206" y="325"/>
                    </a:lnTo>
                    <a:lnTo>
                      <a:pt x="225" y="325"/>
                    </a:lnTo>
                    <a:lnTo>
                      <a:pt x="245" y="325"/>
                    </a:lnTo>
                    <a:lnTo>
                      <a:pt x="264" y="322"/>
                    </a:lnTo>
                    <a:lnTo>
                      <a:pt x="283" y="319"/>
                    </a:lnTo>
                    <a:lnTo>
                      <a:pt x="302" y="315"/>
                    </a:lnTo>
                    <a:lnTo>
                      <a:pt x="320" y="309"/>
                    </a:lnTo>
                    <a:lnTo>
                      <a:pt x="338" y="303"/>
                    </a:lnTo>
                    <a:lnTo>
                      <a:pt x="354" y="295"/>
                    </a:lnTo>
                    <a:lnTo>
                      <a:pt x="370" y="287"/>
                    </a:lnTo>
                    <a:lnTo>
                      <a:pt x="385" y="277"/>
                    </a:lnTo>
                    <a:lnTo>
                      <a:pt x="398" y="266"/>
                    </a:lnTo>
                    <a:lnTo>
                      <a:pt x="410" y="254"/>
                    </a:lnTo>
                    <a:lnTo>
                      <a:pt x="421" y="243"/>
                    </a:lnTo>
                    <a:lnTo>
                      <a:pt x="429" y="231"/>
                    </a:lnTo>
                    <a:lnTo>
                      <a:pt x="437" y="217"/>
                    </a:lnTo>
                    <a:lnTo>
                      <a:pt x="443" y="204"/>
                    </a:lnTo>
                    <a:lnTo>
                      <a:pt x="447" y="190"/>
                    </a:lnTo>
                    <a:lnTo>
                      <a:pt x="451" y="176"/>
                    </a:lnTo>
                    <a:lnTo>
                      <a:pt x="451" y="162"/>
                    </a:lnTo>
                    <a:lnTo>
                      <a:pt x="451" y="148"/>
                    </a:lnTo>
                    <a:lnTo>
                      <a:pt x="447" y="134"/>
                    </a:lnTo>
                    <a:lnTo>
                      <a:pt x="443" y="120"/>
                    </a:lnTo>
                    <a:lnTo>
                      <a:pt x="437" y="106"/>
                    </a:lnTo>
                    <a:lnTo>
                      <a:pt x="429" y="93"/>
                    </a:lnTo>
                    <a:lnTo>
                      <a:pt x="421" y="81"/>
                    </a:lnTo>
                    <a:lnTo>
                      <a:pt x="410" y="68"/>
                    </a:lnTo>
                    <a:lnTo>
                      <a:pt x="398" y="57"/>
                    </a:lnTo>
                    <a:lnTo>
                      <a:pt x="385" y="47"/>
                    </a:lnTo>
                    <a:lnTo>
                      <a:pt x="370" y="37"/>
                    </a:lnTo>
                    <a:lnTo>
                      <a:pt x="354" y="29"/>
                    </a:lnTo>
                    <a:lnTo>
                      <a:pt x="338" y="21"/>
                    </a:lnTo>
                    <a:lnTo>
                      <a:pt x="320" y="15"/>
                    </a:lnTo>
                    <a:lnTo>
                      <a:pt x="302" y="9"/>
                    </a:lnTo>
                    <a:lnTo>
                      <a:pt x="283" y="5"/>
                    </a:lnTo>
                    <a:lnTo>
                      <a:pt x="264" y="1"/>
                    </a:lnTo>
                    <a:lnTo>
                      <a:pt x="245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8" y="9"/>
                    </a:lnTo>
                    <a:lnTo>
                      <a:pt x="130" y="15"/>
                    </a:lnTo>
                    <a:lnTo>
                      <a:pt x="112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5" y="47"/>
                    </a:lnTo>
                    <a:lnTo>
                      <a:pt x="52" y="57"/>
                    </a:lnTo>
                    <a:lnTo>
                      <a:pt x="40" y="68"/>
                    </a:lnTo>
                    <a:lnTo>
                      <a:pt x="29" y="81"/>
                    </a:lnTo>
                    <a:lnTo>
                      <a:pt x="21" y="93"/>
                    </a:lnTo>
                    <a:lnTo>
                      <a:pt x="13" y="106"/>
                    </a:lnTo>
                    <a:lnTo>
                      <a:pt x="7" y="120"/>
                    </a:lnTo>
                    <a:lnTo>
                      <a:pt x="3" y="134"/>
                    </a:lnTo>
                    <a:lnTo>
                      <a:pt x="0" y="148"/>
                    </a:lnTo>
                    <a:lnTo>
                      <a:pt x="0" y="16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9" name="Rectangle 46"/>
              <p:cNvSpPr>
                <a:spLocks noChangeArrowheads="1"/>
              </p:cNvSpPr>
              <p:nvPr/>
            </p:nvSpPr>
            <p:spPr bwMode="auto">
              <a:xfrm>
                <a:off x="2976" y="757"/>
                <a:ext cx="270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lot</a:t>
                </a:r>
              </a:p>
            </p:txBody>
          </p:sp>
          <p:sp>
            <p:nvSpPr>
              <p:cNvPr id="9290" name="Rectangle 47"/>
              <p:cNvSpPr>
                <a:spLocks noChangeArrowheads="1"/>
              </p:cNvSpPr>
              <p:nvPr/>
            </p:nvSpPr>
            <p:spPr bwMode="auto">
              <a:xfrm>
                <a:off x="2470" y="497"/>
                <a:ext cx="448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name</a:t>
                </a:r>
              </a:p>
            </p:txBody>
          </p:sp>
          <p:sp>
            <p:nvSpPr>
              <p:cNvPr id="9291" name="Rectangle 48"/>
              <p:cNvSpPr>
                <a:spLocks noChangeArrowheads="1"/>
              </p:cNvSpPr>
              <p:nvPr/>
            </p:nvSpPr>
            <p:spPr bwMode="auto">
              <a:xfrm>
                <a:off x="2121" y="750"/>
                <a:ext cx="335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 u="sng">
                    <a:solidFill>
                      <a:srgbClr val="000000"/>
                    </a:solidFill>
                    <a:latin typeface="Arial" charset="0"/>
                  </a:rPr>
                  <a:t>ssn</a:t>
                </a:r>
              </a:p>
            </p:txBody>
          </p:sp>
        </p:grpSp>
        <p:grpSp>
          <p:nvGrpSpPr>
            <p:cNvPr id="9269" name="Group 52"/>
            <p:cNvGrpSpPr>
              <a:grpSpLocks/>
            </p:cNvGrpSpPr>
            <p:nvPr/>
          </p:nvGrpSpPr>
          <p:grpSpPr bwMode="auto">
            <a:xfrm>
              <a:off x="5397500" y="2584450"/>
              <a:ext cx="1220788" cy="920750"/>
              <a:chOff x="3456" y="1053"/>
              <a:chExt cx="769" cy="580"/>
            </a:xfrm>
          </p:grpSpPr>
          <p:sp>
            <p:nvSpPr>
              <p:cNvPr id="11315" name="Freeform 51"/>
              <p:cNvSpPr>
                <a:spLocks/>
              </p:cNvSpPr>
              <p:nvPr/>
            </p:nvSpPr>
            <p:spPr bwMode="auto">
              <a:xfrm>
                <a:off x="3456" y="1053"/>
                <a:ext cx="769" cy="580"/>
              </a:xfrm>
              <a:custGeom>
                <a:avLst/>
                <a:gdLst/>
                <a:ahLst/>
                <a:cxnLst>
                  <a:cxn ang="0">
                    <a:pos x="0" y="290"/>
                  </a:cxn>
                  <a:cxn ang="0">
                    <a:pos x="378" y="0"/>
                  </a:cxn>
                  <a:cxn ang="0">
                    <a:pos x="768" y="300"/>
                  </a:cxn>
                  <a:cxn ang="0">
                    <a:pos x="378" y="579"/>
                  </a:cxn>
                  <a:cxn ang="0">
                    <a:pos x="0" y="290"/>
                  </a:cxn>
                </a:cxnLst>
                <a:rect l="0" t="0" r="r" b="b"/>
                <a:pathLst>
                  <a:path w="769" h="580">
                    <a:moveTo>
                      <a:pt x="0" y="290"/>
                    </a:moveTo>
                    <a:lnTo>
                      <a:pt x="378" y="0"/>
                    </a:lnTo>
                    <a:lnTo>
                      <a:pt x="768" y="300"/>
                    </a:lnTo>
                    <a:lnTo>
                      <a:pt x="378" y="579"/>
                    </a:lnTo>
                    <a:lnTo>
                      <a:pt x="0" y="290"/>
                    </a:lnTo>
                  </a:path>
                </a:pathLst>
              </a:custGeom>
              <a:solidFill>
                <a:srgbClr val="007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285" name="Rectangle 50"/>
              <p:cNvSpPr>
                <a:spLocks noChangeArrowheads="1"/>
              </p:cNvSpPr>
              <p:nvPr/>
            </p:nvSpPr>
            <p:spPr bwMode="auto">
              <a:xfrm>
                <a:off x="3522" y="1249"/>
                <a:ext cx="662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Manages</a:t>
                </a:r>
              </a:p>
            </p:txBody>
          </p:sp>
        </p:grpSp>
        <p:sp>
          <p:nvSpPr>
            <p:cNvPr id="9270" name="Freeform 53"/>
            <p:cNvSpPr>
              <a:spLocks/>
            </p:cNvSpPr>
            <p:nvPr/>
          </p:nvSpPr>
          <p:spPr bwMode="auto">
            <a:xfrm>
              <a:off x="7175500" y="2819400"/>
              <a:ext cx="1358900" cy="479425"/>
            </a:xfrm>
            <a:custGeom>
              <a:avLst/>
              <a:gdLst>
                <a:gd name="T0" fmla="*/ 2147483647 w 816"/>
                <a:gd name="T1" fmla="*/ 2147483647 h 302"/>
                <a:gd name="T2" fmla="*/ 2147483647 w 816"/>
                <a:gd name="T3" fmla="*/ 0 h 302"/>
                <a:gd name="T4" fmla="*/ 0 w 816"/>
                <a:gd name="T5" fmla="*/ 0 h 302"/>
                <a:gd name="T6" fmla="*/ 0 w 816"/>
                <a:gd name="T7" fmla="*/ 2147483647 h 302"/>
                <a:gd name="T8" fmla="*/ 2147483647 w 816"/>
                <a:gd name="T9" fmla="*/ 2147483647 h 3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6"/>
                <a:gd name="T16" fmla="*/ 0 h 302"/>
                <a:gd name="T17" fmla="*/ 816 w 816"/>
                <a:gd name="T18" fmla="*/ 302 h 3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6" h="302">
                  <a:moveTo>
                    <a:pt x="815" y="301"/>
                  </a:moveTo>
                  <a:lnTo>
                    <a:pt x="815" y="0"/>
                  </a:lnTo>
                  <a:lnTo>
                    <a:pt x="0" y="0"/>
                  </a:lnTo>
                  <a:lnTo>
                    <a:pt x="0" y="301"/>
                  </a:lnTo>
                  <a:lnTo>
                    <a:pt x="815" y="301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271" name="Group 56"/>
            <p:cNvGrpSpPr>
              <a:grpSpLocks/>
            </p:cNvGrpSpPr>
            <p:nvPr/>
          </p:nvGrpSpPr>
          <p:grpSpPr bwMode="auto">
            <a:xfrm>
              <a:off x="3552825" y="2819400"/>
              <a:ext cx="1292225" cy="468313"/>
              <a:chOff x="2328" y="1226"/>
              <a:chExt cx="814" cy="295"/>
            </a:xfrm>
          </p:grpSpPr>
          <p:sp>
            <p:nvSpPr>
              <p:cNvPr id="9282" name="Freeform 54"/>
              <p:cNvSpPr>
                <a:spLocks/>
              </p:cNvSpPr>
              <p:nvPr/>
            </p:nvSpPr>
            <p:spPr bwMode="auto">
              <a:xfrm>
                <a:off x="2328" y="1226"/>
                <a:ext cx="814" cy="295"/>
              </a:xfrm>
              <a:custGeom>
                <a:avLst/>
                <a:gdLst>
                  <a:gd name="T0" fmla="*/ 813 w 814"/>
                  <a:gd name="T1" fmla="*/ 294 h 295"/>
                  <a:gd name="T2" fmla="*/ 813 w 814"/>
                  <a:gd name="T3" fmla="*/ 0 h 295"/>
                  <a:gd name="T4" fmla="*/ 0 w 814"/>
                  <a:gd name="T5" fmla="*/ 0 h 295"/>
                  <a:gd name="T6" fmla="*/ 0 w 814"/>
                  <a:gd name="T7" fmla="*/ 294 h 295"/>
                  <a:gd name="T8" fmla="*/ 813 w 814"/>
                  <a:gd name="T9" fmla="*/ 294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4"/>
                  <a:gd name="T16" fmla="*/ 0 h 295"/>
                  <a:gd name="T17" fmla="*/ 814 w 814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4" h="295">
                    <a:moveTo>
                      <a:pt x="813" y="294"/>
                    </a:moveTo>
                    <a:lnTo>
                      <a:pt x="813" y="0"/>
                    </a:lnTo>
                    <a:lnTo>
                      <a:pt x="0" y="0"/>
                    </a:lnTo>
                    <a:lnTo>
                      <a:pt x="0" y="294"/>
                    </a:lnTo>
                    <a:lnTo>
                      <a:pt x="813" y="294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283" name="Rectangle 55"/>
              <p:cNvSpPr>
                <a:spLocks noChangeArrowheads="1"/>
              </p:cNvSpPr>
              <p:nvPr/>
            </p:nvSpPr>
            <p:spPr bwMode="auto">
              <a:xfrm>
                <a:off x="2336" y="1266"/>
                <a:ext cx="790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 dirty="0">
                    <a:solidFill>
                      <a:srgbClr val="000000"/>
                    </a:solidFill>
                    <a:latin typeface="Arial" charset="0"/>
                  </a:rPr>
                  <a:t>Employees</a:t>
                </a:r>
              </a:p>
            </p:txBody>
          </p:sp>
        </p:grpSp>
        <p:sp>
          <p:nvSpPr>
            <p:cNvPr id="9272" name="Rectangle 57"/>
            <p:cNvSpPr>
              <a:spLocks noChangeArrowheads="1"/>
            </p:cNvSpPr>
            <p:nvPr/>
          </p:nvSpPr>
          <p:spPr bwMode="auto">
            <a:xfrm>
              <a:off x="7138314" y="2882900"/>
              <a:ext cx="14224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Departments</a:t>
              </a:r>
            </a:p>
          </p:txBody>
        </p:sp>
        <p:sp>
          <p:nvSpPr>
            <p:cNvPr id="9273" name="Line 101"/>
            <p:cNvSpPr>
              <a:spLocks noChangeShapeType="1"/>
            </p:cNvSpPr>
            <p:nvPr/>
          </p:nvSpPr>
          <p:spPr bwMode="auto">
            <a:xfrm flipH="1">
              <a:off x="4857750" y="3046413"/>
              <a:ext cx="54610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4" name="Line 102"/>
            <p:cNvSpPr>
              <a:spLocks noChangeShapeType="1"/>
            </p:cNvSpPr>
            <p:nvPr/>
          </p:nvSpPr>
          <p:spPr bwMode="auto">
            <a:xfrm flipV="1">
              <a:off x="6623049" y="3040614"/>
              <a:ext cx="543063" cy="5799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75" name="Line 103"/>
            <p:cNvSpPr>
              <a:spLocks noChangeShapeType="1"/>
            </p:cNvSpPr>
            <p:nvPr/>
          </p:nvSpPr>
          <p:spPr bwMode="auto">
            <a:xfrm flipH="1">
              <a:off x="4562061" y="2501637"/>
              <a:ext cx="201182" cy="32031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6" name="Line 104"/>
            <p:cNvSpPr>
              <a:spLocks noChangeShapeType="1"/>
            </p:cNvSpPr>
            <p:nvPr/>
          </p:nvSpPr>
          <p:spPr bwMode="auto">
            <a:xfrm>
              <a:off x="4124324" y="2098674"/>
              <a:ext cx="46797" cy="72327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7" name="Line 105"/>
            <p:cNvSpPr>
              <a:spLocks noChangeShapeType="1"/>
            </p:cNvSpPr>
            <p:nvPr/>
          </p:nvSpPr>
          <p:spPr bwMode="auto">
            <a:xfrm>
              <a:off x="3597275" y="2479675"/>
              <a:ext cx="196160" cy="33565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8" name="Line 106"/>
            <p:cNvSpPr>
              <a:spLocks noChangeShapeType="1"/>
            </p:cNvSpPr>
            <p:nvPr/>
          </p:nvSpPr>
          <p:spPr bwMode="auto">
            <a:xfrm>
              <a:off x="5999922" y="1874424"/>
              <a:ext cx="7178" cy="70843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9" name="Line 107"/>
            <p:cNvSpPr>
              <a:spLocks noChangeShapeType="1"/>
            </p:cNvSpPr>
            <p:nvPr/>
          </p:nvSpPr>
          <p:spPr bwMode="auto">
            <a:xfrm>
              <a:off x="7232650" y="2479675"/>
              <a:ext cx="215900" cy="33972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0" name="Line 108"/>
            <p:cNvSpPr>
              <a:spLocks noChangeShapeType="1"/>
            </p:cNvSpPr>
            <p:nvPr/>
          </p:nvSpPr>
          <p:spPr bwMode="auto">
            <a:xfrm flipH="1">
              <a:off x="7746999" y="2119313"/>
              <a:ext cx="50801" cy="70008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1" name="Line 109"/>
            <p:cNvSpPr>
              <a:spLocks noChangeShapeType="1"/>
            </p:cNvSpPr>
            <p:nvPr/>
          </p:nvSpPr>
          <p:spPr bwMode="auto">
            <a:xfrm flipH="1">
              <a:off x="8134350" y="2463800"/>
              <a:ext cx="165100" cy="3683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7391400" cy="1104900"/>
          </a:xfrm>
        </p:spPr>
        <p:txBody>
          <a:bodyPr/>
          <a:lstStyle/>
          <a:p>
            <a:r>
              <a:rPr lang="en-US"/>
              <a:t>Key Constraints: 1-to-Many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3200400" cy="5105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Calibri" pitchFamily="34" charset="0"/>
              </a:rPr>
              <a:t>Consider </a:t>
            </a:r>
            <a:r>
              <a:rPr lang="en-US" sz="2400" i="1" dirty="0" err="1">
                <a:solidFill>
                  <a:srgbClr val="002060"/>
                </a:solidFill>
                <a:latin typeface="Calibri" pitchFamily="34" charset="0"/>
              </a:rPr>
              <a:t>Works_In</a:t>
            </a:r>
            <a:r>
              <a:rPr lang="en-US" sz="2400" dirty="0">
                <a:latin typeface="Calibri" pitchFamily="34" charset="0"/>
              </a:rPr>
              <a:t>:  An employee can work in many departments; a </a:t>
            </a:r>
            <a:r>
              <a:rPr lang="en-US" sz="2400" dirty="0" err="1">
                <a:latin typeface="Calibri" pitchFamily="34" charset="0"/>
              </a:rPr>
              <a:t>dept</a:t>
            </a:r>
            <a:r>
              <a:rPr lang="en-US" sz="2400" dirty="0">
                <a:latin typeface="Calibri" pitchFamily="34" charset="0"/>
              </a:rPr>
              <a:t> can have many employees (many-to-many relationship).</a:t>
            </a:r>
          </a:p>
          <a:p>
            <a:r>
              <a:rPr lang="en-US" sz="2400" dirty="0">
                <a:latin typeface="Calibri" pitchFamily="34" charset="0"/>
              </a:rPr>
              <a:t>In contrast, each </a:t>
            </a:r>
            <a:r>
              <a:rPr lang="en-US" sz="2400" dirty="0" err="1">
                <a:latin typeface="Calibri" pitchFamily="34" charset="0"/>
              </a:rPr>
              <a:t>dept</a:t>
            </a:r>
            <a:r>
              <a:rPr lang="en-US" sz="2400" dirty="0">
                <a:latin typeface="Calibri" pitchFamily="34" charset="0"/>
              </a:rPr>
              <a:t> has at most one manager, according to the </a:t>
            </a:r>
            <a:r>
              <a:rPr lang="en-US" sz="2400" i="1" u="sng" dirty="0">
                <a:solidFill>
                  <a:schemeClr val="accent2"/>
                </a:solidFill>
                <a:latin typeface="Calibri" pitchFamily="34" charset="0"/>
              </a:rPr>
              <a:t>key constraint</a:t>
            </a:r>
            <a:r>
              <a:rPr lang="en-US" sz="2400" i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on </a:t>
            </a:r>
            <a:r>
              <a:rPr lang="en-US" sz="2400" i="1" dirty="0">
                <a:solidFill>
                  <a:srgbClr val="002060"/>
                </a:solidFill>
                <a:latin typeface="Calibri" pitchFamily="34" charset="0"/>
              </a:rPr>
              <a:t>Manages</a:t>
            </a:r>
            <a:r>
              <a:rPr lang="en-US" sz="2400" dirty="0">
                <a:latin typeface="Calibri" pitchFamily="34" charset="0"/>
              </a:rPr>
              <a:t> (1-to-many relationship).</a:t>
            </a:r>
          </a:p>
        </p:txBody>
      </p:sp>
      <p:grpSp>
        <p:nvGrpSpPr>
          <p:cNvPr id="9223" name="Group 156"/>
          <p:cNvGrpSpPr>
            <a:grpSpLocks/>
          </p:cNvGrpSpPr>
          <p:nvPr/>
        </p:nvGrpSpPr>
        <p:grpSpPr bwMode="auto">
          <a:xfrm>
            <a:off x="3141663" y="1524000"/>
            <a:ext cx="5849937" cy="2139950"/>
            <a:chOff x="3141666" y="1600200"/>
            <a:chExt cx="5849934" cy="2139950"/>
          </a:xfrm>
        </p:grpSpPr>
        <p:sp>
          <p:nvSpPr>
            <p:cNvPr id="9224" name="Freeform 33"/>
            <p:cNvSpPr>
              <a:spLocks/>
            </p:cNvSpPr>
            <p:nvPr/>
          </p:nvSpPr>
          <p:spPr bwMode="auto">
            <a:xfrm>
              <a:off x="6757988" y="2230437"/>
              <a:ext cx="720725" cy="519113"/>
            </a:xfrm>
            <a:custGeom>
              <a:avLst/>
              <a:gdLst>
                <a:gd name="T0" fmla="*/ 2147483647 w 454"/>
                <a:gd name="T1" fmla="*/ 2147483647 h 327"/>
                <a:gd name="T2" fmla="*/ 2147483647 w 454"/>
                <a:gd name="T3" fmla="*/ 2147483647 h 327"/>
                <a:gd name="T4" fmla="*/ 2147483647 w 454"/>
                <a:gd name="T5" fmla="*/ 2147483647 h 327"/>
                <a:gd name="T6" fmla="*/ 2147483647 w 454"/>
                <a:gd name="T7" fmla="*/ 2147483647 h 327"/>
                <a:gd name="T8" fmla="*/ 2147483647 w 454"/>
                <a:gd name="T9" fmla="*/ 2147483647 h 327"/>
                <a:gd name="T10" fmla="*/ 2147483647 w 454"/>
                <a:gd name="T11" fmla="*/ 2147483647 h 327"/>
                <a:gd name="T12" fmla="*/ 2147483647 w 454"/>
                <a:gd name="T13" fmla="*/ 2147483647 h 327"/>
                <a:gd name="T14" fmla="*/ 2147483647 w 454"/>
                <a:gd name="T15" fmla="*/ 2147483647 h 327"/>
                <a:gd name="T16" fmla="*/ 2147483647 w 454"/>
                <a:gd name="T17" fmla="*/ 0 h 327"/>
                <a:gd name="T18" fmla="*/ 2147483647 w 454"/>
                <a:gd name="T19" fmla="*/ 0 h 327"/>
                <a:gd name="T20" fmla="*/ 2147483647 w 454"/>
                <a:gd name="T21" fmla="*/ 2147483647 h 327"/>
                <a:gd name="T22" fmla="*/ 2147483647 w 454"/>
                <a:gd name="T23" fmla="*/ 2147483647 h 327"/>
                <a:gd name="T24" fmla="*/ 2147483647 w 454"/>
                <a:gd name="T25" fmla="*/ 2147483647 h 327"/>
                <a:gd name="T26" fmla="*/ 2147483647 w 454"/>
                <a:gd name="T27" fmla="*/ 2147483647 h 327"/>
                <a:gd name="T28" fmla="*/ 2147483647 w 454"/>
                <a:gd name="T29" fmla="*/ 2147483647 h 327"/>
                <a:gd name="T30" fmla="*/ 2147483647 w 454"/>
                <a:gd name="T31" fmla="*/ 2147483647 h 327"/>
                <a:gd name="T32" fmla="*/ 2147483647 w 454"/>
                <a:gd name="T33" fmla="*/ 2147483647 h 327"/>
                <a:gd name="T34" fmla="*/ 2147483647 w 454"/>
                <a:gd name="T35" fmla="*/ 2147483647 h 327"/>
                <a:gd name="T36" fmla="*/ 2147483647 w 454"/>
                <a:gd name="T37" fmla="*/ 2147483647 h 327"/>
                <a:gd name="T38" fmla="*/ 2147483647 w 454"/>
                <a:gd name="T39" fmla="*/ 2147483647 h 327"/>
                <a:gd name="T40" fmla="*/ 2147483647 w 454"/>
                <a:gd name="T41" fmla="*/ 2147483647 h 327"/>
                <a:gd name="T42" fmla="*/ 2147483647 w 454"/>
                <a:gd name="T43" fmla="*/ 2147483647 h 327"/>
                <a:gd name="T44" fmla="*/ 2147483647 w 454"/>
                <a:gd name="T45" fmla="*/ 2147483647 h 327"/>
                <a:gd name="T46" fmla="*/ 2147483647 w 454"/>
                <a:gd name="T47" fmla="*/ 2147483647 h 327"/>
                <a:gd name="T48" fmla="*/ 2147483647 w 454"/>
                <a:gd name="T49" fmla="*/ 2147483647 h 327"/>
                <a:gd name="T50" fmla="*/ 2147483647 w 454"/>
                <a:gd name="T51" fmla="*/ 2147483647 h 327"/>
                <a:gd name="T52" fmla="*/ 2147483647 w 454"/>
                <a:gd name="T53" fmla="*/ 2147483647 h 327"/>
                <a:gd name="T54" fmla="*/ 2147483647 w 454"/>
                <a:gd name="T55" fmla="*/ 2147483647 h 327"/>
                <a:gd name="T56" fmla="*/ 2147483647 w 454"/>
                <a:gd name="T57" fmla="*/ 2147483647 h 327"/>
                <a:gd name="T58" fmla="*/ 2147483647 w 454"/>
                <a:gd name="T59" fmla="*/ 2147483647 h 327"/>
                <a:gd name="T60" fmla="*/ 2147483647 w 454"/>
                <a:gd name="T61" fmla="*/ 2147483647 h 327"/>
                <a:gd name="T62" fmla="*/ 2147483647 w 454"/>
                <a:gd name="T63" fmla="*/ 2147483647 h 327"/>
                <a:gd name="T64" fmla="*/ 2147483647 w 454"/>
                <a:gd name="T65" fmla="*/ 2147483647 h 327"/>
                <a:gd name="T66" fmla="*/ 2147483647 w 454"/>
                <a:gd name="T67" fmla="*/ 2147483647 h 327"/>
                <a:gd name="T68" fmla="*/ 2147483647 w 454"/>
                <a:gd name="T69" fmla="*/ 2147483647 h 327"/>
                <a:gd name="T70" fmla="*/ 2147483647 w 454"/>
                <a:gd name="T71" fmla="*/ 2147483647 h 3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4"/>
                <a:gd name="T109" fmla="*/ 0 h 327"/>
                <a:gd name="T110" fmla="*/ 454 w 454"/>
                <a:gd name="T111" fmla="*/ 327 h 32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4" h="327">
                  <a:moveTo>
                    <a:pt x="453" y="163"/>
                  </a:moveTo>
                  <a:lnTo>
                    <a:pt x="451" y="148"/>
                  </a:lnTo>
                  <a:lnTo>
                    <a:pt x="448" y="134"/>
                  </a:lnTo>
                  <a:lnTo>
                    <a:pt x="445" y="120"/>
                  </a:lnTo>
                  <a:lnTo>
                    <a:pt x="439" y="106"/>
                  </a:lnTo>
                  <a:lnTo>
                    <a:pt x="431" y="94"/>
                  </a:lnTo>
                  <a:lnTo>
                    <a:pt x="422" y="80"/>
                  </a:lnTo>
                  <a:lnTo>
                    <a:pt x="411" y="68"/>
                  </a:lnTo>
                  <a:lnTo>
                    <a:pt x="399" y="57"/>
                  </a:lnTo>
                  <a:lnTo>
                    <a:pt x="386" y="47"/>
                  </a:lnTo>
                  <a:lnTo>
                    <a:pt x="372" y="37"/>
                  </a:lnTo>
                  <a:lnTo>
                    <a:pt x="356" y="29"/>
                  </a:lnTo>
                  <a:lnTo>
                    <a:pt x="339" y="21"/>
                  </a:lnTo>
                  <a:lnTo>
                    <a:pt x="322" y="15"/>
                  </a:lnTo>
                  <a:lnTo>
                    <a:pt x="303" y="9"/>
                  </a:lnTo>
                  <a:lnTo>
                    <a:pt x="285" y="5"/>
                  </a:lnTo>
                  <a:lnTo>
                    <a:pt x="265" y="1"/>
                  </a:lnTo>
                  <a:lnTo>
                    <a:pt x="246" y="0"/>
                  </a:lnTo>
                  <a:lnTo>
                    <a:pt x="225" y="0"/>
                  </a:lnTo>
                  <a:lnTo>
                    <a:pt x="206" y="0"/>
                  </a:lnTo>
                  <a:lnTo>
                    <a:pt x="186" y="1"/>
                  </a:lnTo>
                  <a:lnTo>
                    <a:pt x="167" y="5"/>
                  </a:lnTo>
                  <a:lnTo>
                    <a:pt x="148" y="9"/>
                  </a:lnTo>
                  <a:lnTo>
                    <a:pt x="130" y="15"/>
                  </a:lnTo>
                  <a:lnTo>
                    <a:pt x="113" y="21"/>
                  </a:lnTo>
                  <a:lnTo>
                    <a:pt x="96" y="29"/>
                  </a:lnTo>
                  <a:lnTo>
                    <a:pt x="80" y="37"/>
                  </a:lnTo>
                  <a:lnTo>
                    <a:pt x="65" y="47"/>
                  </a:lnTo>
                  <a:lnTo>
                    <a:pt x="53" y="57"/>
                  </a:lnTo>
                  <a:lnTo>
                    <a:pt x="40" y="68"/>
                  </a:lnTo>
                  <a:lnTo>
                    <a:pt x="29" y="80"/>
                  </a:lnTo>
                  <a:lnTo>
                    <a:pt x="21" y="94"/>
                  </a:lnTo>
                  <a:lnTo>
                    <a:pt x="13" y="106"/>
                  </a:lnTo>
                  <a:lnTo>
                    <a:pt x="7" y="120"/>
                  </a:lnTo>
                  <a:lnTo>
                    <a:pt x="3" y="134"/>
                  </a:lnTo>
                  <a:lnTo>
                    <a:pt x="1" y="148"/>
                  </a:lnTo>
                  <a:lnTo>
                    <a:pt x="0" y="163"/>
                  </a:lnTo>
                  <a:lnTo>
                    <a:pt x="1" y="177"/>
                  </a:lnTo>
                  <a:lnTo>
                    <a:pt x="3" y="191"/>
                  </a:lnTo>
                  <a:lnTo>
                    <a:pt x="7" y="205"/>
                  </a:lnTo>
                  <a:lnTo>
                    <a:pt x="13" y="217"/>
                  </a:lnTo>
                  <a:lnTo>
                    <a:pt x="21" y="231"/>
                  </a:lnTo>
                  <a:lnTo>
                    <a:pt x="29" y="244"/>
                  </a:lnTo>
                  <a:lnTo>
                    <a:pt x="40" y="255"/>
                  </a:lnTo>
                  <a:lnTo>
                    <a:pt x="53" y="266"/>
                  </a:lnTo>
                  <a:lnTo>
                    <a:pt x="65" y="278"/>
                  </a:lnTo>
                  <a:lnTo>
                    <a:pt x="80" y="288"/>
                  </a:lnTo>
                  <a:lnTo>
                    <a:pt x="96" y="296"/>
                  </a:lnTo>
                  <a:lnTo>
                    <a:pt x="113" y="303"/>
                  </a:lnTo>
                  <a:lnTo>
                    <a:pt x="130" y="310"/>
                  </a:lnTo>
                  <a:lnTo>
                    <a:pt x="148" y="316"/>
                  </a:lnTo>
                  <a:lnTo>
                    <a:pt x="167" y="320"/>
                  </a:lnTo>
                  <a:lnTo>
                    <a:pt x="186" y="323"/>
                  </a:lnTo>
                  <a:lnTo>
                    <a:pt x="206" y="326"/>
                  </a:lnTo>
                  <a:lnTo>
                    <a:pt x="225" y="326"/>
                  </a:lnTo>
                  <a:lnTo>
                    <a:pt x="246" y="326"/>
                  </a:lnTo>
                  <a:lnTo>
                    <a:pt x="265" y="323"/>
                  </a:lnTo>
                  <a:lnTo>
                    <a:pt x="285" y="320"/>
                  </a:lnTo>
                  <a:lnTo>
                    <a:pt x="303" y="316"/>
                  </a:lnTo>
                  <a:lnTo>
                    <a:pt x="322" y="310"/>
                  </a:lnTo>
                  <a:lnTo>
                    <a:pt x="339" y="303"/>
                  </a:lnTo>
                  <a:lnTo>
                    <a:pt x="356" y="296"/>
                  </a:lnTo>
                  <a:lnTo>
                    <a:pt x="372" y="288"/>
                  </a:lnTo>
                  <a:lnTo>
                    <a:pt x="386" y="278"/>
                  </a:lnTo>
                  <a:lnTo>
                    <a:pt x="399" y="266"/>
                  </a:lnTo>
                  <a:lnTo>
                    <a:pt x="411" y="255"/>
                  </a:lnTo>
                  <a:lnTo>
                    <a:pt x="422" y="244"/>
                  </a:lnTo>
                  <a:lnTo>
                    <a:pt x="431" y="231"/>
                  </a:lnTo>
                  <a:lnTo>
                    <a:pt x="439" y="217"/>
                  </a:lnTo>
                  <a:lnTo>
                    <a:pt x="445" y="205"/>
                  </a:lnTo>
                  <a:lnTo>
                    <a:pt x="448" y="191"/>
                  </a:lnTo>
                  <a:lnTo>
                    <a:pt x="451" y="177"/>
                  </a:lnTo>
                  <a:lnTo>
                    <a:pt x="453" y="16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Freeform 34"/>
            <p:cNvSpPr>
              <a:spLocks/>
            </p:cNvSpPr>
            <p:nvPr/>
          </p:nvSpPr>
          <p:spPr bwMode="auto">
            <a:xfrm>
              <a:off x="8077200" y="2252662"/>
              <a:ext cx="912813" cy="496888"/>
            </a:xfrm>
            <a:custGeom>
              <a:avLst/>
              <a:gdLst>
                <a:gd name="T0" fmla="*/ 2147483647 w 575"/>
                <a:gd name="T1" fmla="*/ 2147483647 h 313"/>
                <a:gd name="T2" fmla="*/ 2147483647 w 575"/>
                <a:gd name="T3" fmla="*/ 2147483647 h 313"/>
                <a:gd name="T4" fmla="*/ 2147483647 w 575"/>
                <a:gd name="T5" fmla="*/ 2147483647 h 313"/>
                <a:gd name="T6" fmla="*/ 2147483647 w 575"/>
                <a:gd name="T7" fmla="*/ 2147483647 h 313"/>
                <a:gd name="T8" fmla="*/ 2147483647 w 575"/>
                <a:gd name="T9" fmla="*/ 2147483647 h 313"/>
                <a:gd name="T10" fmla="*/ 2147483647 w 575"/>
                <a:gd name="T11" fmla="*/ 2147483647 h 313"/>
                <a:gd name="T12" fmla="*/ 2147483647 w 575"/>
                <a:gd name="T13" fmla="*/ 2147483647 h 313"/>
                <a:gd name="T14" fmla="*/ 2147483647 w 575"/>
                <a:gd name="T15" fmla="*/ 2147483647 h 313"/>
                <a:gd name="T16" fmla="*/ 2147483647 w 575"/>
                <a:gd name="T17" fmla="*/ 2147483647 h 313"/>
                <a:gd name="T18" fmla="*/ 2147483647 w 575"/>
                <a:gd name="T19" fmla="*/ 2147483647 h 313"/>
                <a:gd name="T20" fmla="*/ 2147483647 w 575"/>
                <a:gd name="T21" fmla="*/ 2147483647 h 313"/>
                <a:gd name="T22" fmla="*/ 2147483647 w 575"/>
                <a:gd name="T23" fmla="*/ 2147483647 h 313"/>
                <a:gd name="T24" fmla="*/ 2147483647 w 575"/>
                <a:gd name="T25" fmla="*/ 2147483647 h 313"/>
                <a:gd name="T26" fmla="*/ 2147483647 w 575"/>
                <a:gd name="T27" fmla="*/ 2147483647 h 313"/>
                <a:gd name="T28" fmla="*/ 2147483647 w 575"/>
                <a:gd name="T29" fmla="*/ 2147483647 h 313"/>
                <a:gd name="T30" fmla="*/ 2147483647 w 575"/>
                <a:gd name="T31" fmla="*/ 2147483647 h 313"/>
                <a:gd name="T32" fmla="*/ 2147483647 w 575"/>
                <a:gd name="T33" fmla="*/ 2147483647 h 313"/>
                <a:gd name="T34" fmla="*/ 2147483647 w 575"/>
                <a:gd name="T35" fmla="*/ 2147483647 h 313"/>
                <a:gd name="T36" fmla="*/ 2147483647 w 575"/>
                <a:gd name="T37" fmla="*/ 2147483647 h 313"/>
                <a:gd name="T38" fmla="*/ 2147483647 w 575"/>
                <a:gd name="T39" fmla="*/ 2147483647 h 313"/>
                <a:gd name="T40" fmla="*/ 2147483647 w 575"/>
                <a:gd name="T41" fmla="*/ 2147483647 h 313"/>
                <a:gd name="T42" fmla="*/ 2147483647 w 575"/>
                <a:gd name="T43" fmla="*/ 2147483647 h 313"/>
                <a:gd name="T44" fmla="*/ 2147483647 w 575"/>
                <a:gd name="T45" fmla="*/ 2147483647 h 313"/>
                <a:gd name="T46" fmla="*/ 2147483647 w 575"/>
                <a:gd name="T47" fmla="*/ 2147483647 h 313"/>
                <a:gd name="T48" fmla="*/ 2147483647 w 575"/>
                <a:gd name="T49" fmla="*/ 2147483647 h 313"/>
                <a:gd name="T50" fmla="*/ 2147483647 w 575"/>
                <a:gd name="T51" fmla="*/ 2147483647 h 313"/>
                <a:gd name="T52" fmla="*/ 2147483647 w 575"/>
                <a:gd name="T53" fmla="*/ 0 h 313"/>
                <a:gd name="T54" fmla="*/ 2147483647 w 575"/>
                <a:gd name="T55" fmla="*/ 0 h 313"/>
                <a:gd name="T56" fmla="*/ 2147483647 w 575"/>
                <a:gd name="T57" fmla="*/ 2147483647 h 313"/>
                <a:gd name="T58" fmla="*/ 2147483647 w 575"/>
                <a:gd name="T59" fmla="*/ 2147483647 h 313"/>
                <a:gd name="T60" fmla="*/ 2147483647 w 575"/>
                <a:gd name="T61" fmla="*/ 2147483647 h 313"/>
                <a:gd name="T62" fmla="*/ 2147483647 w 575"/>
                <a:gd name="T63" fmla="*/ 2147483647 h 313"/>
                <a:gd name="T64" fmla="*/ 2147483647 w 575"/>
                <a:gd name="T65" fmla="*/ 2147483647 h 313"/>
                <a:gd name="T66" fmla="*/ 2147483647 w 575"/>
                <a:gd name="T67" fmla="*/ 2147483647 h 313"/>
                <a:gd name="T68" fmla="*/ 2147483647 w 575"/>
                <a:gd name="T69" fmla="*/ 2147483647 h 313"/>
                <a:gd name="T70" fmla="*/ 2147483647 w 575"/>
                <a:gd name="T71" fmla="*/ 2147483647 h 31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75"/>
                <a:gd name="T109" fmla="*/ 0 h 313"/>
                <a:gd name="T110" fmla="*/ 575 w 575"/>
                <a:gd name="T111" fmla="*/ 313 h 31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75" h="313">
                  <a:moveTo>
                    <a:pt x="0" y="156"/>
                  </a:moveTo>
                  <a:lnTo>
                    <a:pt x="1" y="169"/>
                  </a:lnTo>
                  <a:lnTo>
                    <a:pt x="5" y="182"/>
                  </a:lnTo>
                  <a:lnTo>
                    <a:pt x="9" y="196"/>
                  </a:lnTo>
                  <a:lnTo>
                    <a:pt x="17" y="208"/>
                  </a:lnTo>
                  <a:lnTo>
                    <a:pt x="28" y="221"/>
                  </a:lnTo>
                  <a:lnTo>
                    <a:pt x="38" y="234"/>
                  </a:lnTo>
                  <a:lnTo>
                    <a:pt x="52" y="244"/>
                  </a:lnTo>
                  <a:lnTo>
                    <a:pt x="67" y="255"/>
                  </a:lnTo>
                  <a:lnTo>
                    <a:pt x="84" y="266"/>
                  </a:lnTo>
                  <a:lnTo>
                    <a:pt x="103" y="275"/>
                  </a:lnTo>
                  <a:lnTo>
                    <a:pt x="123" y="283"/>
                  </a:lnTo>
                  <a:lnTo>
                    <a:pt x="143" y="290"/>
                  </a:lnTo>
                  <a:lnTo>
                    <a:pt x="165" y="297"/>
                  </a:lnTo>
                  <a:lnTo>
                    <a:pt x="189" y="302"/>
                  </a:lnTo>
                  <a:lnTo>
                    <a:pt x="213" y="306"/>
                  </a:lnTo>
                  <a:lnTo>
                    <a:pt x="237" y="309"/>
                  </a:lnTo>
                  <a:lnTo>
                    <a:pt x="262" y="312"/>
                  </a:lnTo>
                  <a:lnTo>
                    <a:pt x="287" y="312"/>
                  </a:lnTo>
                  <a:lnTo>
                    <a:pt x="311" y="312"/>
                  </a:lnTo>
                  <a:lnTo>
                    <a:pt x="337" y="309"/>
                  </a:lnTo>
                  <a:lnTo>
                    <a:pt x="361" y="306"/>
                  </a:lnTo>
                  <a:lnTo>
                    <a:pt x="385" y="302"/>
                  </a:lnTo>
                  <a:lnTo>
                    <a:pt x="408" y="297"/>
                  </a:lnTo>
                  <a:lnTo>
                    <a:pt x="431" y="290"/>
                  </a:lnTo>
                  <a:lnTo>
                    <a:pt x="451" y="283"/>
                  </a:lnTo>
                  <a:lnTo>
                    <a:pt x="471" y="275"/>
                  </a:lnTo>
                  <a:lnTo>
                    <a:pt x="490" y="266"/>
                  </a:lnTo>
                  <a:lnTo>
                    <a:pt x="506" y="255"/>
                  </a:lnTo>
                  <a:lnTo>
                    <a:pt x="522" y="244"/>
                  </a:lnTo>
                  <a:lnTo>
                    <a:pt x="536" y="234"/>
                  </a:lnTo>
                  <a:lnTo>
                    <a:pt x="547" y="221"/>
                  </a:lnTo>
                  <a:lnTo>
                    <a:pt x="556" y="208"/>
                  </a:lnTo>
                  <a:lnTo>
                    <a:pt x="564" y="196"/>
                  </a:lnTo>
                  <a:lnTo>
                    <a:pt x="569" y="182"/>
                  </a:lnTo>
                  <a:lnTo>
                    <a:pt x="572" y="169"/>
                  </a:lnTo>
                  <a:lnTo>
                    <a:pt x="574" y="156"/>
                  </a:lnTo>
                  <a:lnTo>
                    <a:pt x="572" y="141"/>
                  </a:lnTo>
                  <a:lnTo>
                    <a:pt x="569" y="129"/>
                  </a:lnTo>
                  <a:lnTo>
                    <a:pt x="564" y="114"/>
                  </a:lnTo>
                  <a:lnTo>
                    <a:pt x="556" y="102"/>
                  </a:lnTo>
                  <a:lnTo>
                    <a:pt x="547" y="90"/>
                  </a:lnTo>
                  <a:lnTo>
                    <a:pt x="536" y="76"/>
                  </a:lnTo>
                  <a:lnTo>
                    <a:pt x="522" y="65"/>
                  </a:lnTo>
                  <a:lnTo>
                    <a:pt x="506" y="55"/>
                  </a:lnTo>
                  <a:lnTo>
                    <a:pt x="490" y="45"/>
                  </a:lnTo>
                  <a:lnTo>
                    <a:pt x="471" y="36"/>
                  </a:lnTo>
                  <a:lnTo>
                    <a:pt x="451" y="26"/>
                  </a:lnTo>
                  <a:lnTo>
                    <a:pt x="431" y="20"/>
                  </a:lnTo>
                  <a:lnTo>
                    <a:pt x="408" y="14"/>
                  </a:lnTo>
                  <a:lnTo>
                    <a:pt x="385" y="8"/>
                  </a:lnTo>
                  <a:lnTo>
                    <a:pt x="361" y="5"/>
                  </a:lnTo>
                  <a:lnTo>
                    <a:pt x="337" y="1"/>
                  </a:lnTo>
                  <a:lnTo>
                    <a:pt x="311" y="0"/>
                  </a:lnTo>
                  <a:lnTo>
                    <a:pt x="287" y="0"/>
                  </a:lnTo>
                  <a:lnTo>
                    <a:pt x="262" y="0"/>
                  </a:lnTo>
                  <a:lnTo>
                    <a:pt x="237" y="1"/>
                  </a:lnTo>
                  <a:lnTo>
                    <a:pt x="212" y="5"/>
                  </a:lnTo>
                  <a:lnTo>
                    <a:pt x="189" y="9"/>
                  </a:lnTo>
                  <a:lnTo>
                    <a:pt x="165" y="14"/>
                  </a:lnTo>
                  <a:lnTo>
                    <a:pt x="143" y="20"/>
                  </a:lnTo>
                  <a:lnTo>
                    <a:pt x="123" y="28"/>
                  </a:lnTo>
                  <a:lnTo>
                    <a:pt x="102" y="36"/>
                  </a:lnTo>
                  <a:lnTo>
                    <a:pt x="84" y="45"/>
                  </a:lnTo>
                  <a:lnTo>
                    <a:pt x="67" y="55"/>
                  </a:lnTo>
                  <a:lnTo>
                    <a:pt x="52" y="65"/>
                  </a:lnTo>
                  <a:lnTo>
                    <a:pt x="38" y="78"/>
                  </a:lnTo>
                  <a:lnTo>
                    <a:pt x="28" y="90"/>
                  </a:lnTo>
                  <a:lnTo>
                    <a:pt x="17" y="102"/>
                  </a:lnTo>
                  <a:lnTo>
                    <a:pt x="9" y="115"/>
                  </a:lnTo>
                  <a:lnTo>
                    <a:pt x="5" y="129"/>
                  </a:lnTo>
                  <a:lnTo>
                    <a:pt x="1" y="142"/>
                  </a:lnTo>
                  <a:lnTo>
                    <a:pt x="0" y="15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26" name="Group 37"/>
            <p:cNvGrpSpPr>
              <a:grpSpLocks/>
            </p:cNvGrpSpPr>
            <p:nvPr/>
          </p:nvGrpSpPr>
          <p:grpSpPr bwMode="auto">
            <a:xfrm>
              <a:off x="7327900" y="1849437"/>
              <a:ext cx="939800" cy="519113"/>
              <a:chOff x="4672" y="468"/>
              <a:chExt cx="592" cy="327"/>
            </a:xfrm>
          </p:grpSpPr>
          <p:sp>
            <p:nvSpPr>
              <p:cNvPr id="9260" name="Freeform 35"/>
              <p:cNvSpPr>
                <a:spLocks/>
              </p:cNvSpPr>
              <p:nvPr/>
            </p:nvSpPr>
            <p:spPr bwMode="auto">
              <a:xfrm>
                <a:off x="4672" y="468"/>
                <a:ext cx="592" cy="327"/>
              </a:xfrm>
              <a:custGeom>
                <a:avLst/>
                <a:gdLst>
                  <a:gd name="T0" fmla="*/ 589 w 592"/>
                  <a:gd name="T1" fmla="*/ 148 h 327"/>
                  <a:gd name="T2" fmla="*/ 581 w 592"/>
                  <a:gd name="T3" fmla="*/ 120 h 327"/>
                  <a:gd name="T4" fmla="*/ 563 w 592"/>
                  <a:gd name="T5" fmla="*/ 94 h 327"/>
                  <a:gd name="T6" fmla="*/ 538 w 592"/>
                  <a:gd name="T7" fmla="*/ 68 h 327"/>
                  <a:gd name="T8" fmla="*/ 505 w 592"/>
                  <a:gd name="T9" fmla="*/ 46 h 327"/>
                  <a:gd name="T10" fmla="*/ 465 w 592"/>
                  <a:gd name="T11" fmla="*/ 29 h 327"/>
                  <a:gd name="T12" fmla="*/ 420 w 592"/>
                  <a:gd name="T13" fmla="*/ 14 h 327"/>
                  <a:gd name="T14" fmla="*/ 372 w 592"/>
                  <a:gd name="T15" fmla="*/ 4 h 327"/>
                  <a:gd name="T16" fmla="*/ 321 w 592"/>
                  <a:gd name="T17" fmla="*/ 0 h 327"/>
                  <a:gd name="T18" fmla="*/ 269 w 592"/>
                  <a:gd name="T19" fmla="*/ 0 h 327"/>
                  <a:gd name="T20" fmla="*/ 218 w 592"/>
                  <a:gd name="T21" fmla="*/ 4 h 327"/>
                  <a:gd name="T22" fmla="*/ 170 w 592"/>
                  <a:gd name="T23" fmla="*/ 14 h 327"/>
                  <a:gd name="T24" fmla="*/ 125 w 592"/>
                  <a:gd name="T25" fmla="*/ 29 h 327"/>
                  <a:gd name="T26" fmla="*/ 85 w 592"/>
                  <a:gd name="T27" fmla="*/ 46 h 327"/>
                  <a:gd name="T28" fmla="*/ 53 w 592"/>
                  <a:gd name="T29" fmla="*/ 68 h 327"/>
                  <a:gd name="T30" fmla="*/ 27 w 592"/>
                  <a:gd name="T31" fmla="*/ 94 h 327"/>
                  <a:gd name="T32" fmla="*/ 9 w 592"/>
                  <a:gd name="T33" fmla="*/ 120 h 327"/>
                  <a:gd name="T34" fmla="*/ 1 w 592"/>
                  <a:gd name="T35" fmla="*/ 148 h 327"/>
                  <a:gd name="T36" fmla="*/ 1 w 592"/>
                  <a:gd name="T37" fmla="*/ 177 h 327"/>
                  <a:gd name="T38" fmla="*/ 9 w 592"/>
                  <a:gd name="T39" fmla="*/ 205 h 327"/>
                  <a:gd name="T40" fmla="*/ 27 w 592"/>
                  <a:gd name="T41" fmla="*/ 231 h 327"/>
                  <a:gd name="T42" fmla="*/ 53 w 592"/>
                  <a:gd name="T43" fmla="*/ 257 h 327"/>
                  <a:gd name="T44" fmla="*/ 85 w 592"/>
                  <a:gd name="T45" fmla="*/ 278 h 327"/>
                  <a:gd name="T46" fmla="*/ 125 w 592"/>
                  <a:gd name="T47" fmla="*/ 296 h 327"/>
                  <a:gd name="T48" fmla="*/ 170 w 592"/>
                  <a:gd name="T49" fmla="*/ 310 h 327"/>
                  <a:gd name="T50" fmla="*/ 218 w 592"/>
                  <a:gd name="T51" fmla="*/ 320 h 327"/>
                  <a:gd name="T52" fmla="*/ 269 w 592"/>
                  <a:gd name="T53" fmla="*/ 326 h 327"/>
                  <a:gd name="T54" fmla="*/ 321 w 592"/>
                  <a:gd name="T55" fmla="*/ 326 h 327"/>
                  <a:gd name="T56" fmla="*/ 372 w 592"/>
                  <a:gd name="T57" fmla="*/ 320 h 327"/>
                  <a:gd name="T58" fmla="*/ 420 w 592"/>
                  <a:gd name="T59" fmla="*/ 310 h 327"/>
                  <a:gd name="T60" fmla="*/ 465 w 592"/>
                  <a:gd name="T61" fmla="*/ 296 h 327"/>
                  <a:gd name="T62" fmla="*/ 505 w 592"/>
                  <a:gd name="T63" fmla="*/ 278 h 327"/>
                  <a:gd name="T64" fmla="*/ 538 w 592"/>
                  <a:gd name="T65" fmla="*/ 257 h 327"/>
                  <a:gd name="T66" fmla="*/ 563 w 592"/>
                  <a:gd name="T67" fmla="*/ 231 h 327"/>
                  <a:gd name="T68" fmla="*/ 581 w 592"/>
                  <a:gd name="T69" fmla="*/ 205 h 327"/>
                  <a:gd name="T70" fmla="*/ 589 w 592"/>
                  <a:gd name="T71" fmla="*/ 177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92"/>
                  <a:gd name="T109" fmla="*/ 0 h 327"/>
                  <a:gd name="T110" fmla="*/ 592 w 592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92" h="327">
                    <a:moveTo>
                      <a:pt x="591" y="163"/>
                    </a:moveTo>
                    <a:lnTo>
                      <a:pt x="589" y="148"/>
                    </a:lnTo>
                    <a:lnTo>
                      <a:pt x="586" y="133"/>
                    </a:lnTo>
                    <a:lnTo>
                      <a:pt x="581" y="120"/>
                    </a:lnTo>
                    <a:lnTo>
                      <a:pt x="573" y="106"/>
                    </a:lnTo>
                    <a:lnTo>
                      <a:pt x="563" y="94"/>
                    </a:lnTo>
                    <a:lnTo>
                      <a:pt x="550" y="81"/>
                    </a:lnTo>
                    <a:lnTo>
                      <a:pt x="538" y="68"/>
                    </a:lnTo>
                    <a:lnTo>
                      <a:pt x="521" y="57"/>
                    </a:lnTo>
                    <a:lnTo>
                      <a:pt x="505" y="46"/>
                    </a:lnTo>
                    <a:lnTo>
                      <a:pt x="485" y="37"/>
                    </a:lnTo>
                    <a:lnTo>
                      <a:pt x="465" y="29"/>
                    </a:lnTo>
                    <a:lnTo>
                      <a:pt x="442" y="21"/>
                    </a:lnTo>
                    <a:lnTo>
                      <a:pt x="420" y="14"/>
                    </a:lnTo>
                    <a:lnTo>
                      <a:pt x="395" y="9"/>
                    </a:lnTo>
                    <a:lnTo>
                      <a:pt x="372" y="4"/>
                    </a:lnTo>
                    <a:lnTo>
                      <a:pt x="347" y="1"/>
                    </a:lnTo>
                    <a:lnTo>
                      <a:pt x="321" y="0"/>
                    </a:lnTo>
                    <a:lnTo>
                      <a:pt x="294" y="0"/>
                    </a:lnTo>
                    <a:lnTo>
                      <a:pt x="269" y="0"/>
                    </a:lnTo>
                    <a:lnTo>
                      <a:pt x="243" y="1"/>
                    </a:lnTo>
                    <a:lnTo>
                      <a:pt x="218" y="4"/>
                    </a:lnTo>
                    <a:lnTo>
                      <a:pt x="195" y="9"/>
                    </a:lnTo>
                    <a:lnTo>
                      <a:pt x="170" y="14"/>
                    </a:lnTo>
                    <a:lnTo>
                      <a:pt x="148" y="21"/>
                    </a:lnTo>
                    <a:lnTo>
                      <a:pt x="125" y="29"/>
                    </a:lnTo>
                    <a:lnTo>
                      <a:pt x="105" y="37"/>
                    </a:lnTo>
                    <a:lnTo>
                      <a:pt x="85" y="46"/>
                    </a:lnTo>
                    <a:lnTo>
                      <a:pt x="69" y="57"/>
                    </a:lnTo>
                    <a:lnTo>
                      <a:pt x="53" y="68"/>
                    </a:lnTo>
                    <a:lnTo>
                      <a:pt x="40" y="81"/>
                    </a:lnTo>
                    <a:lnTo>
                      <a:pt x="27" y="94"/>
                    </a:lnTo>
                    <a:lnTo>
                      <a:pt x="17" y="106"/>
                    </a:lnTo>
                    <a:lnTo>
                      <a:pt x="9" y="120"/>
                    </a:lnTo>
                    <a:lnTo>
                      <a:pt x="4" y="133"/>
                    </a:lnTo>
                    <a:lnTo>
                      <a:pt x="1" y="148"/>
                    </a:lnTo>
                    <a:lnTo>
                      <a:pt x="0" y="163"/>
                    </a:lnTo>
                    <a:lnTo>
                      <a:pt x="1" y="177"/>
                    </a:lnTo>
                    <a:lnTo>
                      <a:pt x="4" y="191"/>
                    </a:lnTo>
                    <a:lnTo>
                      <a:pt x="9" y="205"/>
                    </a:lnTo>
                    <a:lnTo>
                      <a:pt x="17" y="219"/>
                    </a:lnTo>
                    <a:lnTo>
                      <a:pt x="27" y="231"/>
                    </a:lnTo>
                    <a:lnTo>
                      <a:pt x="40" y="244"/>
                    </a:lnTo>
                    <a:lnTo>
                      <a:pt x="53" y="257"/>
                    </a:lnTo>
                    <a:lnTo>
                      <a:pt x="69" y="268"/>
                    </a:lnTo>
                    <a:lnTo>
                      <a:pt x="85" y="278"/>
                    </a:lnTo>
                    <a:lnTo>
                      <a:pt x="105" y="288"/>
                    </a:lnTo>
                    <a:lnTo>
                      <a:pt x="125" y="296"/>
                    </a:lnTo>
                    <a:lnTo>
                      <a:pt x="148" y="304"/>
                    </a:lnTo>
                    <a:lnTo>
                      <a:pt x="170" y="310"/>
                    </a:lnTo>
                    <a:lnTo>
                      <a:pt x="195" y="316"/>
                    </a:lnTo>
                    <a:lnTo>
                      <a:pt x="218" y="320"/>
                    </a:lnTo>
                    <a:lnTo>
                      <a:pt x="243" y="324"/>
                    </a:lnTo>
                    <a:lnTo>
                      <a:pt x="269" y="326"/>
                    </a:lnTo>
                    <a:lnTo>
                      <a:pt x="294" y="326"/>
                    </a:lnTo>
                    <a:lnTo>
                      <a:pt x="321" y="326"/>
                    </a:lnTo>
                    <a:lnTo>
                      <a:pt x="347" y="324"/>
                    </a:lnTo>
                    <a:lnTo>
                      <a:pt x="372" y="320"/>
                    </a:lnTo>
                    <a:lnTo>
                      <a:pt x="395" y="316"/>
                    </a:lnTo>
                    <a:lnTo>
                      <a:pt x="420" y="310"/>
                    </a:lnTo>
                    <a:lnTo>
                      <a:pt x="442" y="304"/>
                    </a:lnTo>
                    <a:lnTo>
                      <a:pt x="465" y="296"/>
                    </a:lnTo>
                    <a:lnTo>
                      <a:pt x="485" y="288"/>
                    </a:lnTo>
                    <a:lnTo>
                      <a:pt x="505" y="278"/>
                    </a:lnTo>
                    <a:lnTo>
                      <a:pt x="521" y="268"/>
                    </a:lnTo>
                    <a:lnTo>
                      <a:pt x="538" y="257"/>
                    </a:lnTo>
                    <a:lnTo>
                      <a:pt x="550" y="244"/>
                    </a:lnTo>
                    <a:lnTo>
                      <a:pt x="563" y="231"/>
                    </a:lnTo>
                    <a:lnTo>
                      <a:pt x="573" y="219"/>
                    </a:lnTo>
                    <a:lnTo>
                      <a:pt x="581" y="205"/>
                    </a:lnTo>
                    <a:lnTo>
                      <a:pt x="586" y="191"/>
                    </a:lnTo>
                    <a:lnTo>
                      <a:pt x="589" y="177"/>
                    </a:lnTo>
                    <a:lnTo>
                      <a:pt x="591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1" name="Rectangle 36"/>
              <p:cNvSpPr>
                <a:spLocks noChangeArrowheads="1"/>
              </p:cNvSpPr>
              <p:nvPr/>
            </p:nvSpPr>
            <p:spPr bwMode="auto">
              <a:xfrm>
                <a:off x="4696" y="507"/>
                <a:ext cx="527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dname</a:t>
                </a:r>
              </a:p>
            </p:txBody>
          </p:sp>
        </p:grpSp>
        <p:sp>
          <p:nvSpPr>
            <p:cNvPr id="9227" name="Rectangle 38"/>
            <p:cNvSpPr>
              <a:spLocks noChangeArrowheads="1"/>
            </p:cNvSpPr>
            <p:nvPr/>
          </p:nvSpPr>
          <p:spPr bwMode="auto">
            <a:xfrm>
              <a:off x="8132763" y="2308225"/>
              <a:ext cx="858837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budget</a:t>
              </a:r>
            </a:p>
          </p:txBody>
        </p:sp>
        <p:sp>
          <p:nvSpPr>
            <p:cNvPr id="9228" name="Rectangle 39"/>
            <p:cNvSpPr>
              <a:spLocks noChangeArrowheads="1"/>
            </p:cNvSpPr>
            <p:nvPr/>
          </p:nvSpPr>
          <p:spPr bwMode="auto">
            <a:xfrm>
              <a:off x="6856413" y="2308225"/>
              <a:ext cx="4857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charset="0"/>
                </a:rPr>
                <a:t>did</a:t>
              </a:r>
            </a:p>
          </p:txBody>
        </p:sp>
        <p:grpSp>
          <p:nvGrpSpPr>
            <p:cNvPr id="9229" name="Group 42"/>
            <p:cNvGrpSpPr>
              <a:grpSpLocks/>
            </p:cNvGrpSpPr>
            <p:nvPr/>
          </p:nvGrpSpPr>
          <p:grpSpPr bwMode="auto">
            <a:xfrm>
              <a:off x="5105403" y="1600200"/>
              <a:ext cx="720725" cy="519112"/>
              <a:chOff x="3272" y="276"/>
              <a:chExt cx="454" cy="327"/>
            </a:xfrm>
          </p:grpSpPr>
          <p:sp>
            <p:nvSpPr>
              <p:cNvPr id="9258" name="Freeform 40"/>
              <p:cNvSpPr>
                <a:spLocks/>
              </p:cNvSpPr>
              <p:nvPr/>
            </p:nvSpPr>
            <p:spPr bwMode="auto">
              <a:xfrm>
                <a:off x="3272" y="276"/>
                <a:ext cx="454" cy="327"/>
              </a:xfrm>
              <a:custGeom>
                <a:avLst/>
                <a:gdLst>
                  <a:gd name="T0" fmla="*/ 1 w 454"/>
                  <a:gd name="T1" fmla="*/ 177 h 327"/>
                  <a:gd name="T2" fmla="*/ 8 w 454"/>
                  <a:gd name="T3" fmla="*/ 205 h 327"/>
                  <a:gd name="T4" fmla="*/ 21 w 454"/>
                  <a:gd name="T5" fmla="*/ 231 h 327"/>
                  <a:gd name="T6" fmla="*/ 41 w 454"/>
                  <a:gd name="T7" fmla="*/ 257 h 327"/>
                  <a:gd name="T8" fmla="*/ 66 w 454"/>
                  <a:gd name="T9" fmla="*/ 278 h 327"/>
                  <a:gd name="T10" fmla="*/ 96 w 454"/>
                  <a:gd name="T11" fmla="*/ 296 h 327"/>
                  <a:gd name="T12" fmla="*/ 131 w 454"/>
                  <a:gd name="T13" fmla="*/ 311 h 327"/>
                  <a:gd name="T14" fmla="*/ 167 w 454"/>
                  <a:gd name="T15" fmla="*/ 320 h 327"/>
                  <a:gd name="T16" fmla="*/ 206 w 454"/>
                  <a:gd name="T17" fmla="*/ 326 h 327"/>
                  <a:gd name="T18" fmla="*/ 246 w 454"/>
                  <a:gd name="T19" fmla="*/ 326 h 327"/>
                  <a:gd name="T20" fmla="*/ 285 w 454"/>
                  <a:gd name="T21" fmla="*/ 320 h 327"/>
                  <a:gd name="T22" fmla="*/ 322 w 454"/>
                  <a:gd name="T23" fmla="*/ 310 h 327"/>
                  <a:gd name="T24" fmla="*/ 356 w 454"/>
                  <a:gd name="T25" fmla="*/ 296 h 327"/>
                  <a:gd name="T26" fmla="*/ 387 w 454"/>
                  <a:gd name="T27" fmla="*/ 278 h 327"/>
                  <a:gd name="T28" fmla="*/ 412 w 454"/>
                  <a:gd name="T29" fmla="*/ 257 h 327"/>
                  <a:gd name="T30" fmla="*/ 431 w 454"/>
                  <a:gd name="T31" fmla="*/ 231 h 327"/>
                  <a:gd name="T32" fmla="*/ 445 w 454"/>
                  <a:gd name="T33" fmla="*/ 205 h 327"/>
                  <a:gd name="T34" fmla="*/ 453 w 454"/>
                  <a:gd name="T35" fmla="*/ 177 h 327"/>
                  <a:gd name="T36" fmla="*/ 453 w 454"/>
                  <a:gd name="T37" fmla="*/ 148 h 327"/>
                  <a:gd name="T38" fmla="*/ 445 w 454"/>
                  <a:gd name="T39" fmla="*/ 120 h 327"/>
                  <a:gd name="T40" fmla="*/ 431 w 454"/>
                  <a:gd name="T41" fmla="*/ 94 h 327"/>
                  <a:gd name="T42" fmla="*/ 412 w 454"/>
                  <a:gd name="T43" fmla="*/ 68 h 327"/>
                  <a:gd name="T44" fmla="*/ 387 w 454"/>
                  <a:gd name="T45" fmla="*/ 47 h 327"/>
                  <a:gd name="T46" fmla="*/ 356 w 454"/>
                  <a:gd name="T47" fmla="*/ 29 h 327"/>
                  <a:gd name="T48" fmla="*/ 322 w 454"/>
                  <a:gd name="T49" fmla="*/ 15 h 327"/>
                  <a:gd name="T50" fmla="*/ 285 w 454"/>
                  <a:gd name="T51" fmla="*/ 5 h 327"/>
                  <a:gd name="T52" fmla="*/ 246 w 454"/>
                  <a:gd name="T53" fmla="*/ 0 h 327"/>
                  <a:gd name="T54" fmla="*/ 206 w 454"/>
                  <a:gd name="T55" fmla="*/ 0 h 327"/>
                  <a:gd name="T56" fmla="*/ 167 w 454"/>
                  <a:gd name="T57" fmla="*/ 5 h 327"/>
                  <a:gd name="T58" fmla="*/ 131 w 454"/>
                  <a:gd name="T59" fmla="*/ 15 h 327"/>
                  <a:gd name="T60" fmla="*/ 96 w 454"/>
                  <a:gd name="T61" fmla="*/ 29 h 327"/>
                  <a:gd name="T62" fmla="*/ 66 w 454"/>
                  <a:gd name="T63" fmla="*/ 47 h 327"/>
                  <a:gd name="T64" fmla="*/ 41 w 454"/>
                  <a:gd name="T65" fmla="*/ 68 h 327"/>
                  <a:gd name="T66" fmla="*/ 21 w 454"/>
                  <a:gd name="T67" fmla="*/ 94 h 327"/>
                  <a:gd name="T68" fmla="*/ 8 w 454"/>
                  <a:gd name="T69" fmla="*/ 120 h 327"/>
                  <a:gd name="T70" fmla="*/ 1 w 454"/>
                  <a:gd name="T71" fmla="*/ 148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7"/>
                  <a:gd name="T110" fmla="*/ 454 w 454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7">
                    <a:moveTo>
                      <a:pt x="0" y="163"/>
                    </a:moveTo>
                    <a:lnTo>
                      <a:pt x="1" y="177"/>
                    </a:lnTo>
                    <a:lnTo>
                      <a:pt x="3" y="192"/>
                    </a:lnTo>
                    <a:lnTo>
                      <a:pt x="8" y="205"/>
                    </a:lnTo>
                    <a:lnTo>
                      <a:pt x="13" y="219"/>
                    </a:lnTo>
                    <a:lnTo>
                      <a:pt x="21" y="231"/>
                    </a:lnTo>
                    <a:lnTo>
                      <a:pt x="30" y="244"/>
                    </a:lnTo>
                    <a:lnTo>
                      <a:pt x="41" y="257"/>
                    </a:lnTo>
                    <a:lnTo>
                      <a:pt x="53" y="268"/>
                    </a:lnTo>
                    <a:lnTo>
                      <a:pt x="66" y="278"/>
                    </a:lnTo>
                    <a:lnTo>
                      <a:pt x="80" y="288"/>
                    </a:lnTo>
                    <a:lnTo>
                      <a:pt x="96" y="296"/>
                    </a:lnTo>
                    <a:lnTo>
                      <a:pt x="113" y="304"/>
                    </a:lnTo>
                    <a:lnTo>
                      <a:pt x="131" y="311"/>
                    </a:lnTo>
                    <a:lnTo>
                      <a:pt x="149" y="316"/>
                    </a:lnTo>
                    <a:lnTo>
                      <a:pt x="167" y="320"/>
                    </a:lnTo>
                    <a:lnTo>
                      <a:pt x="186" y="324"/>
                    </a:lnTo>
                    <a:lnTo>
                      <a:pt x="206" y="326"/>
                    </a:lnTo>
                    <a:lnTo>
                      <a:pt x="227" y="326"/>
                    </a:lnTo>
                    <a:lnTo>
                      <a:pt x="246" y="326"/>
                    </a:lnTo>
                    <a:lnTo>
                      <a:pt x="266" y="323"/>
                    </a:lnTo>
                    <a:lnTo>
                      <a:pt x="285" y="320"/>
                    </a:lnTo>
                    <a:lnTo>
                      <a:pt x="304" y="316"/>
                    </a:lnTo>
                    <a:lnTo>
                      <a:pt x="322" y="310"/>
                    </a:lnTo>
                    <a:lnTo>
                      <a:pt x="340" y="304"/>
                    </a:lnTo>
                    <a:lnTo>
                      <a:pt x="356" y="296"/>
                    </a:lnTo>
                    <a:lnTo>
                      <a:pt x="372" y="288"/>
                    </a:lnTo>
                    <a:lnTo>
                      <a:pt x="387" y="278"/>
                    </a:lnTo>
                    <a:lnTo>
                      <a:pt x="399" y="266"/>
                    </a:lnTo>
                    <a:lnTo>
                      <a:pt x="412" y="257"/>
                    </a:lnTo>
                    <a:lnTo>
                      <a:pt x="423" y="244"/>
                    </a:lnTo>
                    <a:lnTo>
                      <a:pt x="431" y="231"/>
                    </a:lnTo>
                    <a:lnTo>
                      <a:pt x="439" y="219"/>
                    </a:lnTo>
                    <a:lnTo>
                      <a:pt x="445" y="205"/>
                    </a:lnTo>
                    <a:lnTo>
                      <a:pt x="449" y="191"/>
                    </a:lnTo>
                    <a:lnTo>
                      <a:pt x="453" y="177"/>
                    </a:lnTo>
                    <a:lnTo>
                      <a:pt x="453" y="163"/>
                    </a:lnTo>
                    <a:lnTo>
                      <a:pt x="453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4"/>
                    </a:lnTo>
                    <a:lnTo>
                      <a:pt x="422" y="81"/>
                    </a:lnTo>
                    <a:lnTo>
                      <a:pt x="412" y="68"/>
                    </a:lnTo>
                    <a:lnTo>
                      <a:pt x="399" y="57"/>
                    </a:lnTo>
                    <a:lnTo>
                      <a:pt x="387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6" y="1"/>
                    </a:lnTo>
                    <a:lnTo>
                      <a:pt x="246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9" y="9"/>
                    </a:lnTo>
                    <a:lnTo>
                      <a:pt x="131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4"/>
                    </a:lnTo>
                    <a:lnTo>
                      <a:pt x="13" y="106"/>
                    </a:lnTo>
                    <a:lnTo>
                      <a:pt x="8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9" name="Rectangle 41"/>
              <p:cNvSpPr>
                <a:spLocks noChangeArrowheads="1"/>
              </p:cNvSpPr>
              <p:nvPr/>
            </p:nvSpPr>
            <p:spPr bwMode="auto">
              <a:xfrm>
                <a:off x="3320" y="324"/>
                <a:ext cx="40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from</a:t>
                </a:r>
              </a:p>
            </p:txBody>
          </p:sp>
        </p:grpSp>
        <p:grpSp>
          <p:nvGrpSpPr>
            <p:cNvPr id="9230" name="Group 49"/>
            <p:cNvGrpSpPr>
              <a:grpSpLocks/>
            </p:cNvGrpSpPr>
            <p:nvPr/>
          </p:nvGrpSpPr>
          <p:grpSpPr bwMode="auto">
            <a:xfrm>
              <a:off x="3141666" y="1849437"/>
              <a:ext cx="2039938" cy="900113"/>
              <a:chOff x="2069" y="458"/>
              <a:chExt cx="1285" cy="567"/>
            </a:xfrm>
          </p:grpSpPr>
          <p:sp>
            <p:nvSpPr>
              <p:cNvPr id="9252" name="Freeform 43"/>
              <p:cNvSpPr>
                <a:spLocks/>
              </p:cNvSpPr>
              <p:nvPr/>
            </p:nvSpPr>
            <p:spPr bwMode="auto">
              <a:xfrm>
                <a:off x="2476" y="458"/>
                <a:ext cx="454" cy="327"/>
              </a:xfrm>
              <a:custGeom>
                <a:avLst/>
                <a:gdLst>
                  <a:gd name="T0" fmla="*/ 453 w 454"/>
                  <a:gd name="T1" fmla="*/ 148 h 327"/>
                  <a:gd name="T2" fmla="*/ 445 w 454"/>
                  <a:gd name="T3" fmla="*/ 120 h 327"/>
                  <a:gd name="T4" fmla="*/ 431 w 454"/>
                  <a:gd name="T5" fmla="*/ 94 h 327"/>
                  <a:gd name="T6" fmla="*/ 412 w 454"/>
                  <a:gd name="T7" fmla="*/ 68 h 327"/>
                  <a:gd name="T8" fmla="*/ 387 w 454"/>
                  <a:gd name="T9" fmla="*/ 47 h 327"/>
                  <a:gd name="T10" fmla="*/ 356 w 454"/>
                  <a:gd name="T11" fmla="*/ 29 h 327"/>
                  <a:gd name="T12" fmla="*/ 322 w 454"/>
                  <a:gd name="T13" fmla="*/ 15 h 327"/>
                  <a:gd name="T14" fmla="*/ 285 w 454"/>
                  <a:gd name="T15" fmla="*/ 5 h 327"/>
                  <a:gd name="T16" fmla="*/ 246 w 454"/>
                  <a:gd name="T17" fmla="*/ 0 h 327"/>
                  <a:gd name="T18" fmla="*/ 206 w 454"/>
                  <a:gd name="T19" fmla="*/ 0 h 327"/>
                  <a:gd name="T20" fmla="*/ 167 w 454"/>
                  <a:gd name="T21" fmla="*/ 5 h 327"/>
                  <a:gd name="T22" fmla="*/ 131 w 454"/>
                  <a:gd name="T23" fmla="*/ 15 h 327"/>
                  <a:gd name="T24" fmla="*/ 96 w 454"/>
                  <a:gd name="T25" fmla="*/ 29 h 327"/>
                  <a:gd name="T26" fmla="*/ 66 w 454"/>
                  <a:gd name="T27" fmla="*/ 47 h 327"/>
                  <a:gd name="T28" fmla="*/ 41 w 454"/>
                  <a:gd name="T29" fmla="*/ 68 h 327"/>
                  <a:gd name="T30" fmla="*/ 21 w 454"/>
                  <a:gd name="T31" fmla="*/ 94 h 327"/>
                  <a:gd name="T32" fmla="*/ 8 w 454"/>
                  <a:gd name="T33" fmla="*/ 120 h 327"/>
                  <a:gd name="T34" fmla="*/ 1 w 454"/>
                  <a:gd name="T35" fmla="*/ 148 h 327"/>
                  <a:gd name="T36" fmla="*/ 1 w 454"/>
                  <a:gd name="T37" fmla="*/ 177 h 327"/>
                  <a:gd name="T38" fmla="*/ 8 w 454"/>
                  <a:gd name="T39" fmla="*/ 205 h 327"/>
                  <a:gd name="T40" fmla="*/ 21 w 454"/>
                  <a:gd name="T41" fmla="*/ 231 h 327"/>
                  <a:gd name="T42" fmla="*/ 41 w 454"/>
                  <a:gd name="T43" fmla="*/ 257 h 327"/>
                  <a:gd name="T44" fmla="*/ 66 w 454"/>
                  <a:gd name="T45" fmla="*/ 278 h 327"/>
                  <a:gd name="T46" fmla="*/ 96 w 454"/>
                  <a:gd name="T47" fmla="*/ 296 h 327"/>
                  <a:gd name="T48" fmla="*/ 131 w 454"/>
                  <a:gd name="T49" fmla="*/ 310 h 327"/>
                  <a:gd name="T50" fmla="*/ 167 w 454"/>
                  <a:gd name="T51" fmla="*/ 320 h 327"/>
                  <a:gd name="T52" fmla="*/ 206 w 454"/>
                  <a:gd name="T53" fmla="*/ 326 h 327"/>
                  <a:gd name="T54" fmla="*/ 246 w 454"/>
                  <a:gd name="T55" fmla="*/ 326 h 327"/>
                  <a:gd name="T56" fmla="*/ 285 w 454"/>
                  <a:gd name="T57" fmla="*/ 320 h 327"/>
                  <a:gd name="T58" fmla="*/ 322 w 454"/>
                  <a:gd name="T59" fmla="*/ 310 h 327"/>
                  <a:gd name="T60" fmla="*/ 356 w 454"/>
                  <a:gd name="T61" fmla="*/ 296 h 327"/>
                  <a:gd name="T62" fmla="*/ 387 w 454"/>
                  <a:gd name="T63" fmla="*/ 278 h 327"/>
                  <a:gd name="T64" fmla="*/ 412 w 454"/>
                  <a:gd name="T65" fmla="*/ 257 h 327"/>
                  <a:gd name="T66" fmla="*/ 431 w 454"/>
                  <a:gd name="T67" fmla="*/ 231 h 327"/>
                  <a:gd name="T68" fmla="*/ 445 w 454"/>
                  <a:gd name="T69" fmla="*/ 205 h 327"/>
                  <a:gd name="T70" fmla="*/ 453 w 454"/>
                  <a:gd name="T71" fmla="*/ 177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7"/>
                  <a:gd name="T110" fmla="*/ 454 w 454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7">
                    <a:moveTo>
                      <a:pt x="453" y="163"/>
                    </a:moveTo>
                    <a:lnTo>
                      <a:pt x="453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4"/>
                    </a:lnTo>
                    <a:lnTo>
                      <a:pt x="422" y="81"/>
                    </a:lnTo>
                    <a:lnTo>
                      <a:pt x="412" y="68"/>
                    </a:lnTo>
                    <a:lnTo>
                      <a:pt x="399" y="57"/>
                    </a:lnTo>
                    <a:lnTo>
                      <a:pt x="387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6" y="2"/>
                    </a:lnTo>
                    <a:lnTo>
                      <a:pt x="246" y="0"/>
                    </a:lnTo>
                    <a:lnTo>
                      <a:pt x="227" y="0"/>
                    </a:lnTo>
                    <a:lnTo>
                      <a:pt x="206" y="0"/>
                    </a:lnTo>
                    <a:lnTo>
                      <a:pt x="187" y="2"/>
                    </a:lnTo>
                    <a:lnTo>
                      <a:pt x="167" y="5"/>
                    </a:lnTo>
                    <a:lnTo>
                      <a:pt x="149" y="9"/>
                    </a:lnTo>
                    <a:lnTo>
                      <a:pt x="131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1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4"/>
                    </a:lnTo>
                    <a:lnTo>
                      <a:pt x="13" y="106"/>
                    </a:lnTo>
                    <a:lnTo>
                      <a:pt x="8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3"/>
                    </a:lnTo>
                    <a:lnTo>
                      <a:pt x="1" y="177"/>
                    </a:lnTo>
                    <a:lnTo>
                      <a:pt x="3" y="191"/>
                    </a:lnTo>
                    <a:lnTo>
                      <a:pt x="8" y="205"/>
                    </a:lnTo>
                    <a:lnTo>
                      <a:pt x="13" y="219"/>
                    </a:lnTo>
                    <a:lnTo>
                      <a:pt x="21" y="231"/>
                    </a:lnTo>
                    <a:lnTo>
                      <a:pt x="30" y="244"/>
                    </a:lnTo>
                    <a:lnTo>
                      <a:pt x="41" y="257"/>
                    </a:lnTo>
                    <a:lnTo>
                      <a:pt x="53" y="268"/>
                    </a:lnTo>
                    <a:lnTo>
                      <a:pt x="66" y="278"/>
                    </a:lnTo>
                    <a:lnTo>
                      <a:pt x="81" y="288"/>
                    </a:lnTo>
                    <a:lnTo>
                      <a:pt x="96" y="296"/>
                    </a:lnTo>
                    <a:lnTo>
                      <a:pt x="113" y="304"/>
                    </a:lnTo>
                    <a:lnTo>
                      <a:pt x="131" y="310"/>
                    </a:lnTo>
                    <a:lnTo>
                      <a:pt x="149" y="316"/>
                    </a:lnTo>
                    <a:lnTo>
                      <a:pt x="167" y="320"/>
                    </a:lnTo>
                    <a:lnTo>
                      <a:pt x="187" y="324"/>
                    </a:lnTo>
                    <a:lnTo>
                      <a:pt x="206" y="326"/>
                    </a:lnTo>
                    <a:lnTo>
                      <a:pt x="227" y="326"/>
                    </a:lnTo>
                    <a:lnTo>
                      <a:pt x="246" y="326"/>
                    </a:lnTo>
                    <a:lnTo>
                      <a:pt x="266" y="324"/>
                    </a:lnTo>
                    <a:lnTo>
                      <a:pt x="285" y="320"/>
                    </a:lnTo>
                    <a:lnTo>
                      <a:pt x="304" y="316"/>
                    </a:lnTo>
                    <a:lnTo>
                      <a:pt x="322" y="310"/>
                    </a:lnTo>
                    <a:lnTo>
                      <a:pt x="339" y="304"/>
                    </a:lnTo>
                    <a:lnTo>
                      <a:pt x="356" y="296"/>
                    </a:lnTo>
                    <a:lnTo>
                      <a:pt x="372" y="288"/>
                    </a:lnTo>
                    <a:lnTo>
                      <a:pt x="387" y="278"/>
                    </a:lnTo>
                    <a:lnTo>
                      <a:pt x="399" y="268"/>
                    </a:lnTo>
                    <a:lnTo>
                      <a:pt x="412" y="257"/>
                    </a:lnTo>
                    <a:lnTo>
                      <a:pt x="422" y="244"/>
                    </a:lnTo>
                    <a:lnTo>
                      <a:pt x="431" y="231"/>
                    </a:lnTo>
                    <a:lnTo>
                      <a:pt x="439" y="219"/>
                    </a:lnTo>
                    <a:lnTo>
                      <a:pt x="445" y="205"/>
                    </a:lnTo>
                    <a:lnTo>
                      <a:pt x="449" y="191"/>
                    </a:lnTo>
                    <a:lnTo>
                      <a:pt x="453" y="177"/>
                    </a:lnTo>
                    <a:lnTo>
                      <a:pt x="453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3" name="Freeform 44"/>
              <p:cNvSpPr>
                <a:spLocks/>
              </p:cNvSpPr>
              <p:nvPr/>
            </p:nvSpPr>
            <p:spPr bwMode="auto">
              <a:xfrm>
                <a:off x="2069" y="699"/>
                <a:ext cx="454" cy="326"/>
              </a:xfrm>
              <a:custGeom>
                <a:avLst/>
                <a:gdLst>
                  <a:gd name="T0" fmla="*/ 451 w 454"/>
                  <a:gd name="T1" fmla="*/ 148 h 326"/>
                  <a:gd name="T2" fmla="*/ 445 w 454"/>
                  <a:gd name="T3" fmla="*/ 120 h 326"/>
                  <a:gd name="T4" fmla="*/ 431 w 454"/>
                  <a:gd name="T5" fmla="*/ 93 h 326"/>
                  <a:gd name="T6" fmla="*/ 411 w 454"/>
                  <a:gd name="T7" fmla="*/ 68 h 326"/>
                  <a:gd name="T8" fmla="*/ 386 w 454"/>
                  <a:gd name="T9" fmla="*/ 47 h 326"/>
                  <a:gd name="T10" fmla="*/ 356 w 454"/>
                  <a:gd name="T11" fmla="*/ 29 h 326"/>
                  <a:gd name="T12" fmla="*/ 322 w 454"/>
                  <a:gd name="T13" fmla="*/ 15 h 326"/>
                  <a:gd name="T14" fmla="*/ 285 w 454"/>
                  <a:gd name="T15" fmla="*/ 5 h 326"/>
                  <a:gd name="T16" fmla="*/ 246 w 454"/>
                  <a:gd name="T17" fmla="*/ 0 h 326"/>
                  <a:gd name="T18" fmla="*/ 206 w 454"/>
                  <a:gd name="T19" fmla="*/ 0 h 326"/>
                  <a:gd name="T20" fmla="*/ 167 w 454"/>
                  <a:gd name="T21" fmla="*/ 5 h 326"/>
                  <a:gd name="T22" fmla="*/ 130 w 454"/>
                  <a:gd name="T23" fmla="*/ 15 h 326"/>
                  <a:gd name="T24" fmla="*/ 96 w 454"/>
                  <a:gd name="T25" fmla="*/ 29 h 326"/>
                  <a:gd name="T26" fmla="*/ 66 w 454"/>
                  <a:gd name="T27" fmla="*/ 47 h 326"/>
                  <a:gd name="T28" fmla="*/ 41 w 454"/>
                  <a:gd name="T29" fmla="*/ 68 h 326"/>
                  <a:gd name="T30" fmla="*/ 21 w 454"/>
                  <a:gd name="T31" fmla="*/ 93 h 326"/>
                  <a:gd name="T32" fmla="*/ 7 w 454"/>
                  <a:gd name="T33" fmla="*/ 120 h 326"/>
                  <a:gd name="T34" fmla="*/ 1 w 454"/>
                  <a:gd name="T35" fmla="*/ 148 h 326"/>
                  <a:gd name="T36" fmla="*/ 1 w 454"/>
                  <a:gd name="T37" fmla="*/ 176 h 326"/>
                  <a:gd name="T38" fmla="*/ 7 w 454"/>
                  <a:gd name="T39" fmla="*/ 204 h 326"/>
                  <a:gd name="T40" fmla="*/ 21 w 454"/>
                  <a:gd name="T41" fmla="*/ 231 h 326"/>
                  <a:gd name="T42" fmla="*/ 41 w 454"/>
                  <a:gd name="T43" fmla="*/ 256 h 326"/>
                  <a:gd name="T44" fmla="*/ 66 w 454"/>
                  <a:gd name="T45" fmla="*/ 277 h 326"/>
                  <a:gd name="T46" fmla="*/ 96 w 454"/>
                  <a:gd name="T47" fmla="*/ 295 h 326"/>
                  <a:gd name="T48" fmla="*/ 130 w 454"/>
                  <a:gd name="T49" fmla="*/ 309 h 326"/>
                  <a:gd name="T50" fmla="*/ 167 w 454"/>
                  <a:gd name="T51" fmla="*/ 319 h 326"/>
                  <a:gd name="T52" fmla="*/ 206 w 454"/>
                  <a:gd name="T53" fmla="*/ 325 h 326"/>
                  <a:gd name="T54" fmla="*/ 246 w 454"/>
                  <a:gd name="T55" fmla="*/ 325 h 326"/>
                  <a:gd name="T56" fmla="*/ 285 w 454"/>
                  <a:gd name="T57" fmla="*/ 319 h 326"/>
                  <a:gd name="T58" fmla="*/ 322 w 454"/>
                  <a:gd name="T59" fmla="*/ 309 h 326"/>
                  <a:gd name="T60" fmla="*/ 356 w 454"/>
                  <a:gd name="T61" fmla="*/ 295 h 326"/>
                  <a:gd name="T62" fmla="*/ 386 w 454"/>
                  <a:gd name="T63" fmla="*/ 277 h 326"/>
                  <a:gd name="T64" fmla="*/ 411 w 454"/>
                  <a:gd name="T65" fmla="*/ 256 h 326"/>
                  <a:gd name="T66" fmla="*/ 431 w 454"/>
                  <a:gd name="T67" fmla="*/ 231 h 326"/>
                  <a:gd name="T68" fmla="*/ 445 w 454"/>
                  <a:gd name="T69" fmla="*/ 204 h 326"/>
                  <a:gd name="T70" fmla="*/ 451 w 454"/>
                  <a:gd name="T71" fmla="*/ 176 h 32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6"/>
                  <a:gd name="T110" fmla="*/ 454 w 454"/>
                  <a:gd name="T111" fmla="*/ 326 h 32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6">
                    <a:moveTo>
                      <a:pt x="453" y="162"/>
                    </a:moveTo>
                    <a:lnTo>
                      <a:pt x="451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3"/>
                    </a:lnTo>
                    <a:lnTo>
                      <a:pt x="422" y="81"/>
                    </a:lnTo>
                    <a:lnTo>
                      <a:pt x="411" y="68"/>
                    </a:lnTo>
                    <a:lnTo>
                      <a:pt x="399" y="57"/>
                    </a:lnTo>
                    <a:lnTo>
                      <a:pt x="386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5" y="1"/>
                    </a:lnTo>
                    <a:lnTo>
                      <a:pt x="246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8" y="9"/>
                    </a:lnTo>
                    <a:lnTo>
                      <a:pt x="130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3"/>
                    </a:lnTo>
                    <a:lnTo>
                      <a:pt x="13" y="106"/>
                    </a:lnTo>
                    <a:lnTo>
                      <a:pt x="7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2"/>
                    </a:lnTo>
                    <a:lnTo>
                      <a:pt x="1" y="176"/>
                    </a:lnTo>
                    <a:lnTo>
                      <a:pt x="3" y="190"/>
                    </a:lnTo>
                    <a:lnTo>
                      <a:pt x="7" y="204"/>
                    </a:lnTo>
                    <a:lnTo>
                      <a:pt x="13" y="218"/>
                    </a:lnTo>
                    <a:lnTo>
                      <a:pt x="21" y="231"/>
                    </a:lnTo>
                    <a:lnTo>
                      <a:pt x="30" y="243"/>
                    </a:lnTo>
                    <a:lnTo>
                      <a:pt x="41" y="256"/>
                    </a:lnTo>
                    <a:lnTo>
                      <a:pt x="53" y="266"/>
                    </a:lnTo>
                    <a:lnTo>
                      <a:pt x="66" y="277"/>
                    </a:lnTo>
                    <a:lnTo>
                      <a:pt x="80" y="287"/>
                    </a:lnTo>
                    <a:lnTo>
                      <a:pt x="96" y="295"/>
                    </a:lnTo>
                    <a:lnTo>
                      <a:pt x="113" y="303"/>
                    </a:lnTo>
                    <a:lnTo>
                      <a:pt x="130" y="309"/>
                    </a:lnTo>
                    <a:lnTo>
                      <a:pt x="148" y="315"/>
                    </a:lnTo>
                    <a:lnTo>
                      <a:pt x="167" y="319"/>
                    </a:lnTo>
                    <a:lnTo>
                      <a:pt x="186" y="322"/>
                    </a:lnTo>
                    <a:lnTo>
                      <a:pt x="206" y="325"/>
                    </a:lnTo>
                    <a:lnTo>
                      <a:pt x="225" y="325"/>
                    </a:lnTo>
                    <a:lnTo>
                      <a:pt x="246" y="325"/>
                    </a:lnTo>
                    <a:lnTo>
                      <a:pt x="265" y="322"/>
                    </a:lnTo>
                    <a:lnTo>
                      <a:pt x="285" y="319"/>
                    </a:lnTo>
                    <a:lnTo>
                      <a:pt x="304" y="315"/>
                    </a:lnTo>
                    <a:lnTo>
                      <a:pt x="322" y="309"/>
                    </a:lnTo>
                    <a:lnTo>
                      <a:pt x="339" y="303"/>
                    </a:lnTo>
                    <a:lnTo>
                      <a:pt x="356" y="295"/>
                    </a:lnTo>
                    <a:lnTo>
                      <a:pt x="372" y="287"/>
                    </a:lnTo>
                    <a:lnTo>
                      <a:pt x="386" y="277"/>
                    </a:lnTo>
                    <a:lnTo>
                      <a:pt x="399" y="266"/>
                    </a:lnTo>
                    <a:lnTo>
                      <a:pt x="411" y="256"/>
                    </a:lnTo>
                    <a:lnTo>
                      <a:pt x="422" y="243"/>
                    </a:lnTo>
                    <a:lnTo>
                      <a:pt x="431" y="231"/>
                    </a:lnTo>
                    <a:lnTo>
                      <a:pt x="439" y="218"/>
                    </a:lnTo>
                    <a:lnTo>
                      <a:pt x="445" y="204"/>
                    </a:lnTo>
                    <a:lnTo>
                      <a:pt x="449" y="190"/>
                    </a:lnTo>
                    <a:lnTo>
                      <a:pt x="451" y="176"/>
                    </a:lnTo>
                    <a:lnTo>
                      <a:pt x="453" y="16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4" name="Freeform 45"/>
              <p:cNvSpPr>
                <a:spLocks/>
              </p:cNvSpPr>
              <p:nvPr/>
            </p:nvSpPr>
            <p:spPr bwMode="auto">
              <a:xfrm>
                <a:off x="2902" y="699"/>
                <a:ext cx="452" cy="326"/>
              </a:xfrm>
              <a:custGeom>
                <a:avLst/>
                <a:gdLst>
                  <a:gd name="T0" fmla="*/ 0 w 452"/>
                  <a:gd name="T1" fmla="*/ 176 h 326"/>
                  <a:gd name="T2" fmla="*/ 7 w 452"/>
                  <a:gd name="T3" fmla="*/ 204 h 326"/>
                  <a:gd name="T4" fmla="*/ 21 w 452"/>
                  <a:gd name="T5" fmla="*/ 231 h 326"/>
                  <a:gd name="T6" fmla="*/ 40 w 452"/>
                  <a:gd name="T7" fmla="*/ 256 h 326"/>
                  <a:gd name="T8" fmla="*/ 65 w 452"/>
                  <a:gd name="T9" fmla="*/ 278 h 326"/>
                  <a:gd name="T10" fmla="*/ 96 w 452"/>
                  <a:gd name="T11" fmla="*/ 295 h 326"/>
                  <a:gd name="T12" fmla="*/ 130 w 452"/>
                  <a:gd name="T13" fmla="*/ 309 h 326"/>
                  <a:gd name="T14" fmla="*/ 167 w 452"/>
                  <a:gd name="T15" fmla="*/ 319 h 326"/>
                  <a:gd name="T16" fmla="*/ 206 w 452"/>
                  <a:gd name="T17" fmla="*/ 325 h 326"/>
                  <a:gd name="T18" fmla="*/ 245 w 452"/>
                  <a:gd name="T19" fmla="*/ 325 h 326"/>
                  <a:gd name="T20" fmla="*/ 283 w 452"/>
                  <a:gd name="T21" fmla="*/ 319 h 326"/>
                  <a:gd name="T22" fmla="*/ 320 w 452"/>
                  <a:gd name="T23" fmla="*/ 309 h 326"/>
                  <a:gd name="T24" fmla="*/ 354 w 452"/>
                  <a:gd name="T25" fmla="*/ 295 h 326"/>
                  <a:gd name="T26" fmla="*/ 385 w 452"/>
                  <a:gd name="T27" fmla="*/ 277 h 326"/>
                  <a:gd name="T28" fmla="*/ 410 w 452"/>
                  <a:gd name="T29" fmla="*/ 254 h 326"/>
                  <a:gd name="T30" fmla="*/ 429 w 452"/>
                  <a:gd name="T31" fmla="*/ 231 h 326"/>
                  <a:gd name="T32" fmla="*/ 443 w 452"/>
                  <a:gd name="T33" fmla="*/ 204 h 326"/>
                  <a:gd name="T34" fmla="*/ 451 w 452"/>
                  <a:gd name="T35" fmla="*/ 176 h 326"/>
                  <a:gd name="T36" fmla="*/ 451 w 452"/>
                  <a:gd name="T37" fmla="*/ 148 h 326"/>
                  <a:gd name="T38" fmla="*/ 443 w 452"/>
                  <a:gd name="T39" fmla="*/ 120 h 326"/>
                  <a:gd name="T40" fmla="*/ 429 w 452"/>
                  <a:gd name="T41" fmla="*/ 93 h 326"/>
                  <a:gd name="T42" fmla="*/ 410 w 452"/>
                  <a:gd name="T43" fmla="*/ 68 h 326"/>
                  <a:gd name="T44" fmla="*/ 385 w 452"/>
                  <a:gd name="T45" fmla="*/ 47 h 326"/>
                  <a:gd name="T46" fmla="*/ 354 w 452"/>
                  <a:gd name="T47" fmla="*/ 29 h 326"/>
                  <a:gd name="T48" fmla="*/ 320 w 452"/>
                  <a:gd name="T49" fmla="*/ 15 h 326"/>
                  <a:gd name="T50" fmla="*/ 283 w 452"/>
                  <a:gd name="T51" fmla="*/ 5 h 326"/>
                  <a:gd name="T52" fmla="*/ 245 w 452"/>
                  <a:gd name="T53" fmla="*/ 0 h 326"/>
                  <a:gd name="T54" fmla="*/ 206 w 452"/>
                  <a:gd name="T55" fmla="*/ 0 h 326"/>
                  <a:gd name="T56" fmla="*/ 167 w 452"/>
                  <a:gd name="T57" fmla="*/ 5 h 326"/>
                  <a:gd name="T58" fmla="*/ 130 w 452"/>
                  <a:gd name="T59" fmla="*/ 15 h 326"/>
                  <a:gd name="T60" fmla="*/ 96 w 452"/>
                  <a:gd name="T61" fmla="*/ 29 h 326"/>
                  <a:gd name="T62" fmla="*/ 65 w 452"/>
                  <a:gd name="T63" fmla="*/ 47 h 326"/>
                  <a:gd name="T64" fmla="*/ 40 w 452"/>
                  <a:gd name="T65" fmla="*/ 68 h 326"/>
                  <a:gd name="T66" fmla="*/ 21 w 452"/>
                  <a:gd name="T67" fmla="*/ 93 h 326"/>
                  <a:gd name="T68" fmla="*/ 7 w 452"/>
                  <a:gd name="T69" fmla="*/ 120 h 326"/>
                  <a:gd name="T70" fmla="*/ 0 w 452"/>
                  <a:gd name="T71" fmla="*/ 148 h 32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2"/>
                  <a:gd name="T109" fmla="*/ 0 h 326"/>
                  <a:gd name="T110" fmla="*/ 452 w 452"/>
                  <a:gd name="T111" fmla="*/ 326 h 32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2" h="326">
                    <a:moveTo>
                      <a:pt x="0" y="162"/>
                    </a:moveTo>
                    <a:lnTo>
                      <a:pt x="0" y="176"/>
                    </a:lnTo>
                    <a:lnTo>
                      <a:pt x="3" y="190"/>
                    </a:lnTo>
                    <a:lnTo>
                      <a:pt x="7" y="204"/>
                    </a:lnTo>
                    <a:lnTo>
                      <a:pt x="13" y="218"/>
                    </a:lnTo>
                    <a:lnTo>
                      <a:pt x="21" y="231"/>
                    </a:lnTo>
                    <a:lnTo>
                      <a:pt x="29" y="243"/>
                    </a:lnTo>
                    <a:lnTo>
                      <a:pt x="40" y="256"/>
                    </a:lnTo>
                    <a:lnTo>
                      <a:pt x="52" y="267"/>
                    </a:lnTo>
                    <a:lnTo>
                      <a:pt x="65" y="278"/>
                    </a:lnTo>
                    <a:lnTo>
                      <a:pt x="80" y="287"/>
                    </a:lnTo>
                    <a:lnTo>
                      <a:pt x="96" y="295"/>
                    </a:lnTo>
                    <a:lnTo>
                      <a:pt x="112" y="303"/>
                    </a:lnTo>
                    <a:lnTo>
                      <a:pt x="130" y="309"/>
                    </a:lnTo>
                    <a:lnTo>
                      <a:pt x="148" y="315"/>
                    </a:lnTo>
                    <a:lnTo>
                      <a:pt x="167" y="319"/>
                    </a:lnTo>
                    <a:lnTo>
                      <a:pt x="186" y="322"/>
                    </a:lnTo>
                    <a:lnTo>
                      <a:pt x="206" y="325"/>
                    </a:lnTo>
                    <a:lnTo>
                      <a:pt x="225" y="325"/>
                    </a:lnTo>
                    <a:lnTo>
                      <a:pt x="245" y="325"/>
                    </a:lnTo>
                    <a:lnTo>
                      <a:pt x="264" y="322"/>
                    </a:lnTo>
                    <a:lnTo>
                      <a:pt x="283" y="319"/>
                    </a:lnTo>
                    <a:lnTo>
                      <a:pt x="302" y="315"/>
                    </a:lnTo>
                    <a:lnTo>
                      <a:pt x="320" y="309"/>
                    </a:lnTo>
                    <a:lnTo>
                      <a:pt x="338" y="303"/>
                    </a:lnTo>
                    <a:lnTo>
                      <a:pt x="354" y="295"/>
                    </a:lnTo>
                    <a:lnTo>
                      <a:pt x="370" y="287"/>
                    </a:lnTo>
                    <a:lnTo>
                      <a:pt x="385" y="277"/>
                    </a:lnTo>
                    <a:lnTo>
                      <a:pt x="398" y="266"/>
                    </a:lnTo>
                    <a:lnTo>
                      <a:pt x="410" y="254"/>
                    </a:lnTo>
                    <a:lnTo>
                      <a:pt x="421" y="243"/>
                    </a:lnTo>
                    <a:lnTo>
                      <a:pt x="429" y="231"/>
                    </a:lnTo>
                    <a:lnTo>
                      <a:pt x="437" y="217"/>
                    </a:lnTo>
                    <a:lnTo>
                      <a:pt x="443" y="204"/>
                    </a:lnTo>
                    <a:lnTo>
                      <a:pt x="447" y="190"/>
                    </a:lnTo>
                    <a:lnTo>
                      <a:pt x="451" y="176"/>
                    </a:lnTo>
                    <a:lnTo>
                      <a:pt x="451" y="162"/>
                    </a:lnTo>
                    <a:lnTo>
                      <a:pt x="451" y="148"/>
                    </a:lnTo>
                    <a:lnTo>
                      <a:pt x="447" y="134"/>
                    </a:lnTo>
                    <a:lnTo>
                      <a:pt x="443" y="120"/>
                    </a:lnTo>
                    <a:lnTo>
                      <a:pt x="437" y="106"/>
                    </a:lnTo>
                    <a:lnTo>
                      <a:pt x="429" y="93"/>
                    </a:lnTo>
                    <a:lnTo>
                      <a:pt x="421" y="81"/>
                    </a:lnTo>
                    <a:lnTo>
                      <a:pt x="410" y="68"/>
                    </a:lnTo>
                    <a:lnTo>
                      <a:pt x="398" y="57"/>
                    </a:lnTo>
                    <a:lnTo>
                      <a:pt x="385" y="47"/>
                    </a:lnTo>
                    <a:lnTo>
                      <a:pt x="370" y="37"/>
                    </a:lnTo>
                    <a:lnTo>
                      <a:pt x="354" y="29"/>
                    </a:lnTo>
                    <a:lnTo>
                      <a:pt x="338" y="21"/>
                    </a:lnTo>
                    <a:lnTo>
                      <a:pt x="320" y="15"/>
                    </a:lnTo>
                    <a:lnTo>
                      <a:pt x="302" y="9"/>
                    </a:lnTo>
                    <a:lnTo>
                      <a:pt x="283" y="5"/>
                    </a:lnTo>
                    <a:lnTo>
                      <a:pt x="264" y="1"/>
                    </a:lnTo>
                    <a:lnTo>
                      <a:pt x="245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8" y="9"/>
                    </a:lnTo>
                    <a:lnTo>
                      <a:pt x="130" y="15"/>
                    </a:lnTo>
                    <a:lnTo>
                      <a:pt x="112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5" y="47"/>
                    </a:lnTo>
                    <a:lnTo>
                      <a:pt x="52" y="57"/>
                    </a:lnTo>
                    <a:lnTo>
                      <a:pt x="40" y="68"/>
                    </a:lnTo>
                    <a:lnTo>
                      <a:pt x="29" y="81"/>
                    </a:lnTo>
                    <a:lnTo>
                      <a:pt x="21" y="93"/>
                    </a:lnTo>
                    <a:lnTo>
                      <a:pt x="13" y="106"/>
                    </a:lnTo>
                    <a:lnTo>
                      <a:pt x="7" y="120"/>
                    </a:lnTo>
                    <a:lnTo>
                      <a:pt x="3" y="134"/>
                    </a:lnTo>
                    <a:lnTo>
                      <a:pt x="0" y="148"/>
                    </a:lnTo>
                    <a:lnTo>
                      <a:pt x="0" y="16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5" name="Rectangle 46"/>
              <p:cNvSpPr>
                <a:spLocks noChangeArrowheads="1"/>
              </p:cNvSpPr>
              <p:nvPr/>
            </p:nvSpPr>
            <p:spPr bwMode="auto">
              <a:xfrm>
                <a:off x="2976" y="757"/>
                <a:ext cx="270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lot</a:t>
                </a:r>
              </a:p>
            </p:txBody>
          </p:sp>
          <p:sp>
            <p:nvSpPr>
              <p:cNvPr id="9256" name="Rectangle 47"/>
              <p:cNvSpPr>
                <a:spLocks noChangeArrowheads="1"/>
              </p:cNvSpPr>
              <p:nvPr/>
            </p:nvSpPr>
            <p:spPr bwMode="auto">
              <a:xfrm>
                <a:off x="2470" y="497"/>
                <a:ext cx="448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name</a:t>
                </a:r>
              </a:p>
            </p:txBody>
          </p:sp>
          <p:sp>
            <p:nvSpPr>
              <p:cNvPr id="9257" name="Rectangle 48"/>
              <p:cNvSpPr>
                <a:spLocks noChangeArrowheads="1"/>
              </p:cNvSpPr>
              <p:nvPr/>
            </p:nvSpPr>
            <p:spPr bwMode="auto">
              <a:xfrm>
                <a:off x="2121" y="750"/>
                <a:ext cx="335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 u="sng">
                    <a:solidFill>
                      <a:srgbClr val="000000"/>
                    </a:solidFill>
                    <a:latin typeface="Arial" charset="0"/>
                  </a:rPr>
                  <a:t>ssn</a:t>
                </a:r>
              </a:p>
            </p:txBody>
          </p:sp>
        </p:grpSp>
        <p:grpSp>
          <p:nvGrpSpPr>
            <p:cNvPr id="9231" name="Group 52"/>
            <p:cNvGrpSpPr>
              <a:grpSpLocks/>
            </p:cNvGrpSpPr>
            <p:nvPr/>
          </p:nvGrpSpPr>
          <p:grpSpPr bwMode="auto">
            <a:xfrm>
              <a:off x="5397500" y="2819400"/>
              <a:ext cx="1220788" cy="920750"/>
              <a:chOff x="3456" y="1044"/>
              <a:chExt cx="769" cy="580"/>
            </a:xfrm>
          </p:grpSpPr>
          <p:sp>
            <p:nvSpPr>
              <p:cNvPr id="141" name="Freeform 51"/>
              <p:cNvSpPr>
                <a:spLocks/>
              </p:cNvSpPr>
              <p:nvPr/>
            </p:nvSpPr>
            <p:spPr bwMode="auto">
              <a:xfrm>
                <a:off x="3456" y="1044"/>
                <a:ext cx="769" cy="580"/>
              </a:xfrm>
              <a:custGeom>
                <a:avLst/>
                <a:gdLst/>
                <a:ahLst/>
                <a:cxnLst>
                  <a:cxn ang="0">
                    <a:pos x="0" y="290"/>
                  </a:cxn>
                  <a:cxn ang="0">
                    <a:pos x="378" y="0"/>
                  </a:cxn>
                  <a:cxn ang="0">
                    <a:pos x="768" y="300"/>
                  </a:cxn>
                  <a:cxn ang="0">
                    <a:pos x="378" y="579"/>
                  </a:cxn>
                  <a:cxn ang="0">
                    <a:pos x="0" y="290"/>
                  </a:cxn>
                </a:cxnLst>
                <a:rect l="0" t="0" r="r" b="b"/>
                <a:pathLst>
                  <a:path w="769" h="580">
                    <a:moveTo>
                      <a:pt x="0" y="290"/>
                    </a:moveTo>
                    <a:lnTo>
                      <a:pt x="378" y="0"/>
                    </a:lnTo>
                    <a:lnTo>
                      <a:pt x="768" y="300"/>
                    </a:lnTo>
                    <a:lnTo>
                      <a:pt x="378" y="579"/>
                    </a:lnTo>
                    <a:lnTo>
                      <a:pt x="0" y="290"/>
                    </a:lnTo>
                  </a:path>
                </a:pathLst>
              </a:custGeom>
              <a:solidFill>
                <a:srgbClr val="007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251" name="Rectangle 50"/>
              <p:cNvSpPr>
                <a:spLocks noChangeArrowheads="1"/>
              </p:cNvSpPr>
              <p:nvPr/>
            </p:nvSpPr>
            <p:spPr bwMode="auto">
              <a:xfrm>
                <a:off x="3512" y="1236"/>
                <a:ext cx="69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Works_In</a:t>
                </a:r>
              </a:p>
            </p:txBody>
          </p:sp>
        </p:grpSp>
        <p:sp>
          <p:nvSpPr>
            <p:cNvPr id="9232" name="Freeform 53"/>
            <p:cNvSpPr>
              <a:spLocks/>
            </p:cNvSpPr>
            <p:nvPr/>
          </p:nvSpPr>
          <p:spPr bwMode="auto">
            <a:xfrm>
              <a:off x="7175501" y="3068638"/>
              <a:ext cx="1358899" cy="479425"/>
            </a:xfrm>
            <a:custGeom>
              <a:avLst/>
              <a:gdLst>
                <a:gd name="T0" fmla="*/ 2147483647 w 816"/>
                <a:gd name="T1" fmla="*/ 2147483647 h 302"/>
                <a:gd name="T2" fmla="*/ 2147483647 w 816"/>
                <a:gd name="T3" fmla="*/ 0 h 302"/>
                <a:gd name="T4" fmla="*/ 0 w 816"/>
                <a:gd name="T5" fmla="*/ 0 h 302"/>
                <a:gd name="T6" fmla="*/ 0 w 816"/>
                <a:gd name="T7" fmla="*/ 2147483647 h 302"/>
                <a:gd name="T8" fmla="*/ 2147483647 w 816"/>
                <a:gd name="T9" fmla="*/ 2147483647 h 3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6"/>
                <a:gd name="T16" fmla="*/ 0 h 302"/>
                <a:gd name="T17" fmla="*/ 816 w 816"/>
                <a:gd name="T18" fmla="*/ 302 h 3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6" h="302">
                  <a:moveTo>
                    <a:pt x="815" y="301"/>
                  </a:moveTo>
                  <a:lnTo>
                    <a:pt x="815" y="0"/>
                  </a:lnTo>
                  <a:lnTo>
                    <a:pt x="0" y="0"/>
                  </a:lnTo>
                  <a:lnTo>
                    <a:pt x="0" y="301"/>
                  </a:lnTo>
                  <a:lnTo>
                    <a:pt x="815" y="301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233" name="Group 56"/>
            <p:cNvGrpSpPr>
              <a:grpSpLocks/>
            </p:cNvGrpSpPr>
            <p:nvPr/>
          </p:nvGrpSpPr>
          <p:grpSpPr bwMode="auto">
            <a:xfrm>
              <a:off x="3552825" y="3068637"/>
              <a:ext cx="1292225" cy="468313"/>
              <a:chOff x="2328" y="1226"/>
              <a:chExt cx="814" cy="295"/>
            </a:xfrm>
          </p:grpSpPr>
          <p:sp>
            <p:nvSpPr>
              <p:cNvPr id="9248" name="Freeform 54"/>
              <p:cNvSpPr>
                <a:spLocks/>
              </p:cNvSpPr>
              <p:nvPr/>
            </p:nvSpPr>
            <p:spPr bwMode="auto">
              <a:xfrm>
                <a:off x="2328" y="1226"/>
                <a:ext cx="814" cy="295"/>
              </a:xfrm>
              <a:custGeom>
                <a:avLst/>
                <a:gdLst>
                  <a:gd name="T0" fmla="*/ 813 w 814"/>
                  <a:gd name="T1" fmla="*/ 294 h 295"/>
                  <a:gd name="T2" fmla="*/ 813 w 814"/>
                  <a:gd name="T3" fmla="*/ 0 h 295"/>
                  <a:gd name="T4" fmla="*/ 0 w 814"/>
                  <a:gd name="T5" fmla="*/ 0 h 295"/>
                  <a:gd name="T6" fmla="*/ 0 w 814"/>
                  <a:gd name="T7" fmla="*/ 294 h 295"/>
                  <a:gd name="T8" fmla="*/ 813 w 814"/>
                  <a:gd name="T9" fmla="*/ 294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4"/>
                  <a:gd name="T16" fmla="*/ 0 h 295"/>
                  <a:gd name="T17" fmla="*/ 814 w 814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4" h="295">
                    <a:moveTo>
                      <a:pt x="813" y="294"/>
                    </a:moveTo>
                    <a:lnTo>
                      <a:pt x="813" y="0"/>
                    </a:lnTo>
                    <a:lnTo>
                      <a:pt x="0" y="0"/>
                    </a:lnTo>
                    <a:lnTo>
                      <a:pt x="0" y="294"/>
                    </a:lnTo>
                    <a:lnTo>
                      <a:pt x="813" y="294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249" name="Rectangle 55"/>
              <p:cNvSpPr>
                <a:spLocks noChangeArrowheads="1"/>
              </p:cNvSpPr>
              <p:nvPr/>
            </p:nvSpPr>
            <p:spPr bwMode="auto">
              <a:xfrm>
                <a:off x="2336" y="1266"/>
                <a:ext cx="790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Employees</a:t>
                </a:r>
              </a:p>
            </p:txBody>
          </p:sp>
        </p:grpSp>
        <p:sp>
          <p:nvSpPr>
            <p:cNvPr id="9234" name="Rectangle 57"/>
            <p:cNvSpPr>
              <a:spLocks noChangeArrowheads="1"/>
            </p:cNvSpPr>
            <p:nvPr/>
          </p:nvSpPr>
          <p:spPr bwMode="auto">
            <a:xfrm>
              <a:off x="7143065" y="3138715"/>
              <a:ext cx="14224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Departments</a:t>
              </a:r>
            </a:p>
          </p:txBody>
        </p:sp>
        <p:sp>
          <p:nvSpPr>
            <p:cNvPr id="9235" name="Line 101"/>
            <p:cNvSpPr>
              <a:spLocks noChangeShapeType="1"/>
            </p:cNvSpPr>
            <p:nvPr/>
          </p:nvSpPr>
          <p:spPr bwMode="auto">
            <a:xfrm flipH="1">
              <a:off x="4857750" y="3295650"/>
              <a:ext cx="54610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Line 102"/>
            <p:cNvSpPr>
              <a:spLocks noChangeShapeType="1"/>
            </p:cNvSpPr>
            <p:nvPr/>
          </p:nvSpPr>
          <p:spPr bwMode="auto">
            <a:xfrm>
              <a:off x="6604000" y="3308350"/>
              <a:ext cx="571501" cy="476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Line 103"/>
            <p:cNvSpPr>
              <a:spLocks noChangeShapeType="1"/>
            </p:cNvSpPr>
            <p:nvPr/>
          </p:nvSpPr>
          <p:spPr bwMode="auto">
            <a:xfrm flipH="1">
              <a:off x="4495800" y="2728912"/>
              <a:ext cx="165100" cy="3190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Line 104"/>
            <p:cNvSpPr>
              <a:spLocks noChangeShapeType="1"/>
            </p:cNvSpPr>
            <p:nvPr/>
          </p:nvSpPr>
          <p:spPr bwMode="auto">
            <a:xfrm>
              <a:off x="4191000" y="2374900"/>
              <a:ext cx="0" cy="6731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Line 105"/>
            <p:cNvSpPr>
              <a:spLocks noChangeShapeType="1"/>
            </p:cNvSpPr>
            <p:nvPr/>
          </p:nvSpPr>
          <p:spPr bwMode="auto">
            <a:xfrm>
              <a:off x="3597274" y="2728912"/>
              <a:ext cx="212725" cy="3190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Line 106"/>
            <p:cNvSpPr>
              <a:spLocks noChangeShapeType="1"/>
            </p:cNvSpPr>
            <p:nvPr/>
          </p:nvSpPr>
          <p:spPr bwMode="auto">
            <a:xfrm>
              <a:off x="5499654" y="2120348"/>
              <a:ext cx="215346" cy="91495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Line 107"/>
            <p:cNvSpPr>
              <a:spLocks noChangeShapeType="1"/>
            </p:cNvSpPr>
            <p:nvPr/>
          </p:nvSpPr>
          <p:spPr bwMode="auto">
            <a:xfrm>
              <a:off x="7242314" y="2729947"/>
              <a:ext cx="205409" cy="33793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Line 108"/>
            <p:cNvSpPr>
              <a:spLocks noChangeShapeType="1"/>
            </p:cNvSpPr>
            <p:nvPr/>
          </p:nvSpPr>
          <p:spPr bwMode="auto">
            <a:xfrm flipH="1">
              <a:off x="7772400" y="2372139"/>
              <a:ext cx="13251" cy="68911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Line 109"/>
            <p:cNvSpPr>
              <a:spLocks noChangeShapeType="1"/>
            </p:cNvSpPr>
            <p:nvPr/>
          </p:nvSpPr>
          <p:spPr bwMode="auto">
            <a:xfrm flipH="1">
              <a:off x="8136834" y="2713037"/>
              <a:ext cx="162615" cy="34821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44" name="Group 42"/>
            <p:cNvGrpSpPr>
              <a:grpSpLocks/>
            </p:cNvGrpSpPr>
            <p:nvPr/>
          </p:nvGrpSpPr>
          <p:grpSpPr bwMode="auto">
            <a:xfrm>
              <a:off x="6061075" y="1600200"/>
              <a:ext cx="720725" cy="519112"/>
              <a:chOff x="3272" y="276"/>
              <a:chExt cx="454" cy="327"/>
            </a:xfrm>
          </p:grpSpPr>
          <p:sp>
            <p:nvSpPr>
              <p:cNvPr id="9246" name="Freeform 40"/>
              <p:cNvSpPr>
                <a:spLocks/>
              </p:cNvSpPr>
              <p:nvPr/>
            </p:nvSpPr>
            <p:spPr bwMode="auto">
              <a:xfrm>
                <a:off x="3272" y="276"/>
                <a:ext cx="454" cy="327"/>
              </a:xfrm>
              <a:custGeom>
                <a:avLst/>
                <a:gdLst>
                  <a:gd name="T0" fmla="*/ 1 w 454"/>
                  <a:gd name="T1" fmla="*/ 177 h 327"/>
                  <a:gd name="T2" fmla="*/ 8 w 454"/>
                  <a:gd name="T3" fmla="*/ 205 h 327"/>
                  <a:gd name="T4" fmla="*/ 21 w 454"/>
                  <a:gd name="T5" fmla="*/ 231 h 327"/>
                  <a:gd name="T6" fmla="*/ 41 w 454"/>
                  <a:gd name="T7" fmla="*/ 257 h 327"/>
                  <a:gd name="T8" fmla="*/ 66 w 454"/>
                  <a:gd name="T9" fmla="*/ 278 h 327"/>
                  <a:gd name="T10" fmla="*/ 96 w 454"/>
                  <a:gd name="T11" fmla="*/ 296 h 327"/>
                  <a:gd name="T12" fmla="*/ 131 w 454"/>
                  <a:gd name="T13" fmla="*/ 311 h 327"/>
                  <a:gd name="T14" fmla="*/ 167 w 454"/>
                  <a:gd name="T15" fmla="*/ 320 h 327"/>
                  <a:gd name="T16" fmla="*/ 206 w 454"/>
                  <a:gd name="T17" fmla="*/ 326 h 327"/>
                  <a:gd name="T18" fmla="*/ 246 w 454"/>
                  <a:gd name="T19" fmla="*/ 326 h 327"/>
                  <a:gd name="T20" fmla="*/ 285 w 454"/>
                  <a:gd name="T21" fmla="*/ 320 h 327"/>
                  <a:gd name="T22" fmla="*/ 322 w 454"/>
                  <a:gd name="T23" fmla="*/ 310 h 327"/>
                  <a:gd name="T24" fmla="*/ 356 w 454"/>
                  <a:gd name="T25" fmla="*/ 296 h 327"/>
                  <a:gd name="T26" fmla="*/ 387 w 454"/>
                  <a:gd name="T27" fmla="*/ 278 h 327"/>
                  <a:gd name="T28" fmla="*/ 412 w 454"/>
                  <a:gd name="T29" fmla="*/ 257 h 327"/>
                  <a:gd name="T30" fmla="*/ 431 w 454"/>
                  <a:gd name="T31" fmla="*/ 231 h 327"/>
                  <a:gd name="T32" fmla="*/ 445 w 454"/>
                  <a:gd name="T33" fmla="*/ 205 h 327"/>
                  <a:gd name="T34" fmla="*/ 453 w 454"/>
                  <a:gd name="T35" fmla="*/ 177 h 327"/>
                  <a:gd name="T36" fmla="*/ 453 w 454"/>
                  <a:gd name="T37" fmla="*/ 148 h 327"/>
                  <a:gd name="T38" fmla="*/ 445 w 454"/>
                  <a:gd name="T39" fmla="*/ 120 h 327"/>
                  <a:gd name="T40" fmla="*/ 431 w 454"/>
                  <a:gd name="T41" fmla="*/ 94 h 327"/>
                  <a:gd name="T42" fmla="*/ 412 w 454"/>
                  <a:gd name="T43" fmla="*/ 68 h 327"/>
                  <a:gd name="T44" fmla="*/ 387 w 454"/>
                  <a:gd name="T45" fmla="*/ 47 h 327"/>
                  <a:gd name="T46" fmla="*/ 356 w 454"/>
                  <a:gd name="T47" fmla="*/ 29 h 327"/>
                  <a:gd name="T48" fmla="*/ 322 w 454"/>
                  <a:gd name="T49" fmla="*/ 15 h 327"/>
                  <a:gd name="T50" fmla="*/ 285 w 454"/>
                  <a:gd name="T51" fmla="*/ 5 h 327"/>
                  <a:gd name="T52" fmla="*/ 246 w 454"/>
                  <a:gd name="T53" fmla="*/ 0 h 327"/>
                  <a:gd name="T54" fmla="*/ 206 w 454"/>
                  <a:gd name="T55" fmla="*/ 0 h 327"/>
                  <a:gd name="T56" fmla="*/ 167 w 454"/>
                  <a:gd name="T57" fmla="*/ 5 h 327"/>
                  <a:gd name="T58" fmla="*/ 131 w 454"/>
                  <a:gd name="T59" fmla="*/ 15 h 327"/>
                  <a:gd name="T60" fmla="*/ 96 w 454"/>
                  <a:gd name="T61" fmla="*/ 29 h 327"/>
                  <a:gd name="T62" fmla="*/ 66 w 454"/>
                  <a:gd name="T63" fmla="*/ 47 h 327"/>
                  <a:gd name="T64" fmla="*/ 41 w 454"/>
                  <a:gd name="T65" fmla="*/ 68 h 327"/>
                  <a:gd name="T66" fmla="*/ 21 w 454"/>
                  <a:gd name="T67" fmla="*/ 94 h 327"/>
                  <a:gd name="T68" fmla="*/ 8 w 454"/>
                  <a:gd name="T69" fmla="*/ 120 h 327"/>
                  <a:gd name="T70" fmla="*/ 1 w 454"/>
                  <a:gd name="T71" fmla="*/ 148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7"/>
                  <a:gd name="T110" fmla="*/ 454 w 454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7">
                    <a:moveTo>
                      <a:pt x="0" y="163"/>
                    </a:moveTo>
                    <a:lnTo>
                      <a:pt x="1" y="177"/>
                    </a:lnTo>
                    <a:lnTo>
                      <a:pt x="3" y="192"/>
                    </a:lnTo>
                    <a:lnTo>
                      <a:pt x="8" y="205"/>
                    </a:lnTo>
                    <a:lnTo>
                      <a:pt x="13" y="219"/>
                    </a:lnTo>
                    <a:lnTo>
                      <a:pt x="21" y="231"/>
                    </a:lnTo>
                    <a:lnTo>
                      <a:pt x="30" y="244"/>
                    </a:lnTo>
                    <a:lnTo>
                      <a:pt x="41" y="257"/>
                    </a:lnTo>
                    <a:lnTo>
                      <a:pt x="53" y="268"/>
                    </a:lnTo>
                    <a:lnTo>
                      <a:pt x="66" y="278"/>
                    </a:lnTo>
                    <a:lnTo>
                      <a:pt x="80" y="288"/>
                    </a:lnTo>
                    <a:lnTo>
                      <a:pt x="96" y="296"/>
                    </a:lnTo>
                    <a:lnTo>
                      <a:pt x="113" y="304"/>
                    </a:lnTo>
                    <a:lnTo>
                      <a:pt x="131" y="311"/>
                    </a:lnTo>
                    <a:lnTo>
                      <a:pt x="149" y="316"/>
                    </a:lnTo>
                    <a:lnTo>
                      <a:pt x="167" y="320"/>
                    </a:lnTo>
                    <a:lnTo>
                      <a:pt x="186" y="324"/>
                    </a:lnTo>
                    <a:lnTo>
                      <a:pt x="206" y="326"/>
                    </a:lnTo>
                    <a:lnTo>
                      <a:pt x="227" y="326"/>
                    </a:lnTo>
                    <a:lnTo>
                      <a:pt x="246" y="326"/>
                    </a:lnTo>
                    <a:lnTo>
                      <a:pt x="266" y="323"/>
                    </a:lnTo>
                    <a:lnTo>
                      <a:pt x="285" y="320"/>
                    </a:lnTo>
                    <a:lnTo>
                      <a:pt x="304" y="316"/>
                    </a:lnTo>
                    <a:lnTo>
                      <a:pt x="322" y="310"/>
                    </a:lnTo>
                    <a:lnTo>
                      <a:pt x="340" y="304"/>
                    </a:lnTo>
                    <a:lnTo>
                      <a:pt x="356" y="296"/>
                    </a:lnTo>
                    <a:lnTo>
                      <a:pt x="372" y="288"/>
                    </a:lnTo>
                    <a:lnTo>
                      <a:pt x="387" y="278"/>
                    </a:lnTo>
                    <a:lnTo>
                      <a:pt x="399" y="266"/>
                    </a:lnTo>
                    <a:lnTo>
                      <a:pt x="412" y="257"/>
                    </a:lnTo>
                    <a:lnTo>
                      <a:pt x="423" y="244"/>
                    </a:lnTo>
                    <a:lnTo>
                      <a:pt x="431" y="231"/>
                    </a:lnTo>
                    <a:lnTo>
                      <a:pt x="439" y="219"/>
                    </a:lnTo>
                    <a:lnTo>
                      <a:pt x="445" y="205"/>
                    </a:lnTo>
                    <a:lnTo>
                      <a:pt x="449" y="191"/>
                    </a:lnTo>
                    <a:lnTo>
                      <a:pt x="453" y="177"/>
                    </a:lnTo>
                    <a:lnTo>
                      <a:pt x="453" y="163"/>
                    </a:lnTo>
                    <a:lnTo>
                      <a:pt x="453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4"/>
                    </a:lnTo>
                    <a:lnTo>
                      <a:pt x="422" y="81"/>
                    </a:lnTo>
                    <a:lnTo>
                      <a:pt x="412" y="68"/>
                    </a:lnTo>
                    <a:lnTo>
                      <a:pt x="399" y="57"/>
                    </a:lnTo>
                    <a:lnTo>
                      <a:pt x="387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6" y="1"/>
                    </a:lnTo>
                    <a:lnTo>
                      <a:pt x="246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9" y="9"/>
                    </a:lnTo>
                    <a:lnTo>
                      <a:pt x="131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4"/>
                    </a:lnTo>
                    <a:lnTo>
                      <a:pt x="13" y="106"/>
                    </a:lnTo>
                    <a:lnTo>
                      <a:pt x="8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7" name="Rectangle 41"/>
              <p:cNvSpPr>
                <a:spLocks noChangeArrowheads="1"/>
              </p:cNvSpPr>
              <p:nvPr/>
            </p:nvSpPr>
            <p:spPr bwMode="auto">
              <a:xfrm>
                <a:off x="3356" y="324"/>
                <a:ext cx="27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 to</a:t>
                </a:r>
              </a:p>
            </p:txBody>
          </p:sp>
        </p:grpSp>
        <p:sp>
          <p:nvSpPr>
            <p:cNvPr id="9245" name="Line 106"/>
            <p:cNvSpPr>
              <a:spLocks noChangeShapeType="1"/>
            </p:cNvSpPr>
            <p:nvPr/>
          </p:nvSpPr>
          <p:spPr bwMode="auto">
            <a:xfrm flipH="1">
              <a:off x="6288158" y="2133600"/>
              <a:ext cx="188842" cy="92102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Oval Callout 2"/>
          <p:cNvSpPr/>
          <p:nvPr/>
        </p:nvSpPr>
        <p:spPr bwMode="auto">
          <a:xfrm>
            <a:off x="6250607" y="3581400"/>
            <a:ext cx="984250" cy="457200"/>
          </a:xfrm>
          <a:prstGeom prst="wedgeEllipseCallout">
            <a:avLst>
              <a:gd name="adj1" fmla="val -42001"/>
              <a:gd name="adj2" fmla="val -74208"/>
            </a:avLst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Segoe Print" pitchFamily="2" charset="0"/>
              </a:rPr>
              <a:t>m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</a:rPr>
              <a:t>any-to-many</a:t>
            </a:r>
          </a:p>
        </p:txBody>
      </p:sp>
      <p:sp>
        <p:nvSpPr>
          <p:cNvPr id="81" name="Oval Callout 80"/>
          <p:cNvSpPr/>
          <p:nvPr/>
        </p:nvSpPr>
        <p:spPr bwMode="auto">
          <a:xfrm>
            <a:off x="6607173" y="6211163"/>
            <a:ext cx="860427" cy="494437"/>
          </a:xfrm>
          <a:prstGeom prst="wedgeEllipseCallout">
            <a:avLst>
              <a:gd name="adj1" fmla="val -17765"/>
              <a:gd name="adj2" fmla="val -108991"/>
            </a:avLst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Segoe Print" pitchFamily="2" charset="0"/>
              </a:rPr>
              <a:t>1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</a:rPr>
              <a:t>-to-many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949F870-6C67-443E-BFCD-1337558D0DB4}"/>
              </a:ext>
            </a:extLst>
          </p:cNvPr>
          <p:cNvGrpSpPr/>
          <p:nvPr/>
        </p:nvGrpSpPr>
        <p:grpSpPr>
          <a:xfrm>
            <a:off x="5728494" y="4414354"/>
            <a:ext cx="2833687" cy="914400"/>
            <a:chOff x="5728494" y="4414354"/>
            <a:chExt cx="2833687" cy="9144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727C04C-F730-4E55-BAEB-859553C5509B}"/>
                </a:ext>
              </a:extLst>
            </p:cNvPr>
            <p:cNvSpPr/>
            <p:nvPr/>
          </p:nvSpPr>
          <p:spPr>
            <a:xfrm>
              <a:off x="5728494" y="4414354"/>
              <a:ext cx="2833687" cy="9144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EB3C3789-98AA-4E13-B02D-59BA72B565B6}"/>
                </a:ext>
              </a:extLst>
            </p:cNvPr>
            <p:cNvSpPr/>
            <p:nvPr/>
          </p:nvSpPr>
          <p:spPr>
            <a:xfrm rot="10800000">
              <a:off x="7502617" y="4530740"/>
              <a:ext cx="978408" cy="6407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193AF2A-A8F5-46F7-A066-94914C4C79E0}"/>
                </a:ext>
              </a:extLst>
            </p:cNvPr>
            <p:cNvSpPr/>
            <p:nvPr/>
          </p:nvSpPr>
          <p:spPr>
            <a:xfrm>
              <a:off x="7382997" y="4752933"/>
              <a:ext cx="186612" cy="1964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9518E528-47DA-4FE4-9315-451F2A310957}"/>
                </a:ext>
              </a:extLst>
            </p:cNvPr>
            <p:cNvSpPr/>
            <p:nvPr/>
          </p:nvSpPr>
          <p:spPr>
            <a:xfrm>
              <a:off x="7865330" y="4517121"/>
              <a:ext cx="186612" cy="1964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34AF045-14B2-48DA-B5E4-DA2370F7A4AE}"/>
                </a:ext>
              </a:extLst>
            </p:cNvPr>
            <p:cNvSpPr/>
            <p:nvPr/>
          </p:nvSpPr>
          <p:spPr>
            <a:xfrm>
              <a:off x="7866543" y="4754201"/>
              <a:ext cx="186612" cy="1964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6E33A73-E190-4B56-B58C-9E52DFEF98D8}"/>
                </a:ext>
              </a:extLst>
            </p:cNvPr>
            <p:cNvSpPr/>
            <p:nvPr/>
          </p:nvSpPr>
          <p:spPr>
            <a:xfrm>
              <a:off x="7871946" y="4981087"/>
              <a:ext cx="186612" cy="1964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A07100A-C0E7-4ADB-B068-841DBC7F0969}"/>
                </a:ext>
              </a:extLst>
            </p:cNvPr>
            <p:cNvCxnSpPr>
              <a:cxnSpLocks/>
              <a:stCxn id="4" idx="3"/>
              <a:endCxn id="84" idx="2"/>
            </p:cNvCxnSpPr>
            <p:nvPr/>
          </p:nvCxnSpPr>
          <p:spPr>
            <a:xfrm flipV="1">
              <a:off x="7502617" y="4615323"/>
              <a:ext cx="362713" cy="23581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2C9DBD0A-0F49-417E-B27D-F6E15DB6A541}"/>
                </a:ext>
              </a:extLst>
            </p:cNvPr>
            <p:cNvCxnSpPr>
              <a:cxnSpLocks/>
              <a:stCxn id="4" idx="3"/>
              <a:endCxn id="85" idx="2"/>
            </p:cNvCxnSpPr>
            <p:nvPr/>
          </p:nvCxnSpPr>
          <p:spPr>
            <a:xfrm>
              <a:off x="7502617" y="4851135"/>
              <a:ext cx="363926" cy="126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47020EF-0E2D-4DCC-8CA9-A9467464346C}"/>
                </a:ext>
              </a:extLst>
            </p:cNvPr>
            <p:cNvCxnSpPr>
              <a:cxnSpLocks/>
              <a:stCxn id="5" idx="5"/>
              <a:endCxn id="86" idx="2"/>
            </p:cNvCxnSpPr>
            <p:nvPr/>
          </p:nvCxnSpPr>
          <p:spPr>
            <a:xfrm>
              <a:off x="7542280" y="4920574"/>
              <a:ext cx="329666" cy="15871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4AED374-5625-44D2-8CC3-962BA8F018E2}"/>
                </a:ext>
              </a:extLst>
            </p:cNvPr>
            <p:cNvSpPr txBox="1"/>
            <p:nvPr/>
          </p:nvSpPr>
          <p:spPr>
            <a:xfrm>
              <a:off x="5838824" y="4597408"/>
              <a:ext cx="1576078" cy="557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dirty="0"/>
                <a:t>Arrow points to the “1” side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768609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426624" y="294580"/>
            <a:ext cx="3274909" cy="920750"/>
          </a:xfrm>
        </p:spPr>
        <p:txBody>
          <a:bodyPr>
            <a:normAutofit/>
          </a:bodyPr>
          <a:lstStyle/>
          <a:p>
            <a:r>
              <a:rPr lang="en-US" sz="4000" b="1" dirty="0"/>
              <a:t>Key Constraints</a:t>
            </a:r>
          </a:p>
        </p:txBody>
      </p:sp>
      <p:grpSp>
        <p:nvGrpSpPr>
          <p:cNvPr id="10245" name="Group 68"/>
          <p:cNvGrpSpPr>
            <a:grpSpLocks/>
          </p:cNvGrpSpPr>
          <p:nvPr/>
        </p:nvGrpSpPr>
        <p:grpSpPr bwMode="auto">
          <a:xfrm>
            <a:off x="2903434" y="585591"/>
            <a:ext cx="5868989" cy="2154237"/>
            <a:chOff x="3122612" y="817563"/>
            <a:chExt cx="5868988" cy="2154237"/>
          </a:xfrm>
        </p:grpSpPr>
        <p:sp>
          <p:nvSpPr>
            <p:cNvPr id="10274" name="Freeform 33"/>
            <p:cNvSpPr>
              <a:spLocks/>
            </p:cNvSpPr>
            <p:nvPr/>
          </p:nvSpPr>
          <p:spPr bwMode="auto">
            <a:xfrm>
              <a:off x="6757988" y="1447800"/>
              <a:ext cx="720725" cy="519113"/>
            </a:xfrm>
            <a:custGeom>
              <a:avLst/>
              <a:gdLst>
                <a:gd name="T0" fmla="*/ 2147483647 w 454"/>
                <a:gd name="T1" fmla="*/ 2147483647 h 327"/>
                <a:gd name="T2" fmla="*/ 2147483647 w 454"/>
                <a:gd name="T3" fmla="*/ 2147483647 h 327"/>
                <a:gd name="T4" fmla="*/ 2147483647 w 454"/>
                <a:gd name="T5" fmla="*/ 2147483647 h 327"/>
                <a:gd name="T6" fmla="*/ 2147483647 w 454"/>
                <a:gd name="T7" fmla="*/ 2147483647 h 327"/>
                <a:gd name="T8" fmla="*/ 2147483647 w 454"/>
                <a:gd name="T9" fmla="*/ 2147483647 h 327"/>
                <a:gd name="T10" fmla="*/ 2147483647 w 454"/>
                <a:gd name="T11" fmla="*/ 2147483647 h 327"/>
                <a:gd name="T12" fmla="*/ 2147483647 w 454"/>
                <a:gd name="T13" fmla="*/ 2147483647 h 327"/>
                <a:gd name="T14" fmla="*/ 2147483647 w 454"/>
                <a:gd name="T15" fmla="*/ 2147483647 h 327"/>
                <a:gd name="T16" fmla="*/ 2147483647 w 454"/>
                <a:gd name="T17" fmla="*/ 0 h 327"/>
                <a:gd name="T18" fmla="*/ 2147483647 w 454"/>
                <a:gd name="T19" fmla="*/ 0 h 327"/>
                <a:gd name="T20" fmla="*/ 2147483647 w 454"/>
                <a:gd name="T21" fmla="*/ 2147483647 h 327"/>
                <a:gd name="T22" fmla="*/ 2147483647 w 454"/>
                <a:gd name="T23" fmla="*/ 2147483647 h 327"/>
                <a:gd name="T24" fmla="*/ 2147483647 w 454"/>
                <a:gd name="T25" fmla="*/ 2147483647 h 327"/>
                <a:gd name="T26" fmla="*/ 2147483647 w 454"/>
                <a:gd name="T27" fmla="*/ 2147483647 h 327"/>
                <a:gd name="T28" fmla="*/ 2147483647 w 454"/>
                <a:gd name="T29" fmla="*/ 2147483647 h 327"/>
                <a:gd name="T30" fmla="*/ 2147483647 w 454"/>
                <a:gd name="T31" fmla="*/ 2147483647 h 327"/>
                <a:gd name="T32" fmla="*/ 2147483647 w 454"/>
                <a:gd name="T33" fmla="*/ 2147483647 h 327"/>
                <a:gd name="T34" fmla="*/ 2147483647 w 454"/>
                <a:gd name="T35" fmla="*/ 2147483647 h 327"/>
                <a:gd name="T36" fmla="*/ 2147483647 w 454"/>
                <a:gd name="T37" fmla="*/ 2147483647 h 327"/>
                <a:gd name="T38" fmla="*/ 2147483647 w 454"/>
                <a:gd name="T39" fmla="*/ 2147483647 h 327"/>
                <a:gd name="T40" fmla="*/ 2147483647 w 454"/>
                <a:gd name="T41" fmla="*/ 2147483647 h 327"/>
                <a:gd name="T42" fmla="*/ 2147483647 w 454"/>
                <a:gd name="T43" fmla="*/ 2147483647 h 327"/>
                <a:gd name="T44" fmla="*/ 2147483647 w 454"/>
                <a:gd name="T45" fmla="*/ 2147483647 h 327"/>
                <a:gd name="T46" fmla="*/ 2147483647 w 454"/>
                <a:gd name="T47" fmla="*/ 2147483647 h 327"/>
                <a:gd name="T48" fmla="*/ 2147483647 w 454"/>
                <a:gd name="T49" fmla="*/ 2147483647 h 327"/>
                <a:gd name="T50" fmla="*/ 2147483647 w 454"/>
                <a:gd name="T51" fmla="*/ 2147483647 h 327"/>
                <a:gd name="T52" fmla="*/ 2147483647 w 454"/>
                <a:gd name="T53" fmla="*/ 2147483647 h 327"/>
                <a:gd name="T54" fmla="*/ 2147483647 w 454"/>
                <a:gd name="T55" fmla="*/ 2147483647 h 327"/>
                <a:gd name="T56" fmla="*/ 2147483647 w 454"/>
                <a:gd name="T57" fmla="*/ 2147483647 h 327"/>
                <a:gd name="T58" fmla="*/ 2147483647 w 454"/>
                <a:gd name="T59" fmla="*/ 2147483647 h 327"/>
                <a:gd name="T60" fmla="*/ 2147483647 w 454"/>
                <a:gd name="T61" fmla="*/ 2147483647 h 327"/>
                <a:gd name="T62" fmla="*/ 2147483647 w 454"/>
                <a:gd name="T63" fmla="*/ 2147483647 h 327"/>
                <a:gd name="T64" fmla="*/ 2147483647 w 454"/>
                <a:gd name="T65" fmla="*/ 2147483647 h 327"/>
                <a:gd name="T66" fmla="*/ 2147483647 w 454"/>
                <a:gd name="T67" fmla="*/ 2147483647 h 327"/>
                <a:gd name="T68" fmla="*/ 2147483647 w 454"/>
                <a:gd name="T69" fmla="*/ 2147483647 h 327"/>
                <a:gd name="T70" fmla="*/ 2147483647 w 454"/>
                <a:gd name="T71" fmla="*/ 2147483647 h 3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4"/>
                <a:gd name="T109" fmla="*/ 0 h 327"/>
                <a:gd name="T110" fmla="*/ 454 w 454"/>
                <a:gd name="T111" fmla="*/ 327 h 32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4" h="327">
                  <a:moveTo>
                    <a:pt x="453" y="163"/>
                  </a:moveTo>
                  <a:lnTo>
                    <a:pt x="451" y="148"/>
                  </a:lnTo>
                  <a:lnTo>
                    <a:pt x="448" y="134"/>
                  </a:lnTo>
                  <a:lnTo>
                    <a:pt x="445" y="120"/>
                  </a:lnTo>
                  <a:lnTo>
                    <a:pt x="439" y="106"/>
                  </a:lnTo>
                  <a:lnTo>
                    <a:pt x="431" y="94"/>
                  </a:lnTo>
                  <a:lnTo>
                    <a:pt x="422" y="80"/>
                  </a:lnTo>
                  <a:lnTo>
                    <a:pt x="411" y="68"/>
                  </a:lnTo>
                  <a:lnTo>
                    <a:pt x="399" y="57"/>
                  </a:lnTo>
                  <a:lnTo>
                    <a:pt x="386" y="47"/>
                  </a:lnTo>
                  <a:lnTo>
                    <a:pt x="372" y="37"/>
                  </a:lnTo>
                  <a:lnTo>
                    <a:pt x="356" y="29"/>
                  </a:lnTo>
                  <a:lnTo>
                    <a:pt x="339" y="21"/>
                  </a:lnTo>
                  <a:lnTo>
                    <a:pt x="322" y="15"/>
                  </a:lnTo>
                  <a:lnTo>
                    <a:pt x="303" y="9"/>
                  </a:lnTo>
                  <a:lnTo>
                    <a:pt x="285" y="5"/>
                  </a:lnTo>
                  <a:lnTo>
                    <a:pt x="265" y="1"/>
                  </a:lnTo>
                  <a:lnTo>
                    <a:pt x="246" y="0"/>
                  </a:lnTo>
                  <a:lnTo>
                    <a:pt x="225" y="0"/>
                  </a:lnTo>
                  <a:lnTo>
                    <a:pt x="206" y="0"/>
                  </a:lnTo>
                  <a:lnTo>
                    <a:pt x="186" y="1"/>
                  </a:lnTo>
                  <a:lnTo>
                    <a:pt x="167" y="5"/>
                  </a:lnTo>
                  <a:lnTo>
                    <a:pt x="148" y="9"/>
                  </a:lnTo>
                  <a:lnTo>
                    <a:pt x="130" y="15"/>
                  </a:lnTo>
                  <a:lnTo>
                    <a:pt x="113" y="21"/>
                  </a:lnTo>
                  <a:lnTo>
                    <a:pt x="96" y="29"/>
                  </a:lnTo>
                  <a:lnTo>
                    <a:pt x="80" y="37"/>
                  </a:lnTo>
                  <a:lnTo>
                    <a:pt x="65" y="47"/>
                  </a:lnTo>
                  <a:lnTo>
                    <a:pt x="53" y="57"/>
                  </a:lnTo>
                  <a:lnTo>
                    <a:pt x="40" y="68"/>
                  </a:lnTo>
                  <a:lnTo>
                    <a:pt x="29" y="80"/>
                  </a:lnTo>
                  <a:lnTo>
                    <a:pt x="21" y="94"/>
                  </a:lnTo>
                  <a:lnTo>
                    <a:pt x="13" y="106"/>
                  </a:lnTo>
                  <a:lnTo>
                    <a:pt x="7" y="120"/>
                  </a:lnTo>
                  <a:lnTo>
                    <a:pt x="3" y="134"/>
                  </a:lnTo>
                  <a:lnTo>
                    <a:pt x="1" y="148"/>
                  </a:lnTo>
                  <a:lnTo>
                    <a:pt x="0" y="163"/>
                  </a:lnTo>
                  <a:lnTo>
                    <a:pt x="1" y="177"/>
                  </a:lnTo>
                  <a:lnTo>
                    <a:pt x="3" y="191"/>
                  </a:lnTo>
                  <a:lnTo>
                    <a:pt x="7" y="205"/>
                  </a:lnTo>
                  <a:lnTo>
                    <a:pt x="13" y="217"/>
                  </a:lnTo>
                  <a:lnTo>
                    <a:pt x="21" y="231"/>
                  </a:lnTo>
                  <a:lnTo>
                    <a:pt x="29" y="244"/>
                  </a:lnTo>
                  <a:lnTo>
                    <a:pt x="40" y="255"/>
                  </a:lnTo>
                  <a:lnTo>
                    <a:pt x="53" y="266"/>
                  </a:lnTo>
                  <a:lnTo>
                    <a:pt x="65" y="278"/>
                  </a:lnTo>
                  <a:lnTo>
                    <a:pt x="80" y="288"/>
                  </a:lnTo>
                  <a:lnTo>
                    <a:pt x="96" y="296"/>
                  </a:lnTo>
                  <a:lnTo>
                    <a:pt x="113" y="303"/>
                  </a:lnTo>
                  <a:lnTo>
                    <a:pt x="130" y="310"/>
                  </a:lnTo>
                  <a:lnTo>
                    <a:pt x="148" y="316"/>
                  </a:lnTo>
                  <a:lnTo>
                    <a:pt x="167" y="320"/>
                  </a:lnTo>
                  <a:lnTo>
                    <a:pt x="186" y="323"/>
                  </a:lnTo>
                  <a:lnTo>
                    <a:pt x="206" y="326"/>
                  </a:lnTo>
                  <a:lnTo>
                    <a:pt x="225" y="326"/>
                  </a:lnTo>
                  <a:lnTo>
                    <a:pt x="246" y="326"/>
                  </a:lnTo>
                  <a:lnTo>
                    <a:pt x="265" y="323"/>
                  </a:lnTo>
                  <a:lnTo>
                    <a:pt x="285" y="320"/>
                  </a:lnTo>
                  <a:lnTo>
                    <a:pt x="303" y="316"/>
                  </a:lnTo>
                  <a:lnTo>
                    <a:pt x="322" y="310"/>
                  </a:lnTo>
                  <a:lnTo>
                    <a:pt x="339" y="303"/>
                  </a:lnTo>
                  <a:lnTo>
                    <a:pt x="356" y="296"/>
                  </a:lnTo>
                  <a:lnTo>
                    <a:pt x="372" y="288"/>
                  </a:lnTo>
                  <a:lnTo>
                    <a:pt x="386" y="278"/>
                  </a:lnTo>
                  <a:lnTo>
                    <a:pt x="399" y="266"/>
                  </a:lnTo>
                  <a:lnTo>
                    <a:pt x="411" y="255"/>
                  </a:lnTo>
                  <a:lnTo>
                    <a:pt x="422" y="244"/>
                  </a:lnTo>
                  <a:lnTo>
                    <a:pt x="431" y="231"/>
                  </a:lnTo>
                  <a:lnTo>
                    <a:pt x="439" y="217"/>
                  </a:lnTo>
                  <a:lnTo>
                    <a:pt x="445" y="205"/>
                  </a:lnTo>
                  <a:lnTo>
                    <a:pt x="448" y="191"/>
                  </a:lnTo>
                  <a:lnTo>
                    <a:pt x="451" y="177"/>
                  </a:lnTo>
                  <a:lnTo>
                    <a:pt x="453" y="16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5" name="Freeform 34"/>
            <p:cNvSpPr>
              <a:spLocks/>
            </p:cNvSpPr>
            <p:nvPr/>
          </p:nvSpPr>
          <p:spPr bwMode="auto">
            <a:xfrm>
              <a:off x="8077200" y="1470025"/>
              <a:ext cx="912813" cy="496888"/>
            </a:xfrm>
            <a:custGeom>
              <a:avLst/>
              <a:gdLst>
                <a:gd name="T0" fmla="*/ 2147483647 w 575"/>
                <a:gd name="T1" fmla="*/ 2147483647 h 313"/>
                <a:gd name="T2" fmla="*/ 2147483647 w 575"/>
                <a:gd name="T3" fmla="*/ 2147483647 h 313"/>
                <a:gd name="T4" fmla="*/ 2147483647 w 575"/>
                <a:gd name="T5" fmla="*/ 2147483647 h 313"/>
                <a:gd name="T6" fmla="*/ 2147483647 w 575"/>
                <a:gd name="T7" fmla="*/ 2147483647 h 313"/>
                <a:gd name="T8" fmla="*/ 2147483647 w 575"/>
                <a:gd name="T9" fmla="*/ 2147483647 h 313"/>
                <a:gd name="T10" fmla="*/ 2147483647 w 575"/>
                <a:gd name="T11" fmla="*/ 2147483647 h 313"/>
                <a:gd name="T12" fmla="*/ 2147483647 w 575"/>
                <a:gd name="T13" fmla="*/ 2147483647 h 313"/>
                <a:gd name="T14" fmla="*/ 2147483647 w 575"/>
                <a:gd name="T15" fmla="*/ 2147483647 h 313"/>
                <a:gd name="T16" fmla="*/ 2147483647 w 575"/>
                <a:gd name="T17" fmla="*/ 2147483647 h 313"/>
                <a:gd name="T18" fmla="*/ 2147483647 w 575"/>
                <a:gd name="T19" fmla="*/ 2147483647 h 313"/>
                <a:gd name="T20" fmla="*/ 2147483647 w 575"/>
                <a:gd name="T21" fmla="*/ 2147483647 h 313"/>
                <a:gd name="T22" fmla="*/ 2147483647 w 575"/>
                <a:gd name="T23" fmla="*/ 2147483647 h 313"/>
                <a:gd name="T24" fmla="*/ 2147483647 w 575"/>
                <a:gd name="T25" fmla="*/ 2147483647 h 313"/>
                <a:gd name="T26" fmla="*/ 2147483647 w 575"/>
                <a:gd name="T27" fmla="*/ 2147483647 h 313"/>
                <a:gd name="T28" fmla="*/ 2147483647 w 575"/>
                <a:gd name="T29" fmla="*/ 2147483647 h 313"/>
                <a:gd name="T30" fmla="*/ 2147483647 w 575"/>
                <a:gd name="T31" fmla="*/ 2147483647 h 313"/>
                <a:gd name="T32" fmla="*/ 2147483647 w 575"/>
                <a:gd name="T33" fmla="*/ 2147483647 h 313"/>
                <a:gd name="T34" fmla="*/ 2147483647 w 575"/>
                <a:gd name="T35" fmla="*/ 2147483647 h 313"/>
                <a:gd name="T36" fmla="*/ 2147483647 w 575"/>
                <a:gd name="T37" fmla="*/ 2147483647 h 313"/>
                <a:gd name="T38" fmla="*/ 2147483647 w 575"/>
                <a:gd name="T39" fmla="*/ 2147483647 h 313"/>
                <a:gd name="T40" fmla="*/ 2147483647 w 575"/>
                <a:gd name="T41" fmla="*/ 2147483647 h 313"/>
                <a:gd name="T42" fmla="*/ 2147483647 w 575"/>
                <a:gd name="T43" fmla="*/ 2147483647 h 313"/>
                <a:gd name="T44" fmla="*/ 2147483647 w 575"/>
                <a:gd name="T45" fmla="*/ 2147483647 h 313"/>
                <a:gd name="T46" fmla="*/ 2147483647 w 575"/>
                <a:gd name="T47" fmla="*/ 2147483647 h 313"/>
                <a:gd name="T48" fmla="*/ 2147483647 w 575"/>
                <a:gd name="T49" fmla="*/ 2147483647 h 313"/>
                <a:gd name="T50" fmla="*/ 2147483647 w 575"/>
                <a:gd name="T51" fmla="*/ 2147483647 h 313"/>
                <a:gd name="T52" fmla="*/ 2147483647 w 575"/>
                <a:gd name="T53" fmla="*/ 0 h 313"/>
                <a:gd name="T54" fmla="*/ 2147483647 w 575"/>
                <a:gd name="T55" fmla="*/ 0 h 313"/>
                <a:gd name="T56" fmla="*/ 2147483647 w 575"/>
                <a:gd name="T57" fmla="*/ 2147483647 h 313"/>
                <a:gd name="T58" fmla="*/ 2147483647 w 575"/>
                <a:gd name="T59" fmla="*/ 2147483647 h 313"/>
                <a:gd name="T60" fmla="*/ 2147483647 w 575"/>
                <a:gd name="T61" fmla="*/ 2147483647 h 313"/>
                <a:gd name="T62" fmla="*/ 2147483647 w 575"/>
                <a:gd name="T63" fmla="*/ 2147483647 h 313"/>
                <a:gd name="T64" fmla="*/ 2147483647 w 575"/>
                <a:gd name="T65" fmla="*/ 2147483647 h 313"/>
                <a:gd name="T66" fmla="*/ 2147483647 w 575"/>
                <a:gd name="T67" fmla="*/ 2147483647 h 313"/>
                <a:gd name="T68" fmla="*/ 2147483647 w 575"/>
                <a:gd name="T69" fmla="*/ 2147483647 h 313"/>
                <a:gd name="T70" fmla="*/ 2147483647 w 575"/>
                <a:gd name="T71" fmla="*/ 2147483647 h 31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75"/>
                <a:gd name="T109" fmla="*/ 0 h 313"/>
                <a:gd name="T110" fmla="*/ 575 w 575"/>
                <a:gd name="T111" fmla="*/ 313 h 31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75" h="313">
                  <a:moveTo>
                    <a:pt x="0" y="156"/>
                  </a:moveTo>
                  <a:lnTo>
                    <a:pt x="1" y="169"/>
                  </a:lnTo>
                  <a:lnTo>
                    <a:pt x="5" y="182"/>
                  </a:lnTo>
                  <a:lnTo>
                    <a:pt x="9" y="196"/>
                  </a:lnTo>
                  <a:lnTo>
                    <a:pt x="17" y="208"/>
                  </a:lnTo>
                  <a:lnTo>
                    <a:pt x="28" y="221"/>
                  </a:lnTo>
                  <a:lnTo>
                    <a:pt x="38" y="234"/>
                  </a:lnTo>
                  <a:lnTo>
                    <a:pt x="52" y="244"/>
                  </a:lnTo>
                  <a:lnTo>
                    <a:pt x="67" y="255"/>
                  </a:lnTo>
                  <a:lnTo>
                    <a:pt x="84" y="266"/>
                  </a:lnTo>
                  <a:lnTo>
                    <a:pt x="103" y="275"/>
                  </a:lnTo>
                  <a:lnTo>
                    <a:pt x="123" y="283"/>
                  </a:lnTo>
                  <a:lnTo>
                    <a:pt x="143" y="290"/>
                  </a:lnTo>
                  <a:lnTo>
                    <a:pt x="165" y="297"/>
                  </a:lnTo>
                  <a:lnTo>
                    <a:pt x="189" y="302"/>
                  </a:lnTo>
                  <a:lnTo>
                    <a:pt x="213" y="306"/>
                  </a:lnTo>
                  <a:lnTo>
                    <a:pt x="237" y="309"/>
                  </a:lnTo>
                  <a:lnTo>
                    <a:pt x="262" y="312"/>
                  </a:lnTo>
                  <a:lnTo>
                    <a:pt x="287" y="312"/>
                  </a:lnTo>
                  <a:lnTo>
                    <a:pt x="311" y="312"/>
                  </a:lnTo>
                  <a:lnTo>
                    <a:pt x="337" y="309"/>
                  </a:lnTo>
                  <a:lnTo>
                    <a:pt x="361" y="306"/>
                  </a:lnTo>
                  <a:lnTo>
                    <a:pt x="385" y="302"/>
                  </a:lnTo>
                  <a:lnTo>
                    <a:pt x="408" y="297"/>
                  </a:lnTo>
                  <a:lnTo>
                    <a:pt x="431" y="290"/>
                  </a:lnTo>
                  <a:lnTo>
                    <a:pt x="451" y="283"/>
                  </a:lnTo>
                  <a:lnTo>
                    <a:pt x="471" y="275"/>
                  </a:lnTo>
                  <a:lnTo>
                    <a:pt x="490" y="266"/>
                  </a:lnTo>
                  <a:lnTo>
                    <a:pt x="506" y="255"/>
                  </a:lnTo>
                  <a:lnTo>
                    <a:pt x="522" y="244"/>
                  </a:lnTo>
                  <a:lnTo>
                    <a:pt x="536" y="234"/>
                  </a:lnTo>
                  <a:lnTo>
                    <a:pt x="547" y="221"/>
                  </a:lnTo>
                  <a:lnTo>
                    <a:pt x="556" y="208"/>
                  </a:lnTo>
                  <a:lnTo>
                    <a:pt x="564" y="196"/>
                  </a:lnTo>
                  <a:lnTo>
                    <a:pt x="569" y="182"/>
                  </a:lnTo>
                  <a:lnTo>
                    <a:pt x="572" y="169"/>
                  </a:lnTo>
                  <a:lnTo>
                    <a:pt x="574" y="156"/>
                  </a:lnTo>
                  <a:lnTo>
                    <a:pt x="572" y="141"/>
                  </a:lnTo>
                  <a:lnTo>
                    <a:pt x="569" y="129"/>
                  </a:lnTo>
                  <a:lnTo>
                    <a:pt x="564" y="114"/>
                  </a:lnTo>
                  <a:lnTo>
                    <a:pt x="556" y="102"/>
                  </a:lnTo>
                  <a:lnTo>
                    <a:pt x="547" y="90"/>
                  </a:lnTo>
                  <a:lnTo>
                    <a:pt x="536" y="76"/>
                  </a:lnTo>
                  <a:lnTo>
                    <a:pt x="522" y="65"/>
                  </a:lnTo>
                  <a:lnTo>
                    <a:pt x="506" y="55"/>
                  </a:lnTo>
                  <a:lnTo>
                    <a:pt x="490" y="45"/>
                  </a:lnTo>
                  <a:lnTo>
                    <a:pt x="471" y="36"/>
                  </a:lnTo>
                  <a:lnTo>
                    <a:pt x="451" y="26"/>
                  </a:lnTo>
                  <a:lnTo>
                    <a:pt x="431" y="20"/>
                  </a:lnTo>
                  <a:lnTo>
                    <a:pt x="408" y="14"/>
                  </a:lnTo>
                  <a:lnTo>
                    <a:pt x="385" y="8"/>
                  </a:lnTo>
                  <a:lnTo>
                    <a:pt x="361" y="5"/>
                  </a:lnTo>
                  <a:lnTo>
                    <a:pt x="337" y="1"/>
                  </a:lnTo>
                  <a:lnTo>
                    <a:pt x="311" y="0"/>
                  </a:lnTo>
                  <a:lnTo>
                    <a:pt x="287" y="0"/>
                  </a:lnTo>
                  <a:lnTo>
                    <a:pt x="262" y="0"/>
                  </a:lnTo>
                  <a:lnTo>
                    <a:pt x="237" y="1"/>
                  </a:lnTo>
                  <a:lnTo>
                    <a:pt x="212" y="5"/>
                  </a:lnTo>
                  <a:lnTo>
                    <a:pt x="189" y="9"/>
                  </a:lnTo>
                  <a:lnTo>
                    <a:pt x="165" y="14"/>
                  </a:lnTo>
                  <a:lnTo>
                    <a:pt x="143" y="20"/>
                  </a:lnTo>
                  <a:lnTo>
                    <a:pt x="123" y="28"/>
                  </a:lnTo>
                  <a:lnTo>
                    <a:pt x="102" y="36"/>
                  </a:lnTo>
                  <a:lnTo>
                    <a:pt x="84" y="45"/>
                  </a:lnTo>
                  <a:lnTo>
                    <a:pt x="67" y="55"/>
                  </a:lnTo>
                  <a:lnTo>
                    <a:pt x="52" y="65"/>
                  </a:lnTo>
                  <a:lnTo>
                    <a:pt x="38" y="78"/>
                  </a:lnTo>
                  <a:lnTo>
                    <a:pt x="28" y="90"/>
                  </a:lnTo>
                  <a:lnTo>
                    <a:pt x="17" y="102"/>
                  </a:lnTo>
                  <a:lnTo>
                    <a:pt x="9" y="115"/>
                  </a:lnTo>
                  <a:lnTo>
                    <a:pt x="5" y="129"/>
                  </a:lnTo>
                  <a:lnTo>
                    <a:pt x="1" y="142"/>
                  </a:lnTo>
                  <a:lnTo>
                    <a:pt x="0" y="15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76" name="Group 37"/>
            <p:cNvGrpSpPr>
              <a:grpSpLocks/>
            </p:cNvGrpSpPr>
            <p:nvPr/>
          </p:nvGrpSpPr>
          <p:grpSpPr bwMode="auto">
            <a:xfrm>
              <a:off x="7327900" y="1066800"/>
              <a:ext cx="939800" cy="519113"/>
              <a:chOff x="4672" y="468"/>
              <a:chExt cx="592" cy="327"/>
            </a:xfrm>
          </p:grpSpPr>
          <p:sp>
            <p:nvSpPr>
              <p:cNvPr id="10306" name="Freeform 35"/>
              <p:cNvSpPr>
                <a:spLocks/>
              </p:cNvSpPr>
              <p:nvPr/>
            </p:nvSpPr>
            <p:spPr bwMode="auto">
              <a:xfrm>
                <a:off x="4672" y="468"/>
                <a:ext cx="592" cy="327"/>
              </a:xfrm>
              <a:custGeom>
                <a:avLst/>
                <a:gdLst>
                  <a:gd name="T0" fmla="*/ 589 w 592"/>
                  <a:gd name="T1" fmla="*/ 148 h 327"/>
                  <a:gd name="T2" fmla="*/ 581 w 592"/>
                  <a:gd name="T3" fmla="*/ 120 h 327"/>
                  <a:gd name="T4" fmla="*/ 563 w 592"/>
                  <a:gd name="T5" fmla="*/ 94 h 327"/>
                  <a:gd name="T6" fmla="*/ 538 w 592"/>
                  <a:gd name="T7" fmla="*/ 68 h 327"/>
                  <a:gd name="T8" fmla="*/ 505 w 592"/>
                  <a:gd name="T9" fmla="*/ 46 h 327"/>
                  <a:gd name="T10" fmla="*/ 465 w 592"/>
                  <a:gd name="T11" fmla="*/ 29 h 327"/>
                  <a:gd name="T12" fmla="*/ 420 w 592"/>
                  <a:gd name="T13" fmla="*/ 14 h 327"/>
                  <a:gd name="T14" fmla="*/ 372 w 592"/>
                  <a:gd name="T15" fmla="*/ 4 h 327"/>
                  <a:gd name="T16" fmla="*/ 321 w 592"/>
                  <a:gd name="T17" fmla="*/ 0 h 327"/>
                  <a:gd name="T18" fmla="*/ 269 w 592"/>
                  <a:gd name="T19" fmla="*/ 0 h 327"/>
                  <a:gd name="T20" fmla="*/ 218 w 592"/>
                  <a:gd name="T21" fmla="*/ 4 h 327"/>
                  <a:gd name="T22" fmla="*/ 170 w 592"/>
                  <a:gd name="T23" fmla="*/ 14 h 327"/>
                  <a:gd name="T24" fmla="*/ 125 w 592"/>
                  <a:gd name="T25" fmla="*/ 29 h 327"/>
                  <a:gd name="T26" fmla="*/ 85 w 592"/>
                  <a:gd name="T27" fmla="*/ 46 h 327"/>
                  <a:gd name="T28" fmla="*/ 53 w 592"/>
                  <a:gd name="T29" fmla="*/ 68 h 327"/>
                  <a:gd name="T30" fmla="*/ 27 w 592"/>
                  <a:gd name="T31" fmla="*/ 94 h 327"/>
                  <a:gd name="T32" fmla="*/ 9 w 592"/>
                  <a:gd name="T33" fmla="*/ 120 h 327"/>
                  <a:gd name="T34" fmla="*/ 1 w 592"/>
                  <a:gd name="T35" fmla="*/ 148 h 327"/>
                  <a:gd name="T36" fmla="*/ 1 w 592"/>
                  <a:gd name="T37" fmla="*/ 177 h 327"/>
                  <a:gd name="T38" fmla="*/ 9 w 592"/>
                  <a:gd name="T39" fmla="*/ 205 h 327"/>
                  <a:gd name="T40" fmla="*/ 27 w 592"/>
                  <a:gd name="T41" fmla="*/ 231 h 327"/>
                  <a:gd name="T42" fmla="*/ 53 w 592"/>
                  <a:gd name="T43" fmla="*/ 257 h 327"/>
                  <a:gd name="T44" fmla="*/ 85 w 592"/>
                  <a:gd name="T45" fmla="*/ 278 h 327"/>
                  <a:gd name="T46" fmla="*/ 125 w 592"/>
                  <a:gd name="T47" fmla="*/ 296 h 327"/>
                  <a:gd name="T48" fmla="*/ 170 w 592"/>
                  <a:gd name="T49" fmla="*/ 310 h 327"/>
                  <a:gd name="T50" fmla="*/ 218 w 592"/>
                  <a:gd name="T51" fmla="*/ 320 h 327"/>
                  <a:gd name="T52" fmla="*/ 269 w 592"/>
                  <a:gd name="T53" fmla="*/ 326 h 327"/>
                  <a:gd name="T54" fmla="*/ 321 w 592"/>
                  <a:gd name="T55" fmla="*/ 326 h 327"/>
                  <a:gd name="T56" fmla="*/ 372 w 592"/>
                  <a:gd name="T57" fmla="*/ 320 h 327"/>
                  <a:gd name="T58" fmla="*/ 420 w 592"/>
                  <a:gd name="T59" fmla="*/ 310 h 327"/>
                  <a:gd name="T60" fmla="*/ 465 w 592"/>
                  <a:gd name="T61" fmla="*/ 296 h 327"/>
                  <a:gd name="T62" fmla="*/ 505 w 592"/>
                  <a:gd name="T63" fmla="*/ 278 h 327"/>
                  <a:gd name="T64" fmla="*/ 538 w 592"/>
                  <a:gd name="T65" fmla="*/ 257 h 327"/>
                  <a:gd name="T66" fmla="*/ 563 w 592"/>
                  <a:gd name="T67" fmla="*/ 231 h 327"/>
                  <a:gd name="T68" fmla="*/ 581 w 592"/>
                  <a:gd name="T69" fmla="*/ 205 h 327"/>
                  <a:gd name="T70" fmla="*/ 589 w 592"/>
                  <a:gd name="T71" fmla="*/ 177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92"/>
                  <a:gd name="T109" fmla="*/ 0 h 327"/>
                  <a:gd name="T110" fmla="*/ 592 w 592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92" h="327">
                    <a:moveTo>
                      <a:pt x="591" y="163"/>
                    </a:moveTo>
                    <a:lnTo>
                      <a:pt x="589" y="148"/>
                    </a:lnTo>
                    <a:lnTo>
                      <a:pt x="586" y="133"/>
                    </a:lnTo>
                    <a:lnTo>
                      <a:pt x="581" y="120"/>
                    </a:lnTo>
                    <a:lnTo>
                      <a:pt x="573" y="106"/>
                    </a:lnTo>
                    <a:lnTo>
                      <a:pt x="563" y="94"/>
                    </a:lnTo>
                    <a:lnTo>
                      <a:pt x="550" y="81"/>
                    </a:lnTo>
                    <a:lnTo>
                      <a:pt x="538" y="68"/>
                    </a:lnTo>
                    <a:lnTo>
                      <a:pt x="521" y="57"/>
                    </a:lnTo>
                    <a:lnTo>
                      <a:pt x="505" y="46"/>
                    </a:lnTo>
                    <a:lnTo>
                      <a:pt x="485" y="37"/>
                    </a:lnTo>
                    <a:lnTo>
                      <a:pt x="465" y="29"/>
                    </a:lnTo>
                    <a:lnTo>
                      <a:pt x="442" y="21"/>
                    </a:lnTo>
                    <a:lnTo>
                      <a:pt x="420" y="14"/>
                    </a:lnTo>
                    <a:lnTo>
                      <a:pt x="395" y="9"/>
                    </a:lnTo>
                    <a:lnTo>
                      <a:pt x="372" y="4"/>
                    </a:lnTo>
                    <a:lnTo>
                      <a:pt x="347" y="1"/>
                    </a:lnTo>
                    <a:lnTo>
                      <a:pt x="321" y="0"/>
                    </a:lnTo>
                    <a:lnTo>
                      <a:pt x="294" y="0"/>
                    </a:lnTo>
                    <a:lnTo>
                      <a:pt x="269" y="0"/>
                    </a:lnTo>
                    <a:lnTo>
                      <a:pt x="243" y="1"/>
                    </a:lnTo>
                    <a:lnTo>
                      <a:pt x="218" y="4"/>
                    </a:lnTo>
                    <a:lnTo>
                      <a:pt x="195" y="9"/>
                    </a:lnTo>
                    <a:lnTo>
                      <a:pt x="170" y="14"/>
                    </a:lnTo>
                    <a:lnTo>
                      <a:pt x="148" y="21"/>
                    </a:lnTo>
                    <a:lnTo>
                      <a:pt x="125" y="29"/>
                    </a:lnTo>
                    <a:lnTo>
                      <a:pt x="105" y="37"/>
                    </a:lnTo>
                    <a:lnTo>
                      <a:pt x="85" y="46"/>
                    </a:lnTo>
                    <a:lnTo>
                      <a:pt x="69" y="57"/>
                    </a:lnTo>
                    <a:lnTo>
                      <a:pt x="53" y="68"/>
                    </a:lnTo>
                    <a:lnTo>
                      <a:pt x="40" y="81"/>
                    </a:lnTo>
                    <a:lnTo>
                      <a:pt x="27" y="94"/>
                    </a:lnTo>
                    <a:lnTo>
                      <a:pt x="17" y="106"/>
                    </a:lnTo>
                    <a:lnTo>
                      <a:pt x="9" y="120"/>
                    </a:lnTo>
                    <a:lnTo>
                      <a:pt x="4" y="133"/>
                    </a:lnTo>
                    <a:lnTo>
                      <a:pt x="1" y="148"/>
                    </a:lnTo>
                    <a:lnTo>
                      <a:pt x="0" y="163"/>
                    </a:lnTo>
                    <a:lnTo>
                      <a:pt x="1" y="177"/>
                    </a:lnTo>
                    <a:lnTo>
                      <a:pt x="4" y="191"/>
                    </a:lnTo>
                    <a:lnTo>
                      <a:pt x="9" y="205"/>
                    </a:lnTo>
                    <a:lnTo>
                      <a:pt x="17" y="219"/>
                    </a:lnTo>
                    <a:lnTo>
                      <a:pt x="27" y="231"/>
                    </a:lnTo>
                    <a:lnTo>
                      <a:pt x="40" y="244"/>
                    </a:lnTo>
                    <a:lnTo>
                      <a:pt x="53" y="257"/>
                    </a:lnTo>
                    <a:lnTo>
                      <a:pt x="69" y="268"/>
                    </a:lnTo>
                    <a:lnTo>
                      <a:pt x="85" y="278"/>
                    </a:lnTo>
                    <a:lnTo>
                      <a:pt x="105" y="288"/>
                    </a:lnTo>
                    <a:lnTo>
                      <a:pt x="125" y="296"/>
                    </a:lnTo>
                    <a:lnTo>
                      <a:pt x="148" y="304"/>
                    </a:lnTo>
                    <a:lnTo>
                      <a:pt x="170" y="310"/>
                    </a:lnTo>
                    <a:lnTo>
                      <a:pt x="195" y="316"/>
                    </a:lnTo>
                    <a:lnTo>
                      <a:pt x="218" y="320"/>
                    </a:lnTo>
                    <a:lnTo>
                      <a:pt x="243" y="324"/>
                    </a:lnTo>
                    <a:lnTo>
                      <a:pt x="269" y="326"/>
                    </a:lnTo>
                    <a:lnTo>
                      <a:pt x="294" y="326"/>
                    </a:lnTo>
                    <a:lnTo>
                      <a:pt x="321" y="326"/>
                    </a:lnTo>
                    <a:lnTo>
                      <a:pt x="347" y="324"/>
                    </a:lnTo>
                    <a:lnTo>
                      <a:pt x="372" y="320"/>
                    </a:lnTo>
                    <a:lnTo>
                      <a:pt x="395" y="316"/>
                    </a:lnTo>
                    <a:lnTo>
                      <a:pt x="420" y="310"/>
                    </a:lnTo>
                    <a:lnTo>
                      <a:pt x="442" y="304"/>
                    </a:lnTo>
                    <a:lnTo>
                      <a:pt x="465" y="296"/>
                    </a:lnTo>
                    <a:lnTo>
                      <a:pt x="485" y="288"/>
                    </a:lnTo>
                    <a:lnTo>
                      <a:pt x="505" y="278"/>
                    </a:lnTo>
                    <a:lnTo>
                      <a:pt x="521" y="268"/>
                    </a:lnTo>
                    <a:lnTo>
                      <a:pt x="538" y="257"/>
                    </a:lnTo>
                    <a:lnTo>
                      <a:pt x="550" y="244"/>
                    </a:lnTo>
                    <a:lnTo>
                      <a:pt x="563" y="231"/>
                    </a:lnTo>
                    <a:lnTo>
                      <a:pt x="573" y="219"/>
                    </a:lnTo>
                    <a:lnTo>
                      <a:pt x="581" y="205"/>
                    </a:lnTo>
                    <a:lnTo>
                      <a:pt x="586" y="191"/>
                    </a:lnTo>
                    <a:lnTo>
                      <a:pt x="589" y="177"/>
                    </a:lnTo>
                    <a:lnTo>
                      <a:pt x="591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7" name="Rectangle 36"/>
              <p:cNvSpPr>
                <a:spLocks noChangeArrowheads="1"/>
              </p:cNvSpPr>
              <p:nvPr/>
            </p:nvSpPr>
            <p:spPr bwMode="auto">
              <a:xfrm>
                <a:off x="4696" y="507"/>
                <a:ext cx="527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dname</a:t>
                </a:r>
              </a:p>
            </p:txBody>
          </p:sp>
        </p:grpSp>
        <p:sp>
          <p:nvSpPr>
            <p:cNvPr id="10277" name="Rectangle 38"/>
            <p:cNvSpPr>
              <a:spLocks noChangeArrowheads="1"/>
            </p:cNvSpPr>
            <p:nvPr/>
          </p:nvSpPr>
          <p:spPr bwMode="auto">
            <a:xfrm>
              <a:off x="8132763" y="1525588"/>
              <a:ext cx="858837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budget</a:t>
              </a:r>
            </a:p>
          </p:txBody>
        </p:sp>
        <p:sp>
          <p:nvSpPr>
            <p:cNvPr id="10278" name="Rectangle 39"/>
            <p:cNvSpPr>
              <a:spLocks noChangeArrowheads="1"/>
            </p:cNvSpPr>
            <p:nvPr/>
          </p:nvSpPr>
          <p:spPr bwMode="auto">
            <a:xfrm>
              <a:off x="6856413" y="1525588"/>
              <a:ext cx="4857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charset="0"/>
                </a:rPr>
                <a:t>did</a:t>
              </a:r>
            </a:p>
          </p:txBody>
        </p:sp>
        <p:grpSp>
          <p:nvGrpSpPr>
            <p:cNvPr id="10279" name="Group 42"/>
            <p:cNvGrpSpPr>
              <a:grpSpLocks/>
            </p:cNvGrpSpPr>
            <p:nvPr/>
          </p:nvGrpSpPr>
          <p:grpSpPr bwMode="auto">
            <a:xfrm>
              <a:off x="5659438" y="817563"/>
              <a:ext cx="722312" cy="519113"/>
              <a:chOff x="3621" y="276"/>
              <a:chExt cx="455" cy="327"/>
            </a:xfrm>
          </p:grpSpPr>
          <p:sp>
            <p:nvSpPr>
              <p:cNvPr id="10304" name="Freeform 40"/>
              <p:cNvSpPr>
                <a:spLocks/>
              </p:cNvSpPr>
              <p:nvPr/>
            </p:nvSpPr>
            <p:spPr bwMode="auto">
              <a:xfrm>
                <a:off x="3622" y="276"/>
                <a:ext cx="454" cy="327"/>
              </a:xfrm>
              <a:custGeom>
                <a:avLst/>
                <a:gdLst>
                  <a:gd name="T0" fmla="*/ 1 w 454"/>
                  <a:gd name="T1" fmla="*/ 177 h 327"/>
                  <a:gd name="T2" fmla="*/ 8 w 454"/>
                  <a:gd name="T3" fmla="*/ 205 h 327"/>
                  <a:gd name="T4" fmla="*/ 21 w 454"/>
                  <a:gd name="T5" fmla="*/ 231 h 327"/>
                  <a:gd name="T6" fmla="*/ 41 w 454"/>
                  <a:gd name="T7" fmla="*/ 257 h 327"/>
                  <a:gd name="T8" fmla="*/ 66 w 454"/>
                  <a:gd name="T9" fmla="*/ 278 h 327"/>
                  <a:gd name="T10" fmla="*/ 96 w 454"/>
                  <a:gd name="T11" fmla="*/ 296 h 327"/>
                  <a:gd name="T12" fmla="*/ 131 w 454"/>
                  <a:gd name="T13" fmla="*/ 311 h 327"/>
                  <a:gd name="T14" fmla="*/ 167 w 454"/>
                  <a:gd name="T15" fmla="*/ 320 h 327"/>
                  <a:gd name="T16" fmla="*/ 206 w 454"/>
                  <a:gd name="T17" fmla="*/ 326 h 327"/>
                  <a:gd name="T18" fmla="*/ 246 w 454"/>
                  <a:gd name="T19" fmla="*/ 326 h 327"/>
                  <a:gd name="T20" fmla="*/ 285 w 454"/>
                  <a:gd name="T21" fmla="*/ 320 h 327"/>
                  <a:gd name="T22" fmla="*/ 322 w 454"/>
                  <a:gd name="T23" fmla="*/ 310 h 327"/>
                  <a:gd name="T24" fmla="*/ 356 w 454"/>
                  <a:gd name="T25" fmla="*/ 296 h 327"/>
                  <a:gd name="T26" fmla="*/ 387 w 454"/>
                  <a:gd name="T27" fmla="*/ 278 h 327"/>
                  <a:gd name="T28" fmla="*/ 412 w 454"/>
                  <a:gd name="T29" fmla="*/ 257 h 327"/>
                  <a:gd name="T30" fmla="*/ 431 w 454"/>
                  <a:gd name="T31" fmla="*/ 231 h 327"/>
                  <a:gd name="T32" fmla="*/ 445 w 454"/>
                  <a:gd name="T33" fmla="*/ 205 h 327"/>
                  <a:gd name="T34" fmla="*/ 453 w 454"/>
                  <a:gd name="T35" fmla="*/ 177 h 327"/>
                  <a:gd name="T36" fmla="*/ 453 w 454"/>
                  <a:gd name="T37" fmla="*/ 148 h 327"/>
                  <a:gd name="T38" fmla="*/ 445 w 454"/>
                  <a:gd name="T39" fmla="*/ 120 h 327"/>
                  <a:gd name="T40" fmla="*/ 431 w 454"/>
                  <a:gd name="T41" fmla="*/ 94 h 327"/>
                  <a:gd name="T42" fmla="*/ 412 w 454"/>
                  <a:gd name="T43" fmla="*/ 68 h 327"/>
                  <a:gd name="T44" fmla="*/ 387 w 454"/>
                  <a:gd name="T45" fmla="*/ 47 h 327"/>
                  <a:gd name="T46" fmla="*/ 356 w 454"/>
                  <a:gd name="T47" fmla="*/ 29 h 327"/>
                  <a:gd name="T48" fmla="*/ 322 w 454"/>
                  <a:gd name="T49" fmla="*/ 15 h 327"/>
                  <a:gd name="T50" fmla="*/ 285 w 454"/>
                  <a:gd name="T51" fmla="*/ 5 h 327"/>
                  <a:gd name="T52" fmla="*/ 246 w 454"/>
                  <a:gd name="T53" fmla="*/ 0 h 327"/>
                  <a:gd name="T54" fmla="*/ 206 w 454"/>
                  <a:gd name="T55" fmla="*/ 0 h 327"/>
                  <a:gd name="T56" fmla="*/ 167 w 454"/>
                  <a:gd name="T57" fmla="*/ 5 h 327"/>
                  <a:gd name="T58" fmla="*/ 131 w 454"/>
                  <a:gd name="T59" fmla="*/ 15 h 327"/>
                  <a:gd name="T60" fmla="*/ 96 w 454"/>
                  <a:gd name="T61" fmla="*/ 29 h 327"/>
                  <a:gd name="T62" fmla="*/ 66 w 454"/>
                  <a:gd name="T63" fmla="*/ 47 h 327"/>
                  <a:gd name="T64" fmla="*/ 41 w 454"/>
                  <a:gd name="T65" fmla="*/ 68 h 327"/>
                  <a:gd name="T66" fmla="*/ 21 w 454"/>
                  <a:gd name="T67" fmla="*/ 94 h 327"/>
                  <a:gd name="T68" fmla="*/ 8 w 454"/>
                  <a:gd name="T69" fmla="*/ 120 h 327"/>
                  <a:gd name="T70" fmla="*/ 1 w 454"/>
                  <a:gd name="T71" fmla="*/ 148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7"/>
                  <a:gd name="T110" fmla="*/ 454 w 454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7">
                    <a:moveTo>
                      <a:pt x="0" y="163"/>
                    </a:moveTo>
                    <a:lnTo>
                      <a:pt x="1" y="177"/>
                    </a:lnTo>
                    <a:lnTo>
                      <a:pt x="3" y="192"/>
                    </a:lnTo>
                    <a:lnTo>
                      <a:pt x="8" y="205"/>
                    </a:lnTo>
                    <a:lnTo>
                      <a:pt x="13" y="219"/>
                    </a:lnTo>
                    <a:lnTo>
                      <a:pt x="21" y="231"/>
                    </a:lnTo>
                    <a:lnTo>
                      <a:pt x="30" y="244"/>
                    </a:lnTo>
                    <a:lnTo>
                      <a:pt x="41" y="257"/>
                    </a:lnTo>
                    <a:lnTo>
                      <a:pt x="53" y="268"/>
                    </a:lnTo>
                    <a:lnTo>
                      <a:pt x="66" y="278"/>
                    </a:lnTo>
                    <a:lnTo>
                      <a:pt x="80" y="288"/>
                    </a:lnTo>
                    <a:lnTo>
                      <a:pt x="96" y="296"/>
                    </a:lnTo>
                    <a:lnTo>
                      <a:pt x="113" y="304"/>
                    </a:lnTo>
                    <a:lnTo>
                      <a:pt x="131" y="311"/>
                    </a:lnTo>
                    <a:lnTo>
                      <a:pt x="149" y="316"/>
                    </a:lnTo>
                    <a:lnTo>
                      <a:pt x="167" y="320"/>
                    </a:lnTo>
                    <a:lnTo>
                      <a:pt x="186" y="324"/>
                    </a:lnTo>
                    <a:lnTo>
                      <a:pt x="206" y="326"/>
                    </a:lnTo>
                    <a:lnTo>
                      <a:pt x="227" y="326"/>
                    </a:lnTo>
                    <a:lnTo>
                      <a:pt x="246" y="326"/>
                    </a:lnTo>
                    <a:lnTo>
                      <a:pt x="266" y="323"/>
                    </a:lnTo>
                    <a:lnTo>
                      <a:pt x="285" y="320"/>
                    </a:lnTo>
                    <a:lnTo>
                      <a:pt x="304" y="316"/>
                    </a:lnTo>
                    <a:lnTo>
                      <a:pt x="322" y="310"/>
                    </a:lnTo>
                    <a:lnTo>
                      <a:pt x="340" y="304"/>
                    </a:lnTo>
                    <a:lnTo>
                      <a:pt x="356" y="296"/>
                    </a:lnTo>
                    <a:lnTo>
                      <a:pt x="372" y="288"/>
                    </a:lnTo>
                    <a:lnTo>
                      <a:pt x="387" y="278"/>
                    </a:lnTo>
                    <a:lnTo>
                      <a:pt x="399" y="266"/>
                    </a:lnTo>
                    <a:lnTo>
                      <a:pt x="412" y="257"/>
                    </a:lnTo>
                    <a:lnTo>
                      <a:pt x="423" y="244"/>
                    </a:lnTo>
                    <a:lnTo>
                      <a:pt x="431" y="231"/>
                    </a:lnTo>
                    <a:lnTo>
                      <a:pt x="439" y="219"/>
                    </a:lnTo>
                    <a:lnTo>
                      <a:pt x="445" y="205"/>
                    </a:lnTo>
                    <a:lnTo>
                      <a:pt x="449" y="191"/>
                    </a:lnTo>
                    <a:lnTo>
                      <a:pt x="453" y="177"/>
                    </a:lnTo>
                    <a:lnTo>
                      <a:pt x="453" y="163"/>
                    </a:lnTo>
                    <a:lnTo>
                      <a:pt x="453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4"/>
                    </a:lnTo>
                    <a:lnTo>
                      <a:pt x="422" y="81"/>
                    </a:lnTo>
                    <a:lnTo>
                      <a:pt x="412" y="68"/>
                    </a:lnTo>
                    <a:lnTo>
                      <a:pt x="399" y="57"/>
                    </a:lnTo>
                    <a:lnTo>
                      <a:pt x="387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6" y="1"/>
                    </a:lnTo>
                    <a:lnTo>
                      <a:pt x="246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9" y="9"/>
                    </a:lnTo>
                    <a:lnTo>
                      <a:pt x="131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4"/>
                    </a:lnTo>
                    <a:lnTo>
                      <a:pt x="13" y="106"/>
                    </a:lnTo>
                    <a:lnTo>
                      <a:pt x="8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5" name="Rectangle 41"/>
              <p:cNvSpPr>
                <a:spLocks noChangeArrowheads="1"/>
              </p:cNvSpPr>
              <p:nvPr/>
            </p:nvSpPr>
            <p:spPr bwMode="auto">
              <a:xfrm>
                <a:off x="3621" y="334"/>
                <a:ext cx="44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since</a:t>
                </a:r>
              </a:p>
            </p:txBody>
          </p:sp>
        </p:grpSp>
        <p:grpSp>
          <p:nvGrpSpPr>
            <p:cNvPr id="10280" name="Group 49"/>
            <p:cNvGrpSpPr>
              <a:grpSpLocks/>
            </p:cNvGrpSpPr>
            <p:nvPr/>
          </p:nvGrpSpPr>
          <p:grpSpPr bwMode="auto">
            <a:xfrm>
              <a:off x="3122612" y="1233487"/>
              <a:ext cx="2070099" cy="879475"/>
              <a:chOff x="2057" y="563"/>
              <a:chExt cx="1304" cy="554"/>
            </a:xfrm>
          </p:grpSpPr>
          <p:sp>
            <p:nvSpPr>
              <p:cNvPr id="10298" name="Freeform 43"/>
              <p:cNvSpPr>
                <a:spLocks/>
              </p:cNvSpPr>
              <p:nvPr/>
            </p:nvSpPr>
            <p:spPr bwMode="auto">
              <a:xfrm>
                <a:off x="2452" y="563"/>
                <a:ext cx="454" cy="327"/>
              </a:xfrm>
              <a:custGeom>
                <a:avLst/>
                <a:gdLst>
                  <a:gd name="T0" fmla="*/ 453 w 454"/>
                  <a:gd name="T1" fmla="*/ 148 h 327"/>
                  <a:gd name="T2" fmla="*/ 445 w 454"/>
                  <a:gd name="T3" fmla="*/ 120 h 327"/>
                  <a:gd name="T4" fmla="*/ 431 w 454"/>
                  <a:gd name="T5" fmla="*/ 94 h 327"/>
                  <a:gd name="T6" fmla="*/ 412 w 454"/>
                  <a:gd name="T7" fmla="*/ 68 h 327"/>
                  <a:gd name="T8" fmla="*/ 387 w 454"/>
                  <a:gd name="T9" fmla="*/ 47 h 327"/>
                  <a:gd name="T10" fmla="*/ 356 w 454"/>
                  <a:gd name="T11" fmla="*/ 29 h 327"/>
                  <a:gd name="T12" fmla="*/ 322 w 454"/>
                  <a:gd name="T13" fmla="*/ 15 h 327"/>
                  <a:gd name="T14" fmla="*/ 285 w 454"/>
                  <a:gd name="T15" fmla="*/ 5 h 327"/>
                  <a:gd name="T16" fmla="*/ 246 w 454"/>
                  <a:gd name="T17" fmla="*/ 0 h 327"/>
                  <a:gd name="T18" fmla="*/ 206 w 454"/>
                  <a:gd name="T19" fmla="*/ 0 h 327"/>
                  <a:gd name="T20" fmla="*/ 167 w 454"/>
                  <a:gd name="T21" fmla="*/ 5 h 327"/>
                  <a:gd name="T22" fmla="*/ 131 w 454"/>
                  <a:gd name="T23" fmla="*/ 15 h 327"/>
                  <a:gd name="T24" fmla="*/ 96 w 454"/>
                  <a:gd name="T25" fmla="*/ 29 h 327"/>
                  <a:gd name="T26" fmla="*/ 66 w 454"/>
                  <a:gd name="T27" fmla="*/ 47 h 327"/>
                  <a:gd name="T28" fmla="*/ 41 w 454"/>
                  <a:gd name="T29" fmla="*/ 68 h 327"/>
                  <a:gd name="T30" fmla="*/ 21 w 454"/>
                  <a:gd name="T31" fmla="*/ 94 h 327"/>
                  <a:gd name="T32" fmla="*/ 8 w 454"/>
                  <a:gd name="T33" fmla="*/ 120 h 327"/>
                  <a:gd name="T34" fmla="*/ 1 w 454"/>
                  <a:gd name="T35" fmla="*/ 148 h 327"/>
                  <a:gd name="T36" fmla="*/ 1 w 454"/>
                  <a:gd name="T37" fmla="*/ 177 h 327"/>
                  <a:gd name="T38" fmla="*/ 8 w 454"/>
                  <a:gd name="T39" fmla="*/ 205 h 327"/>
                  <a:gd name="T40" fmla="*/ 21 w 454"/>
                  <a:gd name="T41" fmla="*/ 231 h 327"/>
                  <a:gd name="T42" fmla="*/ 41 w 454"/>
                  <a:gd name="T43" fmla="*/ 257 h 327"/>
                  <a:gd name="T44" fmla="*/ 66 w 454"/>
                  <a:gd name="T45" fmla="*/ 278 h 327"/>
                  <a:gd name="T46" fmla="*/ 96 w 454"/>
                  <a:gd name="T47" fmla="*/ 296 h 327"/>
                  <a:gd name="T48" fmla="*/ 131 w 454"/>
                  <a:gd name="T49" fmla="*/ 310 h 327"/>
                  <a:gd name="T50" fmla="*/ 167 w 454"/>
                  <a:gd name="T51" fmla="*/ 320 h 327"/>
                  <a:gd name="T52" fmla="*/ 206 w 454"/>
                  <a:gd name="T53" fmla="*/ 326 h 327"/>
                  <a:gd name="T54" fmla="*/ 246 w 454"/>
                  <a:gd name="T55" fmla="*/ 326 h 327"/>
                  <a:gd name="T56" fmla="*/ 285 w 454"/>
                  <a:gd name="T57" fmla="*/ 320 h 327"/>
                  <a:gd name="T58" fmla="*/ 322 w 454"/>
                  <a:gd name="T59" fmla="*/ 310 h 327"/>
                  <a:gd name="T60" fmla="*/ 356 w 454"/>
                  <a:gd name="T61" fmla="*/ 296 h 327"/>
                  <a:gd name="T62" fmla="*/ 387 w 454"/>
                  <a:gd name="T63" fmla="*/ 278 h 327"/>
                  <a:gd name="T64" fmla="*/ 412 w 454"/>
                  <a:gd name="T65" fmla="*/ 257 h 327"/>
                  <a:gd name="T66" fmla="*/ 431 w 454"/>
                  <a:gd name="T67" fmla="*/ 231 h 327"/>
                  <a:gd name="T68" fmla="*/ 445 w 454"/>
                  <a:gd name="T69" fmla="*/ 205 h 327"/>
                  <a:gd name="T70" fmla="*/ 453 w 454"/>
                  <a:gd name="T71" fmla="*/ 177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7"/>
                  <a:gd name="T110" fmla="*/ 454 w 454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7">
                    <a:moveTo>
                      <a:pt x="453" y="163"/>
                    </a:moveTo>
                    <a:lnTo>
                      <a:pt x="453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4"/>
                    </a:lnTo>
                    <a:lnTo>
                      <a:pt x="422" y="81"/>
                    </a:lnTo>
                    <a:lnTo>
                      <a:pt x="412" y="68"/>
                    </a:lnTo>
                    <a:lnTo>
                      <a:pt x="399" y="57"/>
                    </a:lnTo>
                    <a:lnTo>
                      <a:pt x="387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6" y="2"/>
                    </a:lnTo>
                    <a:lnTo>
                      <a:pt x="246" y="0"/>
                    </a:lnTo>
                    <a:lnTo>
                      <a:pt x="227" y="0"/>
                    </a:lnTo>
                    <a:lnTo>
                      <a:pt x="206" y="0"/>
                    </a:lnTo>
                    <a:lnTo>
                      <a:pt x="187" y="2"/>
                    </a:lnTo>
                    <a:lnTo>
                      <a:pt x="167" y="5"/>
                    </a:lnTo>
                    <a:lnTo>
                      <a:pt x="149" y="9"/>
                    </a:lnTo>
                    <a:lnTo>
                      <a:pt x="131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1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4"/>
                    </a:lnTo>
                    <a:lnTo>
                      <a:pt x="13" y="106"/>
                    </a:lnTo>
                    <a:lnTo>
                      <a:pt x="8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3"/>
                    </a:lnTo>
                    <a:lnTo>
                      <a:pt x="1" y="177"/>
                    </a:lnTo>
                    <a:lnTo>
                      <a:pt x="3" y="191"/>
                    </a:lnTo>
                    <a:lnTo>
                      <a:pt x="8" y="205"/>
                    </a:lnTo>
                    <a:lnTo>
                      <a:pt x="13" y="219"/>
                    </a:lnTo>
                    <a:lnTo>
                      <a:pt x="21" y="231"/>
                    </a:lnTo>
                    <a:lnTo>
                      <a:pt x="30" y="244"/>
                    </a:lnTo>
                    <a:lnTo>
                      <a:pt x="41" y="257"/>
                    </a:lnTo>
                    <a:lnTo>
                      <a:pt x="53" y="268"/>
                    </a:lnTo>
                    <a:lnTo>
                      <a:pt x="66" y="278"/>
                    </a:lnTo>
                    <a:lnTo>
                      <a:pt x="81" y="288"/>
                    </a:lnTo>
                    <a:lnTo>
                      <a:pt x="96" y="296"/>
                    </a:lnTo>
                    <a:lnTo>
                      <a:pt x="113" y="304"/>
                    </a:lnTo>
                    <a:lnTo>
                      <a:pt x="131" y="310"/>
                    </a:lnTo>
                    <a:lnTo>
                      <a:pt x="149" y="316"/>
                    </a:lnTo>
                    <a:lnTo>
                      <a:pt x="167" y="320"/>
                    </a:lnTo>
                    <a:lnTo>
                      <a:pt x="187" y="324"/>
                    </a:lnTo>
                    <a:lnTo>
                      <a:pt x="206" y="326"/>
                    </a:lnTo>
                    <a:lnTo>
                      <a:pt x="227" y="326"/>
                    </a:lnTo>
                    <a:lnTo>
                      <a:pt x="246" y="326"/>
                    </a:lnTo>
                    <a:lnTo>
                      <a:pt x="266" y="324"/>
                    </a:lnTo>
                    <a:lnTo>
                      <a:pt x="285" y="320"/>
                    </a:lnTo>
                    <a:lnTo>
                      <a:pt x="304" y="316"/>
                    </a:lnTo>
                    <a:lnTo>
                      <a:pt x="322" y="310"/>
                    </a:lnTo>
                    <a:lnTo>
                      <a:pt x="339" y="304"/>
                    </a:lnTo>
                    <a:lnTo>
                      <a:pt x="356" y="296"/>
                    </a:lnTo>
                    <a:lnTo>
                      <a:pt x="372" y="288"/>
                    </a:lnTo>
                    <a:lnTo>
                      <a:pt x="387" y="278"/>
                    </a:lnTo>
                    <a:lnTo>
                      <a:pt x="399" y="268"/>
                    </a:lnTo>
                    <a:lnTo>
                      <a:pt x="412" y="257"/>
                    </a:lnTo>
                    <a:lnTo>
                      <a:pt x="422" y="244"/>
                    </a:lnTo>
                    <a:lnTo>
                      <a:pt x="431" y="231"/>
                    </a:lnTo>
                    <a:lnTo>
                      <a:pt x="439" y="219"/>
                    </a:lnTo>
                    <a:lnTo>
                      <a:pt x="445" y="205"/>
                    </a:lnTo>
                    <a:lnTo>
                      <a:pt x="449" y="191"/>
                    </a:lnTo>
                    <a:lnTo>
                      <a:pt x="453" y="177"/>
                    </a:lnTo>
                    <a:lnTo>
                      <a:pt x="453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9" name="Freeform 44"/>
              <p:cNvSpPr>
                <a:spLocks/>
              </p:cNvSpPr>
              <p:nvPr/>
            </p:nvSpPr>
            <p:spPr bwMode="auto">
              <a:xfrm>
                <a:off x="2057" y="791"/>
                <a:ext cx="454" cy="326"/>
              </a:xfrm>
              <a:custGeom>
                <a:avLst/>
                <a:gdLst>
                  <a:gd name="T0" fmla="*/ 451 w 454"/>
                  <a:gd name="T1" fmla="*/ 148 h 326"/>
                  <a:gd name="T2" fmla="*/ 445 w 454"/>
                  <a:gd name="T3" fmla="*/ 120 h 326"/>
                  <a:gd name="T4" fmla="*/ 431 w 454"/>
                  <a:gd name="T5" fmla="*/ 93 h 326"/>
                  <a:gd name="T6" fmla="*/ 411 w 454"/>
                  <a:gd name="T7" fmla="*/ 68 h 326"/>
                  <a:gd name="T8" fmla="*/ 386 w 454"/>
                  <a:gd name="T9" fmla="*/ 47 h 326"/>
                  <a:gd name="T10" fmla="*/ 356 w 454"/>
                  <a:gd name="T11" fmla="*/ 29 h 326"/>
                  <a:gd name="T12" fmla="*/ 322 w 454"/>
                  <a:gd name="T13" fmla="*/ 15 h 326"/>
                  <a:gd name="T14" fmla="*/ 285 w 454"/>
                  <a:gd name="T15" fmla="*/ 5 h 326"/>
                  <a:gd name="T16" fmla="*/ 246 w 454"/>
                  <a:gd name="T17" fmla="*/ 0 h 326"/>
                  <a:gd name="T18" fmla="*/ 206 w 454"/>
                  <a:gd name="T19" fmla="*/ 0 h 326"/>
                  <a:gd name="T20" fmla="*/ 167 w 454"/>
                  <a:gd name="T21" fmla="*/ 5 h 326"/>
                  <a:gd name="T22" fmla="*/ 130 w 454"/>
                  <a:gd name="T23" fmla="*/ 15 h 326"/>
                  <a:gd name="T24" fmla="*/ 96 w 454"/>
                  <a:gd name="T25" fmla="*/ 29 h 326"/>
                  <a:gd name="T26" fmla="*/ 66 w 454"/>
                  <a:gd name="T27" fmla="*/ 47 h 326"/>
                  <a:gd name="T28" fmla="*/ 41 w 454"/>
                  <a:gd name="T29" fmla="*/ 68 h 326"/>
                  <a:gd name="T30" fmla="*/ 21 w 454"/>
                  <a:gd name="T31" fmla="*/ 93 h 326"/>
                  <a:gd name="T32" fmla="*/ 7 w 454"/>
                  <a:gd name="T33" fmla="*/ 120 h 326"/>
                  <a:gd name="T34" fmla="*/ 1 w 454"/>
                  <a:gd name="T35" fmla="*/ 148 h 326"/>
                  <a:gd name="T36" fmla="*/ 1 w 454"/>
                  <a:gd name="T37" fmla="*/ 176 h 326"/>
                  <a:gd name="T38" fmla="*/ 7 w 454"/>
                  <a:gd name="T39" fmla="*/ 204 h 326"/>
                  <a:gd name="T40" fmla="*/ 21 w 454"/>
                  <a:gd name="T41" fmla="*/ 231 h 326"/>
                  <a:gd name="T42" fmla="*/ 41 w 454"/>
                  <a:gd name="T43" fmla="*/ 256 h 326"/>
                  <a:gd name="T44" fmla="*/ 66 w 454"/>
                  <a:gd name="T45" fmla="*/ 277 h 326"/>
                  <a:gd name="T46" fmla="*/ 96 w 454"/>
                  <a:gd name="T47" fmla="*/ 295 h 326"/>
                  <a:gd name="T48" fmla="*/ 130 w 454"/>
                  <a:gd name="T49" fmla="*/ 309 h 326"/>
                  <a:gd name="T50" fmla="*/ 167 w 454"/>
                  <a:gd name="T51" fmla="*/ 319 h 326"/>
                  <a:gd name="T52" fmla="*/ 206 w 454"/>
                  <a:gd name="T53" fmla="*/ 325 h 326"/>
                  <a:gd name="T54" fmla="*/ 246 w 454"/>
                  <a:gd name="T55" fmla="*/ 325 h 326"/>
                  <a:gd name="T56" fmla="*/ 285 w 454"/>
                  <a:gd name="T57" fmla="*/ 319 h 326"/>
                  <a:gd name="T58" fmla="*/ 322 w 454"/>
                  <a:gd name="T59" fmla="*/ 309 h 326"/>
                  <a:gd name="T60" fmla="*/ 356 w 454"/>
                  <a:gd name="T61" fmla="*/ 295 h 326"/>
                  <a:gd name="T62" fmla="*/ 386 w 454"/>
                  <a:gd name="T63" fmla="*/ 277 h 326"/>
                  <a:gd name="T64" fmla="*/ 411 w 454"/>
                  <a:gd name="T65" fmla="*/ 256 h 326"/>
                  <a:gd name="T66" fmla="*/ 431 w 454"/>
                  <a:gd name="T67" fmla="*/ 231 h 326"/>
                  <a:gd name="T68" fmla="*/ 445 w 454"/>
                  <a:gd name="T69" fmla="*/ 204 h 326"/>
                  <a:gd name="T70" fmla="*/ 451 w 454"/>
                  <a:gd name="T71" fmla="*/ 176 h 32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6"/>
                  <a:gd name="T110" fmla="*/ 454 w 454"/>
                  <a:gd name="T111" fmla="*/ 326 h 32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6">
                    <a:moveTo>
                      <a:pt x="453" y="162"/>
                    </a:moveTo>
                    <a:lnTo>
                      <a:pt x="451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3"/>
                    </a:lnTo>
                    <a:lnTo>
                      <a:pt x="422" y="81"/>
                    </a:lnTo>
                    <a:lnTo>
                      <a:pt x="411" y="68"/>
                    </a:lnTo>
                    <a:lnTo>
                      <a:pt x="399" y="57"/>
                    </a:lnTo>
                    <a:lnTo>
                      <a:pt x="386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5" y="1"/>
                    </a:lnTo>
                    <a:lnTo>
                      <a:pt x="246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8" y="9"/>
                    </a:lnTo>
                    <a:lnTo>
                      <a:pt x="130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3"/>
                    </a:lnTo>
                    <a:lnTo>
                      <a:pt x="13" y="106"/>
                    </a:lnTo>
                    <a:lnTo>
                      <a:pt x="7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2"/>
                    </a:lnTo>
                    <a:lnTo>
                      <a:pt x="1" y="176"/>
                    </a:lnTo>
                    <a:lnTo>
                      <a:pt x="3" y="190"/>
                    </a:lnTo>
                    <a:lnTo>
                      <a:pt x="7" y="204"/>
                    </a:lnTo>
                    <a:lnTo>
                      <a:pt x="13" y="218"/>
                    </a:lnTo>
                    <a:lnTo>
                      <a:pt x="21" y="231"/>
                    </a:lnTo>
                    <a:lnTo>
                      <a:pt x="30" y="243"/>
                    </a:lnTo>
                    <a:lnTo>
                      <a:pt x="41" y="256"/>
                    </a:lnTo>
                    <a:lnTo>
                      <a:pt x="53" y="266"/>
                    </a:lnTo>
                    <a:lnTo>
                      <a:pt x="66" y="277"/>
                    </a:lnTo>
                    <a:lnTo>
                      <a:pt x="80" y="287"/>
                    </a:lnTo>
                    <a:lnTo>
                      <a:pt x="96" y="295"/>
                    </a:lnTo>
                    <a:lnTo>
                      <a:pt x="113" y="303"/>
                    </a:lnTo>
                    <a:lnTo>
                      <a:pt x="130" y="309"/>
                    </a:lnTo>
                    <a:lnTo>
                      <a:pt x="148" y="315"/>
                    </a:lnTo>
                    <a:lnTo>
                      <a:pt x="167" y="319"/>
                    </a:lnTo>
                    <a:lnTo>
                      <a:pt x="186" y="322"/>
                    </a:lnTo>
                    <a:lnTo>
                      <a:pt x="206" y="325"/>
                    </a:lnTo>
                    <a:lnTo>
                      <a:pt x="225" y="325"/>
                    </a:lnTo>
                    <a:lnTo>
                      <a:pt x="246" y="325"/>
                    </a:lnTo>
                    <a:lnTo>
                      <a:pt x="265" y="322"/>
                    </a:lnTo>
                    <a:lnTo>
                      <a:pt x="285" y="319"/>
                    </a:lnTo>
                    <a:lnTo>
                      <a:pt x="304" y="315"/>
                    </a:lnTo>
                    <a:lnTo>
                      <a:pt x="322" y="309"/>
                    </a:lnTo>
                    <a:lnTo>
                      <a:pt x="339" y="303"/>
                    </a:lnTo>
                    <a:lnTo>
                      <a:pt x="356" y="295"/>
                    </a:lnTo>
                    <a:lnTo>
                      <a:pt x="372" y="287"/>
                    </a:lnTo>
                    <a:lnTo>
                      <a:pt x="386" y="277"/>
                    </a:lnTo>
                    <a:lnTo>
                      <a:pt x="399" y="266"/>
                    </a:lnTo>
                    <a:lnTo>
                      <a:pt x="411" y="256"/>
                    </a:lnTo>
                    <a:lnTo>
                      <a:pt x="422" y="243"/>
                    </a:lnTo>
                    <a:lnTo>
                      <a:pt x="431" y="231"/>
                    </a:lnTo>
                    <a:lnTo>
                      <a:pt x="439" y="218"/>
                    </a:lnTo>
                    <a:lnTo>
                      <a:pt x="445" y="204"/>
                    </a:lnTo>
                    <a:lnTo>
                      <a:pt x="449" y="190"/>
                    </a:lnTo>
                    <a:lnTo>
                      <a:pt x="451" y="176"/>
                    </a:lnTo>
                    <a:lnTo>
                      <a:pt x="453" y="16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0" name="Freeform 45"/>
              <p:cNvSpPr>
                <a:spLocks/>
              </p:cNvSpPr>
              <p:nvPr/>
            </p:nvSpPr>
            <p:spPr bwMode="auto">
              <a:xfrm>
                <a:off x="2909" y="755"/>
                <a:ext cx="452" cy="326"/>
              </a:xfrm>
              <a:custGeom>
                <a:avLst/>
                <a:gdLst>
                  <a:gd name="T0" fmla="*/ 0 w 452"/>
                  <a:gd name="T1" fmla="*/ 176 h 326"/>
                  <a:gd name="T2" fmla="*/ 7 w 452"/>
                  <a:gd name="T3" fmla="*/ 204 h 326"/>
                  <a:gd name="T4" fmla="*/ 21 w 452"/>
                  <a:gd name="T5" fmla="*/ 231 h 326"/>
                  <a:gd name="T6" fmla="*/ 40 w 452"/>
                  <a:gd name="T7" fmla="*/ 256 h 326"/>
                  <a:gd name="T8" fmla="*/ 65 w 452"/>
                  <a:gd name="T9" fmla="*/ 278 h 326"/>
                  <a:gd name="T10" fmla="*/ 96 w 452"/>
                  <a:gd name="T11" fmla="*/ 295 h 326"/>
                  <a:gd name="T12" fmla="*/ 130 w 452"/>
                  <a:gd name="T13" fmla="*/ 309 h 326"/>
                  <a:gd name="T14" fmla="*/ 167 w 452"/>
                  <a:gd name="T15" fmla="*/ 319 h 326"/>
                  <a:gd name="T16" fmla="*/ 206 w 452"/>
                  <a:gd name="T17" fmla="*/ 325 h 326"/>
                  <a:gd name="T18" fmla="*/ 245 w 452"/>
                  <a:gd name="T19" fmla="*/ 325 h 326"/>
                  <a:gd name="T20" fmla="*/ 283 w 452"/>
                  <a:gd name="T21" fmla="*/ 319 h 326"/>
                  <a:gd name="T22" fmla="*/ 320 w 452"/>
                  <a:gd name="T23" fmla="*/ 309 h 326"/>
                  <a:gd name="T24" fmla="*/ 354 w 452"/>
                  <a:gd name="T25" fmla="*/ 295 h 326"/>
                  <a:gd name="T26" fmla="*/ 385 w 452"/>
                  <a:gd name="T27" fmla="*/ 277 h 326"/>
                  <a:gd name="T28" fmla="*/ 410 w 452"/>
                  <a:gd name="T29" fmla="*/ 254 h 326"/>
                  <a:gd name="T30" fmla="*/ 429 w 452"/>
                  <a:gd name="T31" fmla="*/ 231 h 326"/>
                  <a:gd name="T32" fmla="*/ 443 w 452"/>
                  <a:gd name="T33" fmla="*/ 204 h 326"/>
                  <a:gd name="T34" fmla="*/ 451 w 452"/>
                  <a:gd name="T35" fmla="*/ 176 h 326"/>
                  <a:gd name="T36" fmla="*/ 451 w 452"/>
                  <a:gd name="T37" fmla="*/ 148 h 326"/>
                  <a:gd name="T38" fmla="*/ 443 w 452"/>
                  <a:gd name="T39" fmla="*/ 120 h 326"/>
                  <a:gd name="T40" fmla="*/ 429 w 452"/>
                  <a:gd name="T41" fmla="*/ 93 h 326"/>
                  <a:gd name="T42" fmla="*/ 410 w 452"/>
                  <a:gd name="T43" fmla="*/ 68 h 326"/>
                  <a:gd name="T44" fmla="*/ 385 w 452"/>
                  <a:gd name="T45" fmla="*/ 47 h 326"/>
                  <a:gd name="T46" fmla="*/ 354 w 452"/>
                  <a:gd name="T47" fmla="*/ 29 h 326"/>
                  <a:gd name="T48" fmla="*/ 320 w 452"/>
                  <a:gd name="T49" fmla="*/ 15 h 326"/>
                  <a:gd name="T50" fmla="*/ 283 w 452"/>
                  <a:gd name="T51" fmla="*/ 5 h 326"/>
                  <a:gd name="T52" fmla="*/ 245 w 452"/>
                  <a:gd name="T53" fmla="*/ 0 h 326"/>
                  <a:gd name="T54" fmla="*/ 206 w 452"/>
                  <a:gd name="T55" fmla="*/ 0 h 326"/>
                  <a:gd name="T56" fmla="*/ 167 w 452"/>
                  <a:gd name="T57" fmla="*/ 5 h 326"/>
                  <a:gd name="T58" fmla="*/ 130 w 452"/>
                  <a:gd name="T59" fmla="*/ 15 h 326"/>
                  <a:gd name="T60" fmla="*/ 96 w 452"/>
                  <a:gd name="T61" fmla="*/ 29 h 326"/>
                  <a:gd name="T62" fmla="*/ 65 w 452"/>
                  <a:gd name="T63" fmla="*/ 47 h 326"/>
                  <a:gd name="T64" fmla="*/ 40 w 452"/>
                  <a:gd name="T65" fmla="*/ 68 h 326"/>
                  <a:gd name="T66" fmla="*/ 21 w 452"/>
                  <a:gd name="T67" fmla="*/ 93 h 326"/>
                  <a:gd name="T68" fmla="*/ 7 w 452"/>
                  <a:gd name="T69" fmla="*/ 120 h 326"/>
                  <a:gd name="T70" fmla="*/ 0 w 452"/>
                  <a:gd name="T71" fmla="*/ 148 h 32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2"/>
                  <a:gd name="T109" fmla="*/ 0 h 326"/>
                  <a:gd name="T110" fmla="*/ 452 w 452"/>
                  <a:gd name="T111" fmla="*/ 326 h 32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2" h="326">
                    <a:moveTo>
                      <a:pt x="0" y="162"/>
                    </a:moveTo>
                    <a:lnTo>
                      <a:pt x="0" y="176"/>
                    </a:lnTo>
                    <a:lnTo>
                      <a:pt x="3" y="190"/>
                    </a:lnTo>
                    <a:lnTo>
                      <a:pt x="7" y="204"/>
                    </a:lnTo>
                    <a:lnTo>
                      <a:pt x="13" y="218"/>
                    </a:lnTo>
                    <a:lnTo>
                      <a:pt x="21" y="231"/>
                    </a:lnTo>
                    <a:lnTo>
                      <a:pt x="29" y="243"/>
                    </a:lnTo>
                    <a:lnTo>
                      <a:pt x="40" y="256"/>
                    </a:lnTo>
                    <a:lnTo>
                      <a:pt x="52" y="267"/>
                    </a:lnTo>
                    <a:lnTo>
                      <a:pt x="65" y="278"/>
                    </a:lnTo>
                    <a:lnTo>
                      <a:pt x="80" y="287"/>
                    </a:lnTo>
                    <a:lnTo>
                      <a:pt x="96" y="295"/>
                    </a:lnTo>
                    <a:lnTo>
                      <a:pt x="112" y="303"/>
                    </a:lnTo>
                    <a:lnTo>
                      <a:pt x="130" y="309"/>
                    </a:lnTo>
                    <a:lnTo>
                      <a:pt x="148" y="315"/>
                    </a:lnTo>
                    <a:lnTo>
                      <a:pt x="167" y="319"/>
                    </a:lnTo>
                    <a:lnTo>
                      <a:pt x="186" y="322"/>
                    </a:lnTo>
                    <a:lnTo>
                      <a:pt x="206" y="325"/>
                    </a:lnTo>
                    <a:lnTo>
                      <a:pt x="225" y="325"/>
                    </a:lnTo>
                    <a:lnTo>
                      <a:pt x="245" y="325"/>
                    </a:lnTo>
                    <a:lnTo>
                      <a:pt x="264" y="322"/>
                    </a:lnTo>
                    <a:lnTo>
                      <a:pt x="283" y="319"/>
                    </a:lnTo>
                    <a:lnTo>
                      <a:pt x="302" y="315"/>
                    </a:lnTo>
                    <a:lnTo>
                      <a:pt x="320" y="309"/>
                    </a:lnTo>
                    <a:lnTo>
                      <a:pt x="338" y="303"/>
                    </a:lnTo>
                    <a:lnTo>
                      <a:pt x="354" y="295"/>
                    </a:lnTo>
                    <a:lnTo>
                      <a:pt x="370" y="287"/>
                    </a:lnTo>
                    <a:lnTo>
                      <a:pt x="385" y="277"/>
                    </a:lnTo>
                    <a:lnTo>
                      <a:pt x="398" y="266"/>
                    </a:lnTo>
                    <a:lnTo>
                      <a:pt x="410" y="254"/>
                    </a:lnTo>
                    <a:lnTo>
                      <a:pt x="421" y="243"/>
                    </a:lnTo>
                    <a:lnTo>
                      <a:pt x="429" y="231"/>
                    </a:lnTo>
                    <a:lnTo>
                      <a:pt x="437" y="217"/>
                    </a:lnTo>
                    <a:lnTo>
                      <a:pt x="443" y="204"/>
                    </a:lnTo>
                    <a:lnTo>
                      <a:pt x="447" y="190"/>
                    </a:lnTo>
                    <a:lnTo>
                      <a:pt x="451" y="176"/>
                    </a:lnTo>
                    <a:lnTo>
                      <a:pt x="451" y="162"/>
                    </a:lnTo>
                    <a:lnTo>
                      <a:pt x="451" y="148"/>
                    </a:lnTo>
                    <a:lnTo>
                      <a:pt x="447" y="134"/>
                    </a:lnTo>
                    <a:lnTo>
                      <a:pt x="443" y="120"/>
                    </a:lnTo>
                    <a:lnTo>
                      <a:pt x="437" y="106"/>
                    </a:lnTo>
                    <a:lnTo>
                      <a:pt x="429" y="93"/>
                    </a:lnTo>
                    <a:lnTo>
                      <a:pt x="421" y="81"/>
                    </a:lnTo>
                    <a:lnTo>
                      <a:pt x="410" y="68"/>
                    </a:lnTo>
                    <a:lnTo>
                      <a:pt x="398" y="57"/>
                    </a:lnTo>
                    <a:lnTo>
                      <a:pt x="385" y="47"/>
                    </a:lnTo>
                    <a:lnTo>
                      <a:pt x="370" y="37"/>
                    </a:lnTo>
                    <a:lnTo>
                      <a:pt x="354" y="29"/>
                    </a:lnTo>
                    <a:lnTo>
                      <a:pt x="338" y="21"/>
                    </a:lnTo>
                    <a:lnTo>
                      <a:pt x="320" y="15"/>
                    </a:lnTo>
                    <a:lnTo>
                      <a:pt x="302" y="9"/>
                    </a:lnTo>
                    <a:lnTo>
                      <a:pt x="283" y="5"/>
                    </a:lnTo>
                    <a:lnTo>
                      <a:pt x="264" y="1"/>
                    </a:lnTo>
                    <a:lnTo>
                      <a:pt x="245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8" y="9"/>
                    </a:lnTo>
                    <a:lnTo>
                      <a:pt x="130" y="15"/>
                    </a:lnTo>
                    <a:lnTo>
                      <a:pt x="112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5" y="47"/>
                    </a:lnTo>
                    <a:lnTo>
                      <a:pt x="52" y="57"/>
                    </a:lnTo>
                    <a:lnTo>
                      <a:pt x="40" y="68"/>
                    </a:lnTo>
                    <a:lnTo>
                      <a:pt x="29" y="81"/>
                    </a:lnTo>
                    <a:lnTo>
                      <a:pt x="21" y="93"/>
                    </a:lnTo>
                    <a:lnTo>
                      <a:pt x="13" y="106"/>
                    </a:lnTo>
                    <a:lnTo>
                      <a:pt x="7" y="120"/>
                    </a:lnTo>
                    <a:lnTo>
                      <a:pt x="3" y="134"/>
                    </a:lnTo>
                    <a:lnTo>
                      <a:pt x="0" y="148"/>
                    </a:lnTo>
                    <a:lnTo>
                      <a:pt x="0" y="16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1" name="Rectangle 46"/>
              <p:cNvSpPr>
                <a:spLocks noChangeArrowheads="1"/>
              </p:cNvSpPr>
              <p:nvPr/>
            </p:nvSpPr>
            <p:spPr bwMode="auto">
              <a:xfrm>
                <a:off x="2983" y="813"/>
                <a:ext cx="270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lot</a:t>
                </a:r>
              </a:p>
            </p:txBody>
          </p:sp>
          <p:sp>
            <p:nvSpPr>
              <p:cNvPr id="10302" name="Rectangle 47"/>
              <p:cNvSpPr>
                <a:spLocks noChangeArrowheads="1"/>
              </p:cNvSpPr>
              <p:nvPr/>
            </p:nvSpPr>
            <p:spPr bwMode="auto">
              <a:xfrm>
                <a:off x="2446" y="602"/>
                <a:ext cx="448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name</a:t>
                </a:r>
              </a:p>
            </p:txBody>
          </p:sp>
          <p:sp>
            <p:nvSpPr>
              <p:cNvPr id="10303" name="Rectangle 48"/>
              <p:cNvSpPr>
                <a:spLocks noChangeArrowheads="1"/>
              </p:cNvSpPr>
              <p:nvPr/>
            </p:nvSpPr>
            <p:spPr bwMode="auto">
              <a:xfrm>
                <a:off x="2110" y="827"/>
                <a:ext cx="335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 u="sng" dirty="0" err="1">
                    <a:solidFill>
                      <a:srgbClr val="000000"/>
                    </a:solidFill>
                    <a:latin typeface="Arial" charset="0"/>
                  </a:rPr>
                  <a:t>ssn</a:t>
                </a:r>
                <a:endParaRPr lang="en-US" sz="1600" b="1" u="sng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0281" name="Group 52"/>
            <p:cNvGrpSpPr>
              <a:grpSpLocks/>
            </p:cNvGrpSpPr>
            <p:nvPr/>
          </p:nvGrpSpPr>
          <p:grpSpPr bwMode="auto">
            <a:xfrm>
              <a:off x="5397500" y="2051050"/>
              <a:ext cx="1220788" cy="920750"/>
              <a:chOff x="3456" y="1053"/>
              <a:chExt cx="769" cy="580"/>
            </a:xfrm>
          </p:grpSpPr>
          <p:sp>
            <p:nvSpPr>
              <p:cNvPr id="11315" name="Freeform 51"/>
              <p:cNvSpPr>
                <a:spLocks/>
              </p:cNvSpPr>
              <p:nvPr/>
            </p:nvSpPr>
            <p:spPr bwMode="auto">
              <a:xfrm>
                <a:off x="3456" y="1053"/>
                <a:ext cx="769" cy="580"/>
              </a:xfrm>
              <a:custGeom>
                <a:avLst/>
                <a:gdLst/>
                <a:ahLst/>
                <a:cxnLst>
                  <a:cxn ang="0">
                    <a:pos x="0" y="290"/>
                  </a:cxn>
                  <a:cxn ang="0">
                    <a:pos x="378" y="0"/>
                  </a:cxn>
                  <a:cxn ang="0">
                    <a:pos x="768" y="300"/>
                  </a:cxn>
                  <a:cxn ang="0">
                    <a:pos x="378" y="579"/>
                  </a:cxn>
                  <a:cxn ang="0">
                    <a:pos x="0" y="290"/>
                  </a:cxn>
                </a:cxnLst>
                <a:rect l="0" t="0" r="r" b="b"/>
                <a:pathLst>
                  <a:path w="769" h="580">
                    <a:moveTo>
                      <a:pt x="0" y="290"/>
                    </a:moveTo>
                    <a:lnTo>
                      <a:pt x="378" y="0"/>
                    </a:lnTo>
                    <a:lnTo>
                      <a:pt x="768" y="300"/>
                    </a:lnTo>
                    <a:lnTo>
                      <a:pt x="378" y="579"/>
                    </a:lnTo>
                    <a:lnTo>
                      <a:pt x="0" y="290"/>
                    </a:lnTo>
                  </a:path>
                </a:pathLst>
              </a:custGeom>
              <a:solidFill>
                <a:srgbClr val="007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297" name="Rectangle 50"/>
              <p:cNvSpPr>
                <a:spLocks noChangeArrowheads="1"/>
              </p:cNvSpPr>
              <p:nvPr/>
            </p:nvSpPr>
            <p:spPr bwMode="auto">
              <a:xfrm>
                <a:off x="3522" y="1231"/>
                <a:ext cx="662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Manages</a:t>
                </a:r>
              </a:p>
            </p:txBody>
          </p:sp>
        </p:grpSp>
        <p:sp>
          <p:nvSpPr>
            <p:cNvPr id="10282" name="Freeform 53"/>
            <p:cNvSpPr>
              <a:spLocks/>
            </p:cNvSpPr>
            <p:nvPr/>
          </p:nvSpPr>
          <p:spPr bwMode="auto">
            <a:xfrm>
              <a:off x="7175500" y="2286000"/>
              <a:ext cx="1358900" cy="479425"/>
            </a:xfrm>
            <a:custGeom>
              <a:avLst/>
              <a:gdLst>
                <a:gd name="T0" fmla="*/ 2147483647 w 816"/>
                <a:gd name="T1" fmla="*/ 2147483647 h 302"/>
                <a:gd name="T2" fmla="*/ 2147483647 w 816"/>
                <a:gd name="T3" fmla="*/ 0 h 302"/>
                <a:gd name="T4" fmla="*/ 0 w 816"/>
                <a:gd name="T5" fmla="*/ 0 h 302"/>
                <a:gd name="T6" fmla="*/ 0 w 816"/>
                <a:gd name="T7" fmla="*/ 2147483647 h 302"/>
                <a:gd name="T8" fmla="*/ 2147483647 w 816"/>
                <a:gd name="T9" fmla="*/ 2147483647 h 3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6"/>
                <a:gd name="T16" fmla="*/ 0 h 302"/>
                <a:gd name="T17" fmla="*/ 816 w 816"/>
                <a:gd name="T18" fmla="*/ 302 h 3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6" h="302">
                  <a:moveTo>
                    <a:pt x="815" y="301"/>
                  </a:moveTo>
                  <a:lnTo>
                    <a:pt x="815" y="0"/>
                  </a:lnTo>
                  <a:lnTo>
                    <a:pt x="0" y="0"/>
                  </a:lnTo>
                  <a:lnTo>
                    <a:pt x="0" y="301"/>
                  </a:lnTo>
                  <a:lnTo>
                    <a:pt x="815" y="301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283" name="Group 56"/>
            <p:cNvGrpSpPr>
              <a:grpSpLocks/>
            </p:cNvGrpSpPr>
            <p:nvPr/>
          </p:nvGrpSpPr>
          <p:grpSpPr bwMode="auto">
            <a:xfrm>
              <a:off x="3552825" y="2285999"/>
              <a:ext cx="1292225" cy="468313"/>
              <a:chOff x="2328" y="1226"/>
              <a:chExt cx="814" cy="295"/>
            </a:xfrm>
          </p:grpSpPr>
          <p:sp>
            <p:nvSpPr>
              <p:cNvPr id="10294" name="Freeform 54"/>
              <p:cNvSpPr>
                <a:spLocks/>
              </p:cNvSpPr>
              <p:nvPr/>
            </p:nvSpPr>
            <p:spPr bwMode="auto">
              <a:xfrm>
                <a:off x="2328" y="1226"/>
                <a:ext cx="814" cy="295"/>
              </a:xfrm>
              <a:custGeom>
                <a:avLst/>
                <a:gdLst>
                  <a:gd name="T0" fmla="*/ 813 w 814"/>
                  <a:gd name="T1" fmla="*/ 294 h 295"/>
                  <a:gd name="T2" fmla="*/ 813 w 814"/>
                  <a:gd name="T3" fmla="*/ 0 h 295"/>
                  <a:gd name="T4" fmla="*/ 0 w 814"/>
                  <a:gd name="T5" fmla="*/ 0 h 295"/>
                  <a:gd name="T6" fmla="*/ 0 w 814"/>
                  <a:gd name="T7" fmla="*/ 294 h 295"/>
                  <a:gd name="T8" fmla="*/ 813 w 814"/>
                  <a:gd name="T9" fmla="*/ 294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4"/>
                  <a:gd name="T16" fmla="*/ 0 h 295"/>
                  <a:gd name="T17" fmla="*/ 814 w 814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4" h="295">
                    <a:moveTo>
                      <a:pt x="813" y="294"/>
                    </a:moveTo>
                    <a:lnTo>
                      <a:pt x="813" y="0"/>
                    </a:lnTo>
                    <a:lnTo>
                      <a:pt x="0" y="0"/>
                    </a:lnTo>
                    <a:lnTo>
                      <a:pt x="0" y="294"/>
                    </a:lnTo>
                    <a:lnTo>
                      <a:pt x="813" y="294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95" name="Rectangle 55"/>
              <p:cNvSpPr>
                <a:spLocks noChangeArrowheads="1"/>
              </p:cNvSpPr>
              <p:nvPr/>
            </p:nvSpPr>
            <p:spPr bwMode="auto">
              <a:xfrm>
                <a:off x="2336" y="1266"/>
                <a:ext cx="790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 dirty="0">
                    <a:solidFill>
                      <a:srgbClr val="000000"/>
                    </a:solidFill>
                    <a:latin typeface="Arial" charset="0"/>
                  </a:rPr>
                  <a:t>Employees</a:t>
                </a:r>
              </a:p>
            </p:txBody>
          </p:sp>
        </p:grpSp>
        <p:sp>
          <p:nvSpPr>
            <p:cNvPr id="10284" name="Rectangle 57"/>
            <p:cNvSpPr>
              <a:spLocks noChangeArrowheads="1"/>
            </p:cNvSpPr>
            <p:nvPr/>
          </p:nvSpPr>
          <p:spPr bwMode="auto">
            <a:xfrm>
              <a:off x="7143533" y="2342921"/>
              <a:ext cx="14224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Departments</a:t>
              </a:r>
            </a:p>
          </p:txBody>
        </p:sp>
        <p:sp>
          <p:nvSpPr>
            <p:cNvPr id="10285" name="Line 101"/>
            <p:cNvSpPr>
              <a:spLocks noChangeShapeType="1"/>
            </p:cNvSpPr>
            <p:nvPr/>
          </p:nvSpPr>
          <p:spPr bwMode="auto">
            <a:xfrm flipH="1">
              <a:off x="4857750" y="2513012"/>
              <a:ext cx="54610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6" name="Line 102"/>
            <p:cNvSpPr>
              <a:spLocks noChangeShapeType="1"/>
            </p:cNvSpPr>
            <p:nvPr/>
          </p:nvSpPr>
          <p:spPr bwMode="auto">
            <a:xfrm>
              <a:off x="6623050" y="2513012"/>
              <a:ext cx="552450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7" name="Line 103"/>
            <p:cNvSpPr>
              <a:spLocks noChangeShapeType="1"/>
            </p:cNvSpPr>
            <p:nvPr/>
          </p:nvSpPr>
          <p:spPr bwMode="auto">
            <a:xfrm flipH="1">
              <a:off x="4493385" y="2027236"/>
              <a:ext cx="202448" cy="25213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8" name="Line 104"/>
            <p:cNvSpPr>
              <a:spLocks noChangeShapeType="1"/>
            </p:cNvSpPr>
            <p:nvPr/>
          </p:nvSpPr>
          <p:spPr bwMode="auto">
            <a:xfrm>
              <a:off x="4118043" y="1738796"/>
              <a:ext cx="4280" cy="54665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9" name="Line 105"/>
            <p:cNvSpPr>
              <a:spLocks noChangeShapeType="1"/>
            </p:cNvSpPr>
            <p:nvPr/>
          </p:nvSpPr>
          <p:spPr bwMode="auto">
            <a:xfrm>
              <a:off x="3597078" y="2112962"/>
              <a:ext cx="134307" cy="17303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0" name="Line 106"/>
            <p:cNvSpPr>
              <a:spLocks noChangeShapeType="1"/>
            </p:cNvSpPr>
            <p:nvPr/>
          </p:nvSpPr>
          <p:spPr bwMode="auto">
            <a:xfrm>
              <a:off x="5990880" y="1331843"/>
              <a:ext cx="16220" cy="71762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1" name="Line 107"/>
            <p:cNvSpPr>
              <a:spLocks noChangeShapeType="1"/>
            </p:cNvSpPr>
            <p:nvPr/>
          </p:nvSpPr>
          <p:spPr bwMode="auto">
            <a:xfrm>
              <a:off x="7216705" y="1961321"/>
              <a:ext cx="198783" cy="32467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2" name="Line 108"/>
            <p:cNvSpPr>
              <a:spLocks noChangeShapeType="1"/>
            </p:cNvSpPr>
            <p:nvPr/>
          </p:nvSpPr>
          <p:spPr bwMode="auto">
            <a:xfrm flipH="1">
              <a:off x="7753418" y="1590261"/>
              <a:ext cx="46381" cy="68911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3" name="Line 109"/>
            <p:cNvSpPr>
              <a:spLocks noChangeShapeType="1"/>
            </p:cNvSpPr>
            <p:nvPr/>
          </p:nvSpPr>
          <p:spPr bwMode="auto">
            <a:xfrm flipH="1">
              <a:off x="8134350" y="1930399"/>
              <a:ext cx="165100" cy="3683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46" name="Group 147"/>
          <p:cNvGrpSpPr>
            <a:grpSpLocks/>
          </p:cNvGrpSpPr>
          <p:nvPr/>
        </p:nvGrpSpPr>
        <p:grpSpPr bwMode="auto">
          <a:xfrm>
            <a:off x="4312443" y="3415408"/>
            <a:ext cx="4481513" cy="2852737"/>
            <a:chOff x="762000" y="2938046"/>
            <a:chExt cx="4480893" cy="2853154"/>
          </a:xfrm>
        </p:grpSpPr>
        <p:sp>
          <p:nvSpPr>
            <p:cNvPr id="10249" name="Freeform 7"/>
            <p:cNvSpPr>
              <a:spLocks/>
            </p:cNvSpPr>
            <p:nvPr/>
          </p:nvSpPr>
          <p:spPr bwMode="auto">
            <a:xfrm>
              <a:off x="1142947" y="3279408"/>
              <a:ext cx="338091" cy="2148202"/>
            </a:xfrm>
            <a:custGeom>
              <a:avLst/>
              <a:gdLst>
                <a:gd name="T0" fmla="*/ 2147483647 w 213"/>
                <a:gd name="T1" fmla="*/ 2147483647 h 1354"/>
                <a:gd name="T2" fmla="*/ 2147483647 w 213"/>
                <a:gd name="T3" fmla="*/ 2147483647 h 1354"/>
                <a:gd name="T4" fmla="*/ 2147483647 w 213"/>
                <a:gd name="T5" fmla="*/ 2147483647 h 1354"/>
                <a:gd name="T6" fmla="*/ 2147483647 w 213"/>
                <a:gd name="T7" fmla="*/ 2147483647 h 1354"/>
                <a:gd name="T8" fmla="*/ 2147483647 w 213"/>
                <a:gd name="T9" fmla="*/ 2147483647 h 1354"/>
                <a:gd name="T10" fmla="*/ 2147483647 w 213"/>
                <a:gd name="T11" fmla="*/ 2147483647 h 1354"/>
                <a:gd name="T12" fmla="*/ 2147483647 w 213"/>
                <a:gd name="T13" fmla="*/ 2147483647 h 1354"/>
                <a:gd name="T14" fmla="*/ 2147483647 w 213"/>
                <a:gd name="T15" fmla="*/ 2147483647 h 1354"/>
                <a:gd name="T16" fmla="*/ 2147483647 w 213"/>
                <a:gd name="T17" fmla="*/ 2147483647 h 1354"/>
                <a:gd name="T18" fmla="*/ 2147483647 w 213"/>
                <a:gd name="T19" fmla="*/ 2147483647 h 1354"/>
                <a:gd name="T20" fmla="*/ 2147483647 w 213"/>
                <a:gd name="T21" fmla="*/ 2147483647 h 1354"/>
                <a:gd name="T22" fmla="*/ 2147483647 w 213"/>
                <a:gd name="T23" fmla="*/ 2147483647 h 1354"/>
                <a:gd name="T24" fmla="*/ 2147483647 w 213"/>
                <a:gd name="T25" fmla="*/ 2147483647 h 1354"/>
                <a:gd name="T26" fmla="*/ 2147483647 w 213"/>
                <a:gd name="T27" fmla="*/ 2147483647 h 1354"/>
                <a:gd name="T28" fmla="*/ 2147483647 w 213"/>
                <a:gd name="T29" fmla="*/ 2147483647 h 1354"/>
                <a:gd name="T30" fmla="*/ 2147483647 w 213"/>
                <a:gd name="T31" fmla="*/ 2147483647 h 1354"/>
                <a:gd name="T32" fmla="*/ 2147483647 w 213"/>
                <a:gd name="T33" fmla="*/ 2147483647 h 1354"/>
                <a:gd name="T34" fmla="*/ 2147483647 w 213"/>
                <a:gd name="T35" fmla="*/ 2147483647 h 1354"/>
                <a:gd name="T36" fmla="*/ 2147483647 w 213"/>
                <a:gd name="T37" fmla="*/ 2147483647 h 1354"/>
                <a:gd name="T38" fmla="*/ 2147483647 w 213"/>
                <a:gd name="T39" fmla="*/ 2147483647 h 1354"/>
                <a:gd name="T40" fmla="*/ 2147483647 w 213"/>
                <a:gd name="T41" fmla="*/ 2147483647 h 1354"/>
                <a:gd name="T42" fmla="*/ 2147483647 w 213"/>
                <a:gd name="T43" fmla="*/ 2147483647 h 1354"/>
                <a:gd name="T44" fmla="*/ 2147483647 w 213"/>
                <a:gd name="T45" fmla="*/ 2147483647 h 1354"/>
                <a:gd name="T46" fmla="*/ 2147483647 w 213"/>
                <a:gd name="T47" fmla="*/ 2147483647 h 1354"/>
                <a:gd name="T48" fmla="*/ 2147483647 w 213"/>
                <a:gd name="T49" fmla="*/ 2147483647 h 1354"/>
                <a:gd name="T50" fmla="*/ 2147483647 w 213"/>
                <a:gd name="T51" fmla="*/ 2147483647 h 1354"/>
                <a:gd name="T52" fmla="*/ 2147483647 w 213"/>
                <a:gd name="T53" fmla="*/ 2147483647 h 1354"/>
                <a:gd name="T54" fmla="*/ 2147483647 w 213"/>
                <a:gd name="T55" fmla="*/ 2147483647 h 1354"/>
                <a:gd name="T56" fmla="*/ 2147483647 w 213"/>
                <a:gd name="T57" fmla="*/ 2147483647 h 1354"/>
                <a:gd name="T58" fmla="*/ 2147483647 w 213"/>
                <a:gd name="T59" fmla="*/ 2147483647 h 1354"/>
                <a:gd name="T60" fmla="*/ 2147483647 w 213"/>
                <a:gd name="T61" fmla="*/ 2147483647 h 1354"/>
                <a:gd name="T62" fmla="*/ 2147483647 w 213"/>
                <a:gd name="T63" fmla="*/ 2147483647 h 1354"/>
                <a:gd name="T64" fmla="*/ 2147483647 w 213"/>
                <a:gd name="T65" fmla="*/ 2147483647 h 1354"/>
                <a:gd name="T66" fmla="*/ 2147483647 w 213"/>
                <a:gd name="T67" fmla="*/ 2147483647 h 1354"/>
                <a:gd name="T68" fmla="*/ 2147483647 w 213"/>
                <a:gd name="T69" fmla="*/ 2147483647 h 1354"/>
                <a:gd name="T70" fmla="*/ 2147483647 w 213"/>
                <a:gd name="T71" fmla="*/ 2147483647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1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5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8" y="10"/>
                  </a:lnTo>
                  <a:lnTo>
                    <a:pt x="79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6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20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7" y="445"/>
                  </a:lnTo>
                  <a:lnTo>
                    <a:pt x="4" y="501"/>
                  </a:lnTo>
                  <a:lnTo>
                    <a:pt x="2" y="559"/>
                  </a:lnTo>
                  <a:lnTo>
                    <a:pt x="1" y="617"/>
                  </a:lnTo>
                  <a:lnTo>
                    <a:pt x="0" y="677"/>
                  </a:lnTo>
                  <a:lnTo>
                    <a:pt x="1" y="735"/>
                  </a:lnTo>
                  <a:lnTo>
                    <a:pt x="2" y="794"/>
                  </a:lnTo>
                  <a:lnTo>
                    <a:pt x="4" y="851"/>
                  </a:lnTo>
                  <a:lnTo>
                    <a:pt x="7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20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6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9" y="1330"/>
                  </a:lnTo>
                  <a:lnTo>
                    <a:pt x="88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5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1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50" name="Freeform 8"/>
            <p:cNvSpPr>
              <a:spLocks/>
            </p:cNvSpPr>
            <p:nvPr/>
          </p:nvSpPr>
          <p:spPr bwMode="auto">
            <a:xfrm>
              <a:off x="2709862" y="3270811"/>
              <a:ext cx="338138" cy="2149475"/>
            </a:xfrm>
            <a:custGeom>
              <a:avLst/>
              <a:gdLst>
                <a:gd name="T0" fmla="*/ 2147483647 w 213"/>
                <a:gd name="T1" fmla="*/ 2147483647 h 1354"/>
                <a:gd name="T2" fmla="*/ 2147483647 w 213"/>
                <a:gd name="T3" fmla="*/ 2147483647 h 1354"/>
                <a:gd name="T4" fmla="*/ 2147483647 w 213"/>
                <a:gd name="T5" fmla="*/ 2147483647 h 1354"/>
                <a:gd name="T6" fmla="*/ 2147483647 w 213"/>
                <a:gd name="T7" fmla="*/ 2147483647 h 1354"/>
                <a:gd name="T8" fmla="*/ 2147483647 w 213"/>
                <a:gd name="T9" fmla="*/ 2147483647 h 1354"/>
                <a:gd name="T10" fmla="*/ 2147483647 w 213"/>
                <a:gd name="T11" fmla="*/ 2147483647 h 1354"/>
                <a:gd name="T12" fmla="*/ 2147483647 w 213"/>
                <a:gd name="T13" fmla="*/ 2147483647 h 1354"/>
                <a:gd name="T14" fmla="*/ 2147483647 w 213"/>
                <a:gd name="T15" fmla="*/ 2147483647 h 1354"/>
                <a:gd name="T16" fmla="*/ 2147483647 w 213"/>
                <a:gd name="T17" fmla="*/ 2147483647 h 1354"/>
                <a:gd name="T18" fmla="*/ 2147483647 w 213"/>
                <a:gd name="T19" fmla="*/ 2147483647 h 1354"/>
                <a:gd name="T20" fmla="*/ 2147483647 w 213"/>
                <a:gd name="T21" fmla="*/ 2147483647 h 1354"/>
                <a:gd name="T22" fmla="*/ 2147483647 w 213"/>
                <a:gd name="T23" fmla="*/ 2147483647 h 1354"/>
                <a:gd name="T24" fmla="*/ 2147483647 w 213"/>
                <a:gd name="T25" fmla="*/ 2147483647 h 1354"/>
                <a:gd name="T26" fmla="*/ 2147483647 w 213"/>
                <a:gd name="T27" fmla="*/ 2147483647 h 1354"/>
                <a:gd name="T28" fmla="*/ 2147483647 w 213"/>
                <a:gd name="T29" fmla="*/ 2147483647 h 1354"/>
                <a:gd name="T30" fmla="*/ 2147483647 w 213"/>
                <a:gd name="T31" fmla="*/ 2147483647 h 1354"/>
                <a:gd name="T32" fmla="*/ 2147483647 w 213"/>
                <a:gd name="T33" fmla="*/ 2147483647 h 1354"/>
                <a:gd name="T34" fmla="*/ 0 w 213"/>
                <a:gd name="T35" fmla="*/ 2147483647 h 1354"/>
                <a:gd name="T36" fmla="*/ 0 w 213"/>
                <a:gd name="T37" fmla="*/ 2147483647 h 1354"/>
                <a:gd name="T38" fmla="*/ 2147483647 w 213"/>
                <a:gd name="T39" fmla="*/ 2147483647 h 1354"/>
                <a:gd name="T40" fmla="*/ 2147483647 w 213"/>
                <a:gd name="T41" fmla="*/ 2147483647 h 1354"/>
                <a:gd name="T42" fmla="*/ 2147483647 w 213"/>
                <a:gd name="T43" fmla="*/ 2147483647 h 1354"/>
                <a:gd name="T44" fmla="*/ 2147483647 w 213"/>
                <a:gd name="T45" fmla="*/ 2147483647 h 1354"/>
                <a:gd name="T46" fmla="*/ 2147483647 w 213"/>
                <a:gd name="T47" fmla="*/ 2147483647 h 1354"/>
                <a:gd name="T48" fmla="*/ 2147483647 w 213"/>
                <a:gd name="T49" fmla="*/ 2147483647 h 1354"/>
                <a:gd name="T50" fmla="*/ 2147483647 w 213"/>
                <a:gd name="T51" fmla="*/ 2147483647 h 1354"/>
                <a:gd name="T52" fmla="*/ 2147483647 w 213"/>
                <a:gd name="T53" fmla="*/ 2147483647 h 1354"/>
                <a:gd name="T54" fmla="*/ 2147483647 w 213"/>
                <a:gd name="T55" fmla="*/ 2147483647 h 1354"/>
                <a:gd name="T56" fmla="*/ 2147483647 w 213"/>
                <a:gd name="T57" fmla="*/ 2147483647 h 1354"/>
                <a:gd name="T58" fmla="*/ 2147483647 w 213"/>
                <a:gd name="T59" fmla="*/ 2147483647 h 1354"/>
                <a:gd name="T60" fmla="*/ 2147483647 w 213"/>
                <a:gd name="T61" fmla="*/ 2147483647 h 1354"/>
                <a:gd name="T62" fmla="*/ 2147483647 w 213"/>
                <a:gd name="T63" fmla="*/ 2147483647 h 1354"/>
                <a:gd name="T64" fmla="*/ 2147483647 w 213"/>
                <a:gd name="T65" fmla="*/ 2147483647 h 1354"/>
                <a:gd name="T66" fmla="*/ 2147483647 w 213"/>
                <a:gd name="T67" fmla="*/ 2147483647 h 1354"/>
                <a:gd name="T68" fmla="*/ 2147483647 w 213"/>
                <a:gd name="T69" fmla="*/ 2147483647 h 1354"/>
                <a:gd name="T70" fmla="*/ 2147483647 w 213"/>
                <a:gd name="T71" fmla="*/ 2147483647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0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4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7" y="10"/>
                  </a:lnTo>
                  <a:lnTo>
                    <a:pt x="78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5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19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6" y="445"/>
                  </a:lnTo>
                  <a:lnTo>
                    <a:pt x="3" y="501"/>
                  </a:lnTo>
                  <a:lnTo>
                    <a:pt x="1" y="559"/>
                  </a:lnTo>
                  <a:lnTo>
                    <a:pt x="0" y="617"/>
                  </a:lnTo>
                  <a:lnTo>
                    <a:pt x="0" y="677"/>
                  </a:lnTo>
                  <a:lnTo>
                    <a:pt x="0" y="735"/>
                  </a:lnTo>
                  <a:lnTo>
                    <a:pt x="1" y="794"/>
                  </a:lnTo>
                  <a:lnTo>
                    <a:pt x="3" y="851"/>
                  </a:lnTo>
                  <a:lnTo>
                    <a:pt x="6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19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5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8" y="1330"/>
                  </a:lnTo>
                  <a:lnTo>
                    <a:pt x="87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4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0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solidFill>
              <a:srgbClr val="4FD1FF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Rectangle 16"/>
            <p:cNvSpPr>
              <a:spLocks noChangeArrowheads="1"/>
            </p:cNvSpPr>
            <p:nvPr/>
          </p:nvSpPr>
          <p:spPr bwMode="auto">
            <a:xfrm>
              <a:off x="2286000" y="5455211"/>
              <a:ext cx="1141339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70C0"/>
                  </a:solidFill>
                  <a:latin typeface="Arial" charset="0"/>
                </a:rPr>
                <a:t>1-to Many</a:t>
              </a:r>
            </a:p>
          </p:txBody>
        </p:sp>
        <p:grpSp>
          <p:nvGrpSpPr>
            <p:cNvPr id="10252" name="Group 68"/>
            <p:cNvGrpSpPr>
              <a:grpSpLocks/>
            </p:cNvGrpSpPr>
            <p:nvPr/>
          </p:nvGrpSpPr>
          <p:grpSpPr bwMode="auto">
            <a:xfrm>
              <a:off x="1277937" y="3559736"/>
              <a:ext cx="87313" cy="1585913"/>
              <a:chOff x="2968" y="2238"/>
              <a:chExt cx="55" cy="999"/>
            </a:xfrm>
          </p:grpSpPr>
          <p:sp>
            <p:nvSpPr>
              <p:cNvPr id="10269" name="Oval 63"/>
              <p:cNvSpPr>
                <a:spLocks noChangeArrowheads="1"/>
              </p:cNvSpPr>
              <p:nvPr/>
            </p:nvSpPr>
            <p:spPr bwMode="auto">
              <a:xfrm>
                <a:off x="2968" y="2238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270" name="Oval 64"/>
              <p:cNvSpPr>
                <a:spLocks noChangeArrowheads="1"/>
              </p:cNvSpPr>
              <p:nvPr/>
            </p:nvSpPr>
            <p:spPr bwMode="auto">
              <a:xfrm>
                <a:off x="2968" y="2475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271" name="Oval 65"/>
              <p:cNvSpPr>
                <a:spLocks noChangeArrowheads="1"/>
              </p:cNvSpPr>
              <p:nvPr/>
            </p:nvSpPr>
            <p:spPr bwMode="auto">
              <a:xfrm>
                <a:off x="2968" y="2706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272" name="Oval 66"/>
              <p:cNvSpPr>
                <a:spLocks noChangeArrowheads="1"/>
              </p:cNvSpPr>
              <p:nvPr/>
            </p:nvSpPr>
            <p:spPr bwMode="auto">
              <a:xfrm>
                <a:off x="2968" y="293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273" name="Oval 67"/>
              <p:cNvSpPr>
                <a:spLocks noChangeArrowheads="1"/>
              </p:cNvSpPr>
              <p:nvPr/>
            </p:nvSpPr>
            <p:spPr bwMode="auto">
              <a:xfrm>
                <a:off x="2968" y="3171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10253" name="Freeform 8"/>
            <p:cNvSpPr>
              <a:spLocks/>
            </p:cNvSpPr>
            <p:nvPr/>
          </p:nvSpPr>
          <p:spPr bwMode="auto">
            <a:xfrm>
              <a:off x="4266715" y="3276232"/>
              <a:ext cx="338091" cy="2149789"/>
            </a:xfrm>
            <a:custGeom>
              <a:avLst/>
              <a:gdLst>
                <a:gd name="T0" fmla="*/ 2147483647 w 213"/>
                <a:gd name="T1" fmla="*/ 2147483647 h 1354"/>
                <a:gd name="T2" fmla="*/ 2147483647 w 213"/>
                <a:gd name="T3" fmla="*/ 2147483647 h 1354"/>
                <a:gd name="T4" fmla="*/ 2147483647 w 213"/>
                <a:gd name="T5" fmla="*/ 2147483647 h 1354"/>
                <a:gd name="T6" fmla="*/ 2147483647 w 213"/>
                <a:gd name="T7" fmla="*/ 2147483647 h 1354"/>
                <a:gd name="T8" fmla="*/ 2147483647 w 213"/>
                <a:gd name="T9" fmla="*/ 2147483647 h 1354"/>
                <a:gd name="T10" fmla="*/ 2147483647 w 213"/>
                <a:gd name="T11" fmla="*/ 2147483647 h 1354"/>
                <a:gd name="T12" fmla="*/ 2147483647 w 213"/>
                <a:gd name="T13" fmla="*/ 2147483647 h 1354"/>
                <a:gd name="T14" fmla="*/ 2147483647 w 213"/>
                <a:gd name="T15" fmla="*/ 2147483647 h 1354"/>
                <a:gd name="T16" fmla="*/ 2147483647 w 213"/>
                <a:gd name="T17" fmla="*/ 2147483647 h 1354"/>
                <a:gd name="T18" fmla="*/ 2147483647 w 213"/>
                <a:gd name="T19" fmla="*/ 2147483647 h 1354"/>
                <a:gd name="T20" fmla="*/ 2147483647 w 213"/>
                <a:gd name="T21" fmla="*/ 2147483647 h 1354"/>
                <a:gd name="T22" fmla="*/ 2147483647 w 213"/>
                <a:gd name="T23" fmla="*/ 2147483647 h 1354"/>
                <a:gd name="T24" fmla="*/ 2147483647 w 213"/>
                <a:gd name="T25" fmla="*/ 2147483647 h 1354"/>
                <a:gd name="T26" fmla="*/ 2147483647 w 213"/>
                <a:gd name="T27" fmla="*/ 2147483647 h 1354"/>
                <a:gd name="T28" fmla="*/ 2147483647 w 213"/>
                <a:gd name="T29" fmla="*/ 2147483647 h 1354"/>
                <a:gd name="T30" fmla="*/ 2147483647 w 213"/>
                <a:gd name="T31" fmla="*/ 2147483647 h 1354"/>
                <a:gd name="T32" fmla="*/ 2147483647 w 213"/>
                <a:gd name="T33" fmla="*/ 2147483647 h 1354"/>
                <a:gd name="T34" fmla="*/ 0 w 213"/>
                <a:gd name="T35" fmla="*/ 2147483647 h 1354"/>
                <a:gd name="T36" fmla="*/ 0 w 213"/>
                <a:gd name="T37" fmla="*/ 2147483647 h 1354"/>
                <a:gd name="T38" fmla="*/ 2147483647 w 213"/>
                <a:gd name="T39" fmla="*/ 2147483647 h 1354"/>
                <a:gd name="T40" fmla="*/ 2147483647 w 213"/>
                <a:gd name="T41" fmla="*/ 2147483647 h 1354"/>
                <a:gd name="T42" fmla="*/ 2147483647 w 213"/>
                <a:gd name="T43" fmla="*/ 2147483647 h 1354"/>
                <a:gd name="T44" fmla="*/ 2147483647 w 213"/>
                <a:gd name="T45" fmla="*/ 2147483647 h 1354"/>
                <a:gd name="T46" fmla="*/ 2147483647 w 213"/>
                <a:gd name="T47" fmla="*/ 2147483647 h 1354"/>
                <a:gd name="T48" fmla="*/ 2147483647 w 213"/>
                <a:gd name="T49" fmla="*/ 2147483647 h 1354"/>
                <a:gd name="T50" fmla="*/ 2147483647 w 213"/>
                <a:gd name="T51" fmla="*/ 2147483647 h 1354"/>
                <a:gd name="T52" fmla="*/ 2147483647 w 213"/>
                <a:gd name="T53" fmla="*/ 2147483647 h 1354"/>
                <a:gd name="T54" fmla="*/ 2147483647 w 213"/>
                <a:gd name="T55" fmla="*/ 2147483647 h 1354"/>
                <a:gd name="T56" fmla="*/ 2147483647 w 213"/>
                <a:gd name="T57" fmla="*/ 2147483647 h 1354"/>
                <a:gd name="T58" fmla="*/ 2147483647 w 213"/>
                <a:gd name="T59" fmla="*/ 2147483647 h 1354"/>
                <a:gd name="T60" fmla="*/ 2147483647 w 213"/>
                <a:gd name="T61" fmla="*/ 2147483647 h 1354"/>
                <a:gd name="T62" fmla="*/ 2147483647 w 213"/>
                <a:gd name="T63" fmla="*/ 2147483647 h 1354"/>
                <a:gd name="T64" fmla="*/ 2147483647 w 213"/>
                <a:gd name="T65" fmla="*/ 2147483647 h 1354"/>
                <a:gd name="T66" fmla="*/ 2147483647 w 213"/>
                <a:gd name="T67" fmla="*/ 2147483647 h 1354"/>
                <a:gd name="T68" fmla="*/ 2147483647 w 213"/>
                <a:gd name="T69" fmla="*/ 2147483647 h 1354"/>
                <a:gd name="T70" fmla="*/ 2147483647 w 213"/>
                <a:gd name="T71" fmla="*/ 2147483647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0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4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7" y="10"/>
                  </a:lnTo>
                  <a:lnTo>
                    <a:pt x="78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5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19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6" y="445"/>
                  </a:lnTo>
                  <a:lnTo>
                    <a:pt x="3" y="501"/>
                  </a:lnTo>
                  <a:lnTo>
                    <a:pt x="1" y="559"/>
                  </a:lnTo>
                  <a:lnTo>
                    <a:pt x="0" y="617"/>
                  </a:lnTo>
                  <a:lnTo>
                    <a:pt x="0" y="677"/>
                  </a:lnTo>
                  <a:lnTo>
                    <a:pt x="0" y="735"/>
                  </a:lnTo>
                  <a:lnTo>
                    <a:pt x="1" y="794"/>
                  </a:lnTo>
                  <a:lnTo>
                    <a:pt x="3" y="851"/>
                  </a:lnTo>
                  <a:lnTo>
                    <a:pt x="6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19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5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8" y="1330"/>
                  </a:lnTo>
                  <a:lnTo>
                    <a:pt x="87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4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0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254" name="Group 90"/>
            <p:cNvGrpSpPr>
              <a:grpSpLocks/>
            </p:cNvGrpSpPr>
            <p:nvPr/>
          </p:nvGrpSpPr>
          <p:grpSpPr bwMode="auto">
            <a:xfrm>
              <a:off x="4381498" y="3659188"/>
              <a:ext cx="93663" cy="1314450"/>
              <a:chOff x="3370" y="2297"/>
              <a:chExt cx="59" cy="828"/>
            </a:xfrm>
          </p:grpSpPr>
          <p:sp>
            <p:nvSpPr>
              <p:cNvPr id="10265" name="Oval 86"/>
              <p:cNvSpPr>
                <a:spLocks noChangeArrowheads="1"/>
              </p:cNvSpPr>
              <p:nvPr/>
            </p:nvSpPr>
            <p:spPr bwMode="auto">
              <a:xfrm>
                <a:off x="3370" y="2297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266" name="Oval 87"/>
              <p:cNvSpPr>
                <a:spLocks noChangeArrowheads="1"/>
              </p:cNvSpPr>
              <p:nvPr/>
            </p:nvSpPr>
            <p:spPr bwMode="auto">
              <a:xfrm>
                <a:off x="3374" y="2556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267" name="Oval 88"/>
              <p:cNvSpPr>
                <a:spLocks noChangeArrowheads="1"/>
              </p:cNvSpPr>
              <p:nvPr/>
            </p:nvSpPr>
            <p:spPr bwMode="auto">
              <a:xfrm>
                <a:off x="3374" y="280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268" name="Oval 89"/>
              <p:cNvSpPr>
                <a:spLocks noChangeArrowheads="1"/>
              </p:cNvSpPr>
              <p:nvPr/>
            </p:nvSpPr>
            <p:spPr bwMode="auto">
              <a:xfrm>
                <a:off x="3374" y="305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10255" name="TextBox 125"/>
            <p:cNvSpPr txBox="1">
              <a:spLocks noChangeArrowheads="1"/>
            </p:cNvSpPr>
            <p:nvPr/>
          </p:nvSpPr>
          <p:spPr bwMode="auto">
            <a:xfrm>
              <a:off x="2721526" y="3581400"/>
              <a:ext cx="402674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>
                <a:buFont typeface="Wingdings" pitchFamily="2" charset="2"/>
                <a:buChar char="§"/>
              </a:pPr>
              <a:r>
                <a:rPr lang="en-US"/>
                <a:t> 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/>
                <a:t> 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/>
                <a:t> 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/>
                <a:t> </a:t>
              </a:r>
            </a:p>
            <a:p>
              <a:pPr>
                <a:buFont typeface="Wingdings" pitchFamily="2" charset="2"/>
                <a:buChar char="§"/>
              </a:pPr>
              <a:endParaRPr lang="en-US"/>
            </a:p>
          </p:txBody>
        </p:sp>
        <p:cxnSp>
          <p:nvCxnSpPr>
            <p:cNvPr id="10256" name="Straight Connector 127"/>
            <p:cNvCxnSpPr>
              <a:cxnSpLocks noChangeShapeType="1"/>
              <a:endCxn id="10265" idx="2"/>
            </p:cNvCxnSpPr>
            <p:nvPr/>
          </p:nvCxnSpPr>
          <p:spPr bwMode="auto">
            <a:xfrm flipV="1">
              <a:off x="2895600" y="3711576"/>
              <a:ext cx="1485898" cy="98424"/>
            </a:xfrm>
            <a:prstGeom prst="line">
              <a:avLst/>
            </a:prstGeom>
            <a:noFill/>
            <a:ln w="25400" algn="ctr">
              <a:solidFill>
                <a:srgbClr val="C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257" name="Straight Connector 129"/>
            <p:cNvCxnSpPr>
              <a:cxnSpLocks noChangeShapeType="1"/>
            </p:cNvCxnSpPr>
            <p:nvPr/>
          </p:nvCxnSpPr>
          <p:spPr bwMode="auto">
            <a:xfrm flipV="1">
              <a:off x="2895600" y="4122739"/>
              <a:ext cx="1492250" cy="68261"/>
            </a:xfrm>
            <a:prstGeom prst="line">
              <a:avLst/>
            </a:prstGeom>
            <a:noFill/>
            <a:ln w="25400" algn="ctr">
              <a:solidFill>
                <a:srgbClr val="C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258" name="Straight Connector 131"/>
            <p:cNvCxnSpPr>
              <a:cxnSpLocks noChangeShapeType="1"/>
            </p:cNvCxnSpPr>
            <p:nvPr/>
          </p:nvCxnSpPr>
          <p:spPr bwMode="auto">
            <a:xfrm flipV="1">
              <a:off x="2895305" y="4524377"/>
              <a:ext cx="1492544" cy="47445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259" name="Straight Connector 135"/>
            <p:cNvCxnSpPr>
              <a:cxnSpLocks noChangeShapeType="1"/>
            </p:cNvCxnSpPr>
            <p:nvPr/>
          </p:nvCxnSpPr>
          <p:spPr bwMode="auto">
            <a:xfrm flipV="1">
              <a:off x="1365250" y="3810001"/>
              <a:ext cx="1530350" cy="178361"/>
            </a:xfrm>
            <a:prstGeom prst="line">
              <a:avLst/>
            </a:prstGeom>
            <a:noFill/>
            <a:ln w="25400" algn="ctr">
              <a:solidFill>
                <a:srgbClr val="C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260" name="Straight Connector 138"/>
            <p:cNvCxnSpPr>
              <a:cxnSpLocks noChangeShapeType="1"/>
            </p:cNvCxnSpPr>
            <p:nvPr/>
          </p:nvCxnSpPr>
          <p:spPr bwMode="auto">
            <a:xfrm rot="16200000" flipH="1">
              <a:off x="2041234" y="3336633"/>
              <a:ext cx="165595" cy="1543137"/>
            </a:xfrm>
            <a:prstGeom prst="line">
              <a:avLst/>
            </a:prstGeom>
            <a:noFill/>
            <a:ln w="25400" algn="ctr">
              <a:solidFill>
                <a:srgbClr val="C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261" name="Straight Connector 140"/>
            <p:cNvCxnSpPr>
              <a:cxnSpLocks noChangeShapeType="1"/>
              <a:stCxn id="10273" idx="7"/>
            </p:cNvCxnSpPr>
            <p:nvPr/>
          </p:nvCxnSpPr>
          <p:spPr bwMode="auto">
            <a:xfrm flipV="1">
              <a:off x="1352463" y="4572001"/>
              <a:ext cx="1543135" cy="484217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262" name="TextBox 143"/>
            <p:cNvSpPr txBox="1">
              <a:spLocks noChangeArrowheads="1"/>
            </p:cNvSpPr>
            <p:nvPr/>
          </p:nvSpPr>
          <p:spPr bwMode="auto">
            <a:xfrm>
              <a:off x="762000" y="2938046"/>
              <a:ext cx="11729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1600">
                  <a:latin typeface="Calibri" pitchFamily="34" charset="0"/>
                </a:rPr>
                <a:t>EMPLOYEES</a:t>
              </a:r>
            </a:p>
          </p:txBody>
        </p:sp>
        <p:sp>
          <p:nvSpPr>
            <p:cNvPr id="10263" name="TextBox 144"/>
            <p:cNvSpPr txBox="1">
              <a:spLocks noChangeArrowheads="1"/>
            </p:cNvSpPr>
            <p:nvPr/>
          </p:nvSpPr>
          <p:spPr bwMode="auto">
            <a:xfrm>
              <a:off x="2377365" y="2938046"/>
              <a:ext cx="105163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1600">
                  <a:latin typeface="Calibri" pitchFamily="34" charset="0"/>
                </a:rPr>
                <a:t>MANAGES</a:t>
              </a:r>
            </a:p>
          </p:txBody>
        </p:sp>
        <p:sp>
          <p:nvSpPr>
            <p:cNvPr id="10264" name="TextBox 145"/>
            <p:cNvSpPr txBox="1">
              <a:spLocks noChangeArrowheads="1"/>
            </p:cNvSpPr>
            <p:nvPr/>
          </p:nvSpPr>
          <p:spPr bwMode="auto">
            <a:xfrm>
              <a:off x="3810000" y="2938046"/>
              <a:ext cx="143289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1600">
                  <a:latin typeface="Calibri" pitchFamily="34" charset="0"/>
                </a:rPr>
                <a:t>DEPARTMENTS</a:t>
              </a:r>
            </a:p>
          </p:txBody>
        </p:sp>
      </p:grpSp>
      <p:sp>
        <p:nvSpPr>
          <p:cNvPr id="147" name="Rounded Rectangular Callout 146"/>
          <p:cNvSpPr/>
          <p:nvPr/>
        </p:nvSpPr>
        <p:spPr bwMode="auto">
          <a:xfrm>
            <a:off x="1132268" y="4639179"/>
            <a:ext cx="3038815" cy="1677987"/>
          </a:xfrm>
          <a:prstGeom prst="wedgeRoundRectCallout">
            <a:avLst>
              <a:gd name="adj1" fmla="val 120456"/>
              <a:gd name="adj2" fmla="val -45866"/>
              <a:gd name="adj3" fmla="val 16667"/>
            </a:avLst>
          </a:prstGeom>
          <a:solidFill>
            <a:schemeClr val="accent3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eaLnBrk="0" hangingPunct="0">
              <a:defRPr/>
            </a:pPr>
            <a:r>
              <a:rPr lang="en-US" sz="2000" u="sng" dirty="0">
                <a:solidFill>
                  <a:schemeClr val="bg1"/>
                </a:solidFill>
                <a:latin typeface="Calibri" pitchFamily="34" charset="0"/>
                <a:cs typeface="+mn-cs"/>
              </a:rPr>
              <a:t>Key Constraint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+mn-cs"/>
              </a:rPr>
              <a:t>:  Given a </a:t>
            </a:r>
            <a:r>
              <a:rPr lang="en-US" sz="2000" i="1" dirty="0">
                <a:solidFill>
                  <a:schemeClr val="bg1"/>
                </a:solidFill>
                <a:latin typeface="Calibri" pitchFamily="34" charset="0"/>
                <a:cs typeface="+mn-cs"/>
              </a:rPr>
              <a:t>Departments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+mn-cs"/>
              </a:rPr>
              <a:t> entity, we can uniquely determine the </a:t>
            </a:r>
            <a:r>
              <a:rPr lang="en-US" sz="2000" i="1" dirty="0">
                <a:solidFill>
                  <a:schemeClr val="bg1"/>
                </a:solidFill>
                <a:latin typeface="Calibri" pitchFamily="34" charset="0"/>
                <a:cs typeface="+mn-cs"/>
              </a:rPr>
              <a:t>Manages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+mn-cs"/>
              </a:rPr>
              <a:t> relationship in which it appears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247FA43-A006-4C86-B47F-A7AA24052D0B}"/>
              </a:ext>
            </a:extLst>
          </p:cNvPr>
          <p:cNvSpPr txBox="1"/>
          <p:nvPr/>
        </p:nvSpPr>
        <p:spPr>
          <a:xfrm>
            <a:off x="4730514" y="18990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685D4CB-A729-4964-8157-69E80666BEA2}"/>
              </a:ext>
            </a:extLst>
          </p:cNvPr>
          <p:cNvSpPr txBox="1"/>
          <p:nvPr/>
        </p:nvSpPr>
        <p:spPr>
          <a:xfrm>
            <a:off x="6251825" y="1885141"/>
            <a:ext cx="7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Many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793728" y="3851369"/>
            <a:ext cx="380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</a:t>
            </a:r>
            <a:r>
              <a:rPr lang="en-US" sz="1600" baseline="-25000" dirty="0"/>
              <a:t>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836180" y="4267112"/>
            <a:ext cx="380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</a:t>
            </a:r>
            <a:r>
              <a:rPr lang="en-US" sz="1600" baseline="-25000" dirty="0"/>
              <a:t>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672719" y="4112627"/>
            <a:ext cx="354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</a:t>
            </a:r>
            <a:r>
              <a:rPr lang="en-US" sz="1600" baseline="-25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1149662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070574" cy="1104900"/>
          </a:xfrm>
        </p:spPr>
        <p:txBody>
          <a:bodyPr>
            <a:noAutofit/>
          </a:bodyPr>
          <a:lstStyle/>
          <a:p>
            <a:r>
              <a:rPr lang="en-US" sz="4800" b="1" dirty="0"/>
              <a:t>Different Kinds of Relationships</a:t>
            </a:r>
          </a:p>
        </p:txBody>
      </p:sp>
      <p:grpSp>
        <p:nvGrpSpPr>
          <p:cNvPr id="11269" name="Group 115"/>
          <p:cNvGrpSpPr>
            <a:grpSpLocks/>
          </p:cNvGrpSpPr>
          <p:nvPr/>
        </p:nvGrpSpPr>
        <p:grpSpPr bwMode="auto">
          <a:xfrm>
            <a:off x="3115468" y="1845344"/>
            <a:ext cx="981075" cy="2520950"/>
            <a:chOff x="4711700" y="1447800"/>
            <a:chExt cx="981075" cy="2520389"/>
          </a:xfrm>
        </p:grpSpPr>
        <p:sp>
          <p:nvSpPr>
            <p:cNvPr id="11327" name="Freeform 6"/>
            <p:cNvSpPr>
              <a:spLocks/>
            </p:cNvSpPr>
            <p:nvPr/>
          </p:nvSpPr>
          <p:spPr bwMode="auto">
            <a:xfrm>
              <a:off x="5354638" y="1447800"/>
              <a:ext cx="338137" cy="2149475"/>
            </a:xfrm>
            <a:custGeom>
              <a:avLst/>
              <a:gdLst>
                <a:gd name="T0" fmla="*/ 2147483647 w 213"/>
                <a:gd name="T1" fmla="*/ 2147483647 h 1354"/>
                <a:gd name="T2" fmla="*/ 2147483647 w 213"/>
                <a:gd name="T3" fmla="*/ 2147483647 h 1354"/>
                <a:gd name="T4" fmla="*/ 2147483647 w 213"/>
                <a:gd name="T5" fmla="*/ 2147483647 h 1354"/>
                <a:gd name="T6" fmla="*/ 2147483647 w 213"/>
                <a:gd name="T7" fmla="*/ 2147483647 h 1354"/>
                <a:gd name="T8" fmla="*/ 2147483647 w 213"/>
                <a:gd name="T9" fmla="*/ 2147483647 h 1354"/>
                <a:gd name="T10" fmla="*/ 2147483647 w 213"/>
                <a:gd name="T11" fmla="*/ 2147483647 h 1354"/>
                <a:gd name="T12" fmla="*/ 2147483647 w 213"/>
                <a:gd name="T13" fmla="*/ 2147483647 h 1354"/>
                <a:gd name="T14" fmla="*/ 2147483647 w 213"/>
                <a:gd name="T15" fmla="*/ 2147483647 h 1354"/>
                <a:gd name="T16" fmla="*/ 2147483647 w 213"/>
                <a:gd name="T17" fmla="*/ 2147483647 h 1354"/>
                <a:gd name="T18" fmla="*/ 2147483647 w 213"/>
                <a:gd name="T19" fmla="*/ 2147483647 h 1354"/>
                <a:gd name="T20" fmla="*/ 2147483647 w 213"/>
                <a:gd name="T21" fmla="*/ 2147483647 h 1354"/>
                <a:gd name="T22" fmla="*/ 2147483647 w 213"/>
                <a:gd name="T23" fmla="*/ 2147483647 h 1354"/>
                <a:gd name="T24" fmla="*/ 2147483647 w 213"/>
                <a:gd name="T25" fmla="*/ 2147483647 h 1354"/>
                <a:gd name="T26" fmla="*/ 2147483647 w 213"/>
                <a:gd name="T27" fmla="*/ 2147483647 h 1354"/>
                <a:gd name="T28" fmla="*/ 2147483647 w 213"/>
                <a:gd name="T29" fmla="*/ 2147483647 h 1354"/>
                <a:gd name="T30" fmla="*/ 2147483647 w 213"/>
                <a:gd name="T31" fmla="*/ 2147483647 h 1354"/>
                <a:gd name="T32" fmla="*/ 2147483647 w 213"/>
                <a:gd name="T33" fmla="*/ 2147483647 h 1354"/>
                <a:gd name="T34" fmla="*/ 2147483647 w 213"/>
                <a:gd name="T35" fmla="*/ 2147483647 h 1354"/>
                <a:gd name="T36" fmla="*/ 2147483647 w 213"/>
                <a:gd name="T37" fmla="*/ 2147483647 h 1354"/>
                <a:gd name="T38" fmla="*/ 2147483647 w 213"/>
                <a:gd name="T39" fmla="*/ 2147483647 h 1354"/>
                <a:gd name="T40" fmla="*/ 2147483647 w 213"/>
                <a:gd name="T41" fmla="*/ 2147483647 h 1354"/>
                <a:gd name="T42" fmla="*/ 2147483647 w 213"/>
                <a:gd name="T43" fmla="*/ 2147483647 h 1354"/>
                <a:gd name="T44" fmla="*/ 2147483647 w 213"/>
                <a:gd name="T45" fmla="*/ 2147483647 h 1354"/>
                <a:gd name="T46" fmla="*/ 2147483647 w 213"/>
                <a:gd name="T47" fmla="*/ 2147483647 h 1354"/>
                <a:gd name="T48" fmla="*/ 2147483647 w 213"/>
                <a:gd name="T49" fmla="*/ 2147483647 h 1354"/>
                <a:gd name="T50" fmla="*/ 2147483647 w 213"/>
                <a:gd name="T51" fmla="*/ 2147483647 h 1354"/>
                <a:gd name="T52" fmla="*/ 2147483647 w 213"/>
                <a:gd name="T53" fmla="*/ 2147483647 h 1354"/>
                <a:gd name="T54" fmla="*/ 2147483647 w 213"/>
                <a:gd name="T55" fmla="*/ 2147483647 h 1354"/>
                <a:gd name="T56" fmla="*/ 2147483647 w 213"/>
                <a:gd name="T57" fmla="*/ 2147483647 h 1354"/>
                <a:gd name="T58" fmla="*/ 2147483647 w 213"/>
                <a:gd name="T59" fmla="*/ 2147483647 h 1354"/>
                <a:gd name="T60" fmla="*/ 2147483647 w 213"/>
                <a:gd name="T61" fmla="*/ 2147483647 h 1354"/>
                <a:gd name="T62" fmla="*/ 2147483647 w 213"/>
                <a:gd name="T63" fmla="*/ 2147483647 h 1354"/>
                <a:gd name="T64" fmla="*/ 2147483647 w 213"/>
                <a:gd name="T65" fmla="*/ 2147483647 h 1354"/>
                <a:gd name="T66" fmla="*/ 2147483647 w 213"/>
                <a:gd name="T67" fmla="*/ 2147483647 h 1354"/>
                <a:gd name="T68" fmla="*/ 2147483647 w 213"/>
                <a:gd name="T69" fmla="*/ 2147483647 h 1354"/>
                <a:gd name="T70" fmla="*/ 2147483647 w 213"/>
                <a:gd name="T71" fmla="*/ 2147483647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6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1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4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7" y="10"/>
                  </a:lnTo>
                  <a:lnTo>
                    <a:pt x="79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5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19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6" y="445"/>
                  </a:lnTo>
                  <a:lnTo>
                    <a:pt x="4" y="501"/>
                  </a:lnTo>
                  <a:lnTo>
                    <a:pt x="2" y="559"/>
                  </a:lnTo>
                  <a:lnTo>
                    <a:pt x="1" y="617"/>
                  </a:lnTo>
                  <a:lnTo>
                    <a:pt x="0" y="677"/>
                  </a:lnTo>
                  <a:lnTo>
                    <a:pt x="1" y="735"/>
                  </a:lnTo>
                  <a:lnTo>
                    <a:pt x="2" y="794"/>
                  </a:lnTo>
                  <a:lnTo>
                    <a:pt x="4" y="851"/>
                  </a:lnTo>
                  <a:lnTo>
                    <a:pt x="6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19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5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9" y="1330"/>
                  </a:lnTo>
                  <a:lnTo>
                    <a:pt x="87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4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1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6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8" name="Freeform 11"/>
            <p:cNvSpPr>
              <a:spLocks/>
            </p:cNvSpPr>
            <p:nvPr/>
          </p:nvSpPr>
          <p:spPr bwMode="auto">
            <a:xfrm>
              <a:off x="4711700" y="1455737"/>
              <a:ext cx="338138" cy="2149475"/>
            </a:xfrm>
            <a:custGeom>
              <a:avLst/>
              <a:gdLst>
                <a:gd name="T0" fmla="*/ 2147483647 w 213"/>
                <a:gd name="T1" fmla="*/ 2147483647 h 1354"/>
                <a:gd name="T2" fmla="*/ 2147483647 w 213"/>
                <a:gd name="T3" fmla="*/ 2147483647 h 1354"/>
                <a:gd name="T4" fmla="*/ 2147483647 w 213"/>
                <a:gd name="T5" fmla="*/ 2147483647 h 1354"/>
                <a:gd name="T6" fmla="*/ 2147483647 w 213"/>
                <a:gd name="T7" fmla="*/ 2147483647 h 1354"/>
                <a:gd name="T8" fmla="*/ 2147483647 w 213"/>
                <a:gd name="T9" fmla="*/ 2147483647 h 1354"/>
                <a:gd name="T10" fmla="*/ 2147483647 w 213"/>
                <a:gd name="T11" fmla="*/ 2147483647 h 1354"/>
                <a:gd name="T12" fmla="*/ 2147483647 w 213"/>
                <a:gd name="T13" fmla="*/ 2147483647 h 1354"/>
                <a:gd name="T14" fmla="*/ 2147483647 w 213"/>
                <a:gd name="T15" fmla="*/ 2147483647 h 1354"/>
                <a:gd name="T16" fmla="*/ 2147483647 w 213"/>
                <a:gd name="T17" fmla="*/ 2147483647 h 1354"/>
                <a:gd name="T18" fmla="*/ 2147483647 w 213"/>
                <a:gd name="T19" fmla="*/ 2147483647 h 1354"/>
                <a:gd name="T20" fmla="*/ 2147483647 w 213"/>
                <a:gd name="T21" fmla="*/ 2147483647 h 1354"/>
                <a:gd name="T22" fmla="*/ 2147483647 w 213"/>
                <a:gd name="T23" fmla="*/ 2147483647 h 1354"/>
                <a:gd name="T24" fmla="*/ 2147483647 w 213"/>
                <a:gd name="T25" fmla="*/ 2147483647 h 1354"/>
                <a:gd name="T26" fmla="*/ 2147483647 w 213"/>
                <a:gd name="T27" fmla="*/ 2147483647 h 1354"/>
                <a:gd name="T28" fmla="*/ 2147483647 w 213"/>
                <a:gd name="T29" fmla="*/ 2147483647 h 1354"/>
                <a:gd name="T30" fmla="*/ 2147483647 w 213"/>
                <a:gd name="T31" fmla="*/ 2147483647 h 1354"/>
                <a:gd name="T32" fmla="*/ 2147483647 w 213"/>
                <a:gd name="T33" fmla="*/ 2147483647 h 1354"/>
                <a:gd name="T34" fmla="*/ 2147483647 w 213"/>
                <a:gd name="T35" fmla="*/ 2147483647 h 1354"/>
                <a:gd name="T36" fmla="*/ 2147483647 w 213"/>
                <a:gd name="T37" fmla="*/ 2147483647 h 1354"/>
                <a:gd name="T38" fmla="*/ 2147483647 w 213"/>
                <a:gd name="T39" fmla="*/ 2147483647 h 1354"/>
                <a:gd name="T40" fmla="*/ 2147483647 w 213"/>
                <a:gd name="T41" fmla="*/ 2147483647 h 1354"/>
                <a:gd name="T42" fmla="*/ 2147483647 w 213"/>
                <a:gd name="T43" fmla="*/ 2147483647 h 1354"/>
                <a:gd name="T44" fmla="*/ 2147483647 w 213"/>
                <a:gd name="T45" fmla="*/ 2147483647 h 1354"/>
                <a:gd name="T46" fmla="*/ 2147483647 w 213"/>
                <a:gd name="T47" fmla="*/ 2147483647 h 1354"/>
                <a:gd name="T48" fmla="*/ 2147483647 w 213"/>
                <a:gd name="T49" fmla="*/ 2147483647 h 1354"/>
                <a:gd name="T50" fmla="*/ 2147483647 w 213"/>
                <a:gd name="T51" fmla="*/ 2147483647 h 1354"/>
                <a:gd name="T52" fmla="*/ 2147483647 w 213"/>
                <a:gd name="T53" fmla="*/ 2147483647 h 1354"/>
                <a:gd name="T54" fmla="*/ 2147483647 w 213"/>
                <a:gd name="T55" fmla="*/ 2147483647 h 1354"/>
                <a:gd name="T56" fmla="*/ 2147483647 w 213"/>
                <a:gd name="T57" fmla="*/ 2147483647 h 1354"/>
                <a:gd name="T58" fmla="*/ 2147483647 w 213"/>
                <a:gd name="T59" fmla="*/ 2147483647 h 1354"/>
                <a:gd name="T60" fmla="*/ 2147483647 w 213"/>
                <a:gd name="T61" fmla="*/ 2147483647 h 1354"/>
                <a:gd name="T62" fmla="*/ 2147483647 w 213"/>
                <a:gd name="T63" fmla="*/ 2147483647 h 1354"/>
                <a:gd name="T64" fmla="*/ 2147483647 w 213"/>
                <a:gd name="T65" fmla="*/ 2147483647 h 1354"/>
                <a:gd name="T66" fmla="*/ 2147483647 w 213"/>
                <a:gd name="T67" fmla="*/ 2147483647 h 1354"/>
                <a:gd name="T68" fmla="*/ 2147483647 w 213"/>
                <a:gd name="T69" fmla="*/ 2147483647 h 1354"/>
                <a:gd name="T70" fmla="*/ 2147483647 w 213"/>
                <a:gd name="T71" fmla="*/ 2147483647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9" y="501"/>
                  </a:lnTo>
                  <a:lnTo>
                    <a:pt x="206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1" y="63"/>
                  </a:lnTo>
                  <a:lnTo>
                    <a:pt x="142" y="40"/>
                  </a:lnTo>
                  <a:lnTo>
                    <a:pt x="134" y="22"/>
                  </a:lnTo>
                  <a:lnTo>
                    <a:pt x="125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8" y="10"/>
                  </a:lnTo>
                  <a:lnTo>
                    <a:pt x="79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6" y="122"/>
                  </a:lnTo>
                  <a:lnTo>
                    <a:pt x="38" y="158"/>
                  </a:lnTo>
                  <a:lnTo>
                    <a:pt x="32" y="198"/>
                  </a:lnTo>
                  <a:lnTo>
                    <a:pt x="25" y="241"/>
                  </a:lnTo>
                  <a:lnTo>
                    <a:pt x="20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7" y="445"/>
                  </a:lnTo>
                  <a:lnTo>
                    <a:pt x="4" y="501"/>
                  </a:lnTo>
                  <a:lnTo>
                    <a:pt x="2" y="559"/>
                  </a:lnTo>
                  <a:lnTo>
                    <a:pt x="1" y="617"/>
                  </a:lnTo>
                  <a:lnTo>
                    <a:pt x="0" y="677"/>
                  </a:lnTo>
                  <a:lnTo>
                    <a:pt x="1" y="735"/>
                  </a:lnTo>
                  <a:lnTo>
                    <a:pt x="2" y="794"/>
                  </a:lnTo>
                  <a:lnTo>
                    <a:pt x="4" y="851"/>
                  </a:lnTo>
                  <a:lnTo>
                    <a:pt x="7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20" y="1064"/>
                  </a:lnTo>
                  <a:lnTo>
                    <a:pt x="25" y="1112"/>
                  </a:lnTo>
                  <a:lnTo>
                    <a:pt x="32" y="1155"/>
                  </a:lnTo>
                  <a:lnTo>
                    <a:pt x="38" y="1195"/>
                  </a:lnTo>
                  <a:lnTo>
                    <a:pt x="46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9" y="1330"/>
                  </a:lnTo>
                  <a:lnTo>
                    <a:pt x="88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5" y="1343"/>
                  </a:lnTo>
                  <a:lnTo>
                    <a:pt x="134" y="1330"/>
                  </a:lnTo>
                  <a:lnTo>
                    <a:pt x="142" y="1312"/>
                  </a:lnTo>
                  <a:lnTo>
                    <a:pt x="151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6" y="908"/>
                  </a:lnTo>
                  <a:lnTo>
                    <a:pt x="209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9" name="Rectangle 15"/>
            <p:cNvSpPr>
              <a:spLocks noChangeArrowheads="1"/>
            </p:cNvSpPr>
            <p:nvPr/>
          </p:nvSpPr>
          <p:spPr bwMode="auto">
            <a:xfrm>
              <a:off x="4829175" y="3632200"/>
              <a:ext cx="742192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70C0"/>
                  </a:solidFill>
                  <a:latin typeface="Arial" charset="0"/>
                </a:rPr>
                <a:t>1-to-1</a:t>
              </a:r>
            </a:p>
          </p:txBody>
        </p:sp>
        <p:sp>
          <p:nvSpPr>
            <p:cNvPr id="11330" name="Line 18"/>
            <p:cNvSpPr>
              <a:spLocks noChangeShapeType="1"/>
            </p:cNvSpPr>
            <p:nvPr/>
          </p:nvSpPr>
          <p:spPr bwMode="auto">
            <a:xfrm>
              <a:off x="4895850" y="1800225"/>
              <a:ext cx="609600" cy="8731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1" name="Line 19"/>
            <p:cNvSpPr>
              <a:spLocks noChangeShapeType="1"/>
            </p:cNvSpPr>
            <p:nvPr/>
          </p:nvSpPr>
          <p:spPr bwMode="auto">
            <a:xfrm>
              <a:off x="4870726" y="2186306"/>
              <a:ext cx="655362" cy="10128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2" name="Line 20"/>
            <p:cNvSpPr>
              <a:spLocks noChangeShapeType="1"/>
            </p:cNvSpPr>
            <p:nvPr/>
          </p:nvSpPr>
          <p:spPr bwMode="auto">
            <a:xfrm flipV="1">
              <a:off x="4846638" y="2668587"/>
              <a:ext cx="649287" cy="6350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3" name="Oval 58"/>
            <p:cNvSpPr>
              <a:spLocks noChangeArrowheads="1"/>
            </p:cNvSpPr>
            <p:nvPr/>
          </p:nvSpPr>
          <p:spPr bwMode="auto">
            <a:xfrm>
              <a:off x="4810125" y="1758950"/>
              <a:ext cx="87313" cy="104775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334" name="Oval 59"/>
            <p:cNvSpPr>
              <a:spLocks noChangeArrowheads="1"/>
            </p:cNvSpPr>
            <p:nvPr/>
          </p:nvSpPr>
          <p:spPr bwMode="auto">
            <a:xfrm>
              <a:off x="4810125" y="2135187"/>
              <a:ext cx="87313" cy="104775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335" name="Oval 60"/>
            <p:cNvSpPr>
              <a:spLocks noChangeArrowheads="1"/>
            </p:cNvSpPr>
            <p:nvPr/>
          </p:nvSpPr>
          <p:spPr bwMode="auto">
            <a:xfrm>
              <a:off x="4810125" y="2501900"/>
              <a:ext cx="87313" cy="104775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336" name="Oval 61"/>
            <p:cNvSpPr>
              <a:spLocks noChangeArrowheads="1"/>
            </p:cNvSpPr>
            <p:nvPr/>
          </p:nvSpPr>
          <p:spPr bwMode="auto">
            <a:xfrm>
              <a:off x="4810125" y="2871787"/>
              <a:ext cx="87313" cy="104775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337" name="Oval 62"/>
            <p:cNvSpPr>
              <a:spLocks noChangeArrowheads="1"/>
            </p:cNvSpPr>
            <p:nvPr/>
          </p:nvSpPr>
          <p:spPr bwMode="auto">
            <a:xfrm>
              <a:off x="4810125" y="3240087"/>
              <a:ext cx="87313" cy="104775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11338" name="Group 85"/>
            <p:cNvGrpSpPr>
              <a:grpSpLocks/>
            </p:cNvGrpSpPr>
            <p:nvPr/>
          </p:nvGrpSpPr>
          <p:grpSpPr bwMode="auto">
            <a:xfrm>
              <a:off x="5464175" y="1838325"/>
              <a:ext cx="87313" cy="1295400"/>
              <a:chOff x="2433" y="2302"/>
              <a:chExt cx="55" cy="816"/>
            </a:xfrm>
          </p:grpSpPr>
          <p:sp>
            <p:nvSpPr>
              <p:cNvPr id="11339" name="Oval 81"/>
              <p:cNvSpPr>
                <a:spLocks noChangeArrowheads="1"/>
              </p:cNvSpPr>
              <p:nvPr/>
            </p:nvSpPr>
            <p:spPr bwMode="auto">
              <a:xfrm>
                <a:off x="2433" y="2302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40" name="Oval 82"/>
              <p:cNvSpPr>
                <a:spLocks noChangeArrowheads="1"/>
              </p:cNvSpPr>
              <p:nvPr/>
            </p:nvSpPr>
            <p:spPr bwMode="auto">
              <a:xfrm>
                <a:off x="2433" y="254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41" name="Oval 83"/>
              <p:cNvSpPr>
                <a:spLocks noChangeArrowheads="1"/>
              </p:cNvSpPr>
              <p:nvPr/>
            </p:nvSpPr>
            <p:spPr bwMode="auto">
              <a:xfrm>
                <a:off x="2433" y="2802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42" name="Oval 84"/>
              <p:cNvSpPr>
                <a:spLocks noChangeArrowheads="1"/>
              </p:cNvSpPr>
              <p:nvPr/>
            </p:nvSpPr>
            <p:spPr bwMode="auto">
              <a:xfrm>
                <a:off x="2433" y="3052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</p:grpSp>
      <p:grpSp>
        <p:nvGrpSpPr>
          <p:cNvPr id="11270" name="Group 114"/>
          <p:cNvGrpSpPr>
            <a:grpSpLocks/>
          </p:cNvGrpSpPr>
          <p:nvPr/>
        </p:nvGrpSpPr>
        <p:grpSpPr bwMode="auto">
          <a:xfrm>
            <a:off x="5020468" y="1772319"/>
            <a:ext cx="1141413" cy="2520950"/>
            <a:chOff x="6172200" y="1447800"/>
            <a:chExt cx="1141413" cy="2520950"/>
          </a:xfrm>
        </p:grpSpPr>
        <p:sp>
          <p:nvSpPr>
            <p:cNvPr id="11309" name="Freeform 7"/>
            <p:cNvSpPr>
              <a:spLocks/>
            </p:cNvSpPr>
            <p:nvPr/>
          </p:nvSpPr>
          <p:spPr bwMode="auto">
            <a:xfrm>
              <a:off x="6178550" y="1455737"/>
              <a:ext cx="338138" cy="2149475"/>
            </a:xfrm>
            <a:custGeom>
              <a:avLst/>
              <a:gdLst>
                <a:gd name="T0" fmla="*/ 2147483647 w 213"/>
                <a:gd name="T1" fmla="*/ 2147483647 h 1354"/>
                <a:gd name="T2" fmla="*/ 2147483647 w 213"/>
                <a:gd name="T3" fmla="*/ 2147483647 h 1354"/>
                <a:gd name="T4" fmla="*/ 2147483647 w 213"/>
                <a:gd name="T5" fmla="*/ 2147483647 h 1354"/>
                <a:gd name="T6" fmla="*/ 2147483647 w 213"/>
                <a:gd name="T7" fmla="*/ 2147483647 h 1354"/>
                <a:gd name="T8" fmla="*/ 2147483647 w 213"/>
                <a:gd name="T9" fmla="*/ 2147483647 h 1354"/>
                <a:gd name="T10" fmla="*/ 2147483647 w 213"/>
                <a:gd name="T11" fmla="*/ 2147483647 h 1354"/>
                <a:gd name="T12" fmla="*/ 2147483647 w 213"/>
                <a:gd name="T13" fmla="*/ 2147483647 h 1354"/>
                <a:gd name="T14" fmla="*/ 2147483647 w 213"/>
                <a:gd name="T15" fmla="*/ 2147483647 h 1354"/>
                <a:gd name="T16" fmla="*/ 2147483647 w 213"/>
                <a:gd name="T17" fmla="*/ 2147483647 h 1354"/>
                <a:gd name="T18" fmla="*/ 2147483647 w 213"/>
                <a:gd name="T19" fmla="*/ 2147483647 h 1354"/>
                <a:gd name="T20" fmla="*/ 2147483647 w 213"/>
                <a:gd name="T21" fmla="*/ 2147483647 h 1354"/>
                <a:gd name="T22" fmla="*/ 2147483647 w 213"/>
                <a:gd name="T23" fmla="*/ 2147483647 h 1354"/>
                <a:gd name="T24" fmla="*/ 2147483647 w 213"/>
                <a:gd name="T25" fmla="*/ 2147483647 h 1354"/>
                <a:gd name="T26" fmla="*/ 2147483647 w 213"/>
                <a:gd name="T27" fmla="*/ 2147483647 h 1354"/>
                <a:gd name="T28" fmla="*/ 2147483647 w 213"/>
                <a:gd name="T29" fmla="*/ 2147483647 h 1354"/>
                <a:gd name="T30" fmla="*/ 2147483647 w 213"/>
                <a:gd name="T31" fmla="*/ 2147483647 h 1354"/>
                <a:gd name="T32" fmla="*/ 2147483647 w 213"/>
                <a:gd name="T33" fmla="*/ 2147483647 h 1354"/>
                <a:gd name="T34" fmla="*/ 2147483647 w 213"/>
                <a:gd name="T35" fmla="*/ 2147483647 h 1354"/>
                <a:gd name="T36" fmla="*/ 2147483647 w 213"/>
                <a:gd name="T37" fmla="*/ 2147483647 h 1354"/>
                <a:gd name="T38" fmla="*/ 2147483647 w 213"/>
                <a:gd name="T39" fmla="*/ 2147483647 h 1354"/>
                <a:gd name="T40" fmla="*/ 2147483647 w 213"/>
                <a:gd name="T41" fmla="*/ 2147483647 h 1354"/>
                <a:gd name="T42" fmla="*/ 2147483647 w 213"/>
                <a:gd name="T43" fmla="*/ 2147483647 h 1354"/>
                <a:gd name="T44" fmla="*/ 2147483647 w 213"/>
                <a:gd name="T45" fmla="*/ 2147483647 h 1354"/>
                <a:gd name="T46" fmla="*/ 2147483647 w 213"/>
                <a:gd name="T47" fmla="*/ 2147483647 h 1354"/>
                <a:gd name="T48" fmla="*/ 2147483647 w 213"/>
                <a:gd name="T49" fmla="*/ 2147483647 h 1354"/>
                <a:gd name="T50" fmla="*/ 2147483647 w 213"/>
                <a:gd name="T51" fmla="*/ 2147483647 h 1354"/>
                <a:gd name="T52" fmla="*/ 2147483647 w 213"/>
                <a:gd name="T53" fmla="*/ 2147483647 h 1354"/>
                <a:gd name="T54" fmla="*/ 2147483647 w 213"/>
                <a:gd name="T55" fmla="*/ 2147483647 h 1354"/>
                <a:gd name="T56" fmla="*/ 2147483647 w 213"/>
                <a:gd name="T57" fmla="*/ 2147483647 h 1354"/>
                <a:gd name="T58" fmla="*/ 2147483647 w 213"/>
                <a:gd name="T59" fmla="*/ 2147483647 h 1354"/>
                <a:gd name="T60" fmla="*/ 2147483647 w 213"/>
                <a:gd name="T61" fmla="*/ 2147483647 h 1354"/>
                <a:gd name="T62" fmla="*/ 2147483647 w 213"/>
                <a:gd name="T63" fmla="*/ 2147483647 h 1354"/>
                <a:gd name="T64" fmla="*/ 2147483647 w 213"/>
                <a:gd name="T65" fmla="*/ 2147483647 h 1354"/>
                <a:gd name="T66" fmla="*/ 2147483647 w 213"/>
                <a:gd name="T67" fmla="*/ 2147483647 h 1354"/>
                <a:gd name="T68" fmla="*/ 2147483647 w 213"/>
                <a:gd name="T69" fmla="*/ 2147483647 h 1354"/>
                <a:gd name="T70" fmla="*/ 2147483647 w 213"/>
                <a:gd name="T71" fmla="*/ 2147483647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1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5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8" y="10"/>
                  </a:lnTo>
                  <a:lnTo>
                    <a:pt x="79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6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20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7" y="445"/>
                  </a:lnTo>
                  <a:lnTo>
                    <a:pt x="4" y="501"/>
                  </a:lnTo>
                  <a:lnTo>
                    <a:pt x="2" y="559"/>
                  </a:lnTo>
                  <a:lnTo>
                    <a:pt x="1" y="617"/>
                  </a:lnTo>
                  <a:lnTo>
                    <a:pt x="0" y="677"/>
                  </a:lnTo>
                  <a:lnTo>
                    <a:pt x="1" y="735"/>
                  </a:lnTo>
                  <a:lnTo>
                    <a:pt x="2" y="794"/>
                  </a:lnTo>
                  <a:lnTo>
                    <a:pt x="4" y="851"/>
                  </a:lnTo>
                  <a:lnTo>
                    <a:pt x="7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20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6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9" y="1330"/>
                  </a:lnTo>
                  <a:lnTo>
                    <a:pt x="88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5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1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Freeform 8"/>
            <p:cNvSpPr>
              <a:spLocks/>
            </p:cNvSpPr>
            <p:nvPr/>
          </p:nvSpPr>
          <p:spPr bwMode="auto">
            <a:xfrm>
              <a:off x="6837363" y="1447800"/>
              <a:ext cx="338137" cy="2149475"/>
            </a:xfrm>
            <a:custGeom>
              <a:avLst/>
              <a:gdLst>
                <a:gd name="T0" fmla="*/ 2147483647 w 213"/>
                <a:gd name="T1" fmla="*/ 2147483647 h 1354"/>
                <a:gd name="T2" fmla="*/ 2147483647 w 213"/>
                <a:gd name="T3" fmla="*/ 2147483647 h 1354"/>
                <a:gd name="T4" fmla="*/ 2147483647 w 213"/>
                <a:gd name="T5" fmla="*/ 2147483647 h 1354"/>
                <a:gd name="T6" fmla="*/ 2147483647 w 213"/>
                <a:gd name="T7" fmla="*/ 2147483647 h 1354"/>
                <a:gd name="T8" fmla="*/ 2147483647 w 213"/>
                <a:gd name="T9" fmla="*/ 2147483647 h 1354"/>
                <a:gd name="T10" fmla="*/ 2147483647 w 213"/>
                <a:gd name="T11" fmla="*/ 2147483647 h 1354"/>
                <a:gd name="T12" fmla="*/ 2147483647 w 213"/>
                <a:gd name="T13" fmla="*/ 2147483647 h 1354"/>
                <a:gd name="T14" fmla="*/ 2147483647 w 213"/>
                <a:gd name="T15" fmla="*/ 2147483647 h 1354"/>
                <a:gd name="T16" fmla="*/ 2147483647 w 213"/>
                <a:gd name="T17" fmla="*/ 2147483647 h 1354"/>
                <a:gd name="T18" fmla="*/ 2147483647 w 213"/>
                <a:gd name="T19" fmla="*/ 2147483647 h 1354"/>
                <a:gd name="T20" fmla="*/ 2147483647 w 213"/>
                <a:gd name="T21" fmla="*/ 2147483647 h 1354"/>
                <a:gd name="T22" fmla="*/ 2147483647 w 213"/>
                <a:gd name="T23" fmla="*/ 2147483647 h 1354"/>
                <a:gd name="T24" fmla="*/ 2147483647 w 213"/>
                <a:gd name="T25" fmla="*/ 2147483647 h 1354"/>
                <a:gd name="T26" fmla="*/ 2147483647 w 213"/>
                <a:gd name="T27" fmla="*/ 2147483647 h 1354"/>
                <a:gd name="T28" fmla="*/ 2147483647 w 213"/>
                <a:gd name="T29" fmla="*/ 2147483647 h 1354"/>
                <a:gd name="T30" fmla="*/ 2147483647 w 213"/>
                <a:gd name="T31" fmla="*/ 2147483647 h 1354"/>
                <a:gd name="T32" fmla="*/ 2147483647 w 213"/>
                <a:gd name="T33" fmla="*/ 2147483647 h 1354"/>
                <a:gd name="T34" fmla="*/ 0 w 213"/>
                <a:gd name="T35" fmla="*/ 2147483647 h 1354"/>
                <a:gd name="T36" fmla="*/ 0 w 213"/>
                <a:gd name="T37" fmla="*/ 2147483647 h 1354"/>
                <a:gd name="T38" fmla="*/ 2147483647 w 213"/>
                <a:gd name="T39" fmla="*/ 2147483647 h 1354"/>
                <a:gd name="T40" fmla="*/ 2147483647 w 213"/>
                <a:gd name="T41" fmla="*/ 2147483647 h 1354"/>
                <a:gd name="T42" fmla="*/ 2147483647 w 213"/>
                <a:gd name="T43" fmla="*/ 2147483647 h 1354"/>
                <a:gd name="T44" fmla="*/ 2147483647 w 213"/>
                <a:gd name="T45" fmla="*/ 2147483647 h 1354"/>
                <a:gd name="T46" fmla="*/ 2147483647 w 213"/>
                <a:gd name="T47" fmla="*/ 2147483647 h 1354"/>
                <a:gd name="T48" fmla="*/ 2147483647 w 213"/>
                <a:gd name="T49" fmla="*/ 2147483647 h 1354"/>
                <a:gd name="T50" fmla="*/ 2147483647 w 213"/>
                <a:gd name="T51" fmla="*/ 2147483647 h 1354"/>
                <a:gd name="T52" fmla="*/ 2147483647 w 213"/>
                <a:gd name="T53" fmla="*/ 2147483647 h 1354"/>
                <a:gd name="T54" fmla="*/ 2147483647 w 213"/>
                <a:gd name="T55" fmla="*/ 2147483647 h 1354"/>
                <a:gd name="T56" fmla="*/ 2147483647 w 213"/>
                <a:gd name="T57" fmla="*/ 2147483647 h 1354"/>
                <a:gd name="T58" fmla="*/ 2147483647 w 213"/>
                <a:gd name="T59" fmla="*/ 2147483647 h 1354"/>
                <a:gd name="T60" fmla="*/ 2147483647 w 213"/>
                <a:gd name="T61" fmla="*/ 2147483647 h 1354"/>
                <a:gd name="T62" fmla="*/ 2147483647 w 213"/>
                <a:gd name="T63" fmla="*/ 2147483647 h 1354"/>
                <a:gd name="T64" fmla="*/ 2147483647 w 213"/>
                <a:gd name="T65" fmla="*/ 2147483647 h 1354"/>
                <a:gd name="T66" fmla="*/ 2147483647 w 213"/>
                <a:gd name="T67" fmla="*/ 2147483647 h 1354"/>
                <a:gd name="T68" fmla="*/ 2147483647 w 213"/>
                <a:gd name="T69" fmla="*/ 2147483647 h 1354"/>
                <a:gd name="T70" fmla="*/ 2147483647 w 213"/>
                <a:gd name="T71" fmla="*/ 2147483647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0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4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7" y="10"/>
                  </a:lnTo>
                  <a:lnTo>
                    <a:pt x="78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5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19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6" y="445"/>
                  </a:lnTo>
                  <a:lnTo>
                    <a:pt x="3" y="501"/>
                  </a:lnTo>
                  <a:lnTo>
                    <a:pt x="1" y="559"/>
                  </a:lnTo>
                  <a:lnTo>
                    <a:pt x="0" y="617"/>
                  </a:lnTo>
                  <a:lnTo>
                    <a:pt x="0" y="677"/>
                  </a:lnTo>
                  <a:lnTo>
                    <a:pt x="0" y="735"/>
                  </a:lnTo>
                  <a:lnTo>
                    <a:pt x="1" y="794"/>
                  </a:lnTo>
                  <a:lnTo>
                    <a:pt x="3" y="851"/>
                  </a:lnTo>
                  <a:lnTo>
                    <a:pt x="6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19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5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8" y="1330"/>
                  </a:lnTo>
                  <a:lnTo>
                    <a:pt x="87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4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0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Rectangle 16"/>
            <p:cNvSpPr>
              <a:spLocks noChangeArrowheads="1"/>
            </p:cNvSpPr>
            <p:nvPr/>
          </p:nvSpPr>
          <p:spPr bwMode="auto">
            <a:xfrm>
              <a:off x="6172200" y="3632200"/>
              <a:ext cx="11414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70C0"/>
                  </a:solidFill>
                  <a:latin typeface="Arial" charset="0"/>
                </a:rPr>
                <a:t>1-to Many</a:t>
              </a:r>
            </a:p>
          </p:txBody>
        </p:sp>
        <p:sp>
          <p:nvSpPr>
            <p:cNvPr id="11312" name="Line 21"/>
            <p:cNvSpPr>
              <a:spLocks noChangeShapeType="1"/>
            </p:cNvSpPr>
            <p:nvPr/>
          </p:nvSpPr>
          <p:spPr bwMode="auto">
            <a:xfrm>
              <a:off x="6380163" y="1779587"/>
              <a:ext cx="630237" cy="1079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Line 22"/>
            <p:cNvSpPr>
              <a:spLocks noChangeShapeType="1"/>
            </p:cNvSpPr>
            <p:nvPr/>
          </p:nvSpPr>
          <p:spPr bwMode="auto">
            <a:xfrm>
              <a:off x="6361113" y="2160587"/>
              <a:ext cx="628650" cy="14763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Line 23"/>
            <p:cNvSpPr>
              <a:spLocks noChangeShapeType="1"/>
            </p:cNvSpPr>
            <p:nvPr/>
          </p:nvSpPr>
          <p:spPr bwMode="auto">
            <a:xfrm>
              <a:off x="6380163" y="2181225"/>
              <a:ext cx="609600" cy="92868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Line 24"/>
            <p:cNvSpPr>
              <a:spLocks noChangeShapeType="1"/>
            </p:cNvSpPr>
            <p:nvPr/>
          </p:nvSpPr>
          <p:spPr bwMode="auto">
            <a:xfrm flipH="1">
              <a:off x="6327775" y="2701925"/>
              <a:ext cx="674688" cy="58896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16" name="Group 68"/>
            <p:cNvGrpSpPr>
              <a:grpSpLocks/>
            </p:cNvGrpSpPr>
            <p:nvPr/>
          </p:nvGrpSpPr>
          <p:grpSpPr bwMode="auto">
            <a:xfrm>
              <a:off x="6313488" y="1736725"/>
              <a:ext cx="87312" cy="1585912"/>
              <a:chOff x="2968" y="2238"/>
              <a:chExt cx="55" cy="999"/>
            </a:xfrm>
          </p:grpSpPr>
          <p:sp>
            <p:nvSpPr>
              <p:cNvPr id="11322" name="Oval 63"/>
              <p:cNvSpPr>
                <a:spLocks noChangeArrowheads="1"/>
              </p:cNvSpPr>
              <p:nvPr/>
            </p:nvSpPr>
            <p:spPr bwMode="auto">
              <a:xfrm>
                <a:off x="2968" y="2238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23" name="Oval 64"/>
              <p:cNvSpPr>
                <a:spLocks noChangeArrowheads="1"/>
              </p:cNvSpPr>
              <p:nvPr/>
            </p:nvSpPr>
            <p:spPr bwMode="auto">
              <a:xfrm>
                <a:off x="2968" y="2475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24" name="Oval 65"/>
              <p:cNvSpPr>
                <a:spLocks noChangeArrowheads="1"/>
              </p:cNvSpPr>
              <p:nvPr/>
            </p:nvSpPr>
            <p:spPr bwMode="auto">
              <a:xfrm>
                <a:off x="2968" y="2706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25" name="Oval 66"/>
              <p:cNvSpPr>
                <a:spLocks noChangeArrowheads="1"/>
              </p:cNvSpPr>
              <p:nvPr/>
            </p:nvSpPr>
            <p:spPr bwMode="auto">
              <a:xfrm>
                <a:off x="2968" y="293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26" name="Oval 67"/>
              <p:cNvSpPr>
                <a:spLocks noChangeArrowheads="1"/>
              </p:cNvSpPr>
              <p:nvPr/>
            </p:nvSpPr>
            <p:spPr bwMode="auto">
              <a:xfrm>
                <a:off x="2968" y="3171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1317" name="Group 90"/>
            <p:cNvGrpSpPr>
              <a:grpSpLocks/>
            </p:cNvGrpSpPr>
            <p:nvPr/>
          </p:nvGrpSpPr>
          <p:grpSpPr bwMode="auto">
            <a:xfrm>
              <a:off x="6958013" y="1849437"/>
              <a:ext cx="87312" cy="1295400"/>
              <a:chOff x="3374" y="2309"/>
              <a:chExt cx="55" cy="816"/>
            </a:xfrm>
          </p:grpSpPr>
          <p:sp>
            <p:nvSpPr>
              <p:cNvPr id="11318" name="Oval 86"/>
              <p:cNvSpPr>
                <a:spLocks noChangeArrowheads="1"/>
              </p:cNvSpPr>
              <p:nvPr/>
            </p:nvSpPr>
            <p:spPr bwMode="auto">
              <a:xfrm>
                <a:off x="3374" y="230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19" name="Oval 87"/>
              <p:cNvSpPr>
                <a:spLocks noChangeArrowheads="1"/>
              </p:cNvSpPr>
              <p:nvPr/>
            </p:nvSpPr>
            <p:spPr bwMode="auto">
              <a:xfrm>
                <a:off x="3374" y="2556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20" name="Oval 88"/>
              <p:cNvSpPr>
                <a:spLocks noChangeArrowheads="1"/>
              </p:cNvSpPr>
              <p:nvPr/>
            </p:nvSpPr>
            <p:spPr bwMode="auto">
              <a:xfrm>
                <a:off x="3374" y="280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21" name="Oval 89"/>
              <p:cNvSpPr>
                <a:spLocks noChangeArrowheads="1"/>
              </p:cNvSpPr>
              <p:nvPr/>
            </p:nvSpPr>
            <p:spPr bwMode="auto">
              <a:xfrm>
                <a:off x="3374" y="305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</p:grpSp>
      <p:grpSp>
        <p:nvGrpSpPr>
          <p:cNvPr id="11271" name="Group 116"/>
          <p:cNvGrpSpPr>
            <a:grpSpLocks/>
          </p:cNvGrpSpPr>
          <p:nvPr/>
        </p:nvGrpSpPr>
        <p:grpSpPr bwMode="auto">
          <a:xfrm>
            <a:off x="7001668" y="1769144"/>
            <a:ext cx="1152525" cy="2520950"/>
            <a:chOff x="7623175" y="1447800"/>
            <a:chExt cx="1152561" cy="2520389"/>
          </a:xfrm>
        </p:grpSpPr>
        <p:sp>
          <p:nvSpPr>
            <p:cNvPr id="11291" name="Freeform 9"/>
            <p:cNvSpPr>
              <a:spLocks/>
            </p:cNvSpPr>
            <p:nvPr/>
          </p:nvSpPr>
          <p:spPr bwMode="auto">
            <a:xfrm>
              <a:off x="7677150" y="1447800"/>
              <a:ext cx="338138" cy="2149475"/>
            </a:xfrm>
            <a:custGeom>
              <a:avLst/>
              <a:gdLst>
                <a:gd name="T0" fmla="*/ 2147483647 w 213"/>
                <a:gd name="T1" fmla="*/ 2147483647 h 1354"/>
                <a:gd name="T2" fmla="*/ 2147483647 w 213"/>
                <a:gd name="T3" fmla="*/ 2147483647 h 1354"/>
                <a:gd name="T4" fmla="*/ 2147483647 w 213"/>
                <a:gd name="T5" fmla="*/ 2147483647 h 1354"/>
                <a:gd name="T6" fmla="*/ 2147483647 w 213"/>
                <a:gd name="T7" fmla="*/ 2147483647 h 1354"/>
                <a:gd name="T8" fmla="*/ 2147483647 w 213"/>
                <a:gd name="T9" fmla="*/ 2147483647 h 1354"/>
                <a:gd name="T10" fmla="*/ 2147483647 w 213"/>
                <a:gd name="T11" fmla="*/ 2147483647 h 1354"/>
                <a:gd name="T12" fmla="*/ 2147483647 w 213"/>
                <a:gd name="T13" fmla="*/ 2147483647 h 1354"/>
                <a:gd name="T14" fmla="*/ 2147483647 w 213"/>
                <a:gd name="T15" fmla="*/ 2147483647 h 1354"/>
                <a:gd name="T16" fmla="*/ 2147483647 w 213"/>
                <a:gd name="T17" fmla="*/ 2147483647 h 1354"/>
                <a:gd name="T18" fmla="*/ 2147483647 w 213"/>
                <a:gd name="T19" fmla="*/ 2147483647 h 1354"/>
                <a:gd name="T20" fmla="*/ 2147483647 w 213"/>
                <a:gd name="T21" fmla="*/ 2147483647 h 1354"/>
                <a:gd name="T22" fmla="*/ 2147483647 w 213"/>
                <a:gd name="T23" fmla="*/ 2147483647 h 1354"/>
                <a:gd name="T24" fmla="*/ 2147483647 w 213"/>
                <a:gd name="T25" fmla="*/ 2147483647 h 1354"/>
                <a:gd name="T26" fmla="*/ 2147483647 w 213"/>
                <a:gd name="T27" fmla="*/ 2147483647 h 1354"/>
                <a:gd name="T28" fmla="*/ 2147483647 w 213"/>
                <a:gd name="T29" fmla="*/ 2147483647 h 1354"/>
                <a:gd name="T30" fmla="*/ 2147483647 w 213"/>
                <a:gd name="T31" fmla="*/ 2147483647 h 1354"/>
                <a:gd name="T32" fmla="*/ 2147483647 w 213"/>
                <a:gd name="T33" fmla="*/ 2147483647 h 1354"/>
                <a:gd name="T34" fmla="*/ 0 w 213"/>
                <a:gd name="T35" fmla="*/ 2147483647 h 1354"/>
                <a:gd name="T36" fmla="*/ 0 w 213"/>
                <a:gd name="T37" fmla="*/ 2147483647 h 1354"/>
                <a:gd name="T38" fmla="*/ 2147483647 w 213"/>
                <a:gd name="T39" fmla="*/ 2147483647 h 1354"/>
                <a:gd name="T40" fmla="*/ 2147483647 w 213"/>
                <a:gd name="T41" fmla="*/ 2147483647 h 1354"/>
                <a:gd name="T42" fmla="*/ 2147483647 w 213"/>
                <a:gd name="T43" fmla="*/ 2147483647 h 1354"/>
                <a:gd name="T44" fmla="*/ 2147483647 w 213"/>
                <a:gd name="T45" fmla="*/ 2147483647 h 1354"/>
                <a:gd name="T46" fmla="*/ 2147483647 w 213"/>
                <a:gd name="T47" fmla="*/ 2147483647 h 1354"/>
                <a:gd name="T48" fmla="*/ 2147483647 w 213"/>
                <a:gd name="T49" fmla="*/ 2147483647 h 1354"/>
                <a:gd name="T50" fmla="*/ 2147483647 w 213"/>
                <a:gd name="T51" fmla="*/ 2147483647 h 1354"/>
                <a:gd name="T52" fmla="*/ 2147483647 w 213"/>
                <a:gd name="T53" fmla="*/ 2147483647 h 1354"/>
                <a:gd name="T54" fmla="*/ 2147483647 w 213"/>
                <a:gd name="T55" fmla="*/ 2147483647 h 1354"/>
                <a:gd name="T56" fmla="*/ 2147483647 w 213"/>
                <a:gd name="T57" fmla="*/ 2147483647 h 1354"/>
                <a:gd name="T58" fmla="*/ 2147483647 w 213"/>
                <a:gd name="T59" fmla="*/ 2147483647 h 1354"/>
                <a:gd name="T60" fmla="*/ 2147483647 w 213"/>
                <a:gd name="T61" fmla="*/ 2147483647 h 1354"/>
                <a:gd name="T62" fmla="*/ 2147483647 w 213"/>
                <a:gd name="T63" fmla="*/ 2147483647 h 1354"/>
                <a:gd name="T64" fmla="*/ 2147483647 w 213"/>
                <a:gd name="T65" fmla="*/ 2147483647 h 1354"/>
                <a:gd name="T66" fmla="*/ 2147483647 w 213"/>
                <a:gd name="T67" fmla="*/ 2147483647 h 1354"/>
                <a:gd name="T68" fmla="*/ 2147483647 w 213"/>
                <a:gd name="T69" fmla="*/ 2147483647 h 1354"/>
                <a:gd name="T70" fmla="*/ 2147483647 w 213"/>
                <a:gd name="T71" fmla="*/ 2147483647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1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4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8" y="10"/>
                  </a:lnTo>
                  <a:lnTo>
                    <a:pt x="79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6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20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7" y="445"/>
                  </a:lnTo>
                  <a:lnTo>
                    <a:pt x="4" y="501"/>
                  </a:lnTo>
                  <a:lnTo>
                    <a:pt x="2" y="559"/>
                  </a:lnTo>
                  <a:lnTo>
                    <a:pt x="0" y="617"/>
                  </a:lnTo>
                  <a:lnTo>
                    <a:pt x="0" y="677"/>
                  </a:lnTo>
                  <a:lnTo>
                    <a:pt x="0" y="735"/>
                  </a:lnTo>
                  <a:lnTo>
                    <a:pt x="2" y="794"/>
                  </a:lnTo>
                  <a:lnTo>
                    <a:pt x="4" y="851"/>
                  </a:lnTo>
                  <a:lnTo>
                    <a:pt x="7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20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6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9" y="1330"/>
                  </a:lnTo>
                  <a:lnTo>
                    <a:pt x="88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4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1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Freeform 10"/>
            <p:cNvSpPr>
              <a:spLocks/>
            </p:cNvSpPr>
            <p:nvPr/>
          </p:nvSpPr>
          <p:spPr bwMode="auto">
            <a:xfrm>
              <a:off x="8328025" y="1463675"/>
              <a:ext cx="338138" cy="2149475"/>
            </a:xfrm>
            <a:custGeom>
              <a:avLst/>
              <a:gdLst>
                <a:gd name="T0" fmla="*/ 2147483647 w 213"/>
                <a:gd name="T1" fmla="*/ 2147483647 h 1354"/>
                <a:gd name="T2" fmla="*/ 2147483647 w 213"/>
                <a:gd name="T3" fmla="*/ 2147483647 h 1354"/>
                <a:gd name="T4" fmla="*/ 2147483647 w 213"/>
                <a:gd name="T5" fmla="*/ 2147483647 h 1354"/>
                <a:gd name="T6" fmla="*/ 2147483647 w 213"/>
                <a:gd name="T7" fmla="*/ 2147483647 h 1354"/>
                <a:gd name="T8" fmla="*/ 2147483647 w 213"/>
                <a:gd name="T9" fmla="*/ 2147483647 h 1354"/>
                <a:gd name="T10" fmla="*/ 2147483647 w 213"/>
                <a:gd name="T11" fmla="*/ 2147483647 h 1354"/>
                <a:gd name="T12" fmla="*/ 2147483647 w 213"/>
                <a:gd name="T13" fmla="*/ 2147483647 h 1354"/>
                <a:gd name="T14" fmla="*/ 2147483647 w 213"/>
                <a:gd name="T15" fmla="*/ 2147483647 h 1354"/>
                <a:gd name="T16" fmla="*/ 2147483647 w 213"/>
                <a:gd name="T17" fmla="*/ 2147483647 h 1354"/>
                <a:gd name="T18" fmla="*/ 2147483647 w 213"/>
                <a:gd name="T19" fmla="*/ 2147483647 h 1354"/>
                <a:gd name="T20" fmla="*/ 2147483647 w 213"/>
                <a:gd name="T21" fmla="*/ 2147483647 h 1354"/>
                <a:gd name="T22" fmla="*/ 2147483647 w 213"/>
                <a:gd name="T23" fmla="*/ 2147483647 h 1354"/>
                <a:gd name="T24" fmla="*/ 2147483647 w 213"/>
                <a:gd name="T25" fmla="*/ 2147483647 h 1354"/>
                <a:gd name="T26" fmla="*/ 2147483647 w 213"/>
                <a:gd name="T27" fmla="*/ 2147483647 h 1354"/>
                <a:gd name="T28" fmla="*/ 2147483647 w 213"/>
                <a:gd name="T29" fmla="*/ 2147483647 h 1354"/>
                <a:gd name="T30" fmla="*/ 2147483647 w 213"/>
                <a:gd name="T31" fmla="*/ 2147483647 h 1354"/>
                <a:gd name="T32" fmla="*/ 2147483647 w 213"/>
                <a:gd name="T33" fmla="*/ 2147483647 h 1354"/>
                <a:gd name="T34" fmla="*/ 0 w 213"/>
                <a:gd name="T35" fmla="*/ 2147483647 h 1354"/>
                <a:gd name="T36" fmla="*/ 0 w 213"/>
                <a:gd name="T37" fmla="*/ 2147483647 h 1354"/>
                <a:gd name="T38" fmla="*/ 2147483647 w 213"/>
                <a:gd name="T39" fmla="*/ 2147483647 h 1354"/>
                <a:gd name="T40" fmla="*/ 2147483647 w 213"/>
                <a:gd name="T41" fmla="*/ 2147483647 h 1354"/>
                <a:gd name="T42" fmla="*/ 2147483647 w 213"/>
                <a:gd name="T43" fmla="*/ 2147483647 h 1354"/>
                <a:gd name="T44" fmla="*/ 2147483647 w 213"/>
                <a:gd name="T45" fmla="*/ 2147483647 h 1354"/>
                <a:gd name="T46" fmla="*/ 2147483647 w 213"/>
                <a:gd name="T47" fmla="*/ 2147483647 h 1354"/>
                <a:gd name="T48" fmla="*/ 2147483647 w 213"/>
                <a:gd name="T49" fmla="*/ 2147483647 h 1354"/>
                <a:gd name="T50" fmla="*/ 2147483647 w 213"/>
                <a:gd name="T51" fmla="*/ 2147483647 h 1354"/>
                <a:gd name="T52" fmla="*/ 2147483647 w 213"/>
                <a:gd name="T53" fmla="*/ 2147483647 h 1354"/>
                <a:gd name="T54" fmla="*/ 2147483647 w 213"/>
                <a:gd name="T55" fmla="*/ 2147483647 h 1354"/>
                <a:gd name="T56" fmla="*/ 2147483647 w 213"/>
                <a:gd name="T57" fmla="*/ 2147483647 h 1354"/>
                <a:gd name="T58" fmla="*/ 2147483647 w 213"/>
                <a:gd name="T59" fmla="*/ 2147483647 h 1354"/>
                <a:gd name="T60" fmla="*/ 2147483647 w 213"/>
                <a:gd name="T61" fmla="*/ 2147483647 h 1354"/>
                <a:gd name="T62" fmla="*/ 2147483647 w 213"/>
                <a:gd name="T63" fmla="*/ 2147483647 h 1354"/>
                <a:gd name="T64" fmla="*/ 2147483647 w 213"/>
                <a:gd name="T65" fmla="*/ 2147483647 h 1354"/>
                <a:gd name="T66" fmla="*/ 2147483647 w 213"/>
                <a:gd name="T67" fmla="*/ 2147483647 h 1354"/>
                <a:gd name="T68" fmla="*/ 2147483647 w 213"/>
                <a:gd name="T69" fmla="*/ 2147483647 h 1354"/>
                <a:gd name="T70" fmla="*/ 2147483647 w 213"/>
                <a:gd name="T71" fmla="*/ 2147483647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7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0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4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6" y="2"/>
                  </a:lnTo>
                  <a:lnTo>
                    <a:pt x="87" y="10"/>
                  </a:lnTo>
                  <a:lnTo>
                    <a:pt x="78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5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4" y="241"/>
                  </a:lnTo>
                  <a:lnTo>
                    <a:pt x="19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6" y="445"/>
                  </a:lnTo>
                  <a:lnTo>
                    <a:pt x="3" y="501"/>
                  </a:lnTo>
                  <a:lnTo>
                    <a:pt x="1" y="559"/>
                  </a:lnTo>
                  <a:lnTo>
                    <a:pt x="0" y="617"/>
                  </a:lnTo>
                  <a:lnTo>
                    <a:pt x="0" y="677"/>
                  </a:lnTo>
                  <a:lnTo>
                    <a:pt x="0" y="735"/>
                  </a:lnTo>
                  <a:lnTo>
                    <a:pt x="1" y="794"/>
                  </a:lnTo>
                  <a:lnTo>
                    <a:pt x="3" y="851"/>
                  </a:lnTo>
                  <a:lnTo>
                    <a:pt x="6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19" y="1064"/>
                  </a:lnTo>
                  <a:lnTo>
                    <a:pt x="24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5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8" y="1330"/>
                  </a:lnTo>
                  <a:lnTo>
                    <a:pt x="87" y="1343"/>
                  </a:lnTo>
                  <a:lnTo>
                    <a:pt x="96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4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0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7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Rectangle 17"/>
            <p:cNvSpPr>
              <a:spLocks noChangeArrowheads="1"/>
            </p:cNvSpPr>
            <p:nvPr/>
          </p:nvSpPr>
          <p:spPr bwMode="auto">
            <a:xfrm>
              <a:off x="7623175" y="3632200"/>
              <a:ext cx="1152561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70C0"/>
                  </a:solidFill>
                  <a:latin typeface="Arial" charset="0"/>
                </a:rPr>
                <a:t>Many-to-1</a:t>
              </a:r>
            </a:p>
          </p:txBody>
        </p:sp>
        <p:sp>
          <p:nvSpPr>
            <p:cNvPr id="11294" name="Line 25"/>
            <p:cNvSpPr>
              <a:spLocks noChangeShapeType="1"/>
            </p:cNvSpPr>
            <p:nvPr/>
          </p:nvSpPr>
          <p:spPr bwMode="auto">
            <a:xfrm>
              <a:off x="7805738" y="1779587"/>
              <a:ext cx="708025" cy="1079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Line 26"/>
            <p:cNvSpPr>
              <a:spLocks noChangeShapeType="1"/>
            </p:cNvSpPr>
            <p:nvPr/>
          </p:nvSpPr>
          <p:spPr bwMode="auto">
            <a:xfrm>
              <a:off x="7864475" y="2160587"/>
              <a:ext cx="609600" cy="1079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Line 27"/>
            <p:cNvSpPr>
              <a:spLocks noChangeShapeType="1"/>
            </p:cNvSpPr>
            <p:nvPr/>
          </p:nvSpPr>
          <p:spPr bwMode="auto">
            <a:xfrm>
              <a:off x="7845425" y="2541587"/>
              <a:ext cx="655734" cy="13162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Line 28"/>
            <p:cNvSpPr>
              <a:spLocks noChangeShapeType="1"/>
            </p:cNvSpPr>
            <p:nvPr/>
          </p:nvSpPr>
          <p:spPr bwMode="auto">
            <a:xfrm flipV="1">
              <a:off x="7815263" y="2669902"/>
              <a:ext cx="722341" cy="65273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98" name="Group 74"/>
            <p:cNvGrpSpPr>
              <a:grpSpLocks/>
            </p:cNvGrpSpPr>
            <p:nvPr/>
          </p:nvGrpSpPr>
          <p:grpSpPr bwMode="auto">
            <a:xfrm>
              <a:off x="7773988" y="1741487"/>
              <a:ext cx="87312" cy="1585913"/>
              <a:chOff x="3888" y="2241"/>
              <a:chExt cx="55" cy="999"/>
            </a:xfrm>
          </p:grpSpPr>
          <p:sp>
            <p:nvSpPr>
              <p:cNvPr id="11304" name="Oval 69"/>
              <p:cNvSpPr>
                <a:spLocks noChangeArrowheads="1"/>
              </p:cNvSpPr>
              <p:nvPr/>
            </p:nvSpPr>
            <p:spPr bwMode="auto">
              <a:xfrm>
                <a:off x="3888" y="2241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05" name="Oval 70"/>
              <p:cNvSpPr>
                <a:spLocks noChangeArrowheads="1"/>
              </p:cNvSpPr>
              <p:nvPr/>
            </p:nvSpPr>
            <p:spPr bwMode="auto">
              <a:xfrm>
                <a:off x="3888" y="2478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06" name="Oval 71"/>
              <p:cNvSpPr>
                <a:spLocks noChangeArrowheads="1"/>
              </p:cNvSpPr>
              <p:nvPr/>
            </p:nvSpPr>
            <p:spPr bwMode="auto">
              <a:xfrm>
                <a:off x="3888" y="270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07" name="Oval 72"/>
              <p:cNvSpPr>
                <a:spLocks noChangeArrowheads="1"/>
              </p:cNvSpPr>
              <p:nvPr/>
            </p:nvSpPr>
            <p:spPr bwMode="auto">
              <a:xfrm>
                <a:off x="3888" y="2942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08" name="Oval 73"/>
              <p:cNvSpPr>
                <a:spLocks noChangeArrowheads="1"/>
              </p:cNvSpPr>
              <p:nvPr/>
            </p:nvSpPr>
            <p:spPr bwMode="auto">
              <a:xfrm>
                <a:off x="3888" y="3174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1299" name="Group 95"/>
            <p:cNvGrpSpPr>
              <a:grpSpLocks/>
            </p:cNvGrpSpPr>
            <p:nvPr/>
          </p:nvGrpSpPr>
          <p:grpSpPr bwMode="auto">
            <a:xfrm>
              <a:off x="8467725" y="1835150"/>
              <a:ext cx="87313" cy="1295400"/>
              <a:chOff x="4325" y="2300"/>
              <a:chExt cx="55" cy="816"/>
            </a:xfrm>
          </p:grpSpPr>
          <p:sp>
            <p:nvSpPr>
              <p:cNvPr id="11300" name="Oval 91"/>
              <p:cNvSpPr>
                <a:spLocks noChangeArrowheads="1"/>
              </p:cNvSpPr>
              <p:nvPr/>
            </p:nvSpPr>
            <p:spPr bwMode="auto">
              <a:xfrm>
                <a:off x="4325" y="2300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01" name="Oval 92"/>
              <p:cNvSpPr>
                <a:spLocks noChangeArrowheads="1"/>
              </p:cNvSpPr>
              <p:nvPr/>
            </p:nvSpPr>
            <p:spPr bwMode="auto">
              <a:xfrm>
                <a:off x="4325" y="2547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02" name="Oval 93"/>
              <p:cNvSpPr>
                <a:spLocks noChangeArrowheads="1"/>
              </p:cNvSpPr>
              <p:nvPr/>
            </p:nvSpPr>
            <p:spPr bwMode="auto">
              <a:xfrm>
                <a:off x="4325" y="2800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03" name="Oval 94"/>
              <p:cNvSpPr>
                <a:spLocks noChangeArrowheads="1"/>
              </p:cNvSpPr>
              <p:nvPr/>
            </p:nvSpPr>
            <p:spPr bwMode="auto">
              <a:xfrm>
                <a:off x="4325" y="3050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</p:grpSp>
      <p:grpSp>
        <p:nvGrpSpPr>
          <p:cNvPr id="11272" name="Group 113"/>
          <p:cNvGrpSpPr>
            <a:grpSpLocks/>
          </p:cNvGrpSpPr>
          <p:nvPr/>
        </p:nvGrpSpPr>
        <p:grpSpPr bwMode="auto">
          <a:xfrm>
            <a:off x="905668" y="1848519"/>
            <a:ext cx="1563688" cy="2544763"/>
            <a:chOff x="7521575" y="3859213"/>
            <a:chExt cx="1562929" cy="2544201"/>
          </a:xfrm>
        </p:grpSpPr>
        <p:sp>
          <p:nvSpPr>
            <p:cNvPr id="11273" name="Rectangle 12"/>
            <p:cNvSpPr>
              <a:spLocks noChangeArrowheads="1"/>
            </p:cNvSpPr>
            <p:nvPr/>
          </p:nvSpPr>
          <p:spPr bwMode="auto">
            <a:xfrm>
              <a:off x="7521575" y="6067425"/>
              <a:ext cx="1562929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70C0"/>
                  </a:solidFill>
                  <a:latin typeface="Arial" charset="0"/>
                </a:rPr>
                <a:t>Many-to-Many</a:t>
              </a:r>
            </a:p>
          </p:txBody>
        </p:sp>
        <p:sp>
          <p:nvSpPr>
            <p:cNvPr id="11274" name="Freeform 13"/>
            <p:cNvSpPr>
              <a:spLocks/>
            </p:cNvSpPr>
            <p:nvPr/>
          </p:nvSpPr>
          <p:spPr bwMode="auto">
            <a:xfrm>
              <a:off x="7737475" y="3859213"/>
              <a:ext cx="338138" cy="2149475"/>
            </a:xfrm>
            <a:custGeom>
              <a:avLst/>
              <a:gdLst>
                <a:gd name="T0" fmla="*/ 2147483647 w 213"/>
                <a:gd name="T1" fmla="*/ 2147483647 h 1354"/>
                <a:gd name="T2" fmla="*/ 2147483647 w 213"/>
                <a:gd name="T3" fmla="*/ 2147483647 h 1354"/>
                <a:gd name="T4" fmla="*/ 2147483647 w 213"/>
                <a:gd name="T5" fmla="*/ 2147483647 h 1354"/>
                <a:gd name="T6" fmla="*/ 2147483647 w 213"/>
                <a:gd name="T7" fmla="*/ 2147483647 h 1354"/>
                <a:gd name="T8" fmla="*/ 2147483647 w 213"/>
                <a:gd name="T9" fmla="*/ 2147483647 h 1354"/>
                <a:gd name="T10" fmla="*/ 2147483647 w 213"/>
                <a:gd name="T11" fmla="*/ 2147483647 h 1354"/>
                <a:gd name="T12" fmla="*/ 2147483647 w 213"/>
                <a:gd name="T13" fmla="*/ 2147483647 h 1354"/>
                <a:gd name="T14" fmla="*/ 2147483647 w 213"/>
                <a:gd name="T15" fmla="*/ 2147483647 h 1354"/>
                <a:gd name="T16" fmla="*/ 2147483647 w 213"/>
                <a:gd name="T17" fmla="*/ 2147483647 h 1354"/>
                <a:gd name="T18" fmla="*/ 2147483647 w 213"/>
                <a:gd name="T19" fmla="*/ 2147483647 h 1354"/>
                <a:gd name="T20" fmla="*/ 2147483647 w 213"/>
                <a:gd name="T21" fmla="*/ 2147483647 h 1354"/>
                <a:gd name="T22" fmla="*/ 2147483647 w 213"/>
                <a:gd name="T23" fmla="*/ 2147483647 h 1354"/>
                <a:gd name="T24" fmla="*/ 2147483647 w 213"/>
                <a:gd name="T25" fmla="*/ 2147483647 h 1354"/>
                <a:gd name="T26" fmla="*/ 2147483647 w 213"/>
                <a:gd name="T27" fmla="*/ 2147483647 h 1354"/>
                <a:gd name="T28" fmla="*/ 2147483647 w 213"/>
                <a:gd name="T29" fmla="*/ 2147483647 h 1354"/>
                <a:gd name="T30" fmla="*/ 2147483647 w 213"/>
                <a:gd name="T31" fmla="*/ 2147483647 h 1354"/>
                <a:gd name="T32" fmla="*/ 2147483647 w 213"/>
                <a:gd name="T33" fmla="*/ 2147483647 h 1354"/>
                <a:gd name="T34" fmla="*/ 0 w 213"/>
                <a:gd name="T35" fmla="*/ 2147483647 h 1354"/>
                <a:gd name="T36" fmla="*/ 0 w 213"/>
                <a:gd name="T37" fmla="*/ 2147483647 h 1354"/>
                <a:gd name="T38" fmla="*/ 2147483647 w 213"/>
                <a:gd name="T39" fmla="*/ 2147483647 h 1354"/>
                <a:gd name="T40" fmla="*/ 2147483647 w 213"/>
                <a:gd name="T41" fmla="*/ 2147483647 h 1354"/>
                <a:gd name="T42" fmla="*/ 2147483647 w 213"/>
                <a:gd name="T43" fmla="*/ 2147483647 h 1354"/>
                <a:gd name="T44" fmla="*/ 2147483647 w 213"/>
                <a:gd name="T45" fmla="*/ 2147483647 h 1354"/>
                <a:gd name="T46" fmla="*/ 2147483647 w 213"/>
                <a:gd name="T47" fmla="*/ 2147483647 h 1354"/>
                <a:gd name="T48" fmla="*/ 2147483647 w 213"/>
                <a:gd name="T49" fmla="*/ 2147483647 h 1354"/>
                <a:gd name="T50" fmla="*/ 2147483647 w 213"/>
                <a:gd name="T51" fmla="*/ 2147483647 h 1354"/>
                <a:gd name="T52" fmla="*/ 2147483647 w 213"/>
                <a:gd name="T53" fmla="*/ 2147483647 h 1354"/>
                <a:gd name="T54" fmla="*/ 2147483647 w 213"/>
                <a:gd name="T55" fmla="*/ 2147483647 h 1354"/>
                <a:gd name="T56" fmla="*/ 2147483647 w 213"/>
                <a:gd name="T57" fmla="*/ 2147483647 h 1354"/>
                <a:gd name="T58" fmla="*/ 2147483647 w 213"/>
                <a:gd name="T59" fmla="*/ 2147483647 h 1354"/>
                <a:gd name="T60" fmla="*/ 2147483647 w 213"/>
                <a:gd name="T61" fmla="*/ 2147483647 h 1354"/>
                <a:gd name="T62" fmla="*/ 2147483647 w 213"/>
                <a:gd name="T63" fmla="*/ 2147483647 h 1354"/>
                <a:gd name="T64" fmla="*/ 2147483647 w 213"/>
                <a:gd name="T65" fmla="*/ 2147483647 h 1354"/>
                <a:gd name="T66" fmla="*/ 2147483647 w 213"/>
                <a:gd name="T67" fmla="*/ 2147483647 h 1354"/>
                <a:gd name="T68" fmla="*/ 2147483647 w 213"/>
                <a:gd name="T69" fmla="*/ 2147483647 h 1354"/>
                <a:gd name="T70" fmla="*/ 2147483647 w 213"/>
                <a:gd name="T71" fmla="*/ 2147483647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7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1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4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8" y="10"/>
                  </a:lnTo>
                  <a:lnTo>
                    <a:pt x="79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5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19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7" y="445"/>
                  </a:lnTo>
                  <a:lnTo>
                    <a:pt x="4" y="501"/>
                  </a:lnTo>
                  <a:lnTo>
                    <a:pt x="2" y="559"/>
                  </a:lnTo>
                  <a:lnTo>
                    <a:pt x="0" y="617"/>
                  </a:lnTo>
                  <a:lnTo>
                    <a:pt x="0" y="677"/>
                  </a:lnTo>
                  <a:lnTo>
                    <a:pt x="0" y="735"/>
                  </a:lnTo>
                  <a:lnTo>
                    <a:pt x="2" y="794"/>
                  </a:lnTo>
                  <a:lnTo>
                    <a:pt x="4" y="851"/>
                  </a:lnTo>
                  <a:lnTo>
                    <a:pt x="7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19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5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9" y="1330"/>
                  </a:lnTo>
                  <a:lnTo>
                    <a:pt x="88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4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1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7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Freeform 14"/>
            <p:cNvSpPr>
              <a:spLocks/>
            </p:cNvSpPr>
            <p:nvPr/>
          </p:nvSpPr>
          <p:spPr bwMode="auto">
            <a:xfrm>
              <a:off x="8380413" y="3859213"/>
              <a:ext cx="338137" cy="2149475"/>
            </a:xfrm>
            <a:custGeom>
              <a:avLst/>
              <a:gdLst>
                <a:gd name="T0" fmla="*/ 2147483647 w 213"/>
                <a:gd name="T1" fmla="*/ 2147483647 h 1354"/>
                <a:gd name="T2" fmla="*/ 2147483647 w 213"/>
                <a:gd name="T3" fmla="*/ 2147483647 h 1354"/>
                <a:gd name="T4" fmla="*/ 2147483647 w 213"/>
                <a:gd name="T5" fmla="*/ 2147483647 h 1354"/>
                <a:gd name="T6" fmla="*/ 2147483647 w 213"/>
                <a:gd name="T7" fmla="*/ 2147483647 h 1354"/>
                <a:gd name="T8" fmla="*/ 2147483647 w 213"/>
                <a:gd name="T9" fmla="*/ 2147483647 h 1354"/>
                <a:gd name="T10" fmla="*/ 2147483647 w 213"/>
                <a:gd name="T11" fmla="*/ 2147483647 h 1354"/>
                <a:gd name="T12" fmla="*/ 2147483647 w 213"/>
                <a:gd name="T13" fmla="*/ 2147483647 h 1354"/>
                <a:gd name="T14" fmla="*/ 2147483647 w 213"/>
                <a:gd name="T15" fmla="*/ 2147483647 h 1354"/>
                <a:gd name="T16" fmla="*/ 2147483647 w 213"/>
                <a:gd name="T17" fmla="*/ 2147483647 h 1354"/>
                <a:gd name="T18" fmla="*/ 2147483647 w 213"/>
                <a:gd name="T19" fmla="*/ 2147483647 h 1354"/>
                <a:gd name="T20" fmla="*/ 2147483647 w 213"/>
                <a:gd name="T21" fmla="*/ 2147483647 h 1354"/>
                <a:gd name="T22" fmla="*/ 2147483647 w 213"/>
                <a:gd name="T23" fmla="*/ 2147483647 h 1354"/>
                <a:gd name="T24" fmla="*/ 2147483647 w 213"/>
                <a:gd name="T25" fmla="*/ 2147483647 h 1354"/>
                <a:gd name="T26" fmla="*/ 2147483647 w 213"/>
                <a:gd name="T27" fmla="*/ 2147483647 h 1354"/>
                <a:gd name="T28" fmla="*/ 2147483647 w 213"/>
                <a:gd name="T29" fmla="*/ 2147483647 h 1354"/>
                <a:gd name="T30" fmla="*/ 2147483647 w 213"/>
                <a:gd name="T31" fmla="*/ 2147483647 h 1354"/>
                <a:gd name="T32" fmla="*/ 2147483647 w 213"/>
                <a:gd name="T33" fmla="*/ 2147483647 h 1354"/>
                <a:gd name="T34" fmla="*/ 0 w 213"/>
                <a:gd name="T35" fmla="*/ 2147483647 h 1354"/>
                <a:gd name="T36" fmla="*/ 0 w 213"/>
                <a:gd name="T37" fmla="*/ 2147483647 h 1354"/>
                <a:gd name="T38" fmla="*/ 2147483647 w 213"/>
                <a:gd name="T39" fmla="*/ 2147483647 h 1354"/>
                <a:gd name="T40" fmla="*/ 2147483647 w 213"/>
                <a:gd name="T41" fmla="*/ 2147483647 h 1354"/>
                <a:gd name="T42" fmla="*/ 2147483647 w 213"/>
                <a:gd name="T43" fmla="*/ 2147483647 h 1354"/>
                <a:gd name="T44" fmla="*/ 2147483647 w 213"/>
                <a:gd name="T45" fmla="*/ 2147483647 h 1354"/>
                <a:gd name="T46" fmla="*/ 2147483647 w 213"/>
                <a:gd name="T47" fmla="*/ 2147483647 h 1354"/>
                <a:gd name="T48" fmla="*/ 2147483647 w 213"/>
                <a:gd name="T49" fmla="*/ 2147483647 h 1354"/>
                <a:gd name="T50" fmla="*/ 2147483647 w 213"/>
                <a:gd name="T51" fmla="*/ 2147483647 h 1354"/>
                <a:gd name="T52" fmla="*/ 2147483647 w 213"/>
                <a:gd name="T53" fmla="*/ 2147483647 h 1354"/>
                <a:gd name="T54" fmla="*/ 2147483647 w 213"/>
                <a:gd name="T55" fmla="*/ 2147483647 h 1354"/>
                <a:gd name="T56" fmla="*/ 2147483647 w 213"/>
                <a:gd name="T57" fmla="*/ 2147483647 h 1354"/>
                <a:gd name="T58" fmla="*/ 2147483647 w 213"/>
                <a:gd name="T59" fmla="*/ 2147483647 h 1354"/>
                <a:gd name="T60" fmla="*/ 2147483647 w 213"/>
                <a:gd name="T61" fmla="*/ 2147483647 h 1354"/>
                <a:gd name="T62" fmla="*/ 2147483647 w 213"/>
                <a:gd name="T63" fmla="*/ 2147483647 h 1354"/>
                <a:gd name="T64" fmla="*/ 2147483647 w 213"/>
                <a:gd name="T65" fmla="*/ 2147483647 h 1354"/>
                <a:gd name="T66" fmla="*/ 2147483647 w 213"/>
                <a:gd name="T67" fmla="*/ 2147483647 h 1354"/>
                <a:gd name="T68" fmla="*/ 2147483647 w 213"/>
                <a:gd name="T69" fmla="*/ 2147483647 h 1354"/>
                <a:gd name="T70" fmla="*/ 2147483647 w 213"/>
                <a:gd name="T71" fmla="*/ 2147483647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7" y="338"/>
                  </a:lnTo>
                  <a:lnTo>
                    <a:pt x="192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6" y="122"/>
                  </a:lnTo>
                  <a:lnTo>
                    <a:pt x="159" y="90"/>
                  </a:lnTo>
                  <a:lnTo>
                    <a:pt x="150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4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6" y="2"/>
                  </a:lnTo>
                  <a:lnTo>
                    <a:pt x="87" y="10"/>
                  </a:lnTo>
                  <a:lnTo>
                    <a:pt x="78" y="22"/>
                  </a:lnTo>
                  <a:lnTo>
                    <a:pt x="69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5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4" y="241"/>
                  </a:lnTo>
                  <a:lnTo>
                    <a:pt x="19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6" y="445"/>
                  </a:lnTo>
                  <a:lnTo>
                    <a:pt x="3" y="501"/>
                  </a:lnTo>
                  <a:lnTo>
                    <a:pt x="1" y="559"/>
                  </a:lnTo>
                  <a:lnTo>
                    <a:pt x="0" y="617"/>
                  </a:lnTo>
                  <a:lnTo>
                    <a:pt x="0" y="677"/>
                  </a:lnTo>
                  <a:lnTo>
                    <a:pt x="0" y="735"/>
                  </a:lnTo>
                  <a:lnTo>
                    <a:pt x="1" y="794"/>
                  </a:lnTo>
                  <a:lnTo>
                    <a:pt x="3" y="851"/>
                  </a:lnTo>
                  <a:lnTo>
                    <a:pt x="6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19" y="1064"/>
                  </a:lnTo>
                  <a:lnTo>
                    <a:pt x="24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5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69" y="1312"/>
                  </a:lnTo>
                  <a:lnTo>
                    <a:pt x="78" y="1330"/>
                  </a:lnTo>
                  <a:lnTo>
                    <a:pt x="87" y="1343"/>
                  </a:lnTo>
                  <a:lnTo>
                    <a:pt x="96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4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0" y="1289"/>
                  </a:lnTo>
                  <a:lnTo>
                    <a:pt x="159" y="1262"/>
                  </a:lnTo>
                  <a:lnTo>
                    <a:pt x="166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2" y="1064"/>
                  </a:lnTo>
                  <a:lnTo>
                    <a:pt x="197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Line 29"/>
            <p:cNvSpPr>
              <a:spLocks noChangeShapeType="1"/>
            </p:cNvSpPr>
            <p:nvPr/>
          </p:nvSpPr>
          <p:spPr bwMode="auto">
            <a:xfrm>
              <a:off x="7886700" y="4211638"/>
              <a:ext cx="630238" cy="8731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Line 30"/>
            <p:cNvSpPr>
              <a:spLocks noChangeShapeType="1"/>
            </p:cNvSpPr>
            <p:nvPr/>
          </p:nvSpPr>
          <p:spPr bwMode="auto">
            <a:xfrm>
              <a:off x="7927975" y="4592638"/>
              <a:ext cx="649288" cy="8731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Line 31"/>
            <p:cNvSpPr>
              <a:spLocks noChangeShapeType="1"/>
            </p:cNvSpPr>
            <p:nvPr/>
          </p:nvSpPr>
          <p:spPr bwMode="auto">
            <a:xfrm flipV="1">
              <a:off x="7907337" y="4309686"/>
              <a:ext cx="644094" cy="100367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Line 32"/>
            <p:cNvSpPr>
              <a:spLocks noChangeShapeType="1"/>
            </p:cNvSpPr>
            <p:nvPr/>
          </p:nvSpPr>
          <p:spPr bwMode="auto">
            <a:xfrm>
              <a:off x="7886700" y="4572000"/>
              <a:ext cx="669925" cy="93027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80" name="Group 80"/>
            <p:cNvGrpSpPr>
              <a:grpSpLocks/>
            </p:cNvGrpSpPr>
            <p:nvPr/>
          </p:nvGrpSpPr>
          <p:grpSpPr bwMode="auto">
            <a:xfrm>
              <a:off x="7845425" y="4156075"/>
              <a:ext cx="87313" cy="1585913"/>
              <a:chOff x="4829" y="2243"/>
              <a:chExt cx="55" cy="999"/>
            </a:xfrm>
          </p:grpSpPr>
          <p:sp>
            <p:nvSpPr>
              <p:cNvPr id="11286" name="Oval 75"/>
              <p:cNvSpPr>
                <a:spLocks noChangeArrowheads="1"/>
              </p:cNvSpPr>
              <p:nvPr/>
            </p:nvSpPr>
            <p:spPr bwMode="auto">
              <a:xfrm>
                <a:off x="4829" y="2243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287" name="Oval 76"/>
              <p:cNvSpPr>
                <a:spLocks noChangeArrowheads="1"/>
              </p:cNvSpPr>
              <p:nvPr/>
            </p:nvSpPr>
            <p:spPr bwMode="auto">
              <a:xfrm>
                <a:off x="4829" y="2480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288" name="Oval 77"/>
              <p:cNvSpPr>
                <a:spLocks noChangeArrowheads="1"/>
              </p:cNvSpPr>
              <p:nvPr/>
            </p:nvSpPr>
            <p:spPr bwMode="auto">
              <a:xfrm>
                <a:off x="4829" y="2711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289" name="Oval 78"/>
              <p:cNvSpPr>
                <a:spLocks noChangeArrowheads="1"/>
              </p:cNvSpPr>
              <p:nvPr/>
            </p:nvSpPr>
            <p:spPr bwMode="auto">
              <a:xfrm>
                <a:off x="4829" y="2944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290" name="Oval 79"/>
              <p:cNvSpPr>
                <a:spLocks noChangeArrowheads="1"/>
              </p:cNvSpPr>
              <p:nvPr/>
            </p:nvSpPr>
            <p:spPr bwMode="auto">
              <a:xfrm>
                <a:off x="4829" y="3176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1281" name="Group 100"/>
            <p:cNvGrpSpPr>
              <a:grpSpLocks/>
            </p:cNvGrpSpPr>
            <p:nvPr/>
          </p:nvGrpSpPr>
          <p:grpSpPr bwMode="auto">
            <a:xfrm>
              <a:off x="8515350" y="4240213"/>
              <a:ext cx="87313" cy="1295400"/>
              <a:chOff x="5251" y="2296"/>
              <a:chExt cx="55" cy="816"/>
            </a:xfrm>
          </p:grpSpPr>
          <p:sp>
            <p:nvSpPr>
              <p:cNvPr id="11282" name="Oval 96"/>
              <p:cNvSpPr>
                <a:spLocks noChangeArrowheads="1"/>
              </p:cNvSpPr>
              <p:nvPr/>
            </p:nvSpPr>
            <p:spPr bwMode="auto">
              <a:xfrm>
                <a:off x="5251" y="2296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283" name="Oval 97"/>
              <p:cNvSpPr>
                <a:spLocks noChangeArrowheads="1"/>
              </p:cNvSpPr>
              <p:nvPr/>
            </p:nvSpPr>
            <p:spPr bwMode="auto">
              <a:xfrm>
                <a:off x="5251" y="2543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284" name="Oval 98"/>
              <p:cNvSpPr>
                <a:spLocks noChangeArrowheads="1"/>
              </p:cNvSpPr>
              <p:nvPr/>
            </p:nvSpPr>
            <p:spPr bwMode="auto">
              <a:xfrm>
                <a:off x="5251" y="2796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285" name="Oval 99"/>
              <p:cNvSpPr>
                <a:spLocks noChangeArrowheads="1"/>
              </p:cNvSpPr>
              <p:nvPr/>
            </p:nvSpPr>
            <p:spPr bwMode="auto">
              <a:xfrm>
                <a:off x="5251" y="3046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D0ECAC7-D0A4-468D-A78C-F5C8BCF4DCEC}"/>
              </a:ext>
            </a:extLst>
          </p:cNvPr>
          <p:cNvGrpSpPr/>
          <p:nvPr/>
        </p:nvGrpSpPr>
        <p:grpSpPr>
          <a:xfrm>
            <a:off x="1932915" y="4760662"/>
            <a:ext cx="5433434" cy="1599511"/>
            <a:chOff x="1932915" y="4760662"/>
            <a:chExt cx="5433434" cy="1599511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31B980D5-CE06-41F7-9825-AD7F38AC7BC1}"/>
                </a:ext>
              </a:extLst>
            </p:cNvPr>
            <p:cNvSpPr/>
            <p:nvPr/>
          </p:nvSpPr>
          <p:spPr>
            <a:xfrm>
              <a:off x="1932915" y="4760662"/>
              <a:ext cx="5433434" cy="1599511"/>
            </a:xfrm>
            <a:prstGeom prst="wedgeRoundRectCallout">
              <a:avLst>
                <a:gd name="adj1" fmla="val -19781"/>
                <a:gd name="adj2" fmla="val -73670"/>
                <a:gd name="adj3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EA4B463-6B32-45C2-AB7D-721E15CDF422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5146542" y="5410680"/>
              <a:ext cx="373262" cy="199405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30B6499-B8D8-4993-9B28-2D4757CB4356}"/>
                </a:ext>
              </a:extLst>
            </p:cNvPr>
            <p:cNvSpPr/>
            <p:nvPr/>
          </p:nvSpPr>
          <p:spPr>
            <a:xfrm>
              <a:off x="2114205" y="5610085"/>
              <a:ext cx="955888" cy="4453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Studios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480EDF7-A5D2-4E94-AE53-75576E253972}"/>
                </a:ext>
              </a:extLst>
            </p:cNvPr>
            <p:cNvSpPr/>
            <p:nvPr/>
          </p:nvSpPr>
          <p:spPr>
            <a:xfrm>
              <a:off x="5211801" y="5610085"/>
              <a:ext cx="1282528" cy="4453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Presidents</a:t>
              </a:r>
            </a:p>
          </p:txBody>
        </p:sp>
        <p:sp>
          <p:nvSpPr>
            <p:cNvPr id="3" name="Flowchart: Decision 2">
              <a:extLst>
                <a:ext uri="{FF2B5EF4-FFF2-40B4-BE49-F238E27FC236}">
                  <a16:creationId xmlns:a16="http://schemas.microsoft.com/office/drawing/2014/main" id="{961FED19-6B05-4450-8802-DCFCFECC4CCD}"/>
                </a:ext>
              </a:extLst>
            </p:cNvPr>
            <p:cNvSpPr/>
            <p:nvPr/>
          </p:nvSpPr>
          <p:spPr>
            <a:xfrm>
              <a:off x="3606939" y="5470329"/>
              <a:ext cx="1141725" cy="729928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/>
                <a:t>1-to-1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869E2BF-67F0-4C7A-8748-A005C119DAF8}"/>
                </a:ext>
              </a:extLst>
            </p:cNvPr>
            <p:cNvCxnSpPr>
              <a:cxnSpLocks/>
              <a:stCxn id="3" idx="3"/>
              <a:endCxn id="80" idx="1"/>
            </p:cNvCxnSpPr>
            <p:nvPr/>
          </p:nvCxnSpPr>
          <p:spPr>
            <a:xfrm flipV="1">
              <a:off x="4748664" y="5832765"/>
              <a:ext cx="463137" cy="2528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7828B59-C938-4068-A6E3-4AEBAF1C78EE}"/>
                </a:ext>
              </a:extLst>
            </p:cNvPr>
            <p:cNvCxnSpPr>
              <a:cxnSpLocks/>
              <a:stCxn id="2" idx="3"/>
              <a:endCxn id="3" idx="1"/>
            </p:cNvCxnSpPr>
            <p:nvPr/>
          </p:nvCxnSpPr>
          <p:spPr>
            <a:xfrm>
              <a:off x="3070093" y="5832765"/>
              <a:ext cx="536846" cy="2528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lowchart: Terminator 87">
              <a:extLst>
                <a:ext uri="{FF2B5EF4-FFF2-40B4-BE49-F238E27FC236}">
                  <a16:creationId xmlns:a16="http://schemas.microsoft.com/office/drawing/2014/main" id="{BEF97A5C-F6A5-442C-AA17-892E8B9A90FC}"/>
                </a:ext>
              </a:extLst>
            </p:cNvPr>
            <p:cNvSpPr/>
            <p:nvPr/>
          </p:nvSpPr>
          <p:spPr>
            <a:xfrm>
              <a:off x="5401666" y="4963972"/>
              <a:ext cx="924064" cy="301752"/>
            </a:xfrm>
            <a:prstGeom prst="flowChartTerminator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Phone</a:t>
              </a:r>
            </a:p>
          </p:txBody>
        </p:sp>
        <p:sp>
          <p:nvSpPr>
            <p:cNvPr id="89" name="Flowchart: Terminator 88">
              <a:extLst>
                <a:ext uri="{FF2B5EF4-FFF2-40B4-BE49-F238E27FC236}">
                  <a16:creationId xmlns:a16="http://schemas.microsoft.com/office/drawing/2014/main" id="{E035C413-B860-49E6-987A-19086881027A}"/>
                </a:ext>
              </a:extLst>
            </p:cNvPr>
            <p:cNvSpPr/>
            <p:nvPr/>
          </p:nvSpPr>
          <p:spPr>
            <a:xfrm>
              <a:off x="6144285" y="5148224"/>
              <a:ext cx="1066800" cy="301752"/>
            </a:xfrm>
            <a:prstGeom prst="flowChartTerminator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Address</a:t>
              </a:r>
            </a:p>
          </p:txBody>
        </p:sp>
        <p:sp>
          <p:nvSpPr>
            <p:cNvPr id="9" name="Flowchart: Terminator 8">
              <a:extLst>
                <a:ext uri="{FF2B5EF4-FFF2-40B4-BE49-F238E27FC236}">
                  <a16:creationId xmlns:a16="http://schemas.microsoft.com/office/drawing/2014/main" id="{2B044984-363A-4F31-BFA8-2BD826BC86F7}"/>
                </a:ext>
              </a:extLst>
            </p:cNvPr>
            <p:cNvSpPr/>
            <p:nvPr/>
          </p:nvSpPr>
          <p:spPr>
            <a:xfrm>
              <a:off x="4722540" y="5108928"/>
              <a:ext cx="848003" cy="301752"/>
            </a:xfrm>
            <a:prstGeom prst="flowChartTerminator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/>
                <a:t>Name</a:t>
              </a: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7C9F771-7CB6-45C7-8ED4-4CFE2AAD147A}"/>
                </a:ext>
              </a:extLst>
            </p:cNvPr>
            <p:cNvCxnSpPr>
              <a:cxnSpLocks/>
              <a:endCxn id="80" idx="0"/>
            </p:cNvCxnSpPr>
            <p:nvPr/>
          </p:nvCxnSpPr>
          <p:spPr>
            <a:xfrm>
              <a:off x="5842604" y="5299100"/>
              <a:ext cx="10461" cy="310985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F05A659-B47D-4A2F-9691-B1A7B38957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75865" y="5473013"/>
              <a:ext cx="274808" cy="137072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917687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4073</Words>
  <Application>Microsoft Office PowerPoint</Application>
  <PresentationFormat>On-screen Show (4:3)</PresentationFormat>
  <Paragraphs>1421</Paragraphs>
  <Slides>62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5" baseType="lpstr">
      <vt:lpstr>Arial</vt:lpstr>
      <vt:lpstr>Arial Narrow</vt:lpstr>
      <vt:lpstr>Book Antiqua</vt:lpstr>
      <vt:lpstr>Bradley Hand ITC</vt:lpstr>
      <vt:lpstr>Calibri</vt:lpstr>
      <vt:lpstr>Calibri Light</vt:lpstr>
      <vt:lpstr>Comic Sans MS</vt:lpstr>
      <vt:lpstr>Lucida Handwriting</vt:lpstr>
      <vt:lpstr>Segoe Print</vt:lpstr>
      <vt:lpstr>Tekton Pro</vt:lpstr>
      <vt:lpstr>Times New Roman</vt:lpstr>
      <vt:lpstr>Wingdings</vt:lpstr>
      <vt:lpstr>Office Theme</vt:lpstr>
      <vt:lpstr>Outline</vt:lpstr>
      <vt:lpstr>The Entity-Relationship Model</vt:lpstr>
      <vt:lpstr>Overview of Database Design</vt:lpstr>
      <vt:lpstr>Entity &amp; Entity Set</vt:lpstr>
      <vt:lpstr>Relationship</vt:lpstr>
      <vt:lpstr>A Ternary Relationship Example</vt:lpstr>
      <vt:lpstr>Key Constraints: 1-to-Many</vt:lpstr>
      <vt:lpstr>Key Constraints</vt:lpstr>
      <vt:lpstr>Different Kinds of Relationships</vt:lpstr>
      <vt:lpstr>Participation Constraints</vt:lpstr>
      <vt:lpstr>Participation Constraints</vt:lpstr>
      <vt:lpstr>Total vs. Partial Participation</vt:lpstr>
      <vt:lpstr>Weak Entities</vt:lpstr>
      <vt:lpstr>Weak Entities</vt:lpstr>
      <vt:lpstr>ISA (`is a’) Hierarchies </vt:lpstr>
      <vt:lpstr>Reasons for Using ISA</vt:lpstr>
      <vt:lpstr>Aggregation</vt:lpstr>
      <vt:lpstr>Exercise</vt:lpstr>
      <vt:lpstr>Example:  University Database</vt:lpstr>
      <vt:lpstr>Example:  University Database</vt:lpstr>
      <vt:lpstr>Example:  University Database</vt:lpstr>
      <vt:lpstr>Example:  University Database</vt:lpstr>
      <vt:lpstr>Example:  University Database</vt:lpstr>
      <vt:lpstr>Example:  University Database</vt:lpstr>
      <vt:lpstr>Example:  University Database</vt:lpstr>
      <vt:lpstr>Example:  University Database</vt:lpstr>
      <vt:lpstr>Example:  University Database</vt:lpstr>
      <vt:lpstr>Example:  University Database</vt:lpstr>
      <vt:lpstr>Other Notations Also Used </vt:lpstr>
      <vt:lpstr>ER to Relational Mapping</vt:lpstr>
      <vt:lpstr>The Relational Model </vt:lpstr>
      <vt:lpstr>Logical DB Design: ER to Relational</vt:lpstr>
      <vt:lpstr>Relationship Sets to Tables</vt:lpstr>
      <vt:lpstr>Key Constraint Mapping</vt:lpstr>
      <vt:lpstr>Constraint Mapping in SQL</vt:lpstr>
      <vt:lpstr>Translating ER Diagrams with Key Constraints</vt:lpstr>
      <vt:lpstr>Translating ER Diagrams with Key Constraints</vt:lpstr>
      <vt:lpstr>Translating ER Diagrams with Key Constraints</vt:lpstr>
      <vt:lpstr>Participation Constraints in SQL</vt:lpstr>
      <vt:lpstr>Translating Weak Entity Sets</vt:lpstr>
      <vt:lpstr>Mapping ISA to Relations</vt:lpstr>
      <vt:lpstr>ISA:  Mapping Using Three Relations</vt:lpstr>
      <vt:lpstr>ISA:  Mapping Using Three Relations</vt:lpstr>
      <vt:lpstr>ISA:  Mapping Using Two Relations</vt:lpstr>
      <vt:lpstr>Mapping Two Binary Relationships (1)</vt:lpstr>
      <vt:lpstr>Chain of Weak Entity Sets</vt:lpstr>
      <vt:lpstr>Chain of Identifying Relationships for Weak Entity Sets</vt:lpstr>
      <vt:lpstr>Summary ER to Relational Mapping</vt:lpstr>
      <vt:lpstr>ER to Relational Mapping (1)</vt:lpstr>
      <vt:lpstr>ER to Relational Mapping (2)</vt:lpstr>
      <vt:lpstr>ER to Relational Mapping (3)</vt:lpstr>
      <vt:lpstr>ER to Relational Mapping (4)</vt:lpstr>
      <vt:lpstr>ER to Relational Mapping (5)</vt:lpstr>
      <vt:lpstr>ER to Relational Mapping (6)</vt:lpstr>
      <vt:lpstr>Exercise</vt:lpstr>
      <vt:lpstr>Mapping Example – ER Design</vt:lpstr>
      <vt:lpstr>Mapping Example</vt:lpstr>
      <vt:lpstr>Mapping Example</vt:lpstr>
      <vt:lpstr>Mapping Example</vt:lpstr>
      <vt:lpstr>Mapping Example</vt:lpstr>
      <vt:lpstr>Mapping Example</vt:lpstr>
      <vt:lpstr>Mapping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Entity-Relationship Model</dc:title>
  <dc:creator>Kien</dc:creator>
  <cp:lastModifiedBy>Kien Hua</cp:lastModifiedBy>
  <cp:revision>52</cp:revision>
  <dcterms:created xsi:type="dcterms:W3CDTF">2019-01-14T21:59:10Z</dcterms:created>
  <dcterms:modified xsi:type="dcterms:W3CDTF">2020-11-11T19:52:03Z</dcterms:modified>
</cp:coreProperties>
</file>