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5" r:id="rId3"/>
    <p:sldMasterId id="2147483728" r:id="rId4"/>
    <p:sldMasterId id="2147483741" r:id="rId5"/>
    <p:sldMasterId id="2147483754" r:id="rId6"/>
  </p:sldMasterIdLst>
  <p:notesMasterIdLst>
    <p:notesMasterId r:id="rId33"/>
  </p:notesMasterIdLst>
  <p:sldIdLst>
    <p:sldId id="347" r:id="rId7"/>
    <p:sldId id="321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263" r:id="rId18"/>
    <p:sldId id="334" r:id="rId19"/>
    <p:sldId id="335" r:id="rId20"/>
    <p:sldId id="336" r:id="rId21"/>
    <p:sldId id="337" r:id="rId22"/>
    <p:sldId id="338" r:id="rId23"/>
    <p:sldId id="349" r:id="rId24"/>
    <p:sldId id="272" r:id="rId25"/>
    <p:sldId id="341" r:id="rId26"/>
    <p:sldId id="344" r:id="rId27"/>
    <p:sldId id="387" r:id="rId28"/>
    <p:sldId id="388" r:id="rId29"/>
    <p:sldId id="275" r:id="rId30"/>
    <p:sldId id="389" r:id="rId31"/>
    <p:sldId id="3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0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F2E0-D720-4BFA-B101-51521197E10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C6B0F-E73B-400A-9FB1-491A33BDC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366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4425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4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1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pitchFamily="34" charset="0"/>
              </a:rPr>
              <a:t>The number of rows in the relation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7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3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60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12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68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5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83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37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6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5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061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378-FE79-476F-AB87-5B682ADE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1710A-DCDB-44BD-B1A0-E2AD20219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9E20-6398-4EAC-9DCE-50944064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CEE07-A2B6-4C00-A74D-0401B5A612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7926-762F-4608-94F6-B3D6989D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A1CC-BAE0-44C3-BEA6-7F746B4C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80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7E44-F99A-4EE4-AECF-1C670251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D681-79DE-4199-BC30-A05452FA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18E22-D408-4B9F-9776-0B4C167D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36F3-2549-4E26-AD77-1FB6A49EE1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CD4E-A7EF-467C-827D-43AF07CA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9E60-FE59-4347-8011-4633484B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0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A592-3BF8-44F9-9CED-B49F0AA7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3769-97CC-42B1-83C6-4F1175A96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4B5A-F63D-4D82-9390-2C4F13E3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1E99D-D757-46B1-94E9-62291CC3C2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565CA-FD26-42CF-8F58-472B0901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70F1-367C-42B0-9034-E34BDE0D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0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D818-8F4E-468A-8FDC-F2A84F85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49FE-A0DD-4AB5-B94F-2EDB473E2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1FBCC-DDB9-49D5-8367-D191101E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5E339-AF12-4C74-85DC-D5834064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8A9C1-93A5-4812-AE19-F43D6BA1A75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687AC-4EBF-4C18-8074-D0A8544D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F184D-3A37-4F2A-A589-ACE95F0F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32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3593-3D0F-4C00-BF25-0D66A61B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EB4C3-80C8-4E09-B2CC-027A76C7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28E9D-D129-4041-A93F-BBE1207C8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9969B-5753-4B08-A7F7-16AC6863E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940ED-4FB2-4031-9630-4FBE5CB5F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56BE2-C642-47E3-96B2-D9420AE2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4A690-78DA-4D60-A923-4C03FFB2E48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2949F-6DD4-4EEF-9B45-CB0CA542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A315A-E8B0-47F6-A79C-495FE019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9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2D5D-380D-47A0-893C-3B804D0F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FD441-B0CA-4B07-A8FB-61EC0496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E74DC-E472-4306-BCBC-C8B7AB0161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86293-7F59-4E79-B1D6-F009518C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15906-7689-4F6D-80B4-92D41878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2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9B00A-8BCA-4BC3-BD18-176E14EA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7C613-1050-4B74-A08B-73462ED89D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82C35-E0EA-449B-B525-E9EB3B28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A0291-F372-4956-B1BA-E430719C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98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C11D-777E-4F1B-A616-C7EDEFC3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4845-3A07-41E6-9D8A-1041355B4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8927A-A6EE-4E78-B906-9BA15EA5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D8DA5-8941-4F18-A35D-488DA4CC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6AB2-9CC7-4571-AA2E-534CB4656A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DE713-4D2A-4098-8FF0-09C597F9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10BDF-A979-4421-8F8B-F07EE976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05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FE72-09BD-4FE9-9C4E-744EEDBF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11128-A2C5-4EFD-B844-352901B73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A733D-4EBB-47D2-A4AB-BAAB09A21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B514D-D784-44D6-94EF-EDD0D2E7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EBBB4-C781-4ABB-A53A-F4F30551424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4986F-4674-4874-972A-21254D3E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D8498-FB3C-4261-82D8-A6526A19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33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DCCD-5D29-428C-8E18-3D2FAE6B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2AB56-C029-4E37-A5BF-FD7FBF1D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820E-F4AB-49AE-8AF7-F8FDD88E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81416-5186-40DB-9B5A-87BD3885D84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3CA5-8111-41F6-9980-26B8EDED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3E20-675E-44EB-8EA8-A014125E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34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161AF-B961-423C-8649-A38AE452B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67A92-128A-40A9-93C2-138871ADA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6189-0069-4F94-89A4-8247CEC3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97AA3-7FF1-4643-A183-D7565275C8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CE6-322B-46F2-B986-F817DDC6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A8DD-32F3-4576-A340-50015956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15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2626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133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EB9-FF07-4398-B11E-0E46D7F6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ABE7-0CAC-4B3D-BBED-42ADFF47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5B0-143C-40E6-9881-7BECE7E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E9E8B-ADC3-4DC1-853E-F827B78E6E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37F-72D1-46EF-96F8-C499141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6B9C-FEF1-4E0C-873E-106C832E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96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A19-A8C0-4DD0-A9CA-E030377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53AF-7053-42A9-89E0-0F496374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1D5F-4E71-430A-99C5-6B04B1D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BE316-73EE-4623-A5C9-1A03E47BC4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9F53-A6D9-4BCD-BD97-6A9DBCA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3271-821F-4BA6-B4DA-A08C2BE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434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C2FA-060E-4F35-A5FF-06E3A3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E259-9150-4127-B97D-92AB344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F0A1-80AD-4F2C-B059-B3B195C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62378-AE6F-4AB2-9D61-EFB4C58D14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9712-D2D8-4CA3-94BE-7C9A1D8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793-46FC-4919-A5B9-F960748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7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989E-8013-4B13-8C07-335FF7B6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A52-47A9-4221-863D-63A82C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B15D-832B-4166-B53B-469F8B23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E88A1-1AB4-4697-A39A-C837A27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F2B9A-6EB0-4B1A-BA04-8C0671517CC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2FD45-2754-47B4-AE18-77E2A14B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A84E-2478-4472-8368-9D1EDC61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3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7E7-5118-47F1-BB5F-B662E22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423A-E98F-4B4E-B972-9A7B0464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C22D-63DF-4D48-9E06-A9A4CD0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DABEE-8C25-4421-BB4E-88B67E78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6ABA6-9950-40FE-910B-E8AEDF27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CDF09-0155-48A3-9876-1A30EAB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19927-87B0-4DFB-B55E-B6E2866F16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C560-0566-4D09-B7ED-C2C0DEE2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3799-0C5C-4245-85B8-790B684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5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FA8-4ADD-4F5E-B6EB-6A0BBB8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776A-3DE7-4299-B242-E2E5F6EE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0C1D-8D06-4BDE-BD65-D5015280B4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BFF04-1245-4938-8049-8D9F908C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DFB-300D-42C5-9DC1-AF2F659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DC512-83C4-4514-A2F1-927FF71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2ED1F-9343-4835-8188-3907BD9341C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48E75-05D2-4A18-967E-D799F6F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61FF-0A8D-4CFC-B9C0-C165337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068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06-070F-4B00-B79C-BF5A5C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7F69-F557-410F-A72C-62900456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83B7B-3B7C-40B9-B858-F1414443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410B-D868-4303-B4E4-06E8D111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047EA-7C44-4449-A865-4ED3E9C8D7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801-846F-42E5-8294-D3C2B3B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1E639-0959-4016-A3AC-4413215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031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F7E-8E2E-4214-BD78-71018997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17F-D89F-4660-A43B-2E5DC23D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F68A-5823-46B9-8EF9-38506BCB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EB81-C76D-4A70-8F77-B38D36A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B92B9-92A0-4725-9709-7635A4EA17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5CCD-E082-4E81-817C-3F00FC1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EA9D-8202-4704-91CA-EF963C1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77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AE60-849E-47F0-ABE4-3868E66B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AA60-8691-4237-AC8E-0D4A0646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F3F6-39CD-4F80-85F5-C9031B5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7BEAD-F61F-41D8-B2BD-9F99B1E23D5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543-36ED-4095-8159-787311B5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D848-7278-4D68-83CE-BB73201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63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0F5FE-9EEC-4A47-883D-64CE5604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547C-841A-4794-8DAF-96E0D6E6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2946-A5F6-4921-9F9A-DF6266F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758DB-135A-47B0-8F8E-BEC10021C2F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2EDF-B81E-4E3C-85A9-A664B259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2163-8571-4CDF-957C-916B0E6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585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711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EB9-FF07-4398-B11E-0E46D7F6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ABE7-0CAC-4B3D-BBED-42ADFF47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5B0-143C-40E6-9881-7BECE7E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E9E8B-ADC3-4DC1-853E-F827B78E6E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37F-72D1-46EF-96F8-C499141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6B9C-FEF1-4E0C-873E-106C832E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67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A19-A8C0-4DD0-A9CA-E030377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53AF-7053-42A9-89E0-0F496374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1D5F-4E71-430A-99C5-6B04B1D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BE316-73EE-4623-A5C9-1A03E47BC4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9F53-A6D9-4BCD-BD97-6A9DBCA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3271-821F-4BA6-B4DA-A08C2BE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6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C2FA-060E-4F35-A5FF-06E3A3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E259-9150-4127-B97D-92AB344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F0A1-80AD-4F2C-B059-B3B195C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62378-AE6F-4AB2-9D61-EFB4C58D14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9712-D2D8-4CA3-94BE-7C9A1D8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793-46FC-4919-A5B9-F960748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584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989E-8013-4B13-8C07-335FF7B6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A52-47A9-4221-863D-63A82C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B15D-832B-4166-B53B-469F8B23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E88A1-1AB4-4697-A39A-C837A27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F2B9A-6EB0-4B1A-BA04-8C0671517CC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2FD45-2754-47B4-AE18-77E2A14B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A84E-2478-4472-8368-9D1EDC61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61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7E7-5118-47F1-BB5F-B662E22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423A-E98F-4B4E-B972-9A7B0464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C22D-63DF-4D48-9E06-A9A4CD0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DABEE-8C25-4421-BB4E-88B67E78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6ABA6-9950-40FE-910B-E8AEDF27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CDF09-0155-48A3-9876-1A30EAB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19927-87B0-4DFB-B55E-B6E2866F16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C560-0566-4D09-B7ED-C2C0DEE2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3799-0C5C-4245-85B8-790B684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3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FA8-4ADD-4F5E-B6EB-6A0BBB8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776A-3DE7-4299-B242-E2E5F6EE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0C1D-8D06-4BDE-BD65-D5015280B4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BFF04-1245-4938-8049-8D9F908C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DFB-300D-42C5-9DC1-AF2F659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814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DC512-83C4-4514-A2F1-927FF71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2ED1F-9343-4835-8188-3907BD9341C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48E75-05D2-4A18-967E-D799F6F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61FF-0A8D-4CFC-B9C0-C165337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00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06-070F-4B00-B79C-BF5A5C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7F69-F557-410F-A72C-62900456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83B7B-3B7C-40B9-B858-F1414443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410B-D868-4303-B4E4-06E8D111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047EA-7C44-4449-A865-4ED3E9C8D7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801-846F-42E5-8294-D3C2B3B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1E639-0959-4016-A3AC-4413215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7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F7E-8E2E-4214-BD78-71018997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17F-D89F-4660-A43B-2E5DC23D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F68A-5823-46B9-8EF9-38506BCB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EB81-C76D-4A70-8F77-B38D36A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B92B9-92A0-4725-9709-7635A4EA17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5CCD-E082-4E81-817C-3F00FC1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EA9D-8202-4704-91CA-EF963C1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32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AE60-849E-47F0-ABE4-3868E66B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AA60-8691-4237-AC8E-0D4A0646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F3F6-39CD-4F80-85F5-C9031B5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7BEAD-F61F-41D8-B2BD-9F99B1E23D5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543-36ED-4095-8159-787311B5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D848-7278-4D68-83CE-BB73201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31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0F5FE-9EEC-4A47-883D-64CE5604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547C-841A-4794-8DAF-96E0D6E6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2946-A5F6-4921-9F9A-DF6266F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758DB-135A-47B0-8F8E-BEC10021C2F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2EDF-B81E-4E3C-85A9-A664B259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2163-8571-4CDF-957C-916B0E6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54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45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EB9-FF07-4398-B11E-0E46D7F6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ABE7-0CAC-4B3D-BBED-42ADFF47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5B0-143C-40E6-9881-7BECE7E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E9E8B-ADC3-4DC1-853E-F827B78E6E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37F-72D1-46EF-96F8-C499141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6B9C-FEF1-4E0C-873E-106C832E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788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A19-A8C0-4DD0-A9CA-E030377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53AF-7053-42A9-89E0-0F496374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1D5F-4E71-430A-99C5-6B04B1D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BE316-73EE-4623-A5C9-1A03E47BC4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9F53-A6D9-4BCD-BD97-6A9DBCA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3271-821F-4BA6-B4DA-A08C2BE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40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C2FA-060E-4F35-A5FF-06E3A3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E259-9150-4127-B97D-92AB344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F0A1-80AD-4F2C-B059-B3B195C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62378-AE6F-4AB2-9D61-EFB4C58D14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9712-D2D8-4CA3-94BE-7C9A1D8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793-46FC-4919-A5B9-F960748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86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989E-8013-4B13-8C07-335FF7B6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A52-47A9-4221-863D-63A82C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B15D-832B-4166-B53B-469F8B23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E88A1-1AB4-4697-A39A-C837A27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F2B9A-6EB0-4B1A-BA04-8C0671517CC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2FD45-2754-47B4-AE18-77E2A14B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A84E-2478-4472-8368-9D1EDC61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735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7E7-5118-47F1-BB5F-B662E22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423A-E98F-4B4E-B972-9A7B0464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C22D-63DF-4D48-9E06-A9A4CD0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DABEE-8C25-4421-BB4E-88B67E78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6ABA6-9950-40FE-910B-E8AEDF27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CDF09-0155-48A3-9876-1A30EAB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19927-87B0-4DFB-B55E-B6E2866F16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C560-0566-4D09-B7ED-C2C0DEE2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3799-0C5C-4245-85B8-790B684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08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FA8-4ADD-4F5E-B6EB-6A0BBB8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776A-3DE7-4299-B242-E2E5F6EE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0C1D-8D06-4BDE-BD65-D5015280B4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BFF04-1245-4938-8049-8D9F908C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DFB-300D-42C5-9DC1-AF2F659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260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DC512-83C4-4514-A2F1-927FF71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2ED1F-9343-4835-8188-3907BD9341C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48E75-05D2-4A18-967E-D799F6F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61FF-0A8D-4CFC-B9C0-C165337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16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06-070F-4B00-B79C-BF5A5C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7F69-F557-410F-A72C-62900456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83B7B-3B7C-40B9-B858-F1414443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410B-D868-4303-B4E4-06E8D111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047EA-7C44-4449-A865-4ED3E9C8D7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801-846F-42E5-8294-D3C2B3B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1E639-0959-4016-A3AC-4413215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67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F7E-8E2E-4214-BD78-71018997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17F-D89F-4660-A43B-2E5DC23D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F68A-5823-46B9-8EF9-38506BCB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EB81-C76D-4A70-8F77-B38D36A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B92B9-92A0-4725-9709-7635A4EA17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5CCD-E082-4E81-817C-3F00FC1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EA9D-8202-4704-91CA-EF963C1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66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AE60-849E-47F0-ABE4-3868E66B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AA60-8691-4237-AC8E-0D4A0646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F3F6-39CD-4F80-85F5-C9031B5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7BEAD-F61F-41D8-B2BD-9F99B1E23D5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543-36ED-4095-8159-787311B5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D848-7278-4D68-83CE-BB73201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2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0F5FE-9EEC-4A47-883D-64CE5604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547C-841A-4794-8DAF-96E0D6E6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2946-A5F6-4921-9F9A-DF6266F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758DB-135A-47B0-8F8E-BEC10021C2F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2EDF-B81E-4E3C-85A9-A664B259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2163-8571-4CDF-957C-916B0E6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35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1324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EB9-FF07-4398-B11E-0E46D7F6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ABE7-0CAC-4B3D-BBED-42ADFF47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5B0-143C-40E6-9881-7BECE7E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9E8B-ADC3-4DC1-853E-F827B78E6E1A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37F-72D1-46EF-96F8-C499141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6B9C-FEF1-4E0C-873E-106C832E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4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A19-A8C0-4DD0-A9CA-E030377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53AF-7053-42A9-89E0-0F496374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1D5F-4E71-430A-99C5-6B04B1D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316-73EE-4623-A5C9-1A03E47BC408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9F53-A6D9-4BCD-BD97-6A9DBCA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3271-821F-4BA6-B4DA-A08C2BE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9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C2FA-060E-4F35-A5FF-06E3A3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E259-9150-4127-B97D-92AB344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F0A1-80AD-4F2C-B059-B3B195C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378-AE6F-4AB2-9D61-EFB4C58D140D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9712-D2D8-4CA3-94BE-7C9A1D8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793-46FC-4919-A5B9-F960748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4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989E-8013-4B13-8C07-335FF7B6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A52-47A9-4221-863D-63A82C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B15D-832B-4166-B53B-469F8B23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E88A1-1AB4-4697-A39A-C837A27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2B9A-6EB0-4B1A-BA04-8C0671517CC3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2FD45-2754-47B4-AE18-77E2A14B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A84E-2478-4472-8368-9D1EDC61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2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7E7-5118-47F1-BB5F-B662E22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423A-E98F-4B4E-B972-9A7B0464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C22D-63DF-4D48-9E06-A9A4CD0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DABEE-8C25-4421-BB4E-88B67E78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6ABA6-9950-40FE-910B-E8AEDF27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CDF09-0155-48A3-9876-1A30EAB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9927-87B0-4DFB-B55E-B6E2866F1672}" type="datetime1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C560-0566-4D09-B7ED-C2C0DEE2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3799-0C5C-4245-85B8-790B684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2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FA8-4ADD-4F5E-B6EB-6A0BBB8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776A-3DE7-4299-B242-E2E5F6EE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C1D-8D06-4BDE-BD65-D5015280B4E1}" type="datetime1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BFF04-1245-4938-8049-8D9F908C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DFB-300D-42C5-9DC1-AF2F659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6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DC512-83C4-4514-A2F1-927FF71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D1F-9343-4835-8188-3907BD9341CE}" type="datetime1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48E75-05D2-4A18-967E-D799F6F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61FF-0A8D-4CFC-B9C0-C165337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2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06-070F-4B00-B79C-BF5A5C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7F69-F557-410F-A72C-62900456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83B7B-3B7C-40B9-B858-F1414443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410B-D868-4303-B4E4-06E8D111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47EA-7C44-4449-A865-4ED3E9C8D71A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801-846F-42E5-8294-D3C2B3B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1E639-0959-4016-A3AC-4413215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F7E-8E2E-4214-BD78-71018997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17F-D89F-4660-A43B-2E5DC23D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F68A-5823-46B9-8EF9-38506BCB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EB81-C76D-4A70-8F77-B38D36A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92B9-92A0-4725-9709-7635A4EA17A9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5CCD-E082-4E81-817C-3F00FC1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EA9D-8202-4704-91CA-EF963C1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1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AE60-849E-47F0-ABE4-3868E66B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AA60-8691-4237-AC8E-0D4A0646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F3F6-39CD-4F80-85F5-C9031B5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BEAD-F61F-41D8-B2BD-9F99B1E23D55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543-36ED-4095-8159-787311B5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D848-7278-4D68-83CE-BB73201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7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0F5FE-9EEC-4A47-883D-64CE5604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547C-841A-4794-8DAF-96E0D6E6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2946-A5F6-4921-9F9A-DF6266F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58DB-135A-47B0-8F8E-BEC10021C2F4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2EDF-B81E-4E3C-85A9-A664B259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2163-8571-4CDF-957C-916B0E6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53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335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E2892-FB1F-4CD3-A306-FB0DC335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6C886-7BF8-4247-AD31-54CE7F3DD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548A-BBF7-4D22-94A8-CD6B18E79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3FE42-93B9-409D-9D8C-6AEF503E0CF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0E5D-A15C-4F54-834E-59E8D5087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B4385-B4EB-4BBC-8514-541ED9DE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0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B4115-CF6B-44C4-94CA-5B99677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4446-D50C-498B-BB5A-460C9AEE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58E7-AD06-4BAB-80FA-240F7D86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CFCC-EB4D-4C05-827E-7128794816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D5D3-70CD-4B48-8A40-F7A80BF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3B82-0F61-4399-A3F5-619C8DE5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08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B4115-CF6B-44C4-94CA-5B99677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4446-D50C-498B-BB5A-460C9AEE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58E7-AD06-4BAB-80FA-240F7D86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CFCC-EB4D-4C05-827E-7128794816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D5D3-70CD-4B48-8A40-F7A80BF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3B82-0F61-4399-A3F5-619C8DE5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0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B4115-CF6B-44C4-94CA-5B99677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4446-D50C-498B-BB5A-460C9AEE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58E7-AD06-4BAB-80FA-240F7D86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CFCC-EB4D-4C05-827E-7128794816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D5D3-70CD-4B48-8A40-F7A80BF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3B82-0F61-4399-A3F5-619C8DE5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3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B4115-CF6B-44C4-94CA-5B99677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4446-D50C-498B-BB5A-460C9AEE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58E7-AD06-4BAB-80FA-240F7D86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CFCC-EB4D-4C05-827E-712879481608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D5D3-70CD-4B48-8A40-F7A80BF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3B82-0F61-4399-A3F5-619C8DE5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1" y="1431779"/>
            <a:ext cx="5486400" cy="1159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SQL 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3776663" cy="34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5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C:\Users\Kien\AppData\Local\Microsoft\Windows\Temporary Internet Files\Content.IE5\TRXUYPOZ\MCBD06675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455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Horizontal Scroll 24"/>
          <p:cNvSpPr>
            <a:spLocks noChangeArrowheads="1"/>
          </p:cNvSpPr>
          <p:nvPr/>
        </p:nvSpPr>
        <p:spPr bwMode="auto">
          <a:xfrm>
            <a:off x="609600" y="5105400"/>
            <a:ext cx="3581400" cy="1033463"/>
          </a:xfrm>
          <a:prstGeom prst="horizontalScroll">
            <a:avLst>
              <a:gd name="adj" fmla="val 12500"/>
            </a:avLst>
          </a:prstGeom>
          <a:solidFill>
            <a:srgbClr val="C1E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Query Result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1447800"/>
            <a:ext cx="3733800" cy="4914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10200" y="21717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tIns="0" bIns="91440" anchor="b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Define search space</a:t>
            </a:r>
          </a:p>
        </p:txBody>
      </p:sp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77724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dirty="0"/>
              <a:t>Semantics of SQL 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381000" y="2019300"/>
            <a:ext cx="4368800" cy="920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     [DISTINCT]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target-list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relation-list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qualification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19738" y="2257425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R1 × R2 × R3 × · · ·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410200" y="36195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b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rows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559405"/>
            <a:ext cx="1743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qualification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629400" y="3162300"/>
            <a:ext cx="484188" cy="4572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10200" y="50673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b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columns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6678613" y="4610100"/>
            <a:ext cx="484187" cy="4572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400300" y="2019300"/>
            <a:ext cx="140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target-list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5400000">
            <a:off x="4460875" y="4797425"/>
            <a:ext cx="484188" cy="163353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36955" y="2277122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relation-list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84657" y="5166868"/>
            <a:ext cx="165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Projection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48325" y="3581400"/>
            <a:ext cx="258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˂, ˃, ≤, ≥, =, 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7" name="TextBox 23"/>
          <p:cNvSpPr txBox="1">
            <a:spLocks noChangeArrowheads="1"/>
          </p:cNvSpPr>
          <p:nvPr/>
        </p:nvSpPr>
        <p:spPr bwMode="auto">
          <a:xfrm>
            <a:off x="5334000" y="1595438"/>
            <a:ext cx="331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QUERY 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600" y="312819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This strategy is probably the least efficient way to compute a query!  An optimizer will find more efficient strategies to compute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same answers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1107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7475E-6 L 0.47153 -0.010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031E-7 L 8.33333E-7 0.07192 C 8.33333E-7 0.10407 0.12535 0.14408 0.22726 0.14408 L 0.45469 0.14408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7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7206E-6 L 0 0.22733 C 0 0.32932 0.0901 0.4549 0.16354 0.4549 L 0.32708 0.4549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22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  <p:bldP spid="12" grpId="0"/>
      <p:bldP spid="12" grpId="1"/>
      <p:bldP spid="13" grpId="0" animBg="1"/>
      <p:bldP spid="16" grpId="0" animBg="1"/>
      <p:bldP spid="17" grpId="0"/>
      <p:bldP spid="17" grpId="1"/>
      <p:bldP spid="19" grpId="0" animBg="1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Evaluation Strategy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Calibri" pitchFamily="34" charset="0"/>
              </a:rPr>
              <a:t>Semantics of an SQL query defined in terms of the following conceptual evaluation strategy: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Compute the cross-product of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relation-list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Discard resulting tuples if they fail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qualifications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Delete attributes that are not in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target-list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If DISTINCT is specified, eliminate duplicate rows.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F006B-6FB2-4467-91CA-88F0A1D2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65964-F00E-4456-925E-81CF22F943B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78AF7-9A89-4A32-B342-EBC7DE08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02725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of Conceptual Evaluation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12963" y="1545436"/>
            <a:ext cx="4070987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 err="1">
                <a:latin typeface="Calibri" pitchFamily="34" charset="0"/>
              </a:rPr>
              <a:t>S.sname</a:t>
            </a:r>
            <a:endParaRPr lang="en-US" sz="20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FROM    </a:t>
            </a:r>
            <a:r>
              <a:rPr lang="en-US" sz="2000" dirty="0">
                <a:latin typeface="Calibri" pitchFamily="34" charset="0"/>
              </a:rPr>
              <a:t>Sailors S, Reserves R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WHERE</a:t>
            </a:r>
            <a:r>
              <a:rPr lang="en-US" sz="2000" dirty="0">
                <a:latin typeface="Calibri" pitchFamily="34" charset="0"/>
              </a:rPr>
              <a:t>  S.sid=R.sid </a:t>
            </a:r>
            <a:r>
              <a:rPr lang="en-US" sz="2400" dirty="0">
                <a:latin typeface="Calibri" pitchFamily="34" charset="0"/>
              </a:rPr>
              <a:t>AND</a:t>
            </a:r>
            <a:r>
              <a:rPr lang="en-US" sz="2000" dirty="0">
                <a:latin typeface="Calibri" pitchFamily="34" charset="0"/>
              </a:rPr>
              <a:t> R.bid=103</a:t>
            </a: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5964237" y="1646979"/>
            <a:ext cx="1066800" cy="612775"/>
          </a:xfrm>
          <a:prstGeom prst="wedgeRoundRectCallout">
            <a:avLst>
              <a:gd name="adj1" fmla="val -98313"/>
              <a:gd name="adj2" fmla="val 31918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1900"/>
              </a:lnSpc>
              <a:defRPr/>
            </a:pPr>
            <a:r>
              <a:rPr lang="en-US" dirty="0">
                <a:latin typeface="Calibri" pitchFamily="34" charset="0"/>
              </a:rPr>
              <a:t>Range variable</a:t>
            </a:r>
            <a:endParaRPr lang="en-US" dirty="0">
              <a:latin typeface="Calibri" pitchFamily="34" charset="0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19200" y="2971800"/>
            <a:ext cx="7162800" cy="3810000"/>
            <a:chOff x="1219200" y="2819400"/>
            <a:chExt cx="7162800" cy="3810000"/>
          </a:xfrm>
        </p:grpSpPr>
        <p:graphicFrame>
          <p:nvGraphicFramePr>
            <p:cNvPr id="50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38400" y="4540250"/>
            <a:ext cx="4343400" cy="208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5" name="Document" r:id="rId4" imgW="4635500" imgH="2398713" progId="Word.Document.8">
                    <p:embed/>
                  </p:oleObj>
                </mc:Choice>
                <mc:Fallback>
                  <p:oleObj name="Document" r:id="rId4" imgW="4635500" imgH="2398713" progId="Word.Document.8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4540250"/>
                          <a:ext cx="4343400" cy="208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2906713"/>
            <a:ext cx="3505200" cy="151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6" name="Document" r:id="rId6" imgW="3949700" imgH="1944688" progId="Word.Document.8">
                    <p:embed/>
                  </p:oleObj>
                </mc:Choice>
                <mc:Fallback>
                  <p:oleObj name="Document" r:id="rId6" imgW="3949700" imgH="1944688" progId="Word.Document.8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2906713"/>
                          <a:ext cx="3505200" cy="151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895600" y="2819400"/>
              <a:ext cx="1896610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i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Reservation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1219200" y="4495800"/>
              <a:ext cx="1139737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i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Sailors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7278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 of Conceptual Evaluation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91641" y="1344732"/>
            <a:ext cx="5285359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Sailors S, Reserves R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S.sid=R.sid AND R.bid=103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895600"/>
          <a:ext cx="72390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(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sid</a:t>
                      </a:r>
                      <a:r>
                        <a:rPr lang="en-US" sz="2400" dirty="0">
                          <a:latin typeface="Calibri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</a:rPr>
                        <a:t>sname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(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sid</a:t>
                      </a:r>
                      <a:r>
                        <a:rPr lang="en-US" sz="2400" dirty="0">
                          <a:latin typeface="Calibri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bid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</a:rPr>
                        <a:t>dustin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45.0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10/10/96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</a:rPr>
                        <a:t>dustin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45.0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11/12/96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lubber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10/10/96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lubber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11/12/96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rusty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10/10/96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rusty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11/12/96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7086600" y="1905000"/>
            <a:ext cx="1066800" cy="612775"/>
          </a:xfrm>
          <a:prstGeom prst="wedgeRoundRectCallout">
            <a:avLst>
              <a:gd name="adj1" fmla="val -55040"/>
              <a:gd name="adj2" fmla="val 133332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S×R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143000" y="3429000"/>
            <a:ext cx="7010400" cy="2133600"/>
            <a:chOff x="1143000" y="3429000"/>
            <a:chExt cx="7010400" cy="2133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9200" y="34290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981200" y="4343400"/>
              <a:ext cx="9144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838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334000" y="52578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334000" y="43434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334000" y="34290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19200" y="43434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219200" y="52578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52800" y="52578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352800" y="43434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352800" y="34290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57400" y="5257800"/>
              <a:ext cx="9144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191000" y="34290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1000" y="43434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1000" y="52578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096000" y="34290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096000" y="43434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96000" y="52578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934200" y="3429000"/>
              <a:ext cx="1219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934200" y="4343400"/>
              <a:ext cx="1219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934200" y="5257800"/>
              <a:ext cx="1219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934200" y="3886200"/>
              <a:ext cx="12192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934200" y="4800600"/>
              <a:ext cx="12192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1722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057400" y="3886200"/>
              <a:ext cx="9144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57400" y="4800600"/>
              <a:ext cx="9144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219200" y="3886200"/>
              <a:ext cx="4572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0960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2578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2578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72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2672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766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766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430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438400" y="4038600"/>
            <a:ext cx="36776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Disqualified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38200" y="2743200"/>
            <a:ext cx="990600" cy="35052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124200" y="2743200"/>
            <a:ext cx="5334000" cy="35052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33800" y="2971800"/>
            <a:ext cx="303115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Remove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Irrelevant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columns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5755689"/>
            <a:ext cx="990600" cy="3048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2971800" y="6074547"/>
            <a:ext cx="1066800" cy="478654"/>
          </a:xfrm>
          <a:prstGeom prst="wedgeRoundRectCallout">
            <a:avLst>
              <a:gd name="adj1" fmla="val -58369"/>
              <a:gd name="adj2" fmla="val -767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457640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46" grpId="0" animBg="1"/>
      <p:bldP spid="47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4826" y="38100"/>
            <a:ext cx="77724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b="1" dirty="0"/>
              <a:t>Aggregate Operators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82417" y="765313"/>
            <a:ext cx="6705600" cy="6096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Significant extension of relational algebra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0817" y="1520687"/>
          <a:ext cx="5552661" cy="4938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41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COUNT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(*)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number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of rows in the relation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COUNT ([DISTINCT]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number of (unique)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values in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SUM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([DISTINCT] 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sum of all (unique)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values in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7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AVG ([DISTINCT]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average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of all (unique) values in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1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MAX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(A)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maximum value in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41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MIN (A)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minimum value in the A column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64962E-7192-403C-944B-2DDC12365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94623"/>
              </p:ext>
            </p:extLst>
          </p:nvPr>
        </p:nvGraphicFramePr>
        <p:xfrm>
          <a:off x="6331226" y="3855278"/>
          <a:ext cx="2286000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6662629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9128859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726419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4565212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34594820"/>
                    </a:ext>
                  </a:extLst>
                </a:gridCol>
              </a:tblGrid>
              <a:tr h="20780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30943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34965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47309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44093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1083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477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812BD2-C00E-45B9-A8AA-E8B049057B45}"/>
              </a:ext>
            </a:extLst>
          </p:cNvPr>
          <p:cNvSpPr/>
          <p:nvPr/>
        </p:nvSpPr>
        <p:spPr>
          <a:xfrm>
            <a:off x="6725478" y="3776869"/>
            <a:ext cx="602974" cy="19083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B5C5B4B-DBC7-4759-9B4A-B147FB85F7FB}"/>
              </a:ext>
            </a:extLst>
          </p:cNvPr>
          <p:cNvSpPr/>
          <p:nvPr/>
        </p:nvSpPr>
        <p:spPr>
          <a:xfrm>
            <a:off x="6477000" y="2667000"/>
            <a:ext cx="2209799" cy="828261"/>
          </a:xfrm>
          <a:prstGeom prst="wedgeEllipseCallout">
            <a:avLst>
              <a:gd name="adj1" fmla="val -24287"/>
              <a:gd name="adj2" fmla="val 9512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MAX(A) = 17</a:t>
            </a:r>
          </a:p>
        </p:txBody>
      </p:sp>
    </p:spTree>
    <p:extLst>
      <p:ext uri="{BB962C8B-B14F-4D97-AF65-F5344CB8AC3E}">
        <p14:creationId xmlns:p14="http://schemas.microsoft.com/office/powerpoint/2010/main" val="3709536677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6324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b="1" dirty="0">
                <a:latin typeface="Comic Sans MS" pitchFamily="66" charset="0"/>
              </a:rPr>
              <a:t>Aggregate Operation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29450" y="1943947"/>
            <a:ext cx="1524000" cy="1219200"/>
          </a:xfrm>
          <a:prstGeom prst="rect">
            <a:avLst/>
          </a:prstGeom>
          <a:solidFill>
            <a:srgbClr val="CC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1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Sailors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70C62D-CA3D-4F0C-9591-5498C19AE4DD}"/>
              </a:ext>
            </a:extLst>
          </p:cNvPr>
          <p:cNvGrpSpPr/>
          <p:nvPr/>
        </p:nvGrpSpPr>
        <p:grpSpPr>
          <a:xfrm>
            <a:off x="4747964" y="2248747"/>
            <a:ext cx="2129086" cy="612775"/>
            <a:chOff x="4805114" y="2743200"/>
            <a:chExt cx="2129086" cy="612775"/>
          </a:xfrm>
        </p:grpSpPr>
        <p:sp>
          <p:nvSpPr>
            <p:cNvPr id="7" name="Left Arrow 6"/>
            <p:cNvSpPr/>
            <p:nvPr/>
          </p:nvSpPr>
          <p:spPr bwMode="auto">
            <a:xfrm>
              <a:off x="6489700" y="28956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2" name="Flowchart: Stored Data 7"/>
            <p:cNvSpPr>
              <a:spLocks noChangeArrowheads="1"/>
            </p:cNvSpPr>
            <p:nvPr/>
          </p:nvSpPr>
          <p:spPr bwMode="auto">
            <a:xfrm>
              <a:off x="4805114" y="2743200"/>
              <a:ext cx="1748086" cy="612775"/>
            </a:xfrm>
            <a:prstGeom prst="flowChartOnlineStorag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0" tIns="0" rIns="18288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Qualifier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0F7EAE-99EB-474D-B41A-28DEDCEF0124}"/>
              </a:ext>
            </a:extLst>
          </p:cNvPr>
          <p:cNvGrpSpPr/>
          <p:nvPr/>
        </p:nvGrpSpPr>
        <p:grpSpPr>
          <a:xfrm>
            <a:off x="2090429" y="2248747"/>
            <a:ext cx="2538368" cy="612775"/>
            <a:chOff x="2173332" y="2743200"/>
            <a:chExt cx="2538368" cy="612775"/>
          </a:xfrm>
        </p:grpSpPr>
        <p:sp>
          <p:nvSpPr>
            <p:cNvPr id="9" name="Left Arrow 8"/>
            <p:cNvSpPr/>
            <p:nvPr/>
          </p:nvSpPr>
          <p:spPr bwMode="auto">
            <a:xfrm>
              <a:off x="4267200" y="28956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4" name="Flowchart: Stored Data 9"/>
            <p:cNvSpPr>
              <a:spLocks noChangeArrowheads="1"/>
            </p:cNvSpPr>
            <p:nvPr/>
          </p:nvSpPr>
          <p:spPr bwMode="auto">
            <a:xfrm>
              <a:off x="2173332" y="2743200"/>
              <a:ext cx="2092236" cy="612775"/>
            </a:xfrm>
            <a:prstGeom prst="flowChartOnlineStorage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0" tIns="0" rIns="137160" anchor="ctr" anchorCtr="1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Aggregator</a:t>
              </a:r>
            </a:p>
          </p:txBody>
        </p:sp>
      </p:grpSp>
      <p:sp>
        <p:nvSpPr>
          <p:cNvPr id="11" name="Left Arrow 10"/>
          <p:cNvSpPr/>
          <p:nvPr/>
        </p:nvSpPr>
        <p:spPr bwMode="auto">
          <a:xfrm>
            <a:off x="1482432" y="2401147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8650" y="2294658"/>
            <a:ext cx="6858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050700" y="4208319"/>
            <a:ext cx="3592972" cy="1567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  AVG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    Sailors 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  S.rating=10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720530" y="3361860"/>
            <a:ext cx="1968305" cy="1372588"/>
          </a:xfrm>
          <a:prstGeom prst="wedgeRoundRectCallout">
            <a:avLst>
              <a:gd name="adj1" fmla="val 70433"/>
              <a:gd name="adj2" fmla="val 28348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Find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average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age of sailors with a rating of 10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2C0311-6DEF-43C6-AC85-AB25E1ED084A}"/>
              </a:ext>
            </a:extLst>
          </p:cNvPr>
          <p:cNvSpPr/>
          <p:nvPr/>
        </p:nvSpPr>
        <p:spPr>
          <a:xfrm rot="20991700">
            <a:off x="6044548" y="2841638"/>
            <a:ext cx="766124" cy="2535170"/>
          </a:xfrm>
          <a:custGeom>
            <a:avLst/>
            <a:gdLst>
              <a:gd name="connsiteX0" fmla="*/ 271671 w 766124"/>
              <a:gd name="connsiteY0" fmla="*/ 2479040 h 2479040"/>
              <a:gd name="connsiteX1" fmla="*/ 346178 w 766124"/>
              <a:gd name="connsiteY1" fmla="*/ 2451947 h 2479040"/>
              <a:gd name="connsiteX2" fmla="*/ 386818 w 766124"/>
              <a:gd name="connsiteY2" fmla="*/ 2445174 h 2479040"/>
              <a:gd name="connsiteX3" fmla="*/ 407138 w 766124"/>
              <a:gd name="connsiteY3" fmla="*/ 2438400 h 2479040"/>
              <a:gd name="connsiteX4" fmla="*/ 420684 w 766124"/>
              <a:gd name="connsiteY4" fmla="*/ 2418080 h 2479040"/>
              <a:gd name="connsiteX5" fmla="*/ 468098 w 766124"/>
              <a:gd name="connsiteY5" fmla="*/ 2370667 h 2479040"/>
              <a:gd name="connsiteX6" fmla="*/ 481644 w 766124"/>
              <a:gd name="connsiteY6" fmla="*/ 2350347 h 2479040"/>
              <a:gd name="connsiteX7" fmla="*/ 535831 w 766124"/>
              <a:gd name="connsiteY7" fmla="*/ 2282614 h 2479040"/>
              <a:gd name="connsiteX8" fmla="*/ 583244 w 766124"/>
              <a:gd name="connsiteY8" fmla="*/ 2201334 h 2479040"/>
              <a:gd name="connsiteX9" fmla="*/ 623884 w 766124"/>
              <a:gd name="connsiteY9" fmla="*/ 2092960 h 2479040"/>
              <a:gd name="connsiteX10" fmla="*/ 671298 w 766124"/>
              <a:gd name="connsiteY10" fmla="*/ 1984587 h 2479040"/>
              <a:gd name="connsiteX11" fmla="*/ 691618 w 766124"/>
              <a:gd name="connsiteY11" fmla="*/ 1923627 h 2479040"/>
              <a:gd name="connsiteX12" fmla="*/ 705164 w 766124"/>
              <a:gd name="connsiteY12" fmla="*/ 1896534 h 2479040"/>
              <a:gd name="connsiteX13" fmla="*/ 725484 w 766124"/>
              <a:gd name="connsiteY13" fmla="*/ 1822027 h 2479040"/>
              <a:gd name="connsiteX14" fmla="*/ 732258 w 766124"/>
              <a:gd name="connsiteY14" fmla="*/ 1767840 h 2479040"/>
              <a:gd name="connsiteX15" fmla="*/ 745804 w 766124"/>
              <a:gd name="connsiteY15" fmla="*/ 1673014 h 2479040"/>
              <a:gd name="connsiteX16" fmla="*/ 752578 w 766124"/>
              <a:gd name="connsiteY16" fmla="*/ 1612054 h 2479040"/>
              <a:gd name="connsiteX17" fmla="*/ 759351 w 766124"/>
              <a:gd name="connsiteY17" fmla="*/ 1530774 h 2479040"/>
              <a:gd name="connsiteX18" fmla="*/ 766124 w 766124"/>
              <a:gd name="connsiteY18" fmla="*/ 1483360 h 2479040"/>
              <a:gd name="connsiteX19" fmla="*/ 759351 w 766124"/>
              <a:gd name="connsiteY19" fmla="*/ 1314027 h 2479040"/>
              <a:gd name="connsiteX20" fmla="*/ 705164 w 766124"/>
              <a:gd name="connsiteY20" fmla="*/ 1131147 h 2479040"/>
              <a:gd name="connsiteX21" fmla="*/ 657751 w 766124"/>
              <a:gd name="connsiteY21" fmla="*/ 1029547 h 2479040"/>
              <a:gd name="connsiteX22" fmla="*/ 623884 w 766124"/>
              <a:gd name="connsiteY22" fmla="*/ 968587 h 2479040"/>
              <a:gd name="connsiteX23" fmla="*/ 515511 w 766124"/>
              <a:gd name="connsiteY23" fmla="*/ 853440 h 2479040"/>
              <a:gd name="connsiteX24" fmla="*/ 461324 w 766124"/>
              <a:gd name="connsiteY24" fmla="*/ 806027 h 2479040"/>
              <a:gd name="connsiteX25" fmla="*/ 352951 w 766124"/>
              <a:gd name="connsiteY25" fmla="*/ 690880 h 2479040"/>
              <a:gd name="connsiteX26" fmla="*/ 319084 w 766124"/>
              <a:gd name="connsiteY26" fmla="*/ 650240 h 2479040"/>
              <a:gd name="connsiteX27" fmla="*/ 305538 w 766124"/>
              <a:gd name="connsiteY27" fmla="*/ 629920 h 2479040"/>
              <a:gd name="connsiteX28" fmla="*/ 285218 w 766124"/>
              <a:gd name="connsiteY28" fmla="*/ 616374 h 2479040"/>
              <a:gd name="connsiteX29" fmla="*/ 258124 w 766124"/>
              <a:gd name="connsiteY29" fmla="*/ 582507 h 2479040"/>
              <a:gd name="connsiteX30" fmla="*/ 149751 w 766124"/>
              <a:gd name="connsiteY30" fmla="*/ 453814 h 2479040"/>
              <a:gd name="connsiteX31" fmla="*/ 115884 w 766124"/>
              <a:gd name="connsiteY31" fmla="*/ 399627 h 2479040"/>
              <a:gd name="connsiteX32" fmla="*/ 82018 w 766124"/>
              <a:gd name="connsiteY32" fmla="*/ 325120 h 2479040"/>
              <a:gd name="connsiteX33" fmla="*/ 27831 w 766124"/>
              <a:gd name="connsiteY33" fmla="*/ 189654 h 2479040"/>
              <a:gd name="connsiteX34" fmla="*/ 14284 w 766124"/>
              <a:gd name="connsiteY34" fmla="*/ 149014 h 2479040"/>
              <a:gd name="connsiteX35" fmla="*/ 738 w 766124"/>
              <a:gd name="connsiteY35" fmla="*/ 94827 h 2479040"/>
              <a:gd name="connsiteX36" fmla="*/ 738 w 766124"/>
              <a:gd name="connsiteY36" fmla="*/ 0 h 247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66124" h="2479040">
                <a:moveTo>
                  <a:pt x="271671" y="2479040"/>
                </a:moveTo>
                <a:cubicBezTo>
                  <a:pt x="287059" y="2472885"/>
                  <a:pt x="331277" y="2454430"/>
                  <a:pt x="346178" y="2451947"/>
                </a:cubicBezTo>
                <a:lnTo>
                  <a:pt x="386818" y="2445174"/>
                </a:lnTo>
                <a:cubicBezTo>
                  <a:pt x="393591" y="2442916"/>
                  <a:pt x="401563" y="2442860"/>
                  <a:pt x="407138" y="2438400"/>
                </a:cubicBezTo>
                <a:cubicBezTo>
                  <a:pt x="413494" y="2433315"/>
                  <a:pt x="415800" y="2424592"/>
                  <a:pt x="420684" y="2418080"/>
                </a:cubicBezTo>
                <a:cubicBezTo>
                  <a:pt x="448839" y="2380540"/>
                  <a:pt x="438016" y="2390722"/>
                  <a:pt x="468098" y="2370667"/>
                </a:cubicBezTo>
                <a:cubicBezTo>
                  <a:pt x="472613" y="2363894"/>
                  <a:pt x="476433" y="2356601"/>
                  <a:pt x="481644" y="2350347"/>
                </a:cubicBezTo>
                <a:cubicBezTo>
                  <a:pt x="515705" y="2309473"/>
                  <a:pt x="496382" y="2351650"/>
                  <a:pt x="535831" y="2282614"/>
                </a:cubicBezTo>
                <a:cubicBezTo>
                  <a:pt x="592198" y="2183972"/>
                  <a:pt x="519891" y="2280525"/>
                  <a:pt x="583244" y="2201334"/>
                </a:cubicBezTo>
                <a:cubicBezTo>
                  <a:pt x="596322" y="2162105"/>
                  <a:pt x="603495" y="2139562"/>
                  <a:pt x="623884" y="2092960"/>
                </a:cubicBezTo>
                <a:cubicBezTo>
                  <a:pt x="639689" y="2056836"/>
                  <a:pt x="658829" y="2021994"/>
                  <a:pt x="671298" y="1984587"/>
                </a:cubicBezTo>
                <a:cubicBezTo>
                  <a:pt x="678071" y="1964267"/>
                  <a:pt x="683929" y="1943619"/>
                  <a:pt x="691618" y="1923627"/>
                </a:cubicBezTo>
                <a:cubicBezTo>
                  <a:pt x="695243" y="1914203"/>
                  <a:pt x="701714" y="1906023"/>
                  <a:pt x="705164" y="1896534"/>
                </a:cubicBezTo>
                <a:cubicBezTo>
                  <a:pt x="705862" y="1894615"/>
                  <a:pt x="723450" y="1834232"/>
                  <a:pt x="725484" y="1822027"/>
                </a:cubicBezTo>
                <a:cubicBezTo>
                  <a:pt x="728477" y="1804072"/>
                  <a:pt x="730352" y="1785943"/>
                  <a:pt x="732258" y="1767840"/>
                </a:cubicBezTo>
                <a:cubicBezTo>
                  <a:pt x="741390" y="1681084"/>
                  <a:pt x="730655" y="1718464"/>
                  <a:pt x="745804" y="1673014"/>
                </a:cubicBezTo>
                <a:cubicBezTo>
                  <a:pt x="748062" y="1652694"/>
                  <a:pt x="750640" y="1632407"/>
                  <a:pt x="752578" y="1612054"/>
                </a:cubicBezTo>
                <a:cubicBezTo>
                  <a:pt x="755156" y="1584989"/>
                  <a:pt x="756505" y="1557812"/>
                  <a:pt x="759351" y="1530774"/>
                </a:cubicBezTo>
                <a:cubicBezTo>
                  <a:pt x="761022" y="1514897"/>
                  <a:pt x="763866" y="1499165"/>
                  <a:pt x="766124" y="1483360"/>
                </a:cubicBezTo>
                <a:cubicBezTo>
                  <a:pt x="763866" y="1426916"/>
                  <a:pt x="768985" y="1369689"/>
                  <a:pt x="759351" y="1314027"/>
                </a:cubicBezTo>
                <a:cubicBezTo>
                  <a:pt x="748508" y="1251379"/>
                  <a:pt x="723743" y="1191951"/>
                  <a:pt x="705164" y="1131147"/>
                </a:cubicBezTo>
                <a:cubicBezTo>
                  <a:pt x="678700" y="1044537"/>
                  <a:pt x="697482" y="1095765"/>
                  <a:pt x="657751" y="1029547"/>
                </a:cubicBezTo>
                <a:cubicBezTo>
                  <a:pt x="645791" y="1009614"/>
                  <a:pt x="636778" y="987928"/>
                  <a:pt x="623884" y="968587"/>
                </a:cubicBezTo>
                <a:cubicBezTo>
                  <a:pt x="603313" y="937731"/>
                  <a:pt x="531220" y="867185"/>
                  <a:pt x="515511" y="853440"/>
                </a:cubicBezTo>
                <a:cubicBezTo>
                  <a:pt x="497449" y="837636"/>
                  <a:pt x="478295" y="822998"/>
                  <a:pt x="461324" y="806027"/>
                </a:cubicBezTo>
                <a:cubicBezTo>
                  <a:pt x="424054" y="768757"/>
                  <a:pt x="386694" y="731372"/>
                  <a:pt x="352951" y="690880"/>
                </a:cubicBezTo>
                <a:cubicBezTo>
                  <a:pt x="341662" y="677333"/>
                  <a:pt x="329910" y="664159"/>
                  <a:pt x="319084" y="650240"/>
                </a:cubicBezTo>
                <a:cubicBezTo>
                  <a:pt x="314086" y="643814"/>
                  <a:pt x="311294" y="635676"/>
                  <a:pt x="305538" y="629920"/>
                </a:cubicBezTo>
                <a:cubicBezTo>
                  <a:pt x="299782" y="624164"/>
                  <a:pt x="290974" y="622130"/>
                  <a:pt x="285218" y="616374"/>
                </a:cubicBezTo>
                <a:cubicBezTo>
                  <a:pt x="274995" y="606151"/>
                  <a:pt x="267644" y="593387"/>
                  <a:pt x="258124" y="582507"/>
                </a:cubicBezTo>
                <a:cubicBezTo>
                  <a:pt x="241336" y="563321"/>
                  <a:pt x="166044" y="486401"/>
                  <a:pt x="149751" y="453814"/>
                </a:cubicBezTo>
                <a:cubicBezTo>
                  <a:pt x="99693" y="353697"/>
                  <a:pt x="177438" y="505149"/>
                  <a:pt x="115884" y="399627"/>
                </a:cubicBezTo>
                <a:cubicBezTo>
                  <a:pt x="31342" y="254697"/>
                  <a:pt x="114359" y="394423"/>
                  <a:pt x="82018" y="325120"/>
                </a:cubicBezTo>
                <a:cubicBezTo>
                  <a:pt x="15372" y="182306"/>
                  <a:pt x="59592" y="300812"/>
                  <a:pt x="27831" y="189654"/>
                </a:cubicBezTo>
                <a:cubicBezTo>
                  <a:pt x="23908" y="175924"/>
                  <a:pt x="18800" y="162561"/>
                  <a:pt x="14284" y="149014"/>
                </a:cubicBezTo>
                <a:cubicBezTo>
                  <a:pt x="8306" y="131079"/>
                  <a:pt x="1760" y="114238"/>
                  <a:pt x="738" y="94827"/>
                </a:cubicBezTo>
                <a:cubicBezTo>
                  <a:pt x="-923" y="63262"/>
                  <a:pt x="738" y="31609"/>
                  <a:pt x="738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166F8E-67F7-4333-9599-7D0C63CE2AD6}"/>
              </a:ext>
            </a:extLst>
          </p:cNvPr>
          <p:cNvSpPr/>
          <p:nvPr/>
        </p:nvSpPr>
        <p:spPr>
          <a:xfrm>
            <a:off x="3302467" y="2849256"/>
            <a:ext cx="1544719" cy="1463040"/>
          </a:xfrm>
          <a:custGeom>
            <a:avLst/>
            <a:gdLst>
              <a:gd name="connsiteX0" fmla="*/ 1531173 w 1544719"/>
              <a:gd name="connsiteY0" fmla="*/ 1463040 h 1463040"/>
              <a:gd name="connsiteX1" fmla="*/ 1544719 w 1544719"/>
              <a:gd name="connsiteY1" fmla="*/ 1408854 h 1463040"/>
              <a:gd name="connsiteX2" fmla="*/ 1470213 w 1544719"/>
              <a:gd name="connsiteY2" fmla="*/ 1212427 h 1463040"/>
              <a:gd name="connsiteX3" fmla="*/ 1422799 w 1544719"/>
              <a:gd name="connsiteY3" fmla="*/ 1144694 h 1463040"/>
              <a:gd name="connsiteX4" fmla="*/ 1300879 w 1544719"/>
              <a:gd name="connsiteY4" fmla="*/ 1029547 h 1463040"/>
              <a:gd name="connsiteX5" fmla="*/ 1212826 w 1544719"/>
              <a:gd name="connsiteY5" fmla="*/ 988907 h 1463040"/>
              <a:gd name="connsiteX6" fmla="*/ 1192506 w 1544719"/>
              <a:gd name="connsiteY6" fmla="*/ 982134 h 1463040"/>
              <a:gd name="connsiteX7" fmla="*/ 1063813 w 1544719"/>
              <a:gd name="connsiteY7" fmla="*/ 921174 h 1463040"/>
              <a:gd name="connsiteX8" fmla="*/ 968986 w 1544719"/>
              <a:gd name="connsiteY8" fmla="*/ 887307 h 1463040"/>
              <a:gd name="connsiteX9" fmla="*/ 860613 w 1544719"/>
              <a:gd name="connsiteY9" fmla="*/ 839894 h 1463040"/>
              <a:gd name="connsiteX10" fmla="*/ 698053 w 1544719"/>
              <a:gd name="connsiteY10" fmla="*/ 792480 h 1463040"/>
              <a:gd name="connsiteX11" fmla="*/ 616773 w 1544719"/>
              <a:gd name="connsiteY11" fmla="*/ 758614 h 1463040"/>
              <a:gd name="connsiteX12" fmla="*/ 501626 w 1544719"/>
              <a:gd name="connsiteY12" fmla="*/ 717974 h 1463040"/>
              <a:gd name="connsiteX13" fmla="*/ 311973 w 1544719"/>
              <a:gd name="connsiteY13" fmla="*/ 596054 h 1463040"/>
              <a:gd name="connsiteX14" fmla="*/ 196826 w 1544719"/>
              <a:gd name="connsiteY14" fmla="*/ 508000 h 1463040"/>
              <a:gd name="connsiteX15" fmla="*/ 115546 w 1544719"/>
              <a:gd name="connsiteY15" fmla="*/ 406400 h 1463040"/>
              <a:gd name="connsiteX16" fmla="*/ 101999 w 1544719"/>
              <a:gd name="connsiteY16" fmla="*/ 372534 h 1463040"/>
              <a:gd name="connsiteX17" fmla="*/ 61359 w 1544719"/>
              <a:gd name="connsiteY17" fmla="*/ 311574 h 1463040"/>
              <a:gd name="connsiteX18" fmla="*/ 20719 w 1544719"/>
              <a:gd name="connsiteY18" fmla="*/ 128694 h 1463040"/>
              <a:gd name="connsiteX19" fmla="*/ 399 w 1544719"/>
              <a:gd name="connsiteY19" fmla="*/ 27094 h 1463040"/>
              <a:gd name="connsiteX20" fmla="*/ 399 w 1544719"/>
              <a:gd name="connsiteY20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4719" h="1463040">
                <a:moveTo>
                  <a:pt x="1531173" y="1463040"/>
                </a:moveTo>
                <a:cubicBezTo>
                  <a:pt x="1535688" y="1444978"/>
                  <a:pt x="1544719" y="1427472"/>
                  <a:pt x="1544719" y="1408854"/>
                </a:cubicBezTo>
                <a:cubicBezTo>
                  <a:pt x="1544719" y="1329044"/>
                  <a:pt x="1511318" y="1281791"/>
                  <a:pt x="1470213" y="1212427"/>
                </a:cubicBezTo>
                <a:cubicBezTo>
                  <a:pt x="1456163" y="1188718"/>
                  <a:pt x="1439719" y="1166448"/>
                  <a:pt x="1422799" y="1144694"/>
                </a:cubicBezTo>
                <a:cubicBezTo>
                  <a:pt x="1389429" y="1101790"/>
                  <a:pt x="1346934" y="1058331"/>
                  <a:pt x="1300879" y="1029547"/>
                </a:cubicBezTo>
                <a:cubicBezTo>
                  <a:pt x="1273466" y="1012414"/>
                  <a:pt x="1242442" y="1001864"/>
                  <a:pt x="1212826" y="988907"/>
                </a:cubicBezTo>
                <a:cubicBezTo>
                  <a:pt x="1206285" y="986045"/>
                  <a:pt x="1199006" y="985088"/>
                  <a:pt x="1192506" y="982134"/>
                </a:cubicBezTo>
                <a:cubicBezTo>
                  <a:pt x="1149294" y="962492"/>
                  <a:pt x="1108515" y="937139"/>
                  <a:pt x="1063813" y="921174"/>
                </a:cubicBezTo>
                <a:cubicBezTo>
                  <a:pt x="1032204" y="909885"/>
                  <a:pt x="1000150" y="899773"/>
                  <a:pt x="968986" y="887307"/>
                </a:cubicBezTo>
                <a:cubicBezTo>
                  <a:pt x="932376" y="872663"/>
                  <a:pt x="897830" y="852920"/>
                  <a:pt x="860613" y="839894"/>
                </a:cubicBezTo>
                <a:cubicBezTo>
                  <a:pt x="807337" y="821247"/>
                  <a:pt x="750156" y="814189"/>
                  <a:pt x="698053" y="792480"/>
                </a:cubicBezTo>
                <a:cubicBezTo>
                  <a:pt x="670960" y="781191"/>
                  <a:pt x="644451" y="768383"/>
                  <a:pt x="616773" y="758614"/>
                </a:cubicBezTo>
                <a:cubicBezTo>
                  <a:pt x="578391" y="745067"/>
                  <a:pt x="539038" y="734008"/>
                  <a:pt x="501626" y="717974"/>
                </a:cubicBezTo>
                <a:cubicBezTo>
                  <a:pt x="433914" y="688955"/>
                  <a:pt x="370451" y="636989"/>
                  <a:pt x="311973" y="596054"/>
                </a:cubicBezTo>
                <a:cubicBezTo>
                  <a:pt x="253731" y="555284"/>
                  <a:pt x="320151" y="611852"/>
                  <a:pt x="196826" y="508000"/>
                </a:cubicBezTo>
                <a:cubicBezTo>
                  <a:pt x="169728" y="485181"/>
                  <a:pt x="126788" y="434503"/>
                  <a:pt x="115546" y="406400"/>
                </a:cubicBezTo>
                <a:cubicBezTo>
                  <a:pt x="111030" y="395111"/>
                  <a:pt x="108031" y="383090"/>
                  <a:pt x="101999" y="372534"/>
                </a:cubicBezTo>
                <a:cubicBezTo>
                  <a:pt x="89882" y="351330"/>
                  <a:pt x="74906" y="331894"/>
                  <a:pt x="61359" y="311574"/>
                </a:cubicBezTo>
                <a:cubicBezTo>
                  <a:pt x="38337" y="184944"/>
                  <a:pt x="58089" y="284402"/>
                  <a:pt x="20719" y="128694"/>
                </a:cubicBezTo>
                <a:cubicBezTo>
                  <a:pt x="15737" y="107936"/>
                  <a:pt x="2980" y="52897"/>
                  <a:pt x="399" y="27094"/>
                </a:cubicBezTo>
                <a:cubicBezTo>
                  <a:pt x="-500" y="18107"/>
                  <a:pt x="399" y="9031"/>
                  <a:pt x="399" y="0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AC7548-28E6-4435-9BCC-AD42D1AE9D20}"/>
              </a:ext>
            </a:extLst>
          </p:cNvPr>
          <p:cNvSpPr/>
          <p:nvPr/>
        </p:nvSpPr>
        <p:spPr>
          <a:xfrm>
            <a:off x="4074826" y="3271854"/>
            <a:ext cx="397566" cy="331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BE607D-40DE-4548-93C7-CF499E12F5F5}"/>
              </a:ext>
            </a:extLst>
          </p:cNvPr>
          <p:cNvSpPr/>
          <p:nvPr/>
        </p:nvSpPr>
        <p:spPr>
          <a:xfrm>
            <a:off x="6877050" y="3777919"/>
            <a:ext cx="397566" cy="331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17090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33392" y="374211"/>
            <a:ext cx="2855328" cy="1316935"/>
          </a:xfrm>
        </p:spPr>
        <p:txBody>
          <a:bodyPr>
            <a:noAutofit/>
          </a:bodyPr>
          <a:lstStyle/>
          <a:p>
            <a:r>
              <a:rPr lang="en-US" sz="4800" b="1" dirty="0"/>
              <a:t>Aggregate Operators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AB9351-6FAF-4475-B75E-73F45E1A7D78}"/>
              </a:ext>
            </a:extLst>
          </p:cNvPr>
          <p:cNvGrpSpPr/>
          <p:nvPr/>
        </p:nvGrpSpPr>
        <p:grpSpPr>
          <a:xfrm>
            <a:off x="695225" y="648244"/>
            <a:ext cx="3876775" cy="1816690"/>
            <a:chOff x="695225" y="648244"/>
            <a:chExt cx="3876775" cy="1816690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695225" y="1636502"/>
              <a:ext cx="2524731" cy="8284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SELECT  COUNT (*)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FROM      Sailors S</a:t>
              </a:r>
            </a:p>
          </p:txBody>
        </p:sp>
        <p:sp>
          <p:nvSpPr>
            <p:cNvPr id="8" name="Rounded Rectangular Callout 7"/>
            <p:cNvSpPr/>
            <p:nvPr/>
          </p:nvSpPr>
          <p:spPr bwMode="auto">
            <a:xfrm>
              <a:off x="2388704" y="648244"/>
              <a:ext cx="2183296" cy="721203"/>
            </a:xfrm>
            <a:prstGeom prst="wedgeRoundRectCallout">
              <a:avLst>
                <a:gd name="adj1" fmla="val -36894"/>
                <a:gd name="adj2" fmla="val 96022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Count the number of sailors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D0BB01-E0FB-4A2B-8C72-D7A56653EA33}"/>
              </a:ext>
            </a:extLst>
          </p:cNvPr>
          <p:cNvGrpSpPr/>
          <p:nvPr/>
        </p:nvGrpSpPr>
        <p:grpSpPr>
          <a:xfrm>
            <a:off x="861391" y="4074887"/>
            <a:ext cx="7540487" cy="2319535"/>
            <a:chOff x="861391" y="4074887"/>
            <a:chExt cx="7540487" cy="23195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1888B2-98F7-4665-88DF-AB1A6D50D589}"/>
                </a:ext>
              </a:extLst>
            </p:cNvPr>
            <p:cNvSpPr/>
            <p:nvPr/>
          </p:nvSpPr>
          <p:spPr>
            <a:xfrm>
              <a:off x="3710777" y="5215998"/>
              <a:ext cx="4554133" cy="4204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B06B1E-E71C-4BC8-A498-841BF8B5D39A}"/>
                </a:ext>
              </a:extLst>
            </p:cNvPr>
            <p:cNvSpPr/>
            <p:nvPr/>
          </p:nvSpPr>
          <p:spPr>
            <a:xfrm>
              <a:off x="3716035" y="5636436"/>
              <a:ext cx="4554133" cy="7052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F1C054DA-6CF8-4F2B-9363-FA4E8AE50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690" y="5196658"/>
              <a:ext cx="4598824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  COUNT (DISTINCT S.rating)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FROM     Sailors 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WHERE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S.sname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=‘Bob’</a:t>
              </a:r>
            </a:p>
          </p:txBody>
        </p:sp>
        <p:sp>
          <p:nvSpPr>
            <p:cNvPr id="21" name="Rounded Rectangular Callout 9">
              <a:extLst>
                <a:ext uri="{FF2B5EF4-FFF2-40B4-BE49-F238E27FC236}">
                  <a16:creationId xmlns:a16="http://schemas.microsoft.com/office/drawing/2014/main" id="{A68ED0B0-723E-4301-8EFF-CB74076268C2}"/>
                </a:ext>
              </a:extLst>
            </p:cNvPr>
            <p:cNvSpPr/>
            <p:nvPr/>
          </p:nvSpPr>
          <p:spPr bwMode="auto">
            <a:xfrm>
              <a:off x="1272208" y="5597262"/>
              <a:ext cx="2030894" cy="744472"/>
            </a:xfrm>
            <a:prstGeom prst="wedgeRoundRectCallout">
              <a:avLst>
                <a:gd name="adj1" fmla="val 74329"/>
                <a:gd name="adj2" fmla="val -19810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Find sailors called ‘Bob’</a:t>
              </a:r>
            </a:p>
          </p:txBody>
        </p:sp>
        <p:sp>
          <p:nvSpPr>
            <p:cNvPr id="22" name="Rounded Rectangular Callout 12">
              <a:extLst>
                <a:ext uri="{FF2B5EF4-FFF2-40B4-BE49-F238E27FC236}">
                  <a16:creationId xmlns:a16="http://schemas.microsoft.com/office/drawing/2014/main" id="{4AA6F366-D638-44C4-B381-5CF4C303B593}"/>
                </a:ext>
              </a:extLst>
            </p:cNvPr>
            <p:cNvSpPr/>
            <p:nvPr/>
          </p:nvSpPr>
          <p:spPr bwMode="auto">
            <a:xfrm>
              <a:off x="1072496" y="4247867"/>
              <a:ext cx="2356504" cy="763108"/>
            </a:xfrm>
            <a:prstGeom prst="wedgeRoundRectCallout">
              <a:avLst>
                <a:gd name="adj1" fmla="val 61460"/>
                <a:gd name="adj2" fmla="val 90479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Count their number of distinct ratings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E139D9-C0AB-41DF-B287-CD6E03E61FC4}"/>
                </a:ext>
              </a:extLst>
            </p:cNvPr>
            <p:cNvSpPr/>
            <p:nvPr/>
          </p:nvSpPr>
          <p:spPr>
            <a:xfrm>
              <a:off x="1126434" y="5431610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80E5C4-147F-4EBD-B109-8ACF4C858986}"/>
                </a:ext>
              </a:extLst>
            </p:cNvPr>
            <p:cNvSpPr/>
            <p:nvPr/>
          </p:nvSpPr>
          <p:spPr>
            <a:xfrm>
              <a:off x="861391" y="4074887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0DD6E4-458F-498B-ADD0-BDF2B6239354}"/>
                </a:ext>
              </a:extLst>
            </p:cNvPr>
            <p:cNvSpPr txBox="1"/>
            <p:nvPr/>
          </p:nvSpPr>
          <p:spPr>
            <a:xfrm>
              <a:off x="5433392" y="4629421"/>
              <a:ext cx="2968486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Count the number of distinct ratings of sailors called “Bob”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7E97F-7C20-40E9-AA07-1B8EEC3E1982}"/>
              </a:ext>
            </a:extLst>
          </p:cNvPr>
          <p:cNvGrpSpPr/>
          <p:nvPr/>
        </p:nvGrpSpPr>
        <p:grpSpPr>
          <a:xfrm>
            <a:off x="1957591" y="2120262"/>
            <a:ext cx="6719766" cy="2214474"/>
            <a:chOff x="1957591" y="2120262"/>
            <a:chExt cx="6719766" cy="22144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80D0CA-F518-4DAB-A1AE-8BC89289489C}"/>
                </a:ext>
              </a:extLst>
            </p:cNvPr>
            <p:cNvSpPr/>
            <p:nvPr/>
          </p:nvSpPr>
          <p:spPr>
            <a:xfrm>
              <a:off x="3548268" y="2994021"/>
              <a:ext cx="2732609" cy="3989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1D9BB5-2AB3-40F2-ADF6-E066BE2B340C}"/>
                </a:ext>
              </a:extLst>
            </p:cNvPr>
            <p:cNvSpPr/>
            <p:nvPr/>
          </p:nvSpPr>
          <p:spPr>
            <a:xfrm>
              <a:off x="3548269" y="3392928"/>
              <a:ext cx="2732609" cy="7518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511826" y="2971320"/>
              <a:ext cx="2800896" cy="11977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SELECT   AVG 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S.age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FROM     Sailors 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WHERE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S.rating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=10</a:t>
              </a:r>
            </a:p>
          </p:txBody>
        </p:sp>
        <p:sp>
          <p:nvSpPr>
            <p:cNvPr id="10" name="Rounded Rectangular Callout 9"/>
            <p:cNvSpPr/>
            <p:nvPr/>
          </p:nvSpPr>
          <p:spPr bwMode="auto">
            <a:xfrm>
              <a:off x="6487962" y="3450607"/>
              <a:ext cx="2030894" cy="744472"/>
            </a:xfrm>
            <a:prstGeom prst="wedgeRoundRectCallout">
              <a:avLst>
                <a:gd name="adj1" fmla="val -62702"/>
                <a:gd name="adj2" fmla="val -26931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Find sailors with a rating of 10 </a:t>
              </a:r>
            </a:p>
          </p:txBody>
        </p:sp>
        <p:sp>
          <p:nvSpPr>
            <p:cNvPr id="13" name="Rounded Rectangular Callout 12"/>
            <p:cNvSpPr/>
            <p:nvPr/>
          </p:nvSpPr>
          <p:spPr bwMode="auto">
            <a:xfrm>
              <a:off x="5754758" y="2120262"/>
              <a:ext cx="1843708" cy="763108"/>
            </a:xfrm>
            <a:prstGeom prst="wedgeRoundRectCallout">
              <a:avLst>
                <a:gd name="adj1" fmla="val -32534"/>
                <a:gd name="adj2" fmla="val 70394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Compute their average age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3A29A0A-A296-4A14-8157-CF9E7A532B07}"/>
                </a:ext>
              </a:extLst>
            </p:cNvPr>
            <p:cNvSpPr/>
            <p:nvPr/>
          </p:nvSpPr>
          <p:spPr>
            <a:xfrm>
              <a:off x="8279791" y="4003432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443E80-1A2B-4C33-A50F-95E4B74531B8}"/>
                </a:ext>
              </a:extLst>
            </p:cNvPr>
            <p:cNvSpPr/>
            <p:nvPr/>
          </p:nvSpPr>
          <p:spPr>
            <a:xfrm>
              <a:off x="7399683" y="2707419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32CBE8-62B8-4B98-BA5B-9D01973C184B}"/>
                </a:ext>
              </a:extLst>
            </p:cNvPr>
            <p:cNvSpPr txBox="1"/>
            <p:nvPr/>
          </p:nvSpPr>
          <p:spPr>
            <a:xfrm>
              <a:off x="1957591" y="2834788"/>
              <a:ext cx="1590679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Compute the average age of sailors with a rating of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5332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723900"/>
          </a:xfrm>
        </p:spPr>
        <p:txBody>
          <a:bodyPr/>
          <a:lstStyle/>
          <a:p>
            <a:r>
              <a:rPr lang="en-US" b="1" dirty="0"/>
              <a:t>Aggregate Operators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0BC1A-9EE5-4B82-8E38-24203C7E19C2}"/>
              </a:ext>
            </a:extLst>
          </p:cNvPr>
          <p:cNvGrpSpPr/>
          <p:nvPr/>
        </p:nvGrpSpPr>
        <p:grpSpPr>
          <a:xfrm>
            <a:off x="1189354" y="1040432"/>
            <a:ext cx="7097184" cy="2829285"/>
            <a:chOff x="819110" y="1187806"/>
            <a:chExt cx="7097184" cy="28292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2B2FC3-9426-4F11-9C8B-8692AF8310F3}"/>
                </a:ext>
              </a:extLst>
            </p:cNvPr>
            <p:cNvSpPr/>
            <p:nvPr/>
          </p:nvSpPr>
          <p:spPr>
            <a:xfrm>
              <a:off x="1886689" y="1610786"/>
              <a:ext cx="5519950" cy="16050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40AF6E-FA67-4995-83F0-D3ECDDADB819}"/>
                </a:ext>
              </a:extLst>
            </p:cNvPr>
            <p:cNvSpPr/>
            <p:nvPr/>
          </p:nvSpPr>
          <p:spPr>
            <a:xfrm>
              <a:off x="4221480" y="2421748"/>
              <a:ext cx="3079230" cy="7520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850463" y="1648726"/>
              <a:ext cx="5471159" cy="1567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82880" tIns="44450" rIns="0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SELECT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S.sname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FROM    Sailors 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WHERE  S.rating= (SELECT  MAX(S2.rating)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                                    FROM      Sailors S2)</a:t>
              </a:r>
            </a:p>
          </p:txBody>
        </p:sp>
        <p:sp>
          <p:nvSpPr>
            <p:cNvPr id="13" name="Rounded Rectangular Callout 12"/>
            <p:cNvSpPr/>
            <p:nvPr/>
          </p:nvSpPr>
          <p:spPr bwMode="auto">
            <a:xfrm>
              <a:off x="819110" y="3026491"/>
              <a:ext cx="2133600" cy="990600"/>
            </a:xfrm>
            <a:prstGeom prst="wedgeRoundRectCallout">
              <a:avLst>
                <a:gd name="adj1" fmla="val 37178"/>
                <a:gd name="adj2" fmla="val -72993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Find the name of sailors with the highest rating</a:t>
              </a:r>
            </a:p>
          </p:txBody>
        </p:sp>
        <p:sp>
          <p:nvSpPr>
            <p:cNvPr id="14" name="Rounded Rectangular Callout 13"/>
            <p:cNvSpPr/>
            <p:nvPr/>
          </p:nvSpPr>
          <p:spPr bwMode="auto">
            <a:xfrm>
              <a:off x="6343227" y="1187806"/>
              <a:ext cx="1371600" cy="990600"/>
            </a:xfrm>
            <a:prstGeom prst="wedgeRoundRectCallout">
              <a:avLst>
                <a:gd name="adj1" fmla="val -42289"/>
                <a:gd name="adj2" fmla="val 79537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Compute maximum rating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775525-31B4-45DA-9855-3EB9E27F455D}"/>
                </a:ext>
              </a:extLst>
            </p:cNvPr>
            <p:cNvSpPr/>
            <p:nvPr/>
          </p:nvSpPr>
          <p:spPr>
            <a:xfrm>
              <a:off x="7518728" y="1968773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4929ED-C54C-4DDF-BF6B-AB1310592F23}"/>
                </a:ext>
              </a:extLst>
            </p:cNvPr>
            <p:cNvSpPr/>
            <p:nvPr/>
          </p:nvSpPr>
          <p:spPr>
            <a:xfrm>
              <a:off x="2872557" y="3590065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F48FC8-A59E-49DC-97F2-82EAF762DD8C}"/>
              </a:ext>
            </a:extLst>
          </p:cNvPr>
          <p:cNvGrpSpPr/>
          <p:nvPr/>
        </p:nvGrpSpPr>
        <p:grpSpPr>
          <a:xfrm>
            <a:off x="824654" y="4081746"/>
            <a:ext cx="6972183" cy="2408048"/>
            <a:chOff x="824654" y="4081746"/>
            <a:chExt cx="6972183" cy="24080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C07F35-D55A-45D4-8F33-C1D261077E62}"/>
                </a:ext>
              </a:extLst>
            </p:cNvPr>
            <p:cNvSpPr/>
            <p:nvPr/>
          </p:nvSpPr>
          <p:spPr>
            <a:xfrm>
              <a:off x="913945" y="4865202"/>
              <a:ext cx="3756442" cy="382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27CE0D-0126-4690-985D-BBF6511782BF}"/>
                </a:ext>
              </a:extLst>
            </p:cNvPr>
            <p:cNvSpPr/>
            <p:nvPr/>
          </p:nvSpPr>
          <p:spPr>
            <a:xfrm>
              <a:off x="912033" y="5247482"/>
              <a:ext cx="3758354" cy="7186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858020" y="4802641"/>
              <a:ext cx="3866380" cy="11977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SELECT  AVG (DISTINCT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S.age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FROM      Sailors 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WHERE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S.rating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=10</a:t>
              </a:r>
            </a:p>
          </p:txBody>
        </p:sp>
        <p:sp>
          <p:nvSpPr>
            <p:cNvPr id="12" name="Rounded Rectangular Callout 11"/>
            <p:cNvSpPr/>
            <p:nvPr/>
          </p:nvSpPr>
          <p:spPr bwMode="auto">
            <a:xfrm>
              <a:off x="4267200" y="5476696"/>
              <a:ext cx="1725785" cy="1013098"/>
            </a:xfrm>
            <a:prstGeom prst="wedgeRoundRectCallout">
              <a:avLst>
                <a:gd name="adj1" fmla="val -84187"/>
                <a:gd name="adj2" fmla="val -36017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Select all sailors with a rating of 10</a:t>
              </a:r>
            </a:p>
          </p:txBody>
        </p:sp>
        <p:sp>
          <p:nvSpPr>
            <p:cNvPr id="19" name="Rounded Rectangular Callout 10">
              <a:extLst>
                <a:ext uri="{FF2B5EF4-FFF2-40B4-BE49-F238E27FC236}">
                  <a16:creationId xmlns:a16="http://schemas.microsoft.com/office/drawing/2014/main" id="{4F945EE4-C80A-47CE-A0A5-CC88CDFDF540}"/>
                </a:ext>
              </a:extLst>
            </p:cNvPr>
            <p:cNvSpPr/>
            <p:nvPr/>
          </p:nvSpPr>
          <p:spPr bwMode="auto">
            <a:xfrm>
              <a:off x="5140469" y="4081746"/>
              <a:ext cx="2385908" cy="990600"/>
            </a:xfrm>
            <a:prstGeom prst="wedgeRoundRectCallout">
              <a:avLst>
                <a:gd name="adj1" fmla="val -71008"/>
                <a:gd name="adj2" fmla="val 43296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Find the average of the distinct ages of these sailors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07C0DA-E26A-4E22-A1C2-649BA72FF5DC}"/>
                </a:ext>
              </a:extLst>
            </p:cNvPr>
            <p:cNvSpPr txBox="1"/>
            <p:nvPr/>
          </p:nvSpPr>
          <p:spPr>
            <a:xfrm>
              <a:off x="824654" y="4186957"/>
              <a:ext cx="3899746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+mn-ea"/>
                  <a:cs typeface="+mn-cs"/>
                </a:rPr>
                <a:t>Find the average of the distinct ages of sailors with a ratio of 10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7C2466-7C64-442B-B7C8-A76BDC8FF0B0}"/>
                </a:ext>
              </a:extLst>
            </p:cNvPr>
            <p:cNvSpPr/>
            <p:nvPr/>
          </p:nvSpPr>
          <p:spPr>
            <a:xfrm>
              <a:off x="5794202" y="5476696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267642-3CAA-4540-9C90-CF9DBB87F236}"/>
                </a:ext>
              </a:extLst>
            </p:cNvPr>
            <p:cNvSpPr/>
            <p:nvPr/>
          </p:nvSpPr>
          <p:spPr>
            <a:xfrm>
              <a:off x="7399271" y="4636989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99231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52600" y="4435475"/>
            <a:ext cx="6705600" cy="1812925"/>
          </a:xfrm>
          <a:prstGeom prst="rect">
            <a:avLst/>
          </a:prstGeom>
          <a:solidFill>
            <a:srgbClr val="C1E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S.sname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Sailors 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( SELECT  MAX (S2.rating)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     FROM   Sailors S2 ) = S.rating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3400" y="1889125"/>
            <a:ext cx="6384925" cy="18129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Sailors 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S.rating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= (SELECT  MAX(S2.rating)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           FROM  Sailors S2)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629400" y="3505200"/>
            <a:ext cx="2133600" cy="1600200"/>
          </a:xfrm>
          <a:prstGeom prst="wedgeRoundRectCallout">
            <a:avLst>
              <a:gd name="adj1" fmla="val -38799"/>
              <a:gd name="adj2" fmla="val 99693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Allowed in SQL/92 standard, but is not supported in some systems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3820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Find names of sailors with the highest rating</a:t>
            </a:r>
            <a:endParaRPr kumimoji="0" lang="en-US" sz="3400" b="0" i="1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40000" y="3049905"/>
            <a:ext cx="5784850" cy="1196975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MAX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S.age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Sailors 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5327"/>
            <a:ext cx="72390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sz="3600" b="1" dirty="0">
                <a:latin typeface="Comic Sans MS" pitchFamily="66" charset="0"/>
              </a:rPr>
              <a:t>Find name and age of the oldest sailor(s)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822612"/>
            <a:ext cx="8458200" cy="157818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>
                <a:latin typeface="Arial" charset="0"/>
              </a:rPr>
              <a:t>If the SELECT clause uses an aggregate operation, then it must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use only aggregate operations</a:t>
            </a:r>
            <a:r>
              <a:rPr lang="en-US" dirty="0">
                <a:latin typeface="Arial" charset="0"/>
              </a:rPr>
              <a:t> unless the query contains a GROUP BY clause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(next slide)</a:t>
            </a:r>
          </a:p>
          <a:p>
            <a:pPr>
              <a:lnSpc>
                <a:spcPct val="20000"/>
              </a:lnSpc>
              <a:buFont typeface="Monotype Sorts" pitchFamily="2" charset="2"/>
              <a:buChar char="v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020961" y="3072305"/>
            <a:ext cx="1752600" cy="666221"/>
          </a:xfrm>
          <a:prstGeom prst="ellips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961889" y="1979383"/>
            <a:ext cx="2732617" cy="765048"/>
          </a:xfrm>
          <a:prstGeom prst="wedgeRoundRectCallout">
            <a:avLst>
              <a:gd name="adj1" fmla="val -35848"/>
              <a:gd name="adj2" fmla="val 110329"/>
              <a:gd name="adj3" fmla="val 16667"/>
            </a:avLst>
          </a:prstGeom>
          <a:solidFill>
            <a:srgbClr val="C1E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Only aggregate operations allowed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3026458"/>
            <a:ext cx="1847850" cy="1260475"/>
            <a:chOff x="666750" y="1979978"/>
            <a:chExt cx="1847850" cy="1260475"/>
          </a:xfrm>
        </p:grpSpPr>
        <p:pic>
          <p:nvPicPr>
            <p:cNvPr id="5122" name="Picture 2" descr="C:\Users\Kien\AppData\Local\Microsoft\Windows\Temporary Internet Files\Content.IE5\ICV43F1C\MC9004380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1979978"/>
              <a:ext cx="1847850" cy="12604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403960">
              <a:off x="1614127" y="2649957"/>
              <a:ext cx="83540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0" rIns="0" bIns="91440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rush Script MT" pitchFamily="66" charset="0"/>
                  <a:ea typeface="+mn-ea"/>
                  <a:cs typeface="+mn-cs"/>
                </a:rPr>
                <a:t>Illegal</a:t>
              </a:r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C469A5F-911F-4840-A2F0-B8AC553E5869}"/>
              </a:ext>
            </a:extLst>
          </p:cNvPr>
          <p:cNvSpPr/>
          <p:nvPr/>
        </p:nvSpPr>
        <p:spPr>
          <a:xfrm>
            <a:off x="1143000" y="1880159"/>
            <a:ext cx="2438400" cy="1104900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 anchorCtr="1"/>
          <a:lstStyle/>
          <a:p>
            <a:pPr algn="ctr">
              <a:lnSpc>
                <a:spcPts val="1800"/>
              </a:lnSpc>
            </a:pPr>
            <a:r>
              <a:rPr lang="en-US" dirty="0"/>
              <a:t>Name has nothing to do with maximum age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62974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Creating Relations in SQL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09600" y="1447800"/>
            <a:ext cx="37655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CREATE TABLE Students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CHAR(20),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name: CHAR(20),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login: CHAR(10),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age: INTEGER,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gpa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REAL)  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81000" y="4572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105400" y="1600200"/>
            <a:ext cx="2743200" cy="1219200"/>
          </a:xfrm>
          <a:prstGeom prst="wedgeRoundRectCallout">
            <a:avLst>
              <a:gd name="adj1" fmla="val -84679"/>
              <a:gd name="adj2" fmla="val -34148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Relation “Students” has five 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attributes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(data fields)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81000" y="4800600"/>
            <a:ext cx="1981200" cy="533400"/>
          </a:xfrm>
          <a:prstGeom prst="wedgeRoundRectCallout">
            <a:avLst>
              <a:gd name="adj1" fmla="val 29456"/>
              <a:gd name="adj2" fmla="val -18270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field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781300" y="4992168"/>
            <a:ext cx="2971800" cy="1219200"/>
          </a:xfrm>
          <a:prstGeom prst="wedgeRoundRectCallout">
            <a:avLst>
              <a:gd name="adj1" fmla="val -49196"/>
              <a:gd name="adj2" fmla="val -12830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Domain (type) of the field – enforced by DBMS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0" y="3352800"/>
          <a:ext cx="3810000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95800" y="2933152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BB0FF-2973-45E6-806E-6B7D7D2B5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5316361"/>
            <a:ext cx="2148623" cy="14786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DF53C-8760-4125-A413-5E911BC8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AFA2D-D328-402E-8FE7-C94425EE2F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37293-01AA-4932-88B2-6E95FC1F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185146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886700" cy="1219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b="1" dirty="0">
                <a:latin typeface="Comic Sans MS" pitchFamily="66" charset="0"/>
              </a:rPr>
              <a:t>GROUP BY and HAVING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813" y="1252538"/>
            <a:ext cx="8004387" cy="34258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Calibri" pitchFamily="34" charset="0"/>
              </a:rPr>
              <a:t>So far, we’ve applied aggregate operators to all (qualifying) tuples.  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Monotype Sorts"/>
              <a:buNone/>
            </a:pPr>
            <a:endParaRPr lang="en-US" sz="3200" dirty="0"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3200" dirty="0">
                <a:latin typeface="Calibri" pitchFamily="34" charset="0"/>
              </a:rPr>
              <a:t>Sometimes, we want to apply them to each of several </a:t>
            </a:r>
            <a:r>
              <a:rPr lang="en-US" sz="3200" i="1" dirty="0">
                <a:latin typeface="Calibri" pitchFamily="34" charset="0"/>
              </a:rPr>
              <a:t>groups</a:t>
            </a:r>
            <a:r>
              <a:rPr lang="en-US" sz="3200" dirty="0">
                <a:latin typeface="Calibri" pitchFamily="34" charset="0"/>
              </a:rPr>
              <a:t> of tuples.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100147" y="2221442"/>
            <a:ext cx="15240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Relation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6503247" y="2678642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2" name="Flowchart: Stored Data 7"/>
          <p:cNvSpPr>
            <a:spLocks noChangeArrowheads="1"/>
          </p:cNvSpPr>
          <p:nvPr/>
        </p:nvSpPr>
        <p:spPr bwMode="auto">
          <a:xfrm>
            <a:off x="4725247" y="2526242"/>
            <a:ext cx="1778000" cy="612775"/>
          </a:xfrm>
          <a:prstGeom prst="flowChartOnlineStorage">
            <a:avLst/>
          </a:prstGeom>
          <a:solidFill>
            <a:srgbClr val="D6BBEB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t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Qualifier</a:t>
            </a:r>
          </a:p>
        </p:txBody>
      </p:sp>
      <p:sp>
        <p:nvSpPr>
          <p:cNvPr id="9" name="Left Arrow 8"/>
          <p:cNvSpPr/>
          <p:nvPr/>
        </p:nvSpPr>
        <p:spPr bwMode="auto">
          <a:xfrm>
            <a:off x="4223597" y="2678642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4" name="Flowchart: Stored Data 9"/>
          <p:cNvSpPr>
            <a:spLocks noChangeArrowheads="1"/>
          </p:cNvSpPr>
          <p:nvPr/>
        </p:nvSpPr>
        <p:spPr bwMode="auto">
          <a:xfrm>
            <a:off x="1982048" y="2526242"/>
            <a:ext cx="2298700" cy="612775"/>
          </a:xfrm>
          <a:prstGeom prst="flowChartOnlineStorage">
            <a:avLst/>
          </a:prstGeom>
          <a:solidFill>
            <a:srgbClr val="D6BBEB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tIns="0" rIns="18288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Aggregator</a:t>
            </a:r>
          </a:p>
        </p:txBody>
      </p:sp>
      <p:sp>
        <p:nvSpPr>
          <p:cNvPr id="11" name="Left Arrow 10"/>
          <p:cNvSpPr/>
          <p:nvPr/>
        </p:nvSpPr>
        <p:spPr bwMode="auto">
          <a:xfrm>
            <a:off x="1480398" y="2678642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9347" y="2602442"/>
            <a:ext cx="6858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00100" y="4906963"/>
            <a:ext cx="7772400" cy="1295400"/>
            <a:chOff x="990600" y="4800600"/>
            <a:chExt cx="77724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239000" y="4876800"/>
              <a:ext cx="15240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Relation</a:t>
              </a:r>
            </a:p>
          </p:txBody>
        </p:sp>
        <p:sp>
          <p:nvSpPr>
            <p:cNvPr id="34829" name="Flowchart: Stored Data 13"/>
            <p:cNvSpPr>
              <a:spLocks noChangeArrowheads="1"/>
            </p:cNvSpPr>
            <p:nvPr/>
          </p:nvSpPr>
          <p:spPr bwMode="auto">
            <a:xfrm>
              <a:off x="4953000" y="4876800"/>
              <a:ext cx="1752600" cy="304800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1</a:t>
              </a:r>
            </a:p>
          </p:txBody>
        </p:sp>
        <p:sp>
          <p:nvSpPr>
            <p:cNvPr id="15" name="Left Arrow 14"/>
            <p:cNvSpPr/>
            <p:nvPr/>
          </p:nvSpPr>
          <p:spPr bwMode="auto">
            <a:xfrm>
              <a:off x="4419600" y="48768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31" name="Flowchart: Stored Data 15"/>
            <p:cNvSpPr>
              <a:spLocks noChangeArrowheads="1"/>
            </p:cNvSpPr>
            <p:nvPr/>
          </p:nvSpPr>
          <p:spPr bwMode="auto">
            <a:xfrm>
              <a:off x="2286000" y="4876800"/>
              <a:ext cx="20574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Aggregator</a:t>
              </a: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1676400" y="48768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90600" y="4800600"/>
              <a:ext cx="533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34834" name="Flowchart: Stored Data 18"/>
            <p:cNvSpPr>
              <a:spLocks noChangeArrowheads="1"/>
            </p:cNvSpPr>
            <p:nvPr/>
          </p:nvSpPr>
          <p:spPr bwMode="auto">
            <a:xfrm>
              <a:off x="4953000" y="5330825"/>
              <a:ext cx="17526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2</a:t>
              </a:r>
            </a:p>
          </p:txBody>
        </p:sp>
        <p:sp>
          <p:nvSpPr>
            <p:cNvPr id="34835" name="Flowchart: Stored Data 19"/>
            <p:cNvSpPr>
              <a:spLocks noChangeArrowheads="1"/>
            </p:cNvSpPr>
            <p:nvPr/>
          </p:nvSpPr>
          <p:spPr bwMode="auto">
            <a:xfrm>
              <a:off x="4953000" y="5788025"/>
              <a:ext cx="17526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3</a:t>
              </a:r>
            </a:p>
          </p:txBody>
        </p:sp>
        <p:sp>
          <p:nvSpPr>
            <p:cNvPr id="21" name="Left Arrow 20"/>
            <p:cNvSpPr/>
            <p:nvPr/>
          </p:nvSpPr>
          <p:spPr bwMode="auto">
            <a:xfrm>
              <a:off x="6705600" y="48768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6705600" y="5334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eft Arrow 22"/>
            <p:cNvSpPr/>
            <p:nvPr/>
          </p:nvSpPr>
          <p:spPr bwMode="auto">
            <a:xfrm>
              <a:off x="6718300" y="5791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eft Arrow 23"/>
            <p:cNvSpPr/>
            <p:nvPr/>
          </p:nvSpPr>
          <p:spPr bwMode="auto">
            <a:xfrm>
              <a:off x="4419600" y="5334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40" name="Flowchart: Stored Data 24"/>
            <p:cNvSpPr>
              <a:spLocks noChangeArrowheads="1"/>
            </p:cNvSpPr>
            <p:nvPr/>
          </p:nvSpPr>
          <p:spPr bwMode="auto">
            <a:xfrm>
              <a:off x="2286000" y="5334000"/>
              <a:ext cx="20574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Aggregator</a:t>
              </a:r>
            </a:p>
          </p:txBody>
        </p:sp>
        <p:sp>
          <p:nvSpPr>
            <p:cNvPr id="26" name="Left Arrow 25"/>
            <p:cNvSpPr/>
            <p:nvPr/>
          </p:nvSpPr>
          <p:spPr bwMode="auto">
            <a:xfrm>
              <a:off x="4419600" y="5788025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42" name="Flowchart: Stored Data 26"/>
            <p:cNvSpPr>
              <a:spLocks noChangeArrowheads="1"/>
            </p:cNvSpPr>
            <p:nvPr/>
          </p:nvSpPr>
          <p:spPr bwMode="auto">
            <a:xfrm>
              <a:off x="2286000" y="5788025"/>
              <a:ext cx="20574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Aggregator</a:t>
              </a:r>
            </a:p>
          </p:txBody>
        </p:sp>
        <p:sp>
          <p:nvSpPr>
            <p:cNvPr id="28" name="Left Arrow 27"/>
            <p:cNvSpPr/>
            <p:nvPr/>
          </p:nvSpPr>
          <p:spPr bwMode="auto">
            <a:xfrm>
              <a:off x="1676400" y="5334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90600" y="5257800"/>
              <a:ext cx="533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30" name="Left Arrow 29"/>
            <p:cNvSpPr/>
            <p:nvPr/>
          </p:nvSpPr>
          <p:spPr bwMode="auto">
            <a:xfrm>
              <a:off x="1676400" y="5791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990600" y="5715000"/>
              <a:ext cx="533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553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659" y="3165679"/>
            <a:ext cx="4343400" cy="1197764"/>
            <a:chOff x="704425" y="2885866"/>
            <a:chExt cx="4343400" cy="119776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BD6B57B-7C30-4089-9AC7-591FE8598D14}"/>
                </a:ext>
              </a:extLst>
            </p:cNvPr>
            <p:cNvSpPr/>
            <p:nvPr/>
          </p:nvSpPr>
          <p:spPr>
            <a:xfrm>
              <a:off x="2155613" y="3694857"/>
              <a:ext cx="1060025" cy="357292"/>
            </a:xfrm>
            <a:prstGeom prst="roundRect">
              <a:avLst/>
            </a:prstGeom>
            <a:solidFill>
              <a:srgbClr val="8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18E50F9-E1E4-4287-93B9-F1146F58C4BD}"/>
                </a:ext>
              </a:extLst>
            </p:cNvPr>
            <p:cNvSpPr/>
            <p:nvPr/>
          </p:nvSpPr>
          <p:spPr>
            <a:xfrm>
              <a:off x="2079413" y="2948097"/>
              <a:ext cx="1212426" cy="357292"/>
            </a:xfrm>
            <a:prstGeom prst="roundRect">
              <a:avLst/>
            </a:prstGeom>
            <a:solidFill>
              <a:srgbClr val="8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704425" y="2885866"/>
              <a:ext cx="4343400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       S.rating,  MIN 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S.age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        Sailors 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BY  S.rating</a:t>
              </a:r>
            </a:p>
          </p:txBody>
        </p:sp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ADC38BDC-A4A7-4F2F-9211-5F55912E1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553" y="381000"/>
            <a:ext cx="3603414" cy="11142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4800" dirty="0"/>
              <a:t>Grouping-list</a:t>
            </a:r>
          </a:p>
        </p:txBody>
      </p:sp>
      <p:sp>
        <p:nvSpPr>
          <p:cNvPr id="34" name="Rounded Rectangular Callout 6">
            <a:extLst>
              <a:ext uri="{FF2B5EF4-FFF2-40B4-BE49-F238E27FC236}">
                <a16:creationId xmlns:a16="http://schemas.microsoft.com/office/drawing/2014/main" id="{B15D2B42-C808-4F7F-94EA-2C74E37AF2BB}"/>
              </a:ext>
            </a:extLst>
          </p:cNvPr>
          <p:cNvSpPr/>
          <p:nvPr/>
        </p:nvSpPr>
        <p:spPr bwMode="auto">
          <a:xfrm>
            <a:off x="4519506" y="3935690"/>
            <a:ext cx="4063999" cy="2330620"/>
          </a:xfrm>
          <a:prstGeom prst="wedgeRoundRectCallout">
            <a:avLst>
              <a:gd name="adj1" fmla="val -83681"/>
              <a:gd name="adj2" fmla="val -39247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Grouping-list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group is a set of tuples that have the same value for all attributes in grouping-list</a:t>
            </a:r>
          </a:p>
        </p:txBody>
      </p:sp>
      <p:sp>
        <p:nvSpPr>
          <p:cNvPr id="36" name="Rounded Rectangular Callout 6">
            <a:extLst>
              <a:ext uri="{FF2B5EF4-FFF2-40B4-BE49-F238E27FC236}">
                <a16:creationId xmlns:a16="http://schemas.microsoft.com/office/drawing/2014/main" id="{1E6F3FD2-ADCD-4059-9223-023079A21C25}"/>
              </a:ext>
            </a:extLst>
          </p:cNvPr>
          <p:cNvSpPr/>
          <p:nvPr/>
        </p:nvSpPr>
        <p:spPr bwMode="auto">
          <a:xfrm>
            <a:off x="381000" y="914400"/>
            <a:ext cx="3224106" cy="1710691"/>
          </a:xfrm>
          <a:prstGeom prst="wedgeRoundRectCallout">
            <a:avLst>
              <a:gd name="adj1" fmla="val 19006"/>
              <a:gd name="adj2" fmla="val 86735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Attributes of the grouping-list should also appear in the SELECT clause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07" y="1922910"/>
            <a:ext cx="552079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6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78" y="152400"/>
            <a:ext cx="7551821" cy="990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000" dirty="0">
                <a:latin typeface="Comic Sans MS" pitchFamily="66" charset="0"/>
              </a:rPr>
              <a:t>GROUP BY</a:t>
            </a:r>
            <a:r>
              <a:rPr lang="en-US" sz="4000" dirty="0"/>
              <a:t>  </a:t>
            </a:r>
            <a:r>
              <a:rPr lang="en-US" dirty="0"/>
              <a:t>and  </a:t>
            </a:r>
            <a:r>
              <a:rPr lang="en-US" sz="4000" dirty="0">
                <a:latin typeface="Comic Sans MS" pitchFamily="66" charset="0"/>
              </a:rPr>
              <a:t>HAVING</a:t>
            </a:r>
            <a:endParaRPr lang="en-US" sz="40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808163" y="1524000"/>
            <a:ext cx="5659437" cy="1936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SELECT        [DISTINCT]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target-list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FROM   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relation-list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WHERE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qualification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 BY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grouping-list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HAVING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group-qualification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15200" y="4953000"/>
            <a:ext cx="12192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62600" y="4953000"/>
            <a:ext cx="1676400" cy="1219200"/>
            <a:chOff x="5562600" y="4953000"/>
            <a:chExt cx="1676400" cy="12192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36888" name="Flowchart: Stored Data 13"/>
            <p:cNvSpPr>
              <a:spLocks noChangeArrowheads="1"/>
            </p:cNvSpPr>
            <p:nvPr/>
          </p:nvSpPr>
          <p:spPr bwMode="auto">
            <a:xfrm>
              <a:off x="5562600" y="4953090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1</a:t>
              </a:r>
            </a:p>
          </p:txBody>
        </p:sp>
        <p:sp>
          <p:nvSpPr>
            <p:cNvPr id="15" name="Left Arrow 14"/>
            <p:cNvSpPr/>
            <p:nvPr/>
          </p:nvSpPr>
          <p:spPr bwMode="auto">
            <a:xfrm>
              <a:off x="67818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eft Arrow 15"/>
            <p:cNvSpPr/>
            <p:nvPr/>
          </p:nvSpPr>
          <p:spPr bwMode="auto">
            <a:xfrm>
              <a:off x="67818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6794500" y="58674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92" name="Flowchart: Stored Data 13"/>
            <p:cNvSpPr>
              <a:spLocks noChangeArrowheads="1"/>
            </p:cNvSpPr>
            <p:nvPr/>
          </p:nvSpPr>
          <p:spPr bwMode="auto">
            <a:xfrm>
              <a:off x="5562600" y="5410256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2</a:t>
              </a:r>
            </a:p>
          </p:txBody>
        </p:sp>
        <p:sp>
          <p:nvSpPr>
            <p:cNvPr id="36893" name="Flowchart: Stored Data 13"/>
            <p:cNvSpPr>
              <a:spLocks noChangeArrowheads="1"/>
            </p:cNvSpPr>
            <p:nvPr/>
          </p:nvSpPr>
          <p:spPr bwMode="auto">
            <a:xfrm>
              <a:off x="5562600" y="5867423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3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289300" y="4953000"/>
            <a:ext cx="2184400" cy="1219200"/>
            <a:chOff x="3289300" y="4953000"/>
            <a:chExt cx="2184400" cy="12192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9" name="Left Arrow 8"/>
            <p:cNvSpPr/>
            <p:nvPr/>
          </p:nvSpPr>
          <p:spPr bwMode="auto">
            <a:xfrm>
              <a:off x="50292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eft Arrow 17"/>
            <p:cNvSpPr/>
            <p:nvPr/>
          </p:nvSpPr>
          <p:spPr bwMode="auto">
            <a:xfrm>
              <a:off x="50292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 bwMode="auto">
            <a:xfrm>
              <a:off x="5029200" y="5864225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810000" y="4953000"/>
              <a:ext cx="11430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Qualifier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selecting groups</a:t>
              </a:r>
            </a:p>
          </p:txBody>
        </p:sp>
        <p:sp>
          <p:nvSpPr>
            <p:cNvPr id="31" name="Left Arrow 30"/>
            <p:cNvSpPr/>
            <p:nvPr/>
          </p:nvSpPr>
          <p:spPr bwMode="auto">
            <a:xfrm>
              <a:off x="32893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eft Arrow 31"/>
            <p:cNvSpPr/>
            <p:nvPr/>
          </p:nvSpPr>
          <p:spPr bwMode="auto">
            <a:xfrm>
              <a:off x="32893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85800" y="4903788"/>
            <a:ext cx="2593976" cy="841375"/>
            <a:chOff x="685800" y="4903788"/>
            <a:chExt cx="2594003" cy="841375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36876" name="Flowchart: Stored Data 15"/>
            <p:cNvSpPr>
              <a:spLocks noChangeArrowheads="1"/>
            </p:cNvSpPr>
            <p:nvPr/>
          </p:nvSpPr>
          <p:spPr bwMode="auto">
            <a:xfrm>
              <a:off x="1749437" y="4953090"/>
              <a:ext cx="1530366" cy="307952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9144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Aggregator</a:t>
              </a:r>
            </a:p>
          </p:txBody>
        </p:sp>
        <p:sp>
          <p:nvSpPr>
            <p:cNvPr id="11" name="Left Arrow 10"/>
            <p:cNvSpPr/>
            <p:nvPr/>
          </p:nvSpPr>
          <p:spPr bwMode="auto">
            <a:xfrm>
              <a:off x="1265349" y="4953000"/>
              <a:ext cx="444505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85800" y="4903788"/>
              <a:ext cx="533406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1265349" y="5410200"/>
              <a:ext cx="444505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85800" y="5364163"/>
              <a:ext cx="533406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36881" name="Flowchart: Stored Data 15"/>
            <p:cNvSpPr>
              <a:spLocks noChangeArrowheads="1"/>
            </p:cNvSpPr>
            <p:nvPr/>
          </p:nvSpPr>
          <p:spPr bwMode="auto">
            <a:xfrm>
              <a:off x="1749435" y="5407082"/>
              <a:ext cx="1530367" cy="307952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9144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Aggregator</a:t>
              </a:r>
            </a:p>
          </p:txBody>
        </p:sp>
      </p:grpSp>
      <p:sp>
        <p:nvSpPr>
          <p:cNvPr id="35" name="Oval Callout 34"/>
          <p:cNvSpPr/>
          <p:nvPr/>
        </p:nvSpPr>
        <p:spPr bwMode="auto">
          <a:xfrm>
            <a:off x="5715000" y="3962400"/>
            <a:ext cx="1524000" cy="612775"/>
          </a:xfrm>
          <a:prstGeom prst="wedgeEllipseCallout">
            <a:avLst>
              <a:gd name="adj1" fmla="val -22850"/>
              <a:gd name="adj2" fmla="val 101381"/>
            </a:avLst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GROUP BY</a:t>
            </a:r>
          </a:p>
        </p:txBody>
      </p:sp>
      <p:sp>
        <p:nvSpPr>
          <p:cNvPr id="36" name="Oval Callout 35"/>
          <p:cNvSpPr/>
          <p:nvPr/>
        </p:nvSpPr>
        <p:spPr bwMode="auto">
          <a:xfrm>
            <a:off x="3390900" y="4016375"/>
            <a:ext cx="1524000" cy="612775"/>
          </a:xfrm>
          <a:prstGeom prst="wedgeEllipseCallout">
            <a:avLst>
              <a:gd name="adj1" fmla="val 15469"/>
              <a:gd name="adj2" fmla="val 102635"/>
            </a:avLst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HAVING</a:t>
            </a:r>
          </a:p>
        </p:txBody>
      </p:sp>
      <p:sp>
        <p:nvSpPr>
          <p:cNvPr id="29" name="Oval Callout 28"/>
          <p:cNvSpPr/>
          <p:nvPr/>
        </p:nvSpPr>
        <p:spPr bwMode="auto">
          <a:xfrm>
            <a:off x="6052930" y="2164763"/>
            <a:ext cx="2710070" cy="775873"/>
          </a:xfrm>
          <a:prstGeom prst="wedgeEllipseCallout">
            <a:avLst>
              <a:gd name="adj1" fmla="val -33385"/>
              <a:gd name="adj2" fmla="val -82006"/>
            </a:avLst>
          </a:prstGeom>
          <a:solidFill>
            <a:schemeClr val="bg2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e.g., MIN(Attribute)</a:t>
            </a:r>
          </a:p>
        </p:txBody>
      </p:sp>
      <p:sp>
        <p:nvSpPr>
          <p:cNvPr id="34" name="Oval Callout 33"/>
          <p:cNvSpPr/>
          <p:nvPr/>
        </p:nvSpPr>
        <p:spPr bwMode="auto">
          <a:xfrm>
            <a:off x="7772400" y="3962400"/>
            <a:ext cx="990600" cy="685800"/>
          </a:xfrm>
          <a:prstGeom prst="wedgeEllipseCallout">
            <a:avLst>
              <a:gd name="adj1" fmla="val -38435"/>
              <a:gd name="adj2" fmla="val 108456"/>
            </a:avLst>
          </a:prstGeom>
          <a:solidFill>
            <a:schemeClr val="bg2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Output a table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667632F-381C-47BA-A968-F89C4DF4F21F}"/>
              </a:ext>
            </a:extLst>
          </p:cNvPr>
          <p:cNvSpPr/>
          <p:nvPr/>
        </p:nvSpPr>
        <p:spPr>
          <a:xfrm>
            <a:off x="1064683" y="3895403"/>
            <a:ext cx="1794934" cy="733747"/>
          </a:xfrm>
          <a:prstGeom prst="wedgeRoundRectCallout">
            <a:avLst>
              <a:gd name="adj1" fmla="val 28978"/>
              <a:gd name="adj2" fmla="val 1012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Evaluated on a per-group basis</a:t>
            </a:r>
          </a:p>
        </p:txBody>
      </p:sp>
    </p:spTree>
    <p:extLst>
      <p:ext uri="{BB962C8B-B14F-4D97-AF65-F5344CB8AC3E}">
        <p14:creationId xmlns:p14="http://schemas.microsoft.com/office/powerpoint/2010/main" val="24601748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29" grpId="0" animBg="1"/>
      <p:bldP spid="3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24200" y="4800600"/>
            <a:ext cx="457200" cy="685800"/>
          </a:xfrm>
          <a:prstGeom prst="rect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3657600"/>
            <a:ext cx="4343400" cy="381000"/>
          </a:xfrm>
          <a:prstGeom prst="rect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51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95600" y="4038600"/>
          <a:ext cx="18034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Document" r:id="rId4" imgW="1803400" imgH="2425700" progId="Word.Document.8">
                  <p:embed/>
                </p:oleObj>
              </mc:Choice>
              <mc:Fallback>
                <p:oleObj name="Document" r:id="rId4" imgW="1803400" imgH="2425700" progId="Word.Document.8">
                  <p:embed/>
                  <p:pic>
                    <p:nvPicPr>
                      <p:cNvPr id="2051" name="Object 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38600"/>
                        <a:ext cx="18034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049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Find the age of the youngest sailor with age ≥ 18, for each rating with at least 2 </a:t>
            </a:r>
            <a:r>
              <a:rPr lang="en-US" sz="3000" b="1" u="sng" dirty="0">
                <a:solidFill>
                  <a:srgbClr val="7030A0"/>
                </a:solidFill>
              </a:rPr>
              <a:t>such</a:t>
            </a:r>
            <a:r>
              <a:rPr lang="en-US" sz="3000" b="1" dirty="0">
                <a:solidFill>
                  <a:srgbClr val="7030A0"/>
                </a:solidFill>
              </a:rPr>
              <a:t> sailors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1720850"/>
            <a:ext cx="4343400" cy="193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     S.rating,  MIN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    Sailors 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&gt;= 18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 BY  S.rating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HAVING      COUNT (*) &gt; 1</a:t>
            </a:r>
          </a:p>
        </p:txBody>
      </p:sp>
      <p:graphicFrame>
        <p:nvGraphicFramePr>
          <p:cNvPr id="3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76800" y="2514600"/>
          <a:ext cx="4178300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Document" r:id="rId6" imgW="4178300" imgH="2932113" progId="Word.Document.8">
                  <p:embed/>
                </p:oleObj>
              </mc:Choice>
              <mc:Fallback>
                <p:oleObj name="Document" r:id="rId6" imgW="4178300" imgH="2932113" progId="Word.Document.8">
                  <p:embed/>
                  <p:pic>
                    <p:nvPicPr>
                      <p:cNvPr id="3" name="Object 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4178300" cy="29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6660573" y="1676400"/>
            <a:ext cx="1981200" cy="457200"/>
          </a:xfrm>
          <a:prstGeom prst="wedgeRoundRectCallout">
            <a:avLst>
              <a:gd name="adj1" fmla="val -41103"/>
              <a:gd name="adj2" fmla="val 134876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Input relation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667000" y="4114800"/>
            <a:ext cx="1524000" cy="457200"/>
          </a:xfrm>
          <a:prstGeom prst="wedgeRoundRectCallout">
            <a:avLst>
              <a:gd name="adj1" fmla="val 82051"/>
              <a:gd name="adj2" fmla="val -101899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Disqualified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334000" y="5715000"/>
            <a:ext cx="3276600" cy="685800"/>
          </a:xfrm>
          <a:prstGeom prst="wedgeRoundRectCallout">
            <a:avLst>
              <a:gd name="adj1" fmla="val -77959"/>
              <a:gd name="adj2" fmla="val -29018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Only S.rating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S.age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are mentioned in SELECT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62000" y="5334000"/>
            <a:ext cx="1524000" cy="762000"/>
          </a:xfrm>
          <a:prstGeom prst="wedgeRoundRectCallout">
            <a:avLst>
              <a:gd name="adj1" fmla="val 89130"/>
              <a:gd name="adj2" fmla="val -59147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 rating groups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89380" y="4769498"/>
            <a:ext cx="1682620" cy="1079241"/>
            <a:chOff x="2889380" y="4769498"/>
            <a:chExt cx="1682620" cy="107924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889380" y="4769498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95600" y="5511281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5600" y="5848739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57200" y="3972580"/>
            <a:ext cx="1892300" cy="1285220"/>
            <a:chOff x="457200" y="3972580"/>
            <a:chExt cx="1892300" cy="1285220"/>
          </a:xfrm>
        </p:grpSpPr>
        <p:graphicFrame>
          <p:nvGraphicFramePr>
            <p:cNvPr id="2052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7200" y="4078288"/>
            <a:ext cx="1892300" cy="1179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1" name="Document" r:id="rId8" imgW="1889020" imgH="1177468" progId="Word.Document.8">
                    <p:embed/>
                  </p:oleObj>
                </mc:Choice>
                <mc:Fallback>
                  <p:oleObj name="Document" r:id="rId8" imgW="1889020" imgH="1177468" progId="Word.Document.8">
                    <p:embed/>
                    <p:pic>
                      <p:nvPicPr>
                        <p:cNvPr id="2052" name="Object 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078288"/>
                          <a:ext cx="1892300" cy="1179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371600" y="397258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age</a:t>
              </a:r>
            </a:p>
          </p:txBody>
        </p:sp>
      </p:grpSp>
      <p:sp>
        <p:nvSpPr>
          <p:cNvPr id="22" name="Rounded Rectangular Callout 21"/>
          <p:cNvSpPr/>
          <p:nvPr/>
        </p:nvSpPr>
        <p:spPr bwMode="auto">
          <a:xfrm>
            <a:off x="2374668" y="4005590"/>
            <a:ext cx="1359131" cy="457200"/>
          </a:xfrm>
          <a:prstGeom prst="wedgeRoundRectCallout">
            <a:avLst>
              <a:gd name="adj1" fmla="val -72522"/>
              <a:gd name="adj2" fmla="val 96325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Answer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914400" y="5181600"/>
            <a:ext cx="1524000" cy="1295400"/>
          </a:xfrm>
          <a:prstGeom prst="wedgeRoundRectCallout">
            <a:avLst>
              <a:gd name="adj1" fmla="val -40999"/>
              <a:gd name="adj2" fmla="val -83055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Only one group satisfies HAVING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86711" y="1755228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76200" y="2133600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76200" y="2514600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201" y="2887717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76200" y="3239814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 bwMode="auto">
          <a:xfrm rot="707957">
            <a:off x="1956815" y="4759425"/>
            <a:ext cx="1090888" cy="366327"/>
          </a:xfrm>
          <a:prstGeom prst="lef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205740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Sailors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445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22" grpId="0" animBg="1"/>
      <p:bldP spid="15" grpId="0" animBg="1"/>
      <p:bldP spid="4" grpId="0" animBg="1"/>
      <p:bldP spid="4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4800" y="5745479"/>
            <a:ext cx="8534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4788751"/>
            <a:ext cx="8534400" cy="850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3804924"/>
            <a:ext cx="85344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3276600"/>
            <a:ext cx="8534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2667000"/>
            <a:ext cx="8534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2057400"/>
            <a:ext cx="8534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20" name="Rectangle 2"/>
          <p:cNvSpPr>
            <a:spLocks noGrp="1" noChangeArrowheads="1"/>
          </p:cNvSpPr>
          <p:nvPr>
            <p:ph type="title"/>
          </p:nvPr>
        </p:nvSpPr>
        <p:spPr>
          <a:xfrm>
            <a:off x="699052" y="401707"/>
            <a:ext cx="32766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>Conceptual Evaluation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4572000"/>
          </a:xfrm>
        </p:spPr>
        <p:txBody>
          <a:bodyPr/>
          <a:lstStyle/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 dirty="0">
                <a:latin typeface="Calibri" pitchFamily="34" charset="0"/>
              </a:rPr>
              <a:t>The cross-product of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relation-list</a:t>
            </a:r>
            <a:r>
              <a:rPr lang="en-US" dirty="0">
                <a:latin typeface="Calibri" pitchFamily="34" charset="0"/>
              </a:rPr>
              <a:t> is computed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 dirty="0">
                <a:latin typeface="Calibri" pitchFamily="34" charset="0"/>
              </a:rPr>
              <a:t>Tuples that fail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qualification</a:t>
            </a:r>
            <a:r>
              <a:rPr lang="en-US" dirty="0">
                <a:latin typeface="Calibri" pitchFamily="34" charset="0"/>
              </a:rPr>
              <a:t> are discarded</a:t>
            </a:r>
          </a:p>
          <a:p>
            <a:pPr marL="341313" indent="-341313">
              <a:spcAft>
                <a:spcPts val="600"/>
              </a:spcAft>
              <a:buClr>
                <a:schemeClr val="tx1"/>
              </a:buClr>
              <a:buFont typeface="Book Antiqua" pitchFamily="18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`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Unnecessary’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fields </a:t>
            </a:r>
            <a:r>
              <a:rPr lang="en-US" dirty="0">
                <a:latin typeface="Calibri" pitchFamily="34" charset="0"/>
              </a:rPr>
              <a:t>are deleted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 dirty="0">
                <a:latin typeface="Calibri" pitchFamily="34" charset="0"/>
              </a:rPr>
              <a:t>The remaining tuples are partitioned into groups by the value of attributes in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grouping-list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 dirty="0">
                <a:latin typeface="Calibri" pitchFamily="34" charset="0"/>
              </a:rPr>
              <a:t>The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group-qualification</a:t>
            </a:r>
            <a:r>
              <a:rPr lang="en-US" dirty="0">
                <a:latin typeface="Calibri" pitchFamily="34" charset="0"/>
              </a:rPr>
              <a:t> is then applied to eliminate some groups 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 dirty="0">
                <a:latin typeface="Calibri" pitchFamily="34" charset="0"/>
              </a:rPr>
              <a:t>One answer tuple is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generated per qualifying group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8922" name="Rectangle 5"/>
          <p:cNvSpPr>
            <a:spLocks noChangeArrowheads="1"/>
          </p:cNvSpPr>
          <p:nvPr/>
        </p:nvSpPr>
        <p:spPr bwMode="auto">
          <a:xfrm>
            <a:off x="4038600" y="279400"/>
            <a:ext cx="4876800" cy="1625600"/>
          </a:xfrm>
          <a:prstGeom prst="rect">
            <a:avLst/>
          </a:prstGeom>
          <a:solidFill>
            <a:schemeClr val="bg2"/>
          </a:solidFill>
          <a:ln w="12700">
            <a:solidFill>
              <a:srgbClr val="180BC7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SELECT        [DISTINCT] 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target-list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B0378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FROM          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relation-list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B0378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WHERE       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qualification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 BY   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grouping-list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HAVING     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7B0378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group-qualification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9D3B5-D203-4211-B60B-5E0AFBC7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B752B-0724-4FAC-8E89-6581122CD3D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6A120-E27F-479D-8E07-34C4C9F7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ntroduction Clipart 12 » Clipart Station">
            <a:extLst>
              <a:ext uri="{FF2B5EF4-FFF2-40B4-BE49-F238E27FC236}">
                <a16:creationId xmlns:a16="http://schemas.microsoft.com/office/drawing/2014/main" id="{04088B5C-08C3-4F5B-8DC2-6892F5F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85751"/>
            <a:ext cx="105156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891958"/>
            <a:ext cx="3505200" cy="990248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CA5EC-C528-4358-B5B3-700F4571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4495799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Sailors S, Reserves R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                         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Calibri" pitchFamily="34" charset="0"/>
              </a:rPr>
              <a:t>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2696F-8915-4889-B110-029D53469C5B}"/>
              </a:ext>
            </a:extLst>
          </p:cNvPr>
          <p:cNvSpPr txBox="1"/>
          <p:nvPr/>
        </p:nvSpPr>
        <p:spPr>
          <a:xfrm>
            <a:off x="5029200" y="2984212"/>
            <a:ext cx="1188146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Basic</a:t>
            </a:r>
          </a:p>
        </p:txBody>
      </p:sp>
    </p:spTree>
    <p:extLst>
      <p:ext uri="{BB962C8B-B14F-4D97-AF65-F5344CB8AC3E}">
        <p14:creationId xmlns:p14="http://schemas.microsoft.com/office/powerpoint/2010/main" val="3251668104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ntroduction Clipart 12 » Clipart Station">
            <a:extLst>
              <a:ext uri="{FF2B5EF4-FFF2-40B4-BE49-F238E27FC236}">
                <a16:creationId xmlns:a16="http://schemas.microsoft.com/office/drawing/2014/main" id="{04088B5C-08C3-4F5B-8DC2-6892F5F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82862"/>
            <a:ext cx="105156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891958"/>
            <a:ext cx="3505200" cy="990248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2696F-8915-4889-B110-029D53469C5B}"/>
              </a:ext>
            </a:extLst>
          </p:cNvPr>
          <p:cNvSpPr txBox="1"/>
          <p:nvPr/>
        </p:nvSpPr>
        <p:spPr>
          <a:xfrm>
            <a:off x="4267200" y="3058180"/>
            <a:ext cx="2125903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Aggregation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375A917-DD71-4E38-8D13-6F120072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741589"/>
            <a:ext cx="4648200" cy="18210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     S.rating,  MIN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S.age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    Sailors S</a:t>
            </a:r>
          </a:p>
          <a:p>
            <a:pPr marL="0" marR="0" lvl="0" indent="0" algn="l" defTabSz="914400" rtl="0" eaLnBrk="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S.age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&gt;= 18</a:t>
            </a:r>
          </a:p>
          <a:p>
            <a:pPr marL="0" marR="0" lvl="0" indent="0" algn="l" defTabSz="914400" rtl="0" eaLnBrk="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 BY  S.rating</a:t>
            </a:r>
          </a:p>
          <a:p>
            <a:pPr marL="0" marR="0" lvl="0" indent="0" algn="l" defTabSz="914400" rtl="0" eaLnBrk="0" fontAlgn="auto" latinLnBrk="0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HAVING      COUNT (*) &gt; 1</a:t>
            </a:r>
          </a:p>
        </p:txBody>
      </p:sp>
    </p:spTree>
    <p:extLst>
      <p:ext uri="{BB962C8B-B14F-4D97-AF65-F5344CB8AC3E}">
        <p14:creationId xmlns:p14="http://schemas.microsoft.com/office/powerpoint/2010/main" val="261152384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04900"/>
          </a:xfrm>
        </p:spPr>
        <p:txBody>
          <a:bodyPr/>
          <a:lstStyle/>
          <a:p>
            <a:r>
              <a:rPr lang="en-US" dirty="0">
                <a:latin typeface="+mn-lt"/>
              </a:rPr>
              <a:t>Example Schema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24249" y="1594049"/>
            <a:ext cx="8153400" cy="2743200"/>
          </a:xfrm>
        </p:spPr>
        <p:txBody>
          <a:bodyPr>
            <a:normAutofit fontScale="92500"/>
          </a:bodyPr>
          <a:lstStyle/>
          <a:p>
            <a:pPr>
              <a:lnSpc>
                <a:spcPts val="3100"/>
              </a:lnSpc>
              <a:spcAft>
                <a:spcPts val="2400"/>
              </a:spcAft>
              <a:buFont typeface="Monotype Sorts"/>
              <a:buNone/>
              <a:defRPr/>
            </a:pPr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We will use these table definitions in our query examples.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Sailors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6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600" i="1" dirty="0">
                <a:solidFill>
                  <a:srgbClr val="000000"/>
                </a:solidFill>
                <a:latin typeface="Calibri" pitchFamily="34" charset="0"/>
              </a:rPr>
              <a:t>rating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600" i="1" dirty="0">
                <a:solidFill>
                  <a:srgbClr val="000000"/>
                </a:solidFill>
                <a:latin typeface="Calibri" pitchFamily="34" charset="0"/>
              </a:rPr>
              <a:t>age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real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Boats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600" i="1" u="sng" dirty="0">
                <a:solidFill>
                  <a:srgbClr val="000000"/>
                </a:solidFill>
                <a:latin typeface="Calibri" pitchFamily="34" charset="0"/>
              </a:rPr>
              <a:t>bid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Calibri" pitchFamily="34" charset="0"/>
              </a:rPr>
              <a:t>bname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600" i="1" dirty="0">
                <a:solidFill>
                  <a:srgbClr val="000000"/>
                </a:solidFill>
                <a:latin typeface="Calibri" pitchFamily="34" charset="0"/>
              </a:rPr>
              <a:t>color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Reserves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6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600" i="1" u="sng" dirty="0">
                <a:solidFill>
                  <a:srgbClr val="000000"/>
                </a:solidFill>
                <a:latin typeface="Calibri" pitchFamily="34" charset="0"/>
              </a:rPr>
              <a:t>bid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600" i="1" u="sng" dirty="0">
                <a:solidFill>
                  <a:srgbClr val="000000"/>
                </a:solidFill>
                <a:latin typeface="Calibri" pitchFamily="34" charset="0"/>
              </a:rPr>
              <a:t>day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date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4575289"/>
            <a:ext cx="2420882" cy="2130311"/>
            <a:chOff x="1885384" y="4472294"/>
            <a:chExt cx="2116082" cy="1849925"/>
          </a:xfrm>
        </p:grpSpPr>
        <p:pic>
          <p:nvPicPr>
            <p:cNvPr id="4104" name="Picture 8" descr="C:\Users\Kien\AppData\Local\Microsoft\Windows\Temporary Internet Files\Content.IE5\UKY8VR08\MC90029635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6" y="4472294"/>
              <a:ext cx="2008360" cy="184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Kien\AppData\Local\Microsoft\Windows\Temporary Internet Files\Content.IE5\1ZZKVPOX\MC90035210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384" y="4516170"/>
              <a:ext cx="1791077" cy="1788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876800" y="4572000"/>
            <a:ext cx="1981200" cy="1600200"/>
            <a:chOff x="2057400" y="4724400"/>
            <a:chExt cx="1981200" cy="1600200"/>
          </a:xfrm>
        </p:grpSpPr>
        <p:pic>
          <p:nvPicPr>
            <p:cNvPr id="4098" name="Picture 2" descr="C:\Users\Kien\AppData\Local\Microsoft\Windows\Temporary Internet Files\Content.IE5\6MIJVT1P\MC90043395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7244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Kien\AppData\Local\Microsoft\Windows\Temporary Internet Files\Content.IE5\4IUU1NJ8\MC900433951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9530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194555" y="5277071"/>
            <a:ext cx="1835138" cy="658393"/>
            <a:chOff x="3575555" y="5277071"/>
            <a:chExt cx="1835138" cy="658393"/>
          </a:xfrm>
        </p:grpSpPr>
        <p:sp>
          <p:nvSpPr>
            <p:cNvPr id="11" name="Down Arrow 10"/>
            <p:cNvSpPr/>
            <p:nvPr/>
          </p:nvSpPr>
          <p:spPr>
            <a:xfrm rot="5117821">
              <a:off x="4163927" y="4688699"/>
              <a:ext cx="658393" cy="1835138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55274">
              <a:off x="3754734" y="5425253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Make reservations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0" y="4267200"/>
            <a:ext cx="1752600" cy="1066800"/>
            <a:chOff x="6858000" y="4267200"/>
            <a:chExt cx="1752600" cy="1066800"/>
          </a:xfrm>
        </p:grpSpPr>
        <p:sp>
          <p:nvSpPr>
            <p:cNvPr id="15" name="Cloud Callout 14"/>
            <p:cNvSpPr/>
            <p:nvPr/>
          </p:nvSpPr>
          <p:spPr>
            <a:xfrm>
              <a:off x="6858000" y="4267200"/>
              <a:ext cx="1752600" cy="1066800"/>
            </a:xfrm>
            <a:prstGeom prst="cloudCallout">
              <a:avLst>
                <a:gd name="adj1" fmla="val -70345"/>
                <a:gd name="adj2" fmla="val 43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pic>
          <p:nvPicPr>
            <p:cNvPr id="3073" name="Picture 1" descr="C:\Users\hkpuadmin\AppData\Local\Microsoft\Windows\Temporary Internet Files\Content.IE5\F948V0PU\MP900384786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5200" y="4419600"/>
              <a:ext cx="838200" cy="7168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73493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77724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dirty="0"/>
              <a:t>Basic SQL Query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16643"/>
            <a:ext cx="7848600" cy="3276600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i="1" u="sng" dirty="0">
                <a:solidFill>
                  <a:srgbClr val="7030A0"/>
                </a:solidFill>
                <a:latin typeface="Calibri" pitchFamily="34" charset="0"/>
              </a:rPr>
              <a:t>relation-list</a:t>
            </a:r>
            <a:r>
              <a:rPr lang="en-US" dirty="0">
                <a:latin typeface="Calibri" pitchFamily="34" charset="0"/>
              </a:rPr>
              <a:t>  A list of relation names 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i="1" u="sng" dirty="0">
                <a:solidFill>
                  <a:srgbClr val="7030A0"/>
                </a:solidFill>
                <a:latin typeface="Calibri" pitchFamily="34" charset="0"/>
              </a:rPr>
              <a:t>target-list</a:t>
            </a:r>
            <a:r>
              <a:rPr lang="en-US" dirty="0">
                <a:latin typeface="Calibri" pitchFamily="34" charset="0"/>
              </a:rPr>
              <a:t>  A list of attributes of relations in </a:t>
            </a:r>
            <a:r>
              <a:rPr lang="en-US" i="1" dirty="0">
                <a:latin typeface="Calibri" pitchFamily="34" charset="0"/>
              </a:rPr>
              <a:t>relation-list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i="1" u="sng" dirty="0">
                <a:solidFill>
                  <a:srgbClr val="7030A0"/>
                </a:solidFill>
                <a:latin typeface="Calibri" pitchFamily="34" charset="0"/>
              </a:rPr>
              <a:t>qualification</a:t>
            </a:r>
            <a:r>
              <a:rPr lang="en-US" dirty="0">
                <a:latin typeface="Calibri" pitchFamily="34" charset="0"/>
              </a:rPr>
              <a:t>  Comparisons (“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Attr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B050"/>
                </a:solidFill>
                <a:latin typeface="Calibri" pitchFamily="34" charset="0"/>
              </a:rPr>
              <a:t>op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const</a:t>
            </a:r>
            <a:r>
              <a:rPr lang="en-US" dirty="0">
                <a:latin typeface="Calibri" pitchFamily="34" charset="0"/>
              </a:rPr>
              <a:t>” or “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Attr1 </a:t>
            </a:r>
            <a:r>
              <a:rPr lang="en-US" b="1" i="1" dirty="0">
                <a:solidFill>
                  <a:srgbClr val="00B050"/>
                </a:solidFill>
                <a:latin typeface="Calibri" pitchFamily="34" charset="0"/>
              </a:rPr>
              <a:t>op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Attr2</a:t>
            </a:r>
            <a:r>
              <a:rPr lang="en-US" dirty="0">
                <a:latin typeface="Calibri" pitchFamily="34" charset="0"/>
              </a:rPr>
              <a:t>,” where </a:t>
            </a:r>
            <a:r>
              <a:rPr lang="en-US" i="1" dirty="0">
                <a:latin typeface="Calibri" pitchFamily="34" charset="0"/>
              </a:rPr>
              <a:t>op</a:t>
            </a:r>
            <a:r>
              <a:rPr lang="en-US" dirty="0">
                <a:latin typeface="Calibri" pitchFamily="34" charset="0"/>
              </a:rPr>
              <a:t> is one of  </a:t>
            </a:r>
            <a:r>
              <a:rPr lang="en-US" b="1" dirty="0">
                <a:solidFill>
                  <a:srgbClr val="00B050"/>
                </a:solidFill>
                <a:latin typeface="Times New Roman"/>
                <a:cs typeface="Times New Roman"/>
              </a:rPr>
              <a:t>˂, ˃, ≤, ≥, =, ≠ </a:t>
            </a:r>
            <a:r>
              <a:rPr lang="en-US" dirty="0">
                <a:latin typeface="Calibri" pitchFamily="34" charset="0"/>
              </a:rPr>
              <a:t>)  combined using </a:t>
            </a:r>
            <a:r>
              <a:rPr lang="en-US" sz="2400" dirty="0">
                <a:latin typeface="Calibri" pitchFamily="34" charset="0"/>
              </a:rPr>
              <a:t>AND, OR,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sz="2400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u="sng" dirty="0">
                <a:solidFill>
                  <a:srgbClr val="FF0000"/>
                </a:solidFill>
                <a:latin typeface="Calibri" pitchFamily="34" charset="0"/>
              </a:rPr>
              <a:t>DISTINCT</a:t>
            </a:r>
            <a:r>
              <a:rPr lang="en-US" dirty="0">
                <a:latin typeface="Calibri" pitchFamily="34" charset="0"/>
              </a:rPr>
              <a:t> is an optional keyword indicating that the answer should not contain duplicates.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71800" y="1637769"/>
            <a:ext cx="5486401" cy="138243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     [DISTINCT]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target-list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relation-list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qualification</a:t>
            </a:r>
          </a:p>
        </p:txBody>
      </p:sp>
      <p:sp>
        <p:nvSpPr>
          <p:cNvPr id="7" name="Left Arrow 6"/>
          <p:cNvSpPr/>
          <p:nvPr/>
        </p:nvSpPr>
        <p:spPr>
          <a:xfrm>
            <a:off x="6553200" y="2209800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001000" y="1801368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705600" y="2639568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000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</p:spPr>
        <p:txBody>
          <a:bodyPr/>
          <a:lstStyle/>
          <a:p>
            <a:r>
              <a:rPr lang="en-US" dirty="0"/>
              <a:t> Querying Relations (1)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275" y="21510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Document" r:id="rId4" imgW="3539880" imgH="1887480" progId="Word.Document.8">
                  <p:embed/>
                </p:oleObj>
              </mc:Choice>
              <mc:Fallback>
                <p:oleObj name="Document" r:id="rId4" imgW="3539880" imgH="1887480" progId="Word.Document.8">
                  <p:embed/>
                  <p:pic>
                    <p:nvPicPr>
                      <p:cNvPr id="307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510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38600" y="1828800"/>
            <a:ext cx="4906963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S.name, E.cid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Students S, Enrolled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S.sid=E.sid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E.grade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=“A”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46075" y="1747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Enrolled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71780" y="1066356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What does the following query compute?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44958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Students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434237" y="3125245"/>
            <a:ext cx="784964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941820" y="1588263"/>
            <a:ext cx="1905000" cy="460375"/>
          </a:xfrm>
          <a:prstGeom prst="wedgeRoundRectCallout">
            <a:avLst>
              <a:gd name="adj1" fmla="val -12576"/>
              <a:gd name="adj2" fmla="val 105052"/>
              <a:gd name="adj3" fmla="val 16667"/>
            </a:avLst>
          </a:prstGeom>
          <a:solidFill>
            <a:schemeClr val="bg2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Range variable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7E3213CC-D5BC-4C54-AB47-C643C824D3BA}"/>
              </a:ext>
            </a:extLst>
          </p:cNvPr>
          <p:cNvSpPr/>
          <p:nvPr/>
        </p:nvSpPr>
        <p:spPr bwMode="auto">
          <a:xfrm>
            <a:off x="482162" y="5218133"/>
            <a:ext cx="684030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Rounded Rectangular Callout 15">
            <a:extLst>
              <a:ext uri="{FF2B5EF4-FFF2-40B4-BE49-F238E27FC236}">
                <a16:creationId xmlns:a16="http://schemas.microsoft.com/office/drawing/2014/main" id="{DFC03943-0410-4DD9-AFC8-65B2E4D7F4E0}"/>
              </a:ext>
            </a:extLst>
          </p:cNvPr>
          <p:cNvSpPr/>
          <p:nvPr/>
        </p:nvSpPr>
        <p:spPr bwMode="auto">
          <a:xfrm>
            <a:off x="6260788" y="3375014"/>
            <a:ext cx="1996346" cy="1463677"/>
          </a:xfrm>
          <a:prstGeom prst="wedgeRoundRectCallout">
            <a:avLst>
              <a:gd name="adj1" fmla="val -44824"/>
              <a:gd name="adj2" fmla="val -7915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E.sid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means ”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is in E, i.e.,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has enrolled in a course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4003675" y="3233738"/>
            <a:ext cx="1951139" cy="1196975"/>
          </a:xfrm>
          <a:prstGeom prst="wedgeRoundRectCallout">
            <a:avLst>
              <a:gd name="adj1" fmla="val 23906"/>
              <a:gd name="adj2" fmla="val -72564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S.sid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means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is in S, i.e.,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is a student</a:t>
            </a:r>
          </a:p>
        </p:txBody>
      </p:sp>
    </p:spTree>
    <p:extLst>
      <p:ext uri="{BB962C8B-B14F-4D97-AF65-F5344CB8AC3E}">
        <p14:creationId xmlns:p14="http://schemas.microsoft.com/office/powerpoint/2010/main" val="4059477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</p:spPr>
        <p:txBody>
          <a:bodyPr/>
          <a:lstStyle/>
          <a:p>
            <a:r>
              <a:rPr lang="en-US" dirty="0"/>
              <a:t> Querying Relations (1)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275" y="21510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Document" r:id="rId4" imgW="3539880" imgH="1887480" progId="Word.Document.8">
                  <p:embed/>
                </p:oleObj>
              </mc:Choice>
              <mc:Fallback>
                <p:oleObj name="Document" r:id="rId4" imgW="3539880" imgH="1887480" progId="Word.Document.8">
                  <p:embed/>
                  <p:pic>
                    <p:nvPicPr>
                      <p:cNvPr id="307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510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38600" y="1828800"/>
            <a:ext cx="4906963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S.name, E.cid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Students S, Enrolled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S.sid=E.sid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E.grade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=“A”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46075" y="1747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Enrolled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468789" y="3559383"/>
            <a:ext cx="2801315" cy="1847769"/>
          </a:xfrm>
          <a:prstGeom prst="wedgeRoundRectCallout">
            <a:avLst>
              <a:gd name="adj1" fmla="val -35828"/>
              <a:gd name="adj2" fmla="val -82343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Since this specific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is in both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Students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Enrolled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is a student who has enrolled in a course.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71780" y="1066356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What does the following query compute?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44958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Students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434237" y="3125245"/>
            <a:ext cx="784964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16200000">
            <a:off x="-836676" y="4113276"/>
            <a:ext cx="2206752" cy="3810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941820" y="1588263"/>
            <a:ext cx="1905000" cy="460375"/>
          </a:xfrm>
          <a:prstGeom prst="wedgeRoundRectCallout">
            <a:avLst>
              <a:gd name="adj1" fmla="val -12576"/>
              <a:gd name="adj2" fmla="val 105052"/>
              <a:gd name="adj3" fmla="val 16667"/>
            </a:avLst>
          </a:prstGeom>
          <a:solidFill>
            <a:schemeClr val="bg2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Range variable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7E3213CC-D5BC-4C54-AB47-C643C824D3BA}"/>
              </a:ext>
            </a:extLst>
          </p:cNvPr>
          <p:cNvSpPr/>
          <p:nvPr/>
        </p:nvSpPr>
        <p:spPr bwMode="auto">
          <a:xfrm>
            <a:off x="482162" y="5218133"/>
            <a:ext cx="684030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9BFCEF7C-39F4-4637-8AC5-2CCF1C7A2FE9}"/>
              </a:ext>
            </a:extLst>
          </p:cNvPr>
          <p:cNvSpPr/>
          <p:nvPr/>
        </p:nvSpPr>
        <p:spPr bwMode="auto">
          <a:xfrm>
            <a:off x="5117284" y="2600587"/>
            <a:ext cx="1417740" cy="394701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11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2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</p:spPr>
        <p:txBody>
          <a:bodyPr/>
          <a:lstStyle/>
          <a:p>
            <a:r>
              <a:rPr lang="en-US" dirty="0"/>
              <a:t> Querying Relations (1)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275" y="21510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Document" r:id="rId4" imgW="3539880" imgH="1887480" progId="Word.Document.8">
                  <p:embed/>
                </p:oleObj>
              </mc:Choice>
              <mc:Fallback>
                <p:oleObj name="Document" r:id="rId4" imgW="3539880" imgH="1887480" progId="Word.Document.8">
                  <p:embed/>
                  <p:pic>
                    <p:nvPicPr>
                      <p:cNvPr id="307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510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38600" y="1828800"/>
            <a:ext cx="4906963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S.name, E.cid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Students S, Enrolled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S.sid=E.sid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E.grade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=“A”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46075" y="1747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Enrolled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029200" y="3352800"/>
            <a:ext cx="2057400" cy="1143000"/>
          </a:xfrm>
          <a:prstGeom prst="wedgeRoundRectCallout">
            <a:avLst>
              <a:gd name="adj1" fmla="val -9557"/>
              <a:gd name="adj2" fmla="val -8627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 student with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has an entry in Enrolled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239000" y="3505200"/>
            <a:ext cx="1676400" cy="1143000"/>
          </a:xfrm>
          <a:prstGeom prst="wedgeRoundRectCallout">
            <a:avLst>
              <a:gd name="adj1" fmla="val -22333"/>
              <a:gd name="adj2" fmla="val -97208"/>
              <a:gd name="adj3" fmla="val 16667"/>
            </a:avLst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Enrolled entry has a grade of “A”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71780" y="1066356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What does the following query compute?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44958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Students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5257800" y="4800600"/>
            <a:ext cx="3505200" cy="1676400"/>
          </a:xfrm>
          <a:prstGeom prst="horizontalScroll">
            <a:avLst/>
          </a:prstGeom>
          <a:solidFill>
            <a:srgbClr val="63639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Retrieve names of students and the courses they received an “A” grade</a:t>
            </a: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434236" y="3125244"/>
            <a:ext cx="3223364" cy="379955"/>
          </a:xfrm>
          <a:prstGeom prst="flowChartTerminator">
            <a:avLst/>
          </a:prstGeom>
          <a:solidFill>
            <a:srgbClr val="00B0F0">
              <a:alpha val="3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16200000">
            <a:off x="-836676" y="4113276"/>
            <a:ext cx="2206752" cy="3810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941820" y="1588263"/>
            <a:ext cx="1905000" cy="460375"/>
          </a:xfrm>
          <a:prstGeom prst="wedgeRoundRectCallout">
            <a:avLst>
              <a:gd name="adj1" fmla="val -12576"/>
              <a:gd name="adj2" fmla="val 105052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Range variable</a:t>
            </a:r>
          </a:p>
        </p:txBody>
      </p:sp>
    </p:spTree>
    <p:extLst>
      <p:ext uri="{BB962C8B-B14F-4D97-AF65-F5344CB8AC3E}">
        <p14:creationId xmlns:p14="http://schemas.microsoft.com/office/powerpoint/2010/main" val="36447084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"/>
            <a:ext cx="7772400" cy="1104900"/>
          </a:xfrm>
        </p:spPr>
        <p:txBody>
          <a:bodyPr/>
          <a:lstStyle/>
          <a:p>
            <a:r>
              <a:rPr lang="en-US" dirty="0"/>
              <a:t> Querying Relations (2)</a:t>
            </a:r>
          </a:p>
        </p:txBody>
      </p:sp>
      <p:graphicFrame>
        <p:nvGraphicFramePr>
          <p:cNvPr id="4099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" y="13128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Document" r:id="rId4" imgW="3539880" imgH="1887480" progId="Word.Document.8">
                  <p:embed/>
                </p:oleObj>
              </mc:Choice>
              <mc:Fallback>
                <p:oleObj name="Document" r:id="rId4" imgW="3539880" imgH="1887480" progId="Word.Document.8">
                  <p:embed/>
                  <p:pic>
                    <p:nvPicPr>
                      <p:cNvPr id="4099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128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3238" y="3679825"/>
            <a:ext cx="4754562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S.name, E.cid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Students 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Enrolled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S.sid=E.sid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E.grade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=“A”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2057400" y="3048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457200" y="914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Enrolled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91000" y="15240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TextBox 12"/>
          <p:cNvSpPr txBox="1">
            <a:spLocks noChangeArrowheads="1"/>
          </p:cNvSpPr>
          <p:nvPr/>
        </p:nvSpPr>
        <p:spPr bwMode="auto">
          <a:xfrm>
            <a:off x="4114800" y="1138237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Students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138" name="Flowchart: Terminator 14"/>
          <p:cNvSpPr>
            <a:spLocks noChangeArrowheads="1"/>
          </p:cNvSpPr>
          <p:nvPr/>
        </p:nvSpPr>
        <p:spPr bwMode="auto">
          <a:xfrm>
            <a:off x="457200" y="2322513"/>
            <a:ext cx="3352800" cy="341312"/>
          </a:xfrm>
          <a:prstGeom prst="flowChartTerminator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9" name="Flowchart: Terminator 15"/>
          <p:cNvSpPr>
            <a:spLocks noChangeArrowheads="1"/>
          </p:cNvSpPr>
          <p:nvPr/>
        </p:nvSpPr>
        <p:spPr bwMode="auto">
          <a:xfrm>
            <a:off x="4114800" y="2254250"/>
            <a:ext cx="4572000" cy="373063"/>
          </a:xfrm>
          <a:prstGeom prst="flowChartTerminator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495800" y="3048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2521447" y="4953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43" name="Picture 47" descr="C:\Users\Kien\AppData\Local\Microsoft\Windows\Temporary Internet Files\Content.IE5\YGITZQCP\MC90044725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0573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5582920"/>
          <a:ext cx="2667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S.name</a:t>
                      </a:r>
                    </a:p>
                  </a:txBody>
                  <a:tcPr>
                    <a:solidFill>
                      <a:srgbClr val="636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E.cid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36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Smith</a:t>
                      </a:r>
                    </a:p>
                  </a:txBody>
                  <a:tcP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Topology112</a:t>
                      </a:r>
                    </a:p>
                  </a:txBody>
                  <a:tcPr>
                    <a:solidFill>
                      <a:srgbClr val="CD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6041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Range Variables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57350"/>
            <a:ext cx="8077200" cy="4229100"/>
          </a:xfrm>
        </p:spPr>
        <p:txBody>
          <a:bodyPr/>
          <a:lstStyle/>
          <a:p>
            <a:pPr marL="0" indent="0">
              <a:buFont typeface="Monotype Sorts"/>
              <a:buNone/>
            </a:pPr>
            <a:r>
              <a:rPr lang="en-US" dirty="0">
                <a:latin typeface="Calibri" pitchFamily="34" charset="0"/>
              </a:rPr>
              <a:t>Really needed only if the same relation appears twice in the FROM clause.  The previous query can be written in two ways: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74763" y="3159307"/>
            <a:ext cx="460998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Sailors S, Reserves R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=103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74763" y="4648200"/>
            <a:ext cx="46418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sname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Sailors, Reserves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Sailors.sid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Reserves.sid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AND bid=103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172200" y="3771900"/>
            <a:ext cx="1697037" cy="1197764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 is good style,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however, to use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range variables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always!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553200" y="35052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66750" y="4779963"/>
            <a:ext cx="552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390172" y="2832101"/>
            <a:ext cx="1905000" cy="460375"/>
          </a:xfrm>
          <a:prstGeom prst="wedgeRoundRectCallout">
            <a:avLst>
              <a:gd name="adj1" fmla="val -24736"/>
              <a:gd name="adj2" fmla="val 114321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Range variable</a:t>
            </a:r>
          </a:p>
        </p:txBody>
      </p:sp>
      <p:pic>
        <p:nvPicPr>
          <p:cNvPr id="5122" name="Picture 2" descr="C:\Users\Kien\AppData\Local\Microsoft\Windows\Temporary Internet Files\Content.IE5\4IUU1NJ8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84383"/>
            <a:ext cx="163068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056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604</TotalTime>
  <Words>1756</Words>
  <Application>Microsoft Office PowerPoint</Application>
  <PresentationFormat>On-screen Show (4:3)</PresentationFormat>
  <Paragraphs>450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Book Antiqua</vt:lpstr>
      <vt:lpstr>Brush Script MT</vt:lpstr>
      <vt:lpstr>Calibri</vt:lpstr>
      <vt:lpstr>Calibri Light</vt:lpstr>
      <vt:lpstr>Comic Sans MS</vt:lpstr>
      <vt:lpstr>Lucida Handwriting</vt:lpstr>
      <vt:lpstr>Monotype Sorts</vt:lpstr>
      <vt:lpstr>Times New Roman</vt:lpstr>
      <vt:lpstr>Wingdings</vt:lpstr>
      <vt:lpstr>Clarity</vt:lpstr>
      <vt:lpstr>Office Theme</vt:lpstr>
      <vt:lpstr>3_Office Theme</vt:lpstr>
      <vt:lpstr>2_Office Theme</vt:lpstr>
      <vt:lpstr>4_Office Theme</vt:lpstr>
      <vt:lpstr>5_Office Theme</vt:lpstr>
      <vt:lpstr>Document</vt:lpstr>
      <vt:lpstr>PowerPoint Presentation</vt:lpstr>
      <vt:lpstr>Creating Relations in SQL</vt:lpstr>
      <vt:lpstr>Example Schema</vt:lpstr>
      <vt:lpstr>Basic SQL Query</vt:lpstr>
      <vt:lpstr> Querying Relations (1)</vt:lpstr>
      <vt:lpstr> Querying Relations (1)</vt:lpstr>
      <vt:lpstr> Querying Relations (1)</vt:lpstr>
      <vt:lpstr> Querying Relations (2)</vt:lpstr>
      <vt:lpstr>A Note on Range Variables</vt:lpstr>
      <vt:lpstr>Semantics of SQL </vt:lpstr>
      <vt:lpstr>Conceptual Evaluation Strategy</vt:lpstr>
      <vt:lpstr>Example of Conceptual Evaluation</vt:lpstr>
      <vt:lpstr>Example of Conceptual Evaluation</vt:lpstr>
      <vt:lpstr>Aggregate Operators</vt:lpstr>
      <vt:lpstr>Aggregate Operation</vt:lpstr>
      <vt:lpstr>Aggregate Operators</vt:lpstr>
      <vt:lpstr>Aggregate Operators</vt:lpstr>
      <vt:lpstr>PowerPoint Presentation</vt:lpstr>
      <vt:lpstr>Find name and age of the oldest sailor(s)</vt:lpstr>
      <vt:lpstr>GROUP BY and HAVING</vt:lpstr>
      <vt:lpstr>Grouping-list</vt:lpstr>
      <vt:lpstr>GROUP BY  and  HAVING</vt:lpstr>
      <vt:lpstr>Find the age of the youngest sailor with age ≥ 18, for each rating with at least 2 such sailors</vt:lpstr>
      <vt:lpstr>Conceptual Evaluation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Review</dc:title>
  <dc:creator>Kien</dc:creator>
  <cp:lastModifiedBy> </cp:lastModifiedBy>
  <cp:revision>60</cp:revision>
  <dcterms:created xsi:type="dcterms:W3CDTF">2006-08-16T00:00:00Z</dcterms:created>
  <dcterms:modified xsi:type="dcterms:W3CDTF">2020-05-12T21:35:45Z</dcterms:modified>
</cp:coreProperties>
</file>