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media/image44.jpg" ContentType="image/gif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charts/chart1.xml" ContentType="application/vnd.openxmlformats-officedocument.drawingml.chart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charts/chart2.xml" ContentType="application/vnd.openxmlformats-officedocument.drawingml.chart+xml"/>
  <Override PartName="/ppt/notesSlides/notesSlide113.xml" ContentType="application/vnd.openxmlformats-officedocument.presentationml.notesSlide+xml"/>
  <Override PartName="/ppt/charts/chart3.xml" ContentType="application/vnd.openxmlformats-officedocument.drawingml.chart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25"/>
  </p:notesMasterIdLst>
  <p:sldIdLst>
    <p:sldId id="256" r:id="rId2"/>
    <p:sldId id="377" r:id="rId3"/>
    <p:sldId id="285" r:id="rId4"/>
    <p:sldId id="319" r:id="rId5"/>
    <p:sldId id="413" r:id="rId6"/>
    <p:sldId id="414" r:id="rId7"/>
    <p:sldId id="432" r:id="rId8"/>
    <p:sldId id="416" r:id="rId9"/>
    <p:sldId id="417" r:id="rId10"/>
    <p:sldId id="318" r:id="rId11"/>
    <p:sldId id="286" r:id="rId12"/>
    <p:sldId id="321" r:id="rId13"/>
    <p:sldId id="322" r:id="rId14"/>
    <p:sldId id="323" r:id="rId15"/>
    <p:sldId id="324" r:id="rId16"/>
    <p:sldId id="287" r:id="rId17"/>
    <p:sldId id="325" r:id="rId18"/>
    <p:sldId id="326" r:id="rId19"/>
    <p:sldId id="327" r:id="rId20"/>
    <p:sldId id="328" r:id="rId21"/>
    <p:sldId id="329" r:id="rId22"/>
    <p:sldId id="442" r:id="rId23"/>
    <p:sldId id="446" r:id="rId24"/>
    <p:sldId id="330" r:id="rId25"/>
    <p:sldId id="331" r:id="rId26"/>
    <p:sldId id="332" r:id="rId27"/>
    <p:sldId id="418" r:id="rId28"/>
    <p:sldId id="448" r:id="rId29"/>
    <p:sldId id="334" r:id="rId30"/>
    <p:sldId id="335" r:id="rId31"/>
    <p:sldId id="449" r:id="rId32"/>
    <p:sldId id="424" r:id="rId33"/>
    <p:sldId id="336" r:id="rId34"/>
    <p:sldId id="337" r:id="rId35"/>
    <p:sldId id="338" r:id="rId36"/>
    <p:sldId id="339" r:id="rId37"/>
    <p:sldId id="340" r:id="rId38"/>
    <p:sldId id="342" r:id="rId39"/>
    <p:sldId id="443" r:id="rId40"/>
    <p:sldId id="425" r:id="rId41"/>
    <p:sldId id="341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87" r:id="rId55"/>
    <p:sldId id="428" r:id="rId56"/>
    <p:sldId id="357" r:id="rId57"/>
    <p:sldId id="436" r:id="rId58"/>
    <p:sldId id="452" r:id="rId59"/>
    <p:sldId id="358" r:id="rId60"/>
    <p:sldId id="359" r:id="rId61"/>
    <p:sldId id="419" r:id="rId62"/>
    <p:sldId id="444" r:id="rId63"/>
    <p:sldId id="450" r:id="rId64"/>
    <p:sldId id="438" r:id="rId65"/>
    <p:sldId id="361" r:id="rId66"/>
    <p:sldId id="453" r:id="rId67"/>
    <p:sldId id="363" r:id="rId68"/>
    <p:sldId id="439" r:id="rId69"/>
    <p:sldId id="364" r:id="rId70"/>
    <p:sldId id="365" r:id="rId71"/>
    <p:sldId id="366" r:id="rId72"/>
    <p:sldId id="386" r:id="rId73"/>
    <p:sldId id="368" r:id="rId74"/>
    <p:sldId id="369" r:id="rId75"/>
    <p:sldId id="367" r:id="rId76"/>
    <p:sldId id="435" r:id="rId77"/>
    <p:sldId id="370" r:id="rId78"/>
    <p:sldId id="371" r:id="rId79"/>
    <p:sldId id="376" r:id="rId80"/>
    <p:sldId id="291" r:id="rId81"/>
    <p:sldId id="388" r:id="rId82"/>
    <p:sldId id="389" r:id="rId83"/>
    <p:sldId id="390" r:id="rId84"/>
    <p:sldId id="391" r:id="rId85"/>
    <p:sldId id="392" r:id="rId86"/>
    <p:sldId id="429" r:id="rId87"/>
    <p:sldId id="393" r:id="rId88"/>
    <p:sldId id="451" r:id="rId89"/>
    <p:sldId id="293" r:id="rId90"/>
    <p:sldId id="294" r:id="rId91"/>
    <p:sldId id="297" r:id="rId92"/>
    <p:sldId id="410" r:id="rId93"/>
    <p:sldId id="399" r:id="rId94"/>
    <p:sldId id="400" r:id="rId95"/>
    <p:sldId id="401" r:id="rId96"/>
    <p:sldId id="402" r:id="rId97"/>
    <p:sldId id="299" r:id="rId98"/>
    <p:sldId id="403" r:id="rId99"/>
    <p:sldId id="404" r:id="rId100"/>
    <p:sldId id="405" r:id="rId101"/>
    <p:sldId id="406" r:id="rId102"/>
    <p:sldId id="407" r:id="rId103"/>
    <p:sldId id="408" r:id="rId104"/>
    <p:sldId id="394" r:id="rId105"/>
    <p:sldId id="420" r:id="rId106"/>
    <p:sldId id="440" r:id="rId107"/>
    <p:sldId id="305" r:id="rId108"/>
    <p:sldId id="306" r:id="rId109"/>
    <p:sldId id="421" r:id="rId110"/>
    <p:sldId id="266" r:id="rId111"/>
    <p:sldId id="310" r:id="rId112"/>
    <p:sldId id="307" r:id="rId113"/>
    <p:sldId id="430" r:id="rId114"/>
    <p:sldId id="308" r:id="rId115"/>
    <p:sldId id="309" r:id="rId116"/>
    <p:sldId id="316" r:id="rId117"/>
    <p:sldId id="259" r:id="rId118"/>
    <p:sldId id="397" r:id="rId119"/>
    <p:sldId id="441" r:id="rId120"/>
    <p:sldId id="398" r:id="rId121"/>
    <p:sldId id="411" r:id="rId122"/>
    <p:sldId id="422" r:id="rId123"/>
    <p:sldId id="409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B77"/>
    <a:srgbClr val="FF6D6D"/>
    <a:srgbClr val="FFD5D5"/>
    <a:srgbClr val="AA71D5"/>
    <a:srgbClr val="F20000"/>
    <a:srgbClr val="B4CED6"/>
    <a:srgbClr val="2FC9FF"/>
    <a:srgbClr val="F78609"/>
    <a:srgbClr val="FF9B9B"/>
    <a:srgbClr val="B68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425" autoAdjust="0"/>
  </p:normalViewPr>
  <p:slideViewPr>
    <p:cSldViewPr>
      <p:cViewPr varScale="1">
        <p:scale>
          <a:sx n="122" d="100"/>
          <a:sy n="122" d="100"/>
        </p:scale>
        <p:origin x="10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en\Desktop\TEMP\Trips\InfoScale'09\cawa%20data%20-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en\Desktop\TEMP\Trips\InfoScale'09\cawa%20data%20-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en\Desktop\TEMP\Trips\InfoScale'09\cawa%20data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32562001178543E-2"/>
          <c:y val="0.10298139865482722"/>
          <c:w val="0.90376131554984263"/>
          <c:h val="0.73263678912090058"/>
        </c:manualLayout>
      </c:layout>
      <c:lineChart>
        <c:grouping val="standar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Precision</c:v>
                </c:pt>
              </c:strCache>
            </c:strRef>
          </c:tx>
          <c:cat>
            <c:numRef>
              <c:f>Sheet1!$C$4:$C$10</c:f>
              <c:numCache>
                <c:formatCode>0%</c:formatCode>
                <c:ptCount val="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</c:numCache>
            </c:numRef>
          </c:cat>
          <c:val>
            <c:numRef>
              <c:f>Sheet1!$G$4:$G$10</c:f>
              <c:numCache>
                <c:formatCode>General</c:formatCode>
                <c:ptCount val="7"/>
                <c:pt idx="0">
                  <c:v>0.72219999999999995</c:v>
                </c:pt>
                <c:pt idx="1">
                  <c:v>0.8526000000000028</c:v>
                </c:pt>
                <c:pt idx="2">
                  <c:v>0.93149999999999999</c:v>
                </c:pt>
                <c:pt idx="3">
                  <c:v>0.97409999999999997</c:v>
                </c:pt>
                <c:pt idx="4">
                  <c:v>0.9859</c:v>
                </c:pt>
                <c:pt idx="5">
                  <c:v>0.98599999999999999</c:v>
                </c:pt>
                <c:pt idx="6">
                  <c:v>0.9883999999999995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94-42B5-8770-516F7E382EAA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Recall</c:v>
                </c:pt>
              </c:strCache>
            </c:strRef>
          </c:tx>
          <c:cat>
            <c:numRef>
              <c:f>Sheet1!$C$4:$C$10</c:f>
              <c:numCache>
                <c:formatCode>0%</c:formatCode>
                <c:ptCount val="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</c:numCache>
            </c:numRef>
          </c:cat>
          <c:val>
            <c:numRef>
              <c:f>Sheet1!$H$4:$H$10</c:f>
              <c:numCache>
                <c:formatCode>General</c:formatCode>
                <c:ptCount val="7"/>
                <c:pt idx="0">
                  <c:v>0.99960000000000004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0.99919999999999998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94-42B5-8770-516F7E382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52248"/>
        <c:axId val="351152640"/>
      </c:lineChart>
      <c:catAx>
        <c:axId val="3511522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51152640"/>
        <c:crosses val="autoZero"/>
        <c:auto val="1"/>
        <c:lblAlgn val="ctr"/>
        <c:lblOffset val="100"/>
        <c:noMultiLvlLbl val="0"/>
      </c:catAx>
      <c:valAx>
        <c:axId val="351152640"/>
        <c:scaling>
          <c:orientation val="minMax"/>
          <c:max val="1"/>
          <c:min val="0.7000000000000006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351152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792517006802731"/>
          <c:y val="0.25902995671860329"/>
          <c:w val="0.23857142857142857"/>
          <c:h val="4.787997604045812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Sensor Range</a:t>
            </a:r>
            <a:endParaRPr lang="en-US" dirty="0"/>
          </a:p>
        </c:rich>
      </c:tx>
      <c:layout>
        <c:manualLayout>
          <c:xMode val="edge"/>
          <c:yMode val="edge"/>
          <c:x val="0.42004245005088647"/>
          <c:y val="0.93431760945390718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Sheet1!$G$14</c:f>
              <c:strCache>
                <c:ptCount val="1"/>
                <c:pt idx="0">
                  <c:v>Precision</c:v>
                </c:pt>
              </c:strCache>
            </c:strRef>
          </c:tx>
          <c:cat>
            <c:numRef>
              <c:f>Sheet1!$C$15:$C$24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Sheet1!$G$15:$G$24</c:f>
              <c:numCache>
                <c:formatCode>General</c:formatCode>
                <c:ptCount val="10"/>
                <c:pt idx="0">
                  <c:v>0.91949999999999998</c:v>
                </c:pt>
                <c:pt idx="1">
                  <c:v>0.98249999999999948</c:v>
                </c:pt>
                <c:pt idx="2">
                  <c:v>0.9903999999999995</c:v>
                </c:pt>
                <c:pt idx="3">
                  <c:v>0.99470000000000003</c:v>
                </c:pt>
                <c:pt idx="4">
                  <c:v>0.99339999999999951</c:v>
                </c:pt>
                <c:pt idx="5">
                  <c:v>0.9913999999999995</c:v>
                </c:pt>
                <c:pt idx="6">
                  <c:v>0.99390000000000001</c:v>
                </c:pt>
                <c:pt idx="7">
                  <c:v>0.99399999999999999</c:v>
                </c:pt>
                <c:pt idx="8">
                  <c:v>0.99339999999999951</c:v>
                </c:pt>
                <c:pt idx="9">
                  <c:v>0.99380000000000002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E0-4A99-AA11-D6D576F41322}"/>
            </c:ext>
          </c:extLst>
        </c:ser>
        <c:ser>
          <c:idx val="1"/>
          <c:order val="1"/>
          <c:tx>
            <c:strRef>
              <c:f>Sheet1!$H$14</c:f>
              <c:strCache>
                <c:ptCount val="1"/>
                <c:pt idx="0">
                  <c:v>Recall</c:v>
                </c:pt>
              </c:strCache>
            </c:strRef>
          </c:tx>
          <c:cat>
            <c:numRef>
              <c:f>Sheet1!$C$15:$C$24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Sheet1!$H$15:$H$24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E0-4A99-AA11-D6D576F4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53424"/>
        <c:axId val="351153816"/>
      </c:lineChart>
      <c:catAx>
        <c:axId val="35115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1153816"/>
        <c:crosses val="autoZero"/>
        <c:auto val="1"/>
        <c:lblAlgn val="ctr"/>
        <c:lblOffset val="100"/>
        <c:noMultiLvlLbl val="0"/>
      </c:catAx>
      <c:valAx>
        <c:axId val="351153816"/>
        <c:scaling>
          <c:orientation val="minMax"/>
          <c:max val="1"/>
          <c:min val="0.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351153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153061224489796"/>
          <c:y val="0.20275386983734903"/>
          <c:w val="0.23857142857142857"/>
          <c:h val="4.787998661941925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Node Mobility</a:t>
            </a:r>
            <a:endParaRPr lang="en-US" dirty="0"/>
          </a:p>
        </c:rich>
      </c:tx>
      <c:layout>
        <c:manualLayout>
          <c:xMode val="edge"/>
          <c:yMode val="edge"/>
          <c:x val="0.40732136161551236"/>
          <c:y val="0.92788494468137384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Sheet1!$G$31</c:f>
              <c:strCache>
                <c:ptCount val="1"/>
                <c:pt idx="0">
                  <c:v>Precision</c:v>
                </c:pt>
              </c:strCache>
            </c:strRef>
          </c:tx>
          <c:cat>
            <c:numRef>
              <c:f>Sheet1!$C$32:$C$36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</c:numCache>
            </c:numRef>
          </c:cat>
          <c:val>
            <c:numRef>
              <c:f>Sheet1!$G$32:$G$36</c:f>
              <c:numCache>
                <c:formatCode>General</c:formatCode>
                <c:ptCount val="5"/>
                <c:pt idx="0">
                  <c:v>0.91210000000000002</c:v>
                </c:pt>
                <c:pt idx="1">
                  <c:v>0.95870000000000211</c:v>
                </c:pt>
                <c:pt idx="2">
                  <c:v>0.97430000000000005</c:v>
                </c:pt>
                <c:pt idx="3">
                  <c:v>0.97740000000000005</c:v>
                </c:pt>
                <c:pt idx="4">
                  <c:v>0.9759000000000021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51-4E1F-8807-13D0C1AEA062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Recall</c:v>
                </c:pt>
              </c:strCache>
            </c:strRef>
          </c:tx>
          <c:cat>
            <c:numRef>
              <c:f>Sheet1!$C$32:$C$36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</c:numCache>
            </c:numRef>
          </c:cat>
          <c:val>
            <c:numRef>
              <c:f>Sheet1!$H$32:$H$36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51-4E1F-8807-13D0C1AEA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122160"/>
        <c:axId val="352120592"/>
      </c:lineChart>
      <c:catAx>
        <c:axId val="3521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2120592"/>
        <c:crosses val="autoZero"/>
        <c:auto val="1"/>
        <c:lblAlgn val="ctr"/>
        <c:lblOffset val="100"/>
        <c:noMultiLvlLbl val="0"/>
      </c:catAx>
      <c:valAx>
        <c:axId val="352120592"/>
        <c:scaling>
          <c:orientation val="minMax"/>
          <c:max val="1"/>
          <c:min val="0.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35212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261904761904776"/>
          <c:y val="0.43861592297946816"/>
          <c:w val="0.23857142857142857"/>
          <c:h val="4.787998661941925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D52E-6921-41DF-BB0B-CC3EE40B6FCD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226BE-445B-4CED-8D8F-B4E54FBC0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41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12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928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241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655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336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8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37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31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018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5C07B-F89D-4DB1-9B4D-E0FCA4867653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70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058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652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29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22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525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410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703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2332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105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57E5-5AD3-4CBE-B57A-8118EB90EB76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7167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39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DAC65-438C-4041-AB73-823BA28F0CFD}" type="slidenum">
              <a:rPr lang="en-US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5EEE7-AF8F-4BD0-B47C-7C66ECD20558}" type="slidenum">
              <a:rPr lang="en-US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5E6B8-8E43-4EB7-8DBD-BE101F7CD4D7}" type="slidenum">
              <a:rPr lang="en-US"/>
              <a:pPr/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1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2C2C9-7FEE-4B7B-B2A9-E51868717D8E}" type="slidenum">
              <a:rPr lang="en-US"/>
              <a:pPr/>
              <a:t>18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9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08559-8FF0-4DD4-994D-C5FD6E67D345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</a:t>
            </a:r>
            <a:r>
              <a:rPr lang="en-US" baseline="0" dirty="0"/>
              <a:t> is the number of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55F2A-28AE-47E5-8042-0F847AE1B171}" type="slidenum">
              <a:rPr lang="en-US"/>
              <a:pPr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4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0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ED84A-BDEB-4659-AF13-013608D5416F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ED84A-BDEB-4659-AF13-013608D5416F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69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ED84A-BDEB-4659-AF13-013608D5416F}" type="slidenum">
              <a:rPr lang="en-US"/>
              <a:pPr/>
              <a:t>23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9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7158C-742A-47C4-81E3-3EDBD6FE6337}" type="slidenum">
              <a:rPr lang="en-US"/>
              <a:pPr/>
              <a:t>24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8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2E56-EA80-4BCA-B1B7-96409F3752C1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4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7A6B-CD0F-4F94-A724-AD4DF822AA6A}" type="slidenum">
              <a:rPr lang="en-US"/>
              <a:pPr/>
              <a:t>26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3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775FC-18C0-4DE5-B8B4-D9E58E3C9118}" type="slidenum">
              <a:rPr lang="en-US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85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775FC-18C0-4DE5-B8B4-D9E58E3C9118}" type="slidenum">
              <a:rPr lang="en-US"/>
              <a:pPr/>
              <a:t>28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1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08615-7306-4394-B471-BD3ED27F812D}" type="slidenum">
              <a:rPr lang="en-US"/>
              <a:pPr/>
              <a:t>29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26F28-3896-45AD-B628-5221319C7E78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9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26F28-3896-45AD-B628-5221319C7E78}" type="slidenum">
              <a:rPr lang="en-US"/>
              <a:pPr/>
              <a:t>31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15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26F28-3896-45AD-B628-5221319C7E78}" type="slidenum">
              <a:rPr lang="en-US"/>
              <a:pPr/>
              <a:t>32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AFBD-B089-4218-A24B-DA8FBA3254DA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7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63B83-6DB1-43CB-A0E1-138AA4570322}" type="slidenum">
              <a:rPr lang="en-US"/>
              <a:pPr/>
              <a:t>34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9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B63E-FDB6-4963-BA89-BBCD6B66D953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8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A7B2E-93E2-43E8-918D-FD41B378932D}" type="slidenum">
              <a:rPr lang="en-US"/>
              <a:pPr/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Safe Region:  A spatial index is used to maintain the safe regions.  This can be used to quickly identify safe regions that need to be revised given a new query.   Every new safe region needs to update this index tree resulting in very expensive update costs.</a:t>
            </a:r>
          </a:p>
        </p:txBody>
      </p:sp>
    </p:spTree>
    <p:extLst>
      <p:ext uri="{BB962C8B-B14F-4D97-AF65-F5344CB8AC3E}">
        <p14:creationId xmlns:p14="http://schemas.microsoft.com/office/powerpoint/2010/main" val="303314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8B06-7C21-45BE-99AF-CA4F68CB398B}" type="slidenum">
              <a:rPr lang="en-US"/>
              <a:pPr/>
              <a:t>37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4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493A-EFA1-4A1E-89F9-98C7F41F8A97}" type="slidenum">
              <a:rPr lang="en-US"/>
              <a:pPr/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54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63B83-6DB1-43CB-A0E1-138AA4570322}" type="slidenum">
              <a:rPr lang="en-US"/>
              <a:pPr/>
              <a:t>39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63B83-6DB1-43CB-A0E1-138AA4570322}" type="slidenum">
              <a:rPr lang="en-US"/>
              <a:pPr/>
              <a:t>40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2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ACE91-1C30-449F-BA0C-DFFE17F6E0A0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64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FD863-9DF6-47FC-9737-A12D12546D63}" type="slidenum">
              <a:rPr lang="en-US"/>
              <a:pPr/>
              <a:t>41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3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2DBBE-6145-4DB4-87FA-1475C1074508}" type="slidenum">
              <a:rPr lang="en-US"/>
              <a:pPr/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0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6DF6F-CA49-4E69-BC64-2EB28BC24DDE}" type="slidenum">
              <a:rPr lang="en-US"/>
              <a:pPr/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54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919A0-9FCD-480E-9598-B69548EB980B}" type="slidenum">
              <a:rPr lang="en-US"/>
              <a:pPr/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0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C7B0F-F43E-4845-B203-4F236A842077}" type="slidenum">
              <a:rPr lang="en-US"/>
              <a:pPr/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017F4-8D43-4229-B2B2-06620C4A1BEA}" type="slidenum">
              <a:rPr lang="en-US"/>
              <a:pPr/>
              <a:t>46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0944D-D6C5-4C06-8694-388B278BD679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0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8B595-2EA7-480D-A634-ADD2BE8CFE2C}" type="slidenum">
              <a:rPr lang="en-US"/>
              <a:pPr/>
              <a:t>48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A49E1-6F1A-4C84-AFE9-A5E28AA62E16}" type="slidenum">
              <a:rPr lang="en-US"/>
              <a:pPr/>
              <a:t>49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40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7B509-8803-4EBC-87C6-635B0291901F}" type="slidenum">
              <a:rPr lang="en-US"/>
              <a:pPr/>
              <a:t>50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8A52-421C-164D-9DFD-EE4717C1A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743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7F23-8AA3-4A8C-B32D-6E729513F820}" type="slidenum">
              <a:rPr lang="en-US"/>
              <a:pPr/>
              <a:t>51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68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E1E34-1EEE-4658-85FE-CF4E7E48CD1C}" type="slidenum">
              <a:rPr lang="en-US"/>
              <a:pPr/>
              <a:t>52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B7FEF-C146-4CB6-B2D6-8B0A1911B712}" type="slidenum">
              <a:rPr lang="en-US"/>
              <a:pPr/>
              <a:t>53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7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26EA0-8A6A-4568-8972-02158FEA7C94}" type="slidenum">
              <a:rPr lang="en-US"/>
              <a:pPr/>
              <a:t>54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5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3ABF6-1394-4D13-88ED-E94568DD29BF}" type="slidenum">
              <a:rPr lang="en-US"/>
              <a:pPr/>
              <a:t>56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00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3ABF6-1394-4D13-88ED-E94568DD29BF}" type="slidenum">
              <a:rPr lang="en-US"/>
              <a:pPr/>
              <a:t>57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73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3ABF6-1394-4D13-88ED-E94568DD29BF}" type="slidenum">
              <a:rPr lang="en-US"/>
              <a:pPr/>
              <a:t>58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77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9AE5D-7BC0-4A85-BFBF-A30E84CD06E7}" type="slidenum">
              <a:rPr lang="en-US"/>
              <a:pPr/>
              <a:t>59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6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845DF-06A7-4E61-91EA-6E2FE5A0BACA}" type="slidenum">
              <a:rPr lang="en-US"/>
              <a:pPr/>
              <a:t>60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487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58974-C9AD-4D8F-A98C-7D27B7B19975}" type="slidenum">
              <a:rPr lang="en-US"/>
              <a:pPr/>
              <a:t>61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6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8A52-421C-164D-9DFD-EE4717C1A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51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58974-C9AD-4D8F-A98C-7D27B7B19975}" type="slidenum">
              <a:rPr lang="en-US"/>
              <a:pPr/>
              <a:t>62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49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58974-C9AD-4D8F-A98C-7D27B7B19975}" type="slidenum">
              <a:rPr lang="en-US"/>
              <a:pPr/>
              <a:t>63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507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58974-C9AD-4D8F-A98C-7D27B7B19975}" type="slidenum">
              <a:rPr lang="en-US"/>
              <a:pPr/>
              <a:t>64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99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D2238-C8D2-4B19-A9D9-EED61DD41CBC}" type="slidenum">
              <a:rPr lang="en-US"/>
              <a:pPr/>
              <a:t>65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058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D2238-C8D2-4B19-A9D9-EED61DD41CBC}" type="slidenum">
              <a:rPr lang="en-US"/>
              <a:pPr/>
              <a:t>66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899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B636E-6D34-4004-BCCD-C66C117B3568}" type="slidenum">
              <a:rPr lang="en-US"/>
              <a:pPr/>
              <a:t>67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326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6F1E0-6894-4138-81D1-4F52BD58F97C}" type="slidenum">
              <a:rPr lang="en-US"/>
              <a:pPr/>
              <a:t>68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8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6F1E0-6894-4138-81D1-4F52BD58F97C}" type="slidenum">
              <a:rPr lang="en-US"/>
              <a:pPr/>
              <a:t>69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81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9403E-6836-4BDB-8BE7-2981A2D82B3C}" type="slidenum">
              <a:rPr lang="en-US"/>
              <a:pPr/>
              <a:t>70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16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46DA3-F280-409B-B552-991CE6C8A70B}" type="slidenum">
              <a:rPr lang="en-US"/>
              <a:pPr/>
              <a:t>71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7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8A52-421C-164D-9DFD-EE4717C1A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81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C8C0-4F10-4476-A98C-4A3EA967936A}" type="slidenum">
              <a:rPr lang="en-US"/>
              <a:pPr/>
              <a:t>72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07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51F5A-6316-4ADB-88C2-F94B5CA16227}" type="slidenum">
              <a:rPr lang="en-US"/>
              <a:pPr/>
              <a:t>73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42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53AFE-F6B2-44BF-B9BA-2775FFA6E561}" type="slidenum">
              <a:rPr lang="en-US"/>
              <a:pPr/>
              <a:t>74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70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C8C0-4F10-4476-A98C-4A3EA967936A}" type="slidenum">
              <a:rPr lang="en-US"/>
              <a:pPr/>
              <a:t>75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580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C8C0-4F10-4476-A98C-4A3EA967936A}" type="slidenum">
              <a:rPr lang="en-US"/>
              <a:pPr/>
              <a:t>76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393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42802-6437-40BB-B32D-EDD936F31959}" type="slidenum">
              <a:rPr lang="en-US"/>
              <a:pPr/>
              <a:t>77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8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4AEF0-126F-4D0F-B10F-41118860D8B0}" type="slidenum">
              <a:rPr lang="en-US"/>
              <a:pPr/>
              <a:t>78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7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00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70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8A52-421C-164D-9DFD-EE4717C1A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40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58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788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47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67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12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26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22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91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F1895-92E3-49C5-8458-CDFFF8D906CB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25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6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347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683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3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129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91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344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5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62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B99B4-A294-42AB-A79C-3DF3F1F47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7F931-C852-4576-A179-1ECA0B2F9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C30D4-A15C-4A90-9513-39DB4F1E2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34267C-3F01-4900-87DE-F49AABEF1401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8001000" cy="23012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Location-based services</a:t>
            </a:r>
            <a:br>
              <a:rPr lang="en-US" b="1" dirty="0"/>
            </a:br>
            <a:r>
              <a:rPr sz="6600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</a:t>
            </a:r>
            <a:r>
              <a:rPr lang="en-US" sz="6600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oving Object </a:t>
            </a:r>
            <a:r>
              <a:rPr sz="6600" cap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</a:t>
            </a:r>
            <a:r>
              <a:rPr lang="en-US" sz="6600" cap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databases</a:t>
            </a:r>
            <a:endParaRPr 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6480048" cy="914400"/>
          </a:xfrm>
        </p:spPr>
        <p:txBody>
          <a:bodyPr/>
          <a:lstStyle/>
          <a:p>
            <a:pPr algn="ctr"/>
            <a:r>
              <a:rPr lang="de-DE" i="1" dirty="0"/>
              <a:t>Kien A. Hua</a:t>
            </a:r>
          </a:p>
          <a:p>
            <a:pPr algn="ctr"/>
            <a:r>
              <a:rPr lang="de-DE" dirty="0"/>
              <a:t>University of Central Florida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38400"/>
            <a:ext cx="7620000" cy="17526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dirty="0">
                <a:latin typeface="Comic Sans MS" pitchFamily="66" charset="0"/>
              </a:rPr>
              <a:t>Range Monitoring Queries in </a:t>
            </a:r>
            <a:br>
              <a:rPr kumimoji="0" lang="en-US" dirty="0">
                <a:latin typeface="Comic Sans MS" pitchFamily="66" charset="0"/>
              </a:rPr>
            </a:br>
            <a:r>
              <a:rPr kumimoji="0" lang="en-US" dirty="0">
                <a:latin typeface="Comic Sans MS" pitchFamily="66" charset="0"/>
              </a:rPr>
              <a:t>Location-based Services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 Query Processing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22681" y="2590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796119" y="3225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0" y="22860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1148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0400" y="2286000"/>
            <a:ext cx="3124200" cy="304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ular Callout 34"/>
          <p:cNvSpPr/>
          <p:nvPr/>
        </p:nvSpPr>
        <p:spPr>
          <a:xfrm>
            <a:off x="6705600" y="1600200"/>
            <a:ext cx="2057400" cy="914400"/>
          </a:xfrm>
          <a:prstGeom prst="wedgeRoundRectCallout">
            <a:avLst>
              <a:gd name="adj1" fmla="val -66090"/>
              <a:gd name="adj2" fmla="val 115981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CAWA result at</a:t>
            </a:r>
          </a:p>
          <a:p>
            <a:pPr algn="ctr"/>
            <a:r>
              <a:rPr lang="en-US" dirty="0"/>
              <a:t>time 4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 Query Processing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22681" y="2590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2743200" y="3341132"/>
            <a:ext cx="639919" cy="685800"/>
            <a:chOff x="5410200" y="5486400"/>
            <a:chExt cx="639919" cy="685800"/>
          </a:xfrm>
        </p:grpSpPr>
        <p:sp>
          <p:nvSpPr>
            <p:cNvPr id="18" name="Oval 17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8028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796119" y="3225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061448" y="2801474"/>
            <a:ext cx="1875865" cy="658902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705600" y="1447800"/>
            <a:ext cx="1752600" cy="762000"/>
          </a:xfrm>
          <a:prstGeom prst="wedgeRoundRectCallout">
            <a:avLst>
              <a:gd name="adj1" fmla="val -69117"/>
              <a:gd name="adj2" fmla="val 119118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CAWA answer</a:t>
            </a:r>
          </a:p>
          <a:p>
            <a:pPr algn="ctr"/>
            <a:r>
              <a:rPr lang="en-US" sz="1400" dirty="0"/>
              <a:t>Query Window = 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0800" y="32004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22860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1148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800" y="2286000"/>
            <a:ext cx="3733800" cy="304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 Query Processing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22681" y="2590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2743200" y="3341132"/>
            <a:ext cx="639919" cy="685800"/>
            <a:chOff x="5410200" y="5486400"/>
            <a:chExt cx="639919" cy="685800"/>
          </a:xfrm>
        </p:grpSpPr>
        <p:sp>
          <p:nvSpPr>
            <p:cNvPr id="18" name="Oval 17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8028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796119" y="3225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061448" y="2801474"/>
            <a:ext cx="1875865" cy="658902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705600" y="1447800"/>
            <a:ext cx="1752600" cy="762000"/>
          </a:xfrm>
          <a:prstGeom prst="wedgeRoundRectCallout">
            <a:avLst>
              <a:gd name="adj1" fmla="val -69117"/>
              <a:gd name="adj2" fmla="val 119118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CAWA answer</a:t>
            </a:r>
          </a:p>
          <a:p>
            <a:pPr algn="ctr"/>
            <a:r>
              <a:rPr lang="en-US" sz="1400" dirty="0"/>
              <a:t>Query Window = 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0800" y="32004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22860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1148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800" y="2286000"/>
            <a:ext cx="3733800" cy="304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95400" y="26670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71600" y="2819400"/>
            <a:ext cx="762000" cy="597932"/>
            <a:chOff x="5334000" y="5117068"/>
            <a:chExt cx="762000" cy="597932"/>
          </a:xfrm>
        </p:grpSpPr>
        <p:sp>
          <p:nvSpPr>
            <p:cNvPr id="36" name="Oval 35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4000" y="53456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38" name="Straight Arrow Connector 37"/>
          <p:cNvCxnSpPr>
            <a:endCxn id="36" idx="5"/>
          </p:cNvCxnSpPr>
          <p:nvPr/>
        </p:nvCxnSpPr>
        <p:spPr>
          <a:xfrm rot="10800000">
            <a:off x="2088964" y="3079564"/>
            <a:ext cx="654237" cy="36251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95400" y="2286000"/>
            <a:ext cx="5029200" cy="2743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ular Callout 40"/>
          <p:cNvSpPr/>
          <p:nvPr/>
        </p:nvSpPr>
        <p:spPr>
          <a:xfrm>
            <a:off x="838200" y="5562600"/>
            <a:ext cx="3048000" cy="1066800"/>
          </a:xfrm>
          <a:prstGeom prst="wedgeRoundRectCallout">
            <a:avLst>
              <a:gd name="adj1" fmla="val -17288"/>
              <a:gd name="adj2" fmla="val -100903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CAWA answer, i.e., whereabouts in the last</a:t>
            </a:r>
          </a:p>
          <a:p>
            <a:pPr algn="ctr"/>
            <a:r>
              <a:rPr lang="en-US" dirty="0"/>
              <a:t>5 time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False Positive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22681" y="2590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2743200" y="3341132"/>
            <a:ext cx="639919" cy="685800"/>
            <a:chOff x="5410200" y="5486400"/>
            <a:chExt cx="639919" cy="685800"/>
          </a:xfrm>
        </p:grpSpPr>
        <p:sp>
          <p:nvSpPr>
            <p:cNvPr id="18" name="Oval 17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8028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796119" y="3225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061448" y="2801474"/>
            <a:ext cx="1875865" cy="658902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705600" y="1447800"/>
            <a:ext cx="1752600" cy="762000"/>
          </a:xfrm>
          <a:prstGeom prst="wedgeRoundRectCallout">
            <a:avLst>
              <a:gd name="adj1" fmla="val -69117"/>
              <a:gd name="adj2" fmla="val 119118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CAWA answer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0800" y="32004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22860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1148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800" y="2286000"/>
            <a:ext cx="3733800" cy="304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43200" y="2590800"/>
            <a:ext cx="3429000" cy="2590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6781800" y="3200400"/>
            <a:ext cx="1752600" cy="762000"/>
          </a:xfrm>
          <a:prstGeom prst="wedgeRoundRectCallout">
            <a:avLst>
              <a:gd name="adj1" fmla="val -84846"/>
              <a:gd name="adj2" fmla="val 48530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Precise answer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609600" y="1981200"/>
            <a:ext cx="1752600" cy="762000"/>
          </a:xfrm>
          <a:prstGeom prst="wedgeRoundRectCallout">
            <a:avLst>
              <a:gd name="adj1" fmla="val 75512"/>
              <a:gd name="adj2" fmla="val 6177"/>
              <a:gd name="adj3" fmla="val 16667"/>
            </a:avLst>
          </a:prstGeom>
          <a:solidFill>
            <a:srgbClr val="B4CE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False positive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CAWA Algorithm</a:t>
            </a: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962225"/>
              </p:ext>
            </p:extLst>
          </p:nvPr>
        </p:nvGraphicFramePr>
        <p:xfrm>
          <a:off x="609600" y="1143000"/>
          <a:ext cx="79248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SensorLocTable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the location of each mobile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QueryTable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current query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DedectedObjTable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query objects</a:t>
                      </a:r>
                      <a:r>
                        <a:rPr lang="en-US" baseline="0" dirty="0"/>
                        <a:t> and their detecting sensors (in the current iteration)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WhereaboutsTable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whereabouts of each query object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i="1" baseline="0" dirty="0"/>
                        <a:t>Q</a:t>
                      </a:r>
                      <a:r>
                        <a:rPr lang="en-US" sz="1800" i="1" baseline="-25000" dirty="0"/>
                        <a:t>i</a:t>
                      </a:r>
                      <a:r>
                        <a:rPr lang="en-US" sz="1800" dirty="0"/>
                        <a:t> for each of the last </a:t>
                      </a:r>
                      <a:r>
                        <a:rPr lang="en-US" sz="1800" i="1" dirty="0" err="1"/>
                        <a:t>t</a:t>
                      </a:r>
                      <a:r>
                        <a:rPr lang="en-US" sz="1800" i="1" baseline="-25000" dirty="0" err="1"/>
                        <a:t>i</a:t>
                      </a:r>
                      <a:r>
                        <a:rPr lang="en-US" sz="1800" dirty="0"/>
                        <a:t> time units (i.e., the</a:t>
                      </a:r>
                      <a:r>
                        <a:rPr lang="en-US" sz="1800" baseline="0" dirty="0"/>
                        <a:t> last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/>
                        <a:t>whereabouts)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CAWA Algorithm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0273007"/>
              </p:ext>
            </p:extLst>
          </p:nvPr>
        </p:nvGraphicFramePr>
        <p:xfrm>
          <a:off x="609600" y="1143000"/>
          <a:ext cx="79248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SensorLocTable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mobile sensor 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QueryTable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current query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DedectedObjTable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Contains query objects</a:t>
                      </a:r>
                      <a:r>
                        <a:rPr lang="en-US" baseline="0" dirty="0"/>
                        <a:t> and their detecting sensors (in the current iteration)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WhereaboutsTable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whereabouts of each query object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i="1" baseline="0" dirty="0"/>
                        <a:t>Q</a:t>
                      </a:r>
                      <a:r>
                        <a:rPr lang="en-US" sz="1800" i="1" baseline="-25000" dirty="0"/>
                        <a:t>i</a:t>
                      </a:r>
                      <a:r>
                        <a:rPr lang="en-US" sz="1800" dirty="0"/>
                        <a:t> for each of the last </a:t>
                      </a:r>
                      <a:r>
                        <a:rPr lang="en-US" sz="1800" i="1" dirty="0" err="1"/>
                        <a:t>t</a:t>
                      </a:r>
                      <a:r>
                        <a:rPr lang="en-US" sz="1800" i="1" baseline="-25000" dirty="0" err="1"/>
                        <a:t>i</a:t>
                      </a:r>
                      <a:r>
                        <a:rPr lang="en-US" sz="1800" dirty="0"/>
                        <a:t> time units (i.e., the</a:t>
                      </a:r>
                      <a:r>
                        <a:rPr lang="en-US" sz="1800" baseline="0" dirty="0"/>
                        <a:t> last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/>
                        <a:t>whereabouts)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5A38E1C-7A4A-45D7-AD0D-D69E4B5CA5F1}"/>
              </a:ext>
            </a:extLst>
          </p:cNvPr>
          <p:cNvGrpSpPr/>
          <p:nvPr/>
        </p:nvGrpSpPr>
        <p:grpSpPr>
          <a:xfrm>
            <a:off x="685800" y="3352800"/>
            <a:ext cx="7543800" cy="3329478"/>
            <a:chOff x="685800" y="3352800"/>
            <a:chExt cx="7543800" cy="33294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BF72A7-A339-408D-99A3-B2F5FE999E3E}"/>
                </a:ext>
              </a:extLst>
            </p:cNvPr>
            <p:cNvSpPr/>
            <p:nvPr/>
          </p:nvSpPr>
          <p:spPr>
            <a:xfrm>
              <a:off x="6587733" y="3352800"/>
              <a:ext cx="1600200" cy="12571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Update Whereabouts Table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8D08E5-523F-4753-8E38-A6005F567489}"/>
                </a:ext>
              </a:extLst>
            </p:cNvPr>
            <p:cNvSpPr/>
            <p:nvPr/>
          </p:nvSpPr>
          <p:spPr>
            <a:xfrm>
              <a:off x="3802364" y="3355581"/>
              <a:ext cx="1600200" cy="14698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Locate each query object</a:t>
              </a:r>
            </a:p>
          </p:txBody>
        </p:sp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4AF90592-6CFD-488B-8D16-EF405EF2530D}"/>
                </a:ext>
              </a:extLst>
            </p:cNvPr>
            <p:cNvSpPr/>
            <p:nvPr/>
          </p:nvSpPr>
          <p:spPr>
            <a:xfrm>
              <a:off x="685800" y="4853794"/>
              <a:ext cx="3554180" cy="1828484"/>
            </a:xfrm>
            <a:prstGeom prst="cloudCallout">
              <a:avLst>
                <a:gd name="adj1" fmla="val 44017"/>
                <a:gd name="adj2" fmla="val -65867"/>
              </a:avLst>
            </a:prstGeom>
            <a:solidFill>
              <a:srgbClr val="00206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39413" y="5075073"/>
              <a:ext cx="2587650" cy="1228451"/>
              <a:chOff x="-1000679" y="4412139"/>
              <a:chExt cx="2587650" cy="12284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41" y="4412139"/>
                <a:ext cx="1265030" cy="1228451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-1000679" y="4769458"/>
                <a:ext cx="12954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Localization of query object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72B36F-830D-49A8-8FD2-3C3E874417E9}"/>
                </a:ext>
              </a:extLst>
            </p:cNvPr>
            <p:cNvSpPr txBox="1"/>
            <p:nvPr/>
          </p:nvSpPr>
          <p:spPr>
            <a:xfrm>
              <a:off x="730450" y="3583328"/>
              <a:ext cx="2394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2FC9FF"/>
                  </a:solidFill>
                </a:rPr>
                <a:t>SensorLocTable</a:t>
              </a:r>
              <a:endParaRPr lang="en-US" sz="2400" dirty="0">
                <a:solidFill>
                  <a:srgbClr val="2FC9FF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D0A851-5C9D-424D-ADFD-8A8FEAD38585}"/>
                </a:ext>
              </a:extLst>
            </p:cNvPr>
            <p:cNvSpPr txBox="1"/>
            <p:nvPr/>
          </p:nvSpPr>
          <p:spPr>
            <a:xfrm>
              <a:off x="692160" y="4035632"/>
              <a:ext cx="26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2FC9FF"/>
                  </a:solidFill>
                </a:rPr>
                <a:t>DetectedObjTable</a:t>
              </a:r>
              <a:endParaRPr lang="en-US" sz="2400" dirty="0">
                <a:solidFill>
                  <a:srgbClr val="2FC9FF"/>
                </a:solidFill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B748D0E-9F62-4EE9-9EA4-9D63D38DCD84}"/>
                </a:ext>
              </a:extLst>
            </p:cNvPr>
            <p:cNvSpPr/>
            <p:nvPr/>
          </p:nvSpPr>
          <p:spPr>
            <a:xfrm>
              <a:off x="3165544" y="3701880"/>
              <a:ext cx="685800" cy="256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9AD0FEB-97A7-4B1E-B9F2-A1D8DEEBE215}"/>
                </a:ext>
              </a:extLst>
            </p:cNvPr>
            <p:cNvSpPr/>
            <p:nvPr/>
          </p:nvSpPr>
          <p:spPr>
            <a:xfrm>
              <a:off x="3360851" y="4138448"/>
              <a:ext cx="452203" cy="256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F133AF-D3BC-4998-9BBD-CD15B09E6176}"/>
                </a:ext>
              </a:extLst>
            </p:cNvPr>
            <p:cNvSpPr/>
            <p:nvPr/>
          </p:nvSpPr>
          <p:spPr>
            <a:xfrm>
              <a:off x="6629400" y="4913384"/>
              <a:ext cx="1600200" cy="14698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Update Query Results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5CFA40D5-B605-42F8-8CEB-E106BF7CC86A}"/>
                </a:ext>
              </a:extLst>
            </p:cNvPr>
            <p:cNvSpPr/>
            <p:nvPr/>
          </p:nvSpPr>
          <p:spPr>
            <a:xfrm>
              <a:off x="7223760" y="4498027"/>
              <a:ext cx="304800" cy="65487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353D60-2BF2-4983-B663-05F9C0674F5C}"/>
                </a:ext>
              </a:extLst>
            </p:cNvPr>
            <p:cNvSpPr txBox="1"/>
            <p:nvPr/>
          </p:nvSpPr>
          <p:spPr>
            <a:xfrm>
              <a:off x="4914899" y="5232827"/>
              <a:ext cx="1295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FC9FF"/>
                  </a:solidFill>
                </a:rPr>
                <a:t>Query Results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9CE3A2B7-AD18-4F4C-9C40-5FF00BC5367E}"/>
                </a:ext>
              </a:extLst>
            </p:cNvPr>
            <p:cNvSpPr/>
            <p:nvPr/>
          </p:nvSpPr>
          <p:spPr>
            <a:xfrm flipH="1">
              <a:off x="6081547" y="5520309"/>
              <a:ext cx="624053" cy="256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A55B0B38-9FA4-4962-9923-A0506AE646EE}"/>
                </a:ext>
              </a:extLst>
            </p:cNvPr>
            <p:cNvSpPr/>
            <p:nvPr/>
          </p:nvSpPr>
          <p:spPr>
            <a:xfrm>
              <a:off x="5350542" y="3886649"/>
              <a:ext cx="1275816" cy="38948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8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CAWA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657600"/>
            <a:ext cx="7848600" cy="3200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/>
              <a:t>Periodically, the server performs the following procedure</a:t>
            </a:r>
          </a:p>
          <a:p>
            <a:pPr marL="801688" lvl="1" indent="-354013">
              <a:spcAft>
                <a:spcPts val="600"/>
              </a:spcAft>
              <a:buClr>
                <a:srgbClr val="ABDB77"/>
              </a:buClr>
              <a:buFont typeface="+mj-lt"/>
              <a:buAutoNum type="arabicPeriod"/>
            </a:pPr>
            <a:r>
              <a:rPr lang="en-US" sz="2000" dirty="0"/>
              <a:t>Receives updates from sensors, updates </a:t>
            </a:r>
            <a:r>
              <a:rPr lang="en-US" sz="2000" i="1" dirty="0" err="1"/>
              <a:t>SensorLocTable</a:t>
            </a:r>
            <a:r>
              <a:rPr lang="en-US" sz="2000" dirty="0"/>
              <a:t> and </a:t>
            </a:r>
            <a:r>
              <a:rPr lang="en-US" sz="2000" i="1" dirty="0" err="1"/>
              <a:t>DetectedObjTable</a:t>
            </a:r>
            <a:r>
              <a:rPr lang="en-US" sz="2000" i="1" dirty="0"/>
              <a:t>   </a:t>
            </a:r>
            <a:r>
              <a:rPr lang="en-US" sz="2000" dirty="0">
                <a:solidFill>
                  <a:srgbClr val="92D050"/>
                </a:solidFill>
              </a:rPr>
              <a:t>/* location info. for localization</a:t>
            </a:r>
          </a:p>
          <a:p>
            <a:pPr marL="801688" lvl="1" indent="-354013">
              <a:spcAft>
                <a:spcPts val="600"/>
              </a:spcAft>
              <a:buClr>
                <a:srgbClr val="ABDB77"/>
              </a:buClr>
              <a:buFont typeface="+mj-lt"/>
              <a:buAutoNum type="arabicPeriod"/>
            </a:pPr>
            <a:r>
              <a:rPr lang="en-US" sz="2000" dirty="0"/>
              <a:t>Update the </a:t>
            </a:r>
            <a:r>
              <a:rPr lang="en-US" sz="2000" i="1" dirty="0" err="1"/>
              <a:t>WhereabotsTable</a:t>
            </a:r>
            <a:r>
              <a:rPr lang="en-US" sz="2000" dirty="0"/>
              <a:t> with new whereabouts computed from </a:t>
            </a:r>
            <a:r>
              <a:rPr lang="en-US" sz="2000" i="1" dirty="0" err="1"/>
              <a:t>DetectedObjTable</a:t>
            </a:r>
            <a:r>
              <a:rPr lang="en-US" sz="2000" i="1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 /* Localize query objects</a:t>
            </a:r>
          </a:p>
          <a:p>
            <a:pPr marL="801688" lvl="1" indent="-354013">
              <a:spcAft>
                <a:spcPts val="600"/>
              </a:spcAft>
              <a:buClr>
                <a:srgbClr val="ABDB77"/>
              </a:buClr>
              <a:buFont typeface="+mj-lt"/>
              <a:buAutoNum type="arabicPeriod"/>
            </a:pPr>
            <a:r>
              <a:rPr lang="en-US" sz="2000" dirty="0"/>
              <a:t>Scan </a:t>
            </a:r>
            <a:r>
              <a:rPr lang="en-US" sz="2000" i="1" dirty="0" err="1"/>
              <a:t>WhereaboutsTable</a:t>
            </a:r>
            <a:r>
              <a:rPr lang="en-US" sz="2000" dirty="0"/>
              <a:t> to compute the query result for each query object </a:t>
            </a:r>
            <a:r>
              <a:rPr lang="en-US" sz="2000" i="1" dirty="0"/>
              <a:t>Q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en-US" sz="2000" dirty="0"/>
              <a:t>by computing the MBR for the whereabouts in the past </a:t>
            </a:r>
            <a:r>
              <a:rPr lang="en-US" sz="2000" i="1" dirty="0"/>
              <a:t>W</a:t>
            </a:r>
            <a:r>
              <a:rPr lang="en-US" sz="2000" i="1" baseline="-25000" dirty="0"/>
              <a:t>i</a:t>
            </a:r>
            <a:r>
              <a:rPr lang="en-US" sz="2000" dirty="0"/>
              <a:t> time units. </a:t>
            </a:r>
          </a:p>
          <a:p>
            <a:pPr marL="801688" lvl="1" indent="-354013">
              <a:buClr>
                <a:srgbClr val="ABDB77"/>
              </a:buClr>
              <a:buFont typeface="+mj-lt"/>
              <a:buAutoNum type="arabicPeriod"/>
            </a:pPr>
            <a:r>
              <a:rPr lang="en-US" sz="2000" dirty="0"/>
              <a:t>Reports new query results to users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78DBAF8-6C6C-4F2F-87BD-67A5894B7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88" y="762000"/>
            <a:ext cx="6173623" cy="28315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9B5033-E920-47E9-B017-8A99EC8B138A}"/>
              </a:ext>
            </a:extLst>
          </p:cNvPr>
          <p:cNvSpPr txBox="1"/>
          <p:nvPr/>
        </p:nvSpPr>
        <p:spPr>
          <a:xfrm>
            <a:off x="2819400" y="25146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Localization of query object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BDF031-8F64-4B7E-8A5B-0C390825F794}"/>
              </a:ext>
            </a:extLst>
          </p:cNvPr>
          <p:cNvSpPr/>
          <p:nvPr/>
        </p:nvSpPr>
        <p:spPr>
          <a:xfrm>
            <a:off x="2278045" y="1219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3629FA-8409-49C4-B38E-019B03C468B2}"/>
              </a:ext>
            </a:extLst>
          </p:cNvPr>
          <p:cNvSpPr/>
          <p:nvPr/>
        </p:nvSpPr>
        <p:spPr>
          <a:xfrm>
            <a:off x="7239000" y="717803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C72016-00DD-4AB0-A66C-951F13AB4C5F}"/>
              </a:ext>
            </a:extLst>
          </p:cNvPr>
          <p:cNvSpPr/>
          <p:nvPr/>
        </p:nvSpPr>
        <p:spPr>
          <a:xfrm>
            <a:off x="7239000" y="1987297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50B2D2-75D8-402C-B081-A10C93C01B9F}"/>
              </a:ext>
            </a:extLst>
          </p:cNvPr>
          <p:cNvSpPr/>
          <p:nvPr/>
        </p:nvSpPr>
        <p:spPr>
          <a:xfrm>
            <a:off x="5826788" y="2362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4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600"/>
              </a:lnSpc>
            </a:pPr>
            <a:r>
              <a:rPr lang="en-US" dirty="0">
                <a:solidFill>
                  <a:srgbClr val="FFD5D5"/>
                </a:solidFill>
              </a:rPr>
              <a:t>Distributed Processing -  Initial Assignment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7443" y="1752600"/>
            <a:ext cx="4495800" cy="50292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A query can be submitted to any one of the servers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When a query object leaves the subdomain of its current host server, the server notifies other servers about this missing query </a:t>
            </a:r>
          </a:p>
          <a:p>
            <a:r>
              <a:rPr lang="en-US" sz="2600" dirty="0"/>
              <a:t>The server that detects the missing query object takes ownership of this new query (</a:t>
            </a:r>
            <a:r>
              <a:rPr lang="en-US" sz="2600" dirty="0">
                <a:solidFill>
                  <a:srgbClr val="FFFF00"/>
                </a:solidFill>
              </a:rPr>
              <a:t>query handover</a:t>
            </a:r>
            <a:r>
              <a:rPr lang="en-US" sz="2600" dirty="0"/>
              <a:t>)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600"/>
              </a:lnSpc>
            </a:pPr>
            <a:r>
              <a:rPr lang="en-US" dirty="0">
                <a:solidFill>
                  <a:srgbClr val="FFD5D5"/>
                </a:solidFill>
              </a:rPr>
              <a:t>Distributed Processing -  Handover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600" dirty="0"/>
              <a:t>When a query object is within a threshold of a neighboring </a:t>
            </a:r>
            <a:r>
              <a:rPr lang="en-US" sz="2600" dirty="0" err="1"/>
              <a:t>subdomain</a:t>
            </a:r>
            <a:r>
              <a:rPr lang="en-US" sz="2600" dirty="0"/>
              <a:t> belonging to server </a:t>
            </a:r>
            <a:r>
              <a:rPr lang="en-US" sz="2600" i="1" dirty="0"/>
              <a:t>S</a:t>
            </a:r>
            <a:r>
              <a:rPr lang="en-US" sz="2600" i="1" baseline="-25000" dirty="0"/>
              <a:t>i</a:t>
            </a:r>
          </a:p>
          <a:p>
            <a:pPr marL="457200" lvl="1" indent="-228600">
              <a:spcAft>
                <a:spcPts val="800"/>
              </a:spcAft>
            </a:pPr>
            <a:r>
              <a:rPr lang="en-US" dirty="0"/>
              <a:t>The current server informs </a:t>
            </a:r>
            <a:r>
              <a:rPr lang="en-US" i="1" dirty="0"/>
              <a:t>S</a:t>
            </a:r>
            <a:r>
              <a:rPr lang="en-US" i="1" baseline="-25000" dirty="0"/>
              <a:t>i </a:t>
            </a:r>
            <a:r>
              <a:rPr lang="en-US" dirty="0"/>
              <a:t> about the query</a:t>
            </a:r>
          </a:p>
          <a:p>
            <a:pPr marL="457200" lvl="1" indent="-228600">
              <a:spcAft>
                <a:spcPts val="800"/>
              </a:spcAft>
            </a:pPr>
            <a:r>
              <a:rPr lang="en-US" i="1" dirty="0"/>
              <a:t>S</a:t>
            </a:r>
            <a:r>
              <a:rPr lang="en-US" i="1" baseline="-25000" dirty="0"/>
              <a:t>i  </a:t>
            </a:r>
            <a:r>
              <a:rPr lang="en-US" dirty="0"/>
              <a:t>activates a timer and expects the query object to cross over by the end of the set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366984"/>
            <a:ext cx="2438400" cy="2209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4359857"/>
            <a:ext cx="24384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42" name="Picture 2" descr="Image result for serv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27" y="4198127"/>
            <a:ext cx="705545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erv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705545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638800" y="5334000"/>
            <a:ext cx="228600" cy="214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3642" y="5458179"/>
            <a:ext cx="151036" cy="2658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2162" y="513206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096957" y="4231383"/>
            <a:ext cx="1351855" cy="914400"/>
          </a:xfrm>
          <a:prstGeom prst="wedgeEllipseCallout">
            <a:avLst>
              <a:gd name="adj1" fmla="val 76491"/>
              <a:gd name="adj2" fmla="val 7104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i="1" dirty="0"/>
              <a:t>O</a:t>
            </a:r>
            <a:r>
              <a:rPr lang="en-US" dirty="0"/>
              <a:t> on its way to you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63947" y="3954296"/>
            <a:ext cx="1351855" cy="914400"/>
            <a:chOff x="7335493" y="4625181"/>
            <a:chExt cx="1351855" cy="914400"/>
          </a:xfrm>
        </p:grpSpPr>
        <p:sp>
          <p:nvSpPr>
            <p:cNvPr id="15" name="Oval Callout 14"/>
            <p:cNvSpPr/>
            <p:nvPr/>
          </p:nvSpPr>
          <p:spPr>
            <a:xfrm>
              <a:off x="7335493" y="4625181"/>
              <a:ext cx="1351855" cy="914400"/>
            </a:xfrm>
            <a:prstGeom prst="wedgeEllipseCallout">
              <a:avLst>
                <a:gd name="adj1" fmla="val -64629"/>
                <a:gd name="adj2" fmla="val 26528"/>
              </a:avLst>
            </a:prstGeom>
            <a:solidFill>
              <a:srgbClr val="F7860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en-US" dirty="0"/>
            </a:p>
          </p:txBody>
        </p:sp>
        <p:pic>
          <p:nvPicPr>
            <p:cNvPr id="163844" name="Picture 4" descr="Image result for clock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134" y="4774406"/>
              <a:ext cx="586666" cy="61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172200" y="4953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Server S</a:t>
            </a:r>
            <a:r>
              <a:rPr lang="en-US" i="1" baseline="-25000" dirty="0">
                <a:solidFill>
                  <a:schemeClr val="bg1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600"/>
              </a:lnSpc>
            </a:pPr>
            <a:r>
              <a:rPr lang="en-US" dirty="0">
                <a:solidFill>
                  <a:srgbClr val="FFD5D5"/>
                </a:solidFill>
              </a:rPr>
              <a:t>Distributed Processing -  Handover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600" dirty="0"/>
              <a:t>When a query object is within a threshold of a neighboring </a:t>
            </a:r>
            <a:r>
              <a:rPr lang="en-US" sz="2600" dirty="0" err="1"/>
              <a:t>subdomain</a:t>
            </a:r>
            <a:r>
              <a:rPr lang="en-US" sz="2600" dirty="0"/>
              <a:t> belonging to server </a:t>
            </a:r>
            <a:r>
              <a:rPr lang="en-US" sz="2600" i="1" dirty="0"/>
              <a:t>S</a:t>
            </a:r>
            <a:r>
              <a:rPr lang="en-US" sz="2600" i="1" baseline="-25000" dirty="0"/>
              <a:t>i</a:t>
            </a:r>
          </a:p>
          <a:p>
            <a:pPr marL="457200" lvl="1" indent="-228600">
              <a:spcAft>
                <a:spcPts val="800"/>
              </a:spcAft>
            </a:pPr>
            <a:r>
              <a:rPr lang="en-US" dirty="0"/>
              <a:t>The current server informs </a:t>
            </a:r>
            <a:r>
              <a:rPr lang="en-US" i="1" dirty="0"/>
              <a:t>S</a:t>
            </a:r>
            <a:r>
              <a:rPr lang="en-US" i="1" baseline="-25000" dirty="0"/>
              <a:t>i </a:t>
            </a:r>
            <a:r>
              <a:rPr lang="en-US" dirty="0"/>
              <a:t> about the query</a:t>
            </a:r>
          </a:p>
          <a:p>
            <a:pPr marL="457200" lvl="1" indent="-228600">
              <a:spcAft>
                <a:spcPts val="800"/>
              </a:spcAft>
            </a:pPr>
            <a:r>
              <a:rPr lang="en-US" i="1" dirty="0"/>
              <a:t>S</a:t>
            </a:r>
            <a:r>
              <a:rPr lang="en-US" i="1" baseline="-25000" dirty="0"/>
              <a:t>i  </a:t>
            </a:r>
            <a:r>
              <a:rPr lang="en-US" dirty="0"/>
              <a:t>activates a timer and expects the query object to cross over by the end of the set time</a:t>
            </a:r>
          </a:p>
          <a:p>
            <a:pPr marL="457200" lvl="1" indent="-228600"/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i="1" baseline="-25000" dirty="0"/>
              <a:t>i  </a:t>
            </a:r>
            <a:r>
              <a:rPr lang="en-US" dirty="0"/>
              <a:t>still does not see the query object when the timer expires, </a:t>
            </a:r>
            <a:r>
              <a:rPr lang="en-US" i="1" dirty="0"/>
              <a:t>S</a:t>
            </a:r>
            <a:r>
              <a:rPr lang="en-US" i="1" baseline="-25000" dirty="0"/>
              <a:t>i </a:t>
            </a:r>
            <a:r>
              <a:rPr lang="en-US" dirty="0"/>
              <a:t>can discard this handover request; otherwise </a:t>
            </a:r>
            <a:r>
              <a:rPr lang="en-US" i="1" dirty="0"/>
              <a:t>S</a:t>
            </a:r>
            <a:r>
              <a:rPr lang="en-US" i="1" baseline="-25000" dirty="0"/>
              <a:t>i  </a:t>
            </a:r>
            <a:r>
              <a:rPr lang="en-US" dirty="0"/>
              <a:t>is elevated to be the new host for this particular query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62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685DB"/>
                </a:solidFill>
              </a:rPr>
              <a:t>Moving Object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295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Moving object database </a:t>
            </a:r>
            <a:r>
              <a:rPr lang="en-US" dirty="0"/>
              <a:t>is the core of a location-based service</a:t>
            </a:r>
          </a:p>
        </p:txBody>
      </p:sp>
      <p:sp>
        <p:nvSpPr>
          <p:cNvPr id="4" name="Oval 3"/>
          <p:cNvSpPr/>
          <p:nvPr/>
        </p:nvSpPr>
        <p:spPr>
          <a:xfrm>
            <a:off x="5486400" y="49530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6629400" y="5257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6019800" y="39624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7543800" y="47244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35814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6324600" y="4648200"/>
            <a:ext cx="3048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47244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5257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3505200" y="3733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4648200" y="43434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0" y="3352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7" name="Oval 16"/>
          <p:cNvSpPr/>
          <p:nvPr/>
        </p:nvSpPr>
        <p:spPr>
          <a:xfrm>
            <a:off x="2438400" y="4114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0" y="49530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6111690" y="4365814"/>
            <a:ext cx="416858" cy="1882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95683" y="4870077"/>
            <a:ext cx="558055" cy="1949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61314" y="5031443"/>
            <a:ext cx="336176" cy="14791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19200" y="3962400"/>
            <a:ext cx="1981200" cy="1524000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562600" y="5867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k</a:t>
            </a:r>
            <a:r>
              <a:rPr lang="en-US" b="1" dirty="0"/>
              <a:t>-NN Query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1164" y="58674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Range Query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Performance Study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4339137"/>
              </p:ext>
            </p:extLst>
          </p:nvPr>
        </p:nvGraphicFramePr>
        <p:xfrm>
          <a:off x="609600" y="1371599"/>
          <a:ext cx="8077200" cy="2455818"/>
        </p:xfrm>
        <a:graphic>
          <a:graphicData uri="http://schemas.openxmlformats.org/drawingml/2006/table">
            <a:tbl>
              <a:tblPr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30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Metric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Description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TP, true positive</a:t>
                      </a:r>
                      <a:endParaRPr lang="en-US" sz="2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The overlapping area between the CAWA area and the true area (correct answer)</a:t>
                      </a:r>
                      <a:endParaRPr lang="en-US" sz="2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FN, false negative</a:t>
                      </a:r>
                      <a:endParaRPr lang="en-US" sz="2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The area of the true area that is not a part of the TP area</a:t>
                      </a:r>
                      <a:endParaRPr lang="en-US" sz="2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FP, false positive</a:t>
                      </a:r>
                      <a:endParaRPr lang="en-US" sz="2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The CAWA area that is not a part of the TP area</a:t>
                      </a:r>
                      <a:endParaRPr lang="en-US" sz="2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901" marR="439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4495800"/>
            <a:ext cx="16002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953000"/>
            <a:ext cx="1600200" cy="1447800"/>
          </a:xfrm>
          <a:prstGeom prst="rect">
            <a:avLst/>
          </a:prstGeom>
          <a:solidFill>
            <a:srgbClr val="9954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6482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1816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56388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861" y="50906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Query</a:t>
            </a:r>
          </a:p>
          <a:p>
            <a:pPr algn="r"/>
            <a:r>
              <a:rPr lang="en-US" dirty="0">
                <a:solidFill>
                  <a:srgbClr val="FFC000"/>
                </a:solidFill>
              </a:rPr>
              <a:t>Result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9622" y="4767470"/>
            <a:ext cx="116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Correct Answer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339574"/>
            <a:ext cx="337185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5547880"/>
            <a:ext cx="289560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7696200" y="4018014"/>
            <a:ext cx="1219200" cy="973184"/>
          </a:xfrm>
          <a:prstGeom prst="wedgeRoundRectCallout">
            <a:avLst>
              <a:gd name="adj1" fmla="val -79697"/>
              <a:gd name="adj2" fmla="val 10178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true is the result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43800" y="5181600"/>
            <a:ext cx="1298864" cy="973184"/>
          </a:xfrm>
          <a:prstGeom prst="wedgeRoundRectCallout">
            <a:avLst>
              <a:gd name="adj1" fmla="val -61564"/>
              <a:gd name="adj2" fmla="val 15161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Percentage of truth retrieved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Parameters -  Default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7924800" cy="4800600"/>
          </a:xfrm>
        </p:spPr>
        <p:txBody>
          <a:bodyPr/>
          <a:lstStyle/>
          <a:p>
            <a:r>
              <a:rPr lang="en-US" dirty="0"/>
              <a:t>Terrain:   200 </a:t>
            </a:r>
            <a:r>
              <a:rPr lang="en-US" dirty="0">
                <a:sym typeface="Symbol"/>
              </a:rPr>
              <a:t> 200 m</a:t>
            </a:r>
            <a:r>
              <a:rPr lang="en-US" baseline="30000" dirty="0">
                <a:sym typeface="Symbol"/>
              </a:rPr>
              <a:t>2</a:t>
            </a:r>
            <a:endParaRPr lang="en-US" baseline="30000" dirty="0"/>
          </a:p>
          <a:p>
            <a:r>
              <a:rPr lang="en-US" dirty="0"/>
              <a:t>Sensing Coverage:  500%</a:t>
            </a:r>
          </a:p>
          <a:p>
            <a:r>
              <a:rPr lang="en-US" dirty="0"/>
              <a:t>Sensing Range: 2 </a:t>
            </a:r>
            <a:r>
              <a:rPr lang="en-US" dirty="0">
                <a:sym typeface="Symbol"/>
              </a:rPr>
              <a:t> 2 m</a:t>
            </a:r>
            <a:r>
              <a:rPr lang="en-US" baseline="30000" dirty="0">
                <a:sym typeface="Symbol"/>
              </a:rPr>
              <a:t>2</a:t>
            </a: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Number of mobile nodes:  1,000</a:t>
            </a:r>
          </a:p>
          <a:p>
            <a:r>
              <a:rPr lang="en-US" dirty="0">
                <a:sym typeface="Symbol"/>
              </a:rPr>
              <a:t>Number of queries:  100</a:t>
            </a:r>
          </a:p>
          <a:p>
            <a:r>
              <a:rPr lang="en-US" dirty="0">
                <a:sym typeface="Symbol"/>
              </a:rPr>
              <a:t>Mobility Model:  Random Waypoint model</a:t>
            </a:r>
          </a:p>
          <a:p>
            <a:r>
              <a:rPr lang="en-US" dirty="0">
                <a:sym typeface="Symbol"/>
              </a:rPr>
              <a:t>Total simulation time is 1,000 seconds</a:t>
            </a:r>
          </a:p>
          <a:p>
            <a:r>
              <a:rPr lang="en-US" dirty="0">
                <a:sym typeface="Symbol"/>
              </a:rPr>
              <a:t>Query window is 50 seconds</a:t>
            </a:r>
            <a:endParaRPr lang="en-US" dirty="0"/>
          </a:p>
          <a:p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77000" y="1905000"/>
            <a:ext cx="2286000" cy="2209800"/>
          </a:xfrm>
          <a:prstGeom prst="wedgeRoundRectCallout">
            <a:avLst>
              <a:gd name="adj1" fmla="val -31731"/>
              <a:gd name="adj2" fmla="val 68357"/>
              <a:gd name="adj3" fmla="val 16667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iteration, new location of each object is determined randomly and independently of other objects.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Effect of Sensor Coverage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899480"/>
              </p:ext>
            </p:extLst>
          </p:nvPr>
        </p:nvGraphicFramePr>
        <p:xfrm>
          <a:off x="685800" y="16764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53000" y="3978141"/>
            <a:ext cx="3581400" cy="685800"/>
            <a:chOff x="4603043" y="4397022"/>
            <a:chExt cx="4095045" cy="666045"/>
          </a:xfrm>
          <a:solidFill>
            <a:srgbClr val="FFD5D5"/>
          </a:solidFill>
        </p:grpSpPr>
        <p:sp>
          <p:nvSpPr>
            <p:cNvPr id="6" name="Rectangle 5"/>
            <p:cNvSpPr/>
            <p:nvPr/>
          </p:nvSpPr>
          <p:spPr>
            <a:xfrm>
              <a:off x="4603043" y="4397022"/>
              <a:ext cx="4095045" cy="66604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495800"/>
              <a:ext cx="3886200" cy="491527"/>
            </a:xfrm>
            <a:prstGeom prst="rect">
              <a:avLst/>
            </a:prstGeom>
            <a:grpFill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8A27A3-D374-4E67-843E-20ABEA48F0D3}"/>
              </a:ext>
            </a:extLst>
          </p:cNvPr>
          <p:cNvSpPr txBox="1"/>
          <p:nvPr/>
        </p:nvSpPr>
        <p:spPr>
          <a:xfrm>
            <a:off x="3581400" y="568587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Coverage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Performance Study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74" y="5721926"/>
            <a:ext cx="337185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6347" y="5721926"/>
            <a:ext cx="289560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457200" y="1371600"/>
            <a:ext cx="4099199" cy="3867329"/>
            <a:chOff x="457200" y="1371600"/>
            <a:chExt cx="4099199" cy="3867329"/>
          </a:xfrm>
        </p:grpSpPr>
        <p:sp>
          <p:nvSpPr>
            <p:cNvPr id="6" name="Rectangle 5"/>
            <p:cNvSpPr/>
            <p:nvPr/>
          </p:nvSpPr>
          <p:spPr>
            <a:xfrm>
              <a:off x="916207" y="1371600"/>
              <a:ext cx="3419788" cy="2362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3212" y="1981200"/>
              <a:ext cx="1600200" cy="1447800"/>
            </a:xfrm>
            <a:prstGeom prst="rect">
              <a:avLst/>
            </a:prstGeom>
            <a:solidFill>
              <a:srgbClr val="9954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5358" y="1503178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Query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</a:rPr>
                <a:t>Result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4540" y="2378109"/>
              <a:ext cx="96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Correct answer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57200" y="4038600"/>
                  <a:ext cx="4099199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Not enough sensors 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large </a:t>
                  </a:r>
                  <a:r>
                    <a:rPr lang="en-US" dirty="0" err="1"/>
                    <a:t>whereabout</a:t>
                  </a:r>
                  <a:r>
                    <a:rPr lang="en-US" dirty="0"/>
                    <a:t> areas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large CAWA result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good recall, but very bad precision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038600"/>
                  <a:ext cx="4099199" cy="12003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0" t="-3061" r="-595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5110543" y="1692309"/>
            <a:ext cx="3288080" cy="3705972"/>
            <a:chOff x="5110543" y="1692309"/>
            <a:chExt cx="3288080" cy="3705972"/>
          </a:xfrm>
        </p:grpSpPr>
        <p:sp>
          <p:nvSpPr>
            <p:cNvPr id="16" name="Rectangle 15"/>
            <p:cNvSpPr/>
            <p:nvPr/>
          </p:nvSpPr>
          <p:spPr>
            <a:xfrm>
              <a:off x="5615947" y="1692309"/>
              <a:ext cx="1600200" cy="152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25547" y="2149509"/>
              <a:ext cx="1600200" cy="1447800"/>
            </a:xfrm>
            <a:prstGeom prst="rect">
              <a:avLst/>
            </a:prstGeom>
            <a:solidFill>
              <a:srgbClr val="9954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2147" y="1844709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4147" y="2378109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6147" y="283530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2608" y="2287145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Query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</a:rPr>
                <a:t>Result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35371" y="1946476"/>
              <a:ext cx="936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Correct answer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10543" y="3920953"/>
                  <a:ext cx="3288080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Increasing number of sensors 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better localization result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smaller </a:t>
                  </a:r>
                  <a:r>
                    <a:rPr lang="en-US" dirty="0" err="1"/>
                    <a:t>whereabout</a:t>
                  </a:r>
                  <a:r>
                    <a:rPr lang="en-US" dirty="0"/>
                    <a:t> areas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more precise CAWA result</a:t>
                  </a:r>
                </a:p>
                <a:p>
                  <a:pPr marL="173038" indent="-173038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/>
                    <a:t>  precision improves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543" y="3920953"/>
                  <a:ext cx="3288080" cy="147732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81" t="-2058" r="-556" b="-53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170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Effect of Sensor Range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12415"/>
              </p:ext>
            </p:extLst>
          </p:nvPr>
        </p:nvGraphicFramePr>
        <p:xfrm>
          <a:off x="838200" y="1722438"/>
          <a:ext cx="74676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57500" y="3124200"/>
                <a:ext cx="5105400" cy="258532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Sensor range too small </a:t>
                </a:r>
              </a:p>
              <a:p>
                <a:pPr marL="173038" indent="-173038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Not enough sensors to achieve precise </a:t>
                </a:r>
              </a:p>
              <a:p>
                <a:pPr marL="173038" indent="-173038"/>
                <a:r>
                  <a:rPr lang="en-US" dirty="0"/>
                  <a:t>      whereabouts</a:t>
                </a:r>
              </a:p>
              <a:p>
                <a:pPr marL="173038" indent="-1730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Large whereabouts result in bad precision</a:t>
                </a:r>
              </a:p>
              <a:p>
                <a:pPr marL="173038" indent="-173038"/>
                <a:endParaRPr lang="en-US" dirty="0"/>
              </a:p>
              <a:p>
                <a:pPr marL="173038" indent="-173038"/>
                <a:endParaRPr lang="en-US" dirty="0"/>
              </a:p>
              <a:p>
                <a:pPr marL="173038" indent="-173038"/>
                <a:endParaRPr lang="en-US" dirty="0"/>
              </a:p>
              <a:p>
                <a:pPr marL="173038" indent="-173038"/>
                <a:endParaRPr lang="en-US" dirty="0"/>
              </a:p>
              <a:p>
                <a:pPr marL="173038" indent="-173038"/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3124200"/>
                <a:ext cx="5105400" cy="2585323"/>
              </a:xfrm>
              <a:prstGeom prst="rect">
                <a:avLst/>
              </a:prstGeom>
              <a:blipFill>
                <a:blip r:embed="rId4"/>
                <a:stretch>
                  <a:fillRect l="-1075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F5D879E-8B3E-4313-9D87-6A5177EC75A4}"/>
              </a:ext>
            </a:extLst>
          </p:cNvPr>
          <p:cNvSpPr/>
          <p:nvPr/>
        </p:nvSpPr>
        <p:spPr>
          <a:xfrm>
            <a:off x="3810000" y="4572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024F8-191C-4959-8900-BD5FF4DD9275}"/>
              </a:ext>
            </a:extLst>
          </p:cNvPr>
          <p:cNvSpPr/>
          <p:nvPr/>
        </p:nvSpPr>
        <p:spPr>
          <a:xfrm>
            <a:off x="4419600" y="48006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87BE2-A14A-4C6E-974F-ADD751F7C6ED}"/>
              </a:ext>
            </a:extLst>
          </p:cNvPr>
          <p:cNvSpPr/>
          <p:nvPr/>
        </p:nvSpPr>
        <p:spPr>
          <a:xfrm>
            <a:off x="3848100" y="5078462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FC91BD-565F-4629-A6FC-14ECB2DAF9A0}"/>
              </a:ext>
            </a:extLst>
          </p:cNvPr>
          <p:cNvSpPr/>
          <p:nvPr/>
        </p:nvSpPr>
        <p:spPr>
          <a:xfrm>
            <a:off x="4114800" y="482710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96FE4-CA9B-4B5F-930A-DB22C67AA22E}"/>
              </a:ext>
            </a:extLst>
          </p:cNvPr>
          <p:cNvSpPr/>
          <p:nvPr/>
        </p:nvSpPr>
        <p:spPr>
          <a:xfrm>
            <a:off x="5600700" y="4495800"/>
            <a:ext cx="800099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2A2C9-8809-4BB7-9723-9630BF61906F}"/>
              </a:ext>
            </a:extLst>
          </p:cNvPr>
          <p:cNvSpPr/>
          <p:nvPr/>
        </p:nvSpPr>
        <p:spPr>
          <a:xfrm>
            <a:off x="5905500" y="4648200"/>
            <a:ext cx="8763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99751-C207-4164-9477-2B5B4EAC2C00}"/>
              </a:ext>
            </a:extLst>
          </p:cNvPr>
          <p:cNvSpPr/>
          <p:nvPr/>
        </p:nvSpPr>
        <p:spPr>
          <a:xfrm>
            <a:off x="5410200" y="4753784"/>
            <a:ext cx="797615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FF9B22-5426-4DFD-B743-23F6AE40EDCB}"/>
              </a:ext>
            </a:extLst>
          </p:cNvPr>
          <p:cNvSpPr/>
          <p:nvPr/>
        </p:nvSpPr>
        <p:spPr>
          <a:xfrm>
            <a:off x="5941115" y="480722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F6212516-73E2-400A-B05C-FDB8BFF4D9B4}"/>
              </a:ext>
            </a:extLst>
          </p:cNvPr>
          <p:cNvSpPr/>
          <p:nvPr/>
        </p:nvSpPr>
        <p:spPr>
          <a:xfrm>
            <a:off x="6531665" y="4455875"/>
            <a:ext cx="914400" cy="612648"/>
          </a:xfrm>
          <a:prstGeom prst="wedgeEllipseCallout">
            <a:avLst>
              <a:gd name="adj1" fmla="val -92572"/>
              <a:gd name="adj2" fmla="val 451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Better precision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Effect of Node Mobility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02093"/>
              </p:ext>
            </p:extLst>
          </p:nvPr>
        </p:nvGraphicFramePr>
        <p:xfrm>
          <a:off x="838200" y="1676400"/>
          <a:ext cx="7467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0AC61DE1-5EF1-4C72-9F77-F68370909656}"/>
              </a:ext>
            </a:extLst>
          </p:cNvPr>
          <p:cNvSpPr/>
          <p:nvPr/>
        </p:nvSpPr>
        <p:spPr>
          <a:xfrm>
            <a:off x="6019800" y="5029200"/>
            <a:ext cx="1752600" cy="484632"/>
          </a:xfrm>
          <a:prstGeom prst="rightArrow">
            <a:avLst/>
          </a:prstGeom>
          <a:solidFill>
            <a:srgbClr val="F2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dirty="0"/>
              <a:t>Moving faster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Effect of relatively slow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962400" cy="4953000"/>
          </a:xfrm>
        </p:spPr>
        <p:txBody>
          <a:bodyPr>
            <a:normAutofit fontScale="92500" lnSpcReduction="10000"/>
          </a:bodyPr>
          <a:lstStyle/>
          <a:p>
            <a:pPr marL="465138" indent="-428625">
              <a:spcAft>
                <a:spcPts val="1200"/>
              </a:spcAft>
            </a:pPr>
            <a:r>
              <a:rPr lang="en-US" dirty="0"/>
              <a:t>The object moves within some initial where-about area</a:t>
            </a:r>
          </a:p>
          <a:p>
            <a:pPr marL="749300" lvl="1" indent="-411163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/>
              <a:t>A large CAWA answer compared to the correct answer</a:t>
            </a:r>
          </a:p>
          <a:p>
            <a:pPr marL="404813" indent="-368300">
              <a:spcAft>
                <a:spcPts val="600"/>
              </a:spcAft>
            </a:pPr>
            <a:r>
              <a:rPr lang="en-US" dirty="0"/>
              <a:t>To address this effect, we need more mobile sensors to better localize mobile objects.</a:t>
            </a:r>
          </a:p>
        </p:txBody>
      </p:sp>
      <p:cxnSp>
        <p:nvCxnSpPr>
          <p:cNvPr id="13" name="Straight Arrow Connector 12"/>
          <p:cNvCxnSpPr>
            <a:stCxn id="7" idx="0"/>
            <a:endCxn id="8" idx="5"/>
          </p:cNvCxnSpPr>
          <p:nvPr/>
        </p:nvCxnSpPr>
        <p:spPr>
          <a:xfrm rot="16200000" flipV="1">
            <a:off x="6424472" y="3792524"/>
            <a:ext cx="185878" cy="14777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572000" y="1749552"/>
            <a:ext cx="4038600" cy="4144798"/>
            <a:chOff x="4419600" y="1676400"/>
            <a:chExt cx="4038600" cy="4144798"/>
          </a:xfrm>
        </p:grpSpPr>
        <p:sp>
          <p:nvSpPr>
            <p:cNvPr id="4" name="Rectangle 3"/>
            <p:cNvSpPr/>
            <p:nvPr/>
          </p:nvSpPr>
          <p:spPr>
            <a:xfrm>
              <a:off x="4419600" y="1676400"/>
              <a:ext cx="3124200" cy="3048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2667000"/>
              <a:ext cx="3124200" cy="3048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867400" y="3962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3246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3581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 flipV="1">
              <a:off x="6096000" y="4000500"/>
              <a:ext cx="228600" cy="762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>
              <a:off x="6324600" y="3619500"/>
              <a:ext cx="228600" cy="762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867400" y="3505200"/>
              <a:ext cx="914400" cy="685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2667000"/>
              <a:ext cx="2209800" cy="2057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00" y="1676400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Sensor S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5253335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Sensor S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4624781" y="5056150"/>
              <a:ext cx="1447800" cy="765048"/>
            </a:xfrm>
            <a:prstGeom prst="wedgeRoundRectCallout">
              <a:avLst>
                <a:gd name="adj1" fmla="val 48716"/>
                <a:gd name="adj2" fmla="val -157641"/>
                <a:gd name="adj3" fmla="val 16667"/>
              </a:avLst>
            </a:prstGeom>
            <a:solidFill>
              <a:srgbClr val="9954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400" dirty="0"/>
                <a:t>Correct answer</a:t>
              </a:r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6934200" y="1524000"/>
            <a:ext cx="1447800" cy="765048"/>
          </a:xfrm>
          <a:prstGeom prst="wedgeRoundRectCallout">
            <a:avLst>
              <a:gd name="adj1" fmla="val -38069"/>
              <a:gd name="adj2" fmla="val 104619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CAWA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CAWA is a less expensive framework for location-based services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Deployment cost is proportional to the area of the application terrain, not the number of participating mobile objects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Precision and Recall are excellent with adequate sensing coverage (about 300% in our simulation study)</a:t>
            </a:r>
          </a:p>
          <a:p>
            <a:r>
              <a:rPr lang="en-US" dirty="0">
                <a:solidFill>
                  <a:srgbClr val="FFC000"/>
                </a:solidFill>
              </a:rPr>
              <a:t>Communication cost is proportional to the number of sensors, not mobile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3276600"/>
            <a:ext cx="41148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D5D5"/>
                </a:solidFill>
              </a:rPr>
              <a:t>k</a:t>
            </a:r>
            <a:r>
              <a:rPr lang="en-US" dirty="0">
                <a:solidFill>
                  <a:srgbClr val="FFD5D5"/>
                </a:solidFill>
              </a:rPr>
              <a:t>-NN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295400"/>
            <a:ext cx="4495800" cy="1828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Object is assumed to be at center of its uncertainty region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3-NN of query </a:t>
            </a:r>
            <a:r>
              <a:rPr lang="en-US" i="1" dirty="0">
                <a:solidFill>
                  <a:srgbClr val="FFC000"/>
                </a:solidFill>
              </a:rPr>
              <a:t>O</a:t>
            </a:r>
            <a:r>
              <a:rPr lang="en-US" i="1" baseline="-25000" dirty="0">
                <a:solidFill>
                  <a:srgbClr val="FFC000"/>
                </a:solidFill>
              </a:rPr>
              <a:t>k</a:t>
            </a:r>
            <a:r>
              <a:rPr lang="en-US" baseline="-25000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are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1 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3 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4</a:t>
            </a:r>
            <a:r>
              <a:rPr lang="en-US" dirty="0">
                <a:solidFill>
                  <a:srgbClr val="FFC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648200" y="3352800"/>
          <a:ext cx="400739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41221" imgH="3283740" progId="">
                  <p:embed/>
                </p:oleObj>
              </mc:Choice>
              <mc:Fallback>
                <p:oleObj r:id="rId3" imgW="5041221" imgH="32837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52800"/>
                        <a:ext cx="4007397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9600" y="2133600"/>
            <a:ext cx="3429000" cy="3657600"/>
            <a:chOff x="5257800" y="1600200"/>
            <a:chExt cx="3429000" cy="3657600"/>
          </a:xfrm>
        </p:grpSpPr>
        <p:pic>
          <p:nvPicPr>
            <p:cNvPr id="11" name="Picture 3" descr="MulSqua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1600200"/>
              <a:ext cx="3429000" cy="306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ular Callout 11"/>
            <p:cNvSpPr/>
            <p:nvPr/>
          </p:nvSpPr>
          <p:spPr>
            <a:xfrm>
              <a:off x="6858000" y="4495800"/>
              <a:ext cx="1676400" cy="762000"/>
            </a:xfrm>
            <a:prstGeom prst="wedgeRoundRectCallout">
              <a:avLst>
                <a:gd name="adj1" fmla="val -38840"/>
                <a:gd name="adj2" fmla="val -190294"/>
                <a:gd name="adj3" fmla="val 16667"/>
              </a:avLst>
            </a:prstGeom>
            <a:solidFill>
              <a:srgbClr val="F7860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bIns="365760" rtlCol="0" anchor="ctr"/>
            <a:lstStyle/>
            <a:p>
              <a:pPr algn="ctr"/>
              <a:r>
                <a:rPr lang="en-US" dirty="0"/>
                <a:t>Uncertainty region</a:t>
              </a:r>
            </a:p>
          </p:txBody>
        </p:sp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3276600"/>
            <a:ext cx="41148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D5D5"/>
                </a:solidFill>
              </a:rPr>
              <a:t>k</a:t>
            </a:r>
            <a:r>
              <a:rPr lang="en-US" dirty="0">
                <a:solidFill>
                  <a:srgbClr val="FFD5D5"/>
                </a:solidFill>
              </a:rPr>
              <a:t>-NN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295400"/>
            <a:ext cx="4495800" cy="1828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Object is assumed to be at center of its uncertainty region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3-NN of query </a:t>
            </a:r>
            <a:r>
              <a:rPr lang="en-US" i="1" dirty="0">
                <a:solidFill>
                  <a:srgbClr val="FFC000"/>
                </a:solidFill>
              </a:rPr>
              <a:t>O</a:t>
            </a:r>
            <a:r>
              <a:rPr lang="en-US" i="1" baseline="-25000" dirty="0">
                <a:solidFill>
                  <a:srgbClr val="FFC000"/>
                </a:solidFill>
              </a:rPr>
              <a:t>k</a:t>
            </a:r>
            <a:r>
              <a:rPr lang="en-US" baseline="-25000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are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1 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3 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i="1" dirty="0">
                <a:solidFill>
                  <a:srgbClr val="FFC000"/>
                </a:solidFill>
              </a:rPr>
              <a:t>T</a:t>
            </a:r>
            <a:r>
              <a:rPr lang="en-US" i="1" baseline="-25000" dirty="0">
                <a:solidFill>
                  <a:srgbClr val="FFC000"/>
                </a:solidFill>
              </a:rPr>
              <a:t>4</a:t>
            </a:r>
            <a:r>
              <a:rPr lang="en-US" dirty="0">
                <a:solidFill>
                  <a:srgbClr val="FFC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648200" y="3352800"/>
          <a:ext cx="400739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41221" imgH="3283740" progId="">
                  <p:embed/>
                </p:oleObj>
              </mc:Choice>
              <mc:Fallback>
                <p:oleObj r:id="rId3" imgW="5041221" imgH="3283740" progId="">
                  <p:embed/>
                  <p:pic>
                    <p:nvPicPr>
                      <p:cNvPr id="162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52800"/>
                        <a:ext cx="4007397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C7E573-DC47-4062-81DF-D8F33AAAB65D}"/>
              </a:ext>
            </a:extLst>
          </p:cNvPr>
          <p:cNvSpPr txBox="1">
            <a:spLocks/>
          </p:cNvSpPr>
          <p:nvPr/>
        </p:nvSpPr>
        <p:spPr>
          <a:xfrm>
            <a:off x="609600" y="2133600"/>
            <a:ext cx="3276600" cy="3886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Aft>
                <a:spcPts val="1200"/>
              </a:spcAft>
              <a:buNone/>
            </a:pPr>
            <a:r>
              <a:rPr lang="en-US" dirty="0"/>
              <a:t>Comparing the query objects against all the objects in the database is very expensive</a:t>
            </a:r>
          </a:p>
          <a:p>
            <a:pPr marL="36576" indent="0">
              <a:spcAft>
                <a:spcPts val="600"/>
              </a:spcAft>
              <a:buNone/>
            </a:pPr>
            <a:r>
              <a:rPr lang="en-US" dirty="0"/>
              <a:t>How do we determine the small number of candidates for k-NN comparisons ?</a:t>
            </a:r>
          </a:p>
          <a:p>
            <a:pPr marL="36576" indent="0">
              <a:spcAft>
                <a:spcPts val="600"/>
              </a:spcAft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B685DB"/>
                </a:solidFill>
                <a:latin typeface="Comic Sans MS" pitchFamily="66" charset="0"/>
              </a:rPr>
              <a:t>Location-Based Queries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800"/>
              </a:spcAft>
            </a:pPr>
            <a:r>
              <a:rPr lang="en-US" dirty="0">
                <a:latin typeface="Comic Sans MS" pitchFamily="66" charset="0"/>
              </a:rPr>
              <a:t>Two kinds of location-based queries:</a:t>
            </a:r>
          </a:p>
          <a:p>
            <a:pPr marL="1084263" lvl="1" indent="-398463">
              <a:spcAft>
                <a:spcPts val="800"/>
              </a:spcAft>
            </a:pP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Snapshot queries</a:t>
            </a:r>
            <a:r>
              <a:rPr lang="en-US" dirty="0">
                <a:latin typeface="Comic Sans MS" pitchFamily="66" charset="0"/>
              </a:rPr>
              <a:t>: “</a:t>
            </a:r>
            <a:r>
              <a:rPr lang="en-US" i="1" dirty="0">
                <a:latin typeface="Comic Sans MS" pitchFamily="66" charset="0"/>
              </a:rPr>
              <a:t>Tell me the 3 nearest cars around 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now </a:t>
            </a:r>
            <a:r>
              <a:rPr lang="en-US" dirty="0">
                <a:latin typeface="Comic Sans MS" pitchFamily="66" charset="0"/>
              </a:rPr>
              <a:t>”</a:t>
            </a:r>
          </a:p>
          <a:p>
            <a:pPr marL="1084263" lvl="1" indent="-398463">
              <a:spcAft>
                <a:spcPts val="1800"/>
              </a:spcAft>
            </a:pP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Continuous queries</a:t>
            </a:r>
            <a:r>
              <a:rPr lang="en-US" dirty="0">
                <a:latin typeface="Comic Sans MS" pitchFamily="66" charset="0"/>
              </a:rPr>
              <a:t>: “</a:t>
            </a:r>
            <a:r>
              <a:rPr lang="en-US" i="1" dirty="0">
                <a:latin typeface="Comic Sans MS" pitchFamily="66" charset="0"/>
              </a:rPr>
              <a:t>Monitor 3 nearest restaurants around me for the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next 10 minutes </a:t>
            </a:r>
            <a:r>
              <a:rPr lang="en-US" dirty="0">
                <a:latin typeface="Comic Sans MS" pitchFamily="66" charset="0"/>
              </a:rPr>
              <a:t>”</a:t>
            </a:r>
          </a:p>
          <a:p>
            <a:pPr marL="457200" indent="-457200"/>
            <a:r>
              <a:rPr lang="en-US" i="1" dirty="0">
                <a:solidFill>
                  <a:schemeClr val="hlink"/>
                </a:solidFill>
                <a:latin typeface="Comic Sans MS" pitchFamily="66" charset="0"/>
              </a:rPr>
              <a:t>Range Monitoring Query</a:t>
            </a:r>
            <a:r>
              <a:rPr lang="en-US" dirty="0">
                <a:latin typeface="Comic Sans MS" pitchFamily="66" charset="0"/>
              </a:rPr>
              <a:t> (RMQ) is a continuous query</a:t>
            </a:r>
          </a:p>
          <a:p>
            <a:pPr marL="1084263" lvl="1" indent="-398463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D5D5"/>
                </a:solidFill>
              </a:rPr>
              <a:t>k</a:t>
            </a:r>
            <a:r>
              <a:rPr lang="en-US" dirty="0">
                <a:solidFill>
                  <a:srgbClr val="FFD5D5"/>
                </a:solidFill>
              </a:rPr>
              <a:t>-NN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43400" cy="5029200"/>
          </a:xfrm>
        </p:spPr>
        <p:txBody>
          <a:bodyPr>
            <a:normAutofit/>
          </a:bodyPr>
          <a:lstStyle/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Determine the </a:t>
            </a:r>
            <a:r>
              <a:rPr lang="en-US" dirty="0">
                <a:solidFill>
                  <a:srgbClr val="2FC9FF"/>
                </a:solidFill>
              </a:rPr>
              <a:t>MBR</a:t>
            </a:r>
            <a:r>
              <a:rPr lang="en-US" dirty="0">
                <a:solidFill>
                  <a:srgbClr val="FFC000"/>
                </a:solidFill>
              </a:rPr>
              <a:t> that encloses the sensing ranges of all sensors that detect the query object</a:t>
            </a:r>
          </a:p>
          <a:p>
            <a:pPr marL="550926" indent="-514350" algn="ctr">
              <a:spcAft>
                <a:spcPts val="600"/>
              </a:spcAft>
              <a:buClr>
                <a:srgbClr val="F78609"/>
              </a:buCl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3429000"/>
            <a:ext cx="3657600" cy="2895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3429000"/>
            <a:ext cx="2209800" cy="198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4038600"/>
            <a:ext cx="1981200" cy="175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4648200"/>
            <a:ext cx="2057400" cy="1676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896100" y="4762500"/>
            <a:ext cx="2286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85517" y="483870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3581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C9FF"/>
                </a:solidFill>
              </a:rPr>
              <a:t>S</a:t>
            </a:r>
            <a:r>
              <a:rPr lang="en-US" baseline="-25000" dirty="0">
                <a:solidFill>
                  <a:srgbClr val="2FC9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7200" y="4191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580130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baseline="-25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848600" y="2514600"/>
            <a:ext cx="990600" cy="612648"/>
          </a:xfrm>
          <a:prstGeom prst="wedgeEllipseCallout">
            <a:avLst>
              <a:gd name="adj1" fmla="val -27427"/>
              <a:gd name="adj2" fmla="val 94483"/>
            </a:avLst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MBR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D5D5"/>
                </a:solidFill>
              </a:rPr>
              <a:t>k</a:t>
            </a:r>
            <a:r>
              <a:rPr lang="en-US" dirty="0">
                <a:solidFill>
                  <a:srgbClr val="FFD5D5"/>
                </a:solidFill>
              </a:rPr>
              <a:t>-NN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43400" cy="5029200"/>
          </a:xfrm>
        </p:spPr>
        <p:txBody>
          <a:bodyPr>
            <a:normAutofit/>
          </a:bodyPr>
          <a:lstStyle/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Determine the </a:t>
            </a:r>
            <a:r>
              <a:rPr lang="en-US" dirty="0">
                <a:solidFill>
                  <a:srgbClr val="2FC9FF"/>
                </a:solidFill>
              </a:rPr>
              <a:t>MBR</a:t>
            </a:r>
            <a:r>
              <a:rPr lang="en-US" dirty="0">
                <a:solidFill>
                  <a:srgbClr val="FFC000"/>
                </a:solidFill>
              </a:rPr>
              <a:t> that encloses the sensing ranges of all sensors that detect the query object</a:t>
            </a:r>
          </a:p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Count number of objects,</a:t>
            </a:r>
            <a:r>
              <a:rPr lang="en-US" i="1" dirty="0">
                <a:solidFill>
                  <a:srgbClr val="FFC000"/>
                </a:solidFill>
              </a:rPr>
              <a:t> O</a:t>
            </a:r>
            <a:r>
              <a:rPr lang="en-US" i="1" baseline="-25000" dirty="0">
                <a:solidFill>
                  <a:srgbClr val="FFC000"/>
                </a:solidFill>
              </a:rPr>
              <a:t>MBR</a:t>
            </a:r>
            <a:r>
              <a:rPr lang="en-US" dirty="0">
                <a:solidFill>
                  <a:srgbClr val="FFC000"/>
                </a:solidFill>
              </a:rPr>
              <a:t> , detected inside  the MBR</a:t>
            </a:r>
          </a:p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Compute area per object (i.e., inverse of density):</a:t>
            </a:r>
          </a:p>
          <a:p>
            <a:pPr marL="550926" indent="-514350" algn="ctr">
              <a:spcAft>
                <a:spcPts val="600"/>
              </a:spcAft>
              <a:buClr>
                <a:srgbClr val="F78609"/>
              </a:buCl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134" y="5410200"/>
            <a:ext cx="1709666" cy="838200"/>
          </a:xfrm>
          <a:prstGeom prst="rect">
            <a:avLst/>
          </a:prstGeom>
          <a:solidFill>
            <a:srgbClr val="B4C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180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9347" y="5486400"/>
            <a:ext cx="1258293" cy="685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029200" y="3429000"/>
            <a:ext cx="3657600" cy="2895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0" y="3429000"/>
            <a:ext cx="2209800" cy="198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05600" y="4038600"/>
            <a:ext cx="1981200" cy="175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4648200"/>
            <a:ext cx="2057400" cy="1676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896100" y="4762500"/>
            <a:ext cx="2286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85517" y="483870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3581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C9FF"/>
                </a:solidFill>
              </a:rPr>
              <a:t>S</a:t>
            </a:r>
            <a:r>
              <a:rPr lang="en-US" baseline="-25000" dirty="0">
                <a:solidFill>
                  <a:srgbClr val="2FC9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7200" y="4191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580130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baseline="-25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7848600" y="2514600"/>
            <a:ext cx="990600" cy="612648"/>
          </a:xfrm>
          <a:prstGeom prst="wedgeEllipseCallout">
            <a:avLst>
              <a:gd name="adj1" fmla="val -27427"/>
              <a:gd name="adj2" fmla="val 94483"/>
            </a:avLst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MBR</a:t>
            </a:r>
          </a:p>
        </p:txBody>
      </p:sp>
    </p:spTree>
    <p:extLst>
      <p:ext uri="{BB962C8B-B14F-4D97-AF65-F5344CB8AC3E}">
        <p14:creationId xmlns:p14="http://schemas.microsoft.com/office/powerpoint/2010/main" val="36525955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D5D5"/>
                </a:solidFill>
              </a:rPr>
              <a:t>k</a:t>
            </a:r>
            <a:r>
              <a:rPr lang="en-US" dirty="0">
                <a:solidFill>
                  <a:srgbClr val="FFD5D5"/>
                </a:solidFill>
              </a:rPr>
              <a:t>-NN Query Processing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343400" cy="5715000"/>
          </a:xfrm>
        </p:spPr>
        <p:txBody>
          <a:bodyPr>
            <a:normAutofit lnSpcReduction="10000"/>
          </a:bodyPr>
          <a:lstStyle/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FFC000"/>
                </a:solidFill>
              </a:rPr>
              <a:t>Determine query area:</a:t>
            </a:r>
          </a:p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endParaRPr lang="en-US" dirty="0">
              <a:solidFill>
                <a:srgbClr val="FFC000"/>
              </a:solidFill>
            </a:endParaRPr>
          </a:p>
          <a:p>
            <a:pPr marL="457200" indent="-420688">
              <a:spcBef>
                <a:spcPts val="1200"/>
              </a:spcBef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FFC000"/>
                </a:solidFill>
              </a:rPr>
              <a:t>Determine dimensions of </a:t>
            </a:r>
            <a:r>
              <a:rPr lang="en-US" dirty="0">
                <a:solidFill>
                  <a:srgbClr val="2FC9FF"/>
                </a:solidFill>
              </a:rPr>
              <a:t>initial query area </a:t>
            </a:r>
            <a:r>
              <a:rPr lang="en-US" i="1" dirty="0">
                <a:solidFill>
                  <a:srgbClr val="FFC000"/>
                </a:solidFill>
              </a:rPr>
              <a:t>S×S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endParaRPr lang="en-US" dirty="0">
              <a:solidFill>
                <a:srgbClr val="FFC000"/>
              </a:solidFill>
            </a:endParaRPr>
          </a:p>
          <a:p>
            <a:pPr marL="457200" indent="-420688">
              <a:spcBef>
                <a:spcPts val="3000"/>
              </a:spcBef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2FC9FF"/>
                </a:solidFill>
              </a:rPr>
              <a:t>Expand the query area</a:t>
            </a:r>
            <a:r>
              <a:rPr lang="en-US" dirty="0">
                <a:solidFill>
                  <a:srgbClr val="FFC000"/>
                </a:solidFill>
              </a:rPr>
              <a:t>, centered at query object, if there are less than </a:t>
            </a:r>
            <a:r>
              <a:rPr lang="en-US" i="1" dirty="0">
                <a:solidFill>
                  <a:srgbClr val="FFC000"/>
                </a:solidFill>
              </a:rPr>
              <a:t>k</a:t>
            </a:r>
            <a:r>
              <a:rPr lang="en-US" dirty="0">
                <a:solidFill>
                  <a:srgbClr val="FFC000"/>
                </a:solidFill>
              </a:rPr>
              <a:t> objects inside</a:t>
            </a:r>
          </a:p>
          <a:p>
            <a:pPr marL="457200" indent="-420688">
              <a:spcAft>
                <a:spcPts val="600"/>
              </a:spcAft>
              <a:buClr>
                <a:srgbClr val="F78609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2FC9FF"/>
                </a:solidFill>
              </a:rPr>
              <a:t>Determine the </a:t>
            </a:r>
            <a:r>
              <a:rPr lang="en-US" i="1" dirty="0">
                <a:solidFill>
                  <a:srgbClr val="2FC9FF"/>
                </a:solidFill>
              </a:rPr>
              <a:t>k</a:t>
            </a:r>
            <a:r>
              <a:rPr lang="en-US" dirty="0">
                <a:solidFill>
                  <a:srgbClr val="2FC9FF"/>
                </a:solidFill>
              </a:rPr>
              <a:t>-NN </a:t>
            </a:r>
            <a:r>
              <a:rPr lang="en-US" dirty="0">
                <a:solidFill>
                  <a:srgbClr val="FFC000"/>
                </a:solidFill>
              </a:rPr>
              <a:t>from the set of objects inside the query area</a:t>
            </a:r>
          </a:p>
          <a:p>
            <a:pPr marL="550926" indent="-514350" algn="ctr">
              <a:spcAft>
                <a:spcPts val="600"/>
              </a:spcAft>
              <a:buClr>
                <a:srgbClr val="F78609"/>
              </a:buClr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550926" indent="-514350">
              <a:spcAft>
                <a:spcPts val="600"/>
              </a:spcAft>
              <a:buClr>
                <a:srgbClr val="F78609"/>
              </a:buClr>
              <a:buFont typeface="+mj-lt"/>
              <a:buAutoNum type="arabicPeriod"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7963" y="1698625"/>
            <a:ext cx="1960001" cy="477672"/>
          </a:xfrm>
          <a:prstGeom prst="rect">
            <a:avLst/>
          </a:prstGeom>
          <a:solidFill>
            <a:srgbClr val="B4C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57400" y="3200400"/>
            <a:ext cx="1295400" cy="533400"/>
            <a:chOff x="6263869" y="3726065"/>
            <a:chExt cx="1295400" cy="533400"/>
          </a:xfrm>
        </p:grpSpPr>
        <p:sp>
          <p:nvSpPr>
            <p:cNvPr id="15" name="Rectangle 14"/>
            <p:cNvSpPr/>
            <p:nvPr/>
          </p:nvSpPr>
          <p:spPr>
            <a:xfrm>
              <a:off x="6263869" y="3726065"/>
              <a:ext cx="1295400" cy="533400"/>
            </a:xfrm>
            <a:prstGeom prst="rect">
              <a:avLst/>
            </a:prstGeom>
            <a:solidFill>
              <a:srgbClr val="B4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7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3810000"/>
              <a:ext cx="1053042" cy="381000"/>
            </a:xfrm>
            <a:prstGeom prst="rect">
              <a:avLst/>
            </a:prstGeom>
            <a:noFill/>
          </p:spPr>
        </p:pic>
      </p:grp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180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774825"/>
            <a:ext cx="1800127" cy="434975"/>
          </a:xfrm>
          <a:prstGeom prst="rect">
            <a:avLst/>
          </a:prstGeom>
          <a:noFill/>
        </p:spPr>
      </p:pic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3429000"/>
            <a:ext cx="3657600" cy="2895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0" y="3429000"/>
            <a:ext cx="2209800" cy="198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05600" y="4038600"/>
            <a:ext cx="1981200" cy="175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4648200"/>
            <a:ext cx="2057400" cy="1676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896100" y="4762500"/>
            <a:ext cx="2286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85517" y="483870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3581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C9FF"/>
                </a:solidFill>
              </a:rPr>
              <a:t>S</a:t>
            </a:r>
            <a:r>
              <a:rPr lang="en-US" baseline="-25000" dirty="0">
                <a:solidFill>
                  <a:srgbClr val="2FC9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7200" y="4191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580130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baseline="-25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6443315" y="1600200"/>
            <a:ext cx="2041474" cy="1002268"/>
          </a:xfrm>
          <a:prstGeom prst="wedgeEllipseCallout">
            <a:avLst>
              <a:gd name="adj1" fmla="val -27427"/>
              <a:gd name="adj2" fmla="val 9448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S</a:t>
            </a:r>
            <a:r>
              <a:rPr lang="en-US" dirty="0" err="1"/>
              <a:t>x</a:t>
            </a:r>
            <a:r>
              <a:rPr lang="en-US" i="1" dirty="0" err="1"/>
              <a:t>S</a:t>
            </a:r>
            <a:r>
              <a:rPr lang="en-US" dirty="0"/>
              <a:t> square query 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2583" y="3048000"/>
            <a:ext cx="4209017" cy="3733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animBg="1"/>
      <p:bldP spid="28" grpId="0" animBg="1"/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Performance</a:t>
            </a:r>
          </a:p>
        </p:txBody>
      </p:sp>
      <p:pic>
        <p:nvPicPr>
          <p:cNvPr id="205826" name="Chart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280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67000" y="5715000"/>
            <a:ext cx="4095045" cy="666045"/>
            <a:chOff x="4603043" y="4397022"/>
            <a:chExt cx="4095045" cy="666045"/>
          </a:xfrm>
        </p:grpSpPr>
        <p:sp>
          <p:nvSpPr>
            <p:cNvPr id="9" name="Rectangle 8"/>
            <p:cNvSpPr/>
            <p:nvPr/>
          </p:nvSpPr>
          <p:spPr>
            <a:xfrm>
              <a:off x="4603043" y="4397022"/>
              <a:ext cx="4095045" cy="666045"/>
            </a:xfrm>
            <a:prstGeom prst="rect">
              <a:avLst/>
            </a:prstGeom>
            <a:solidFill>
              <a:srgbClr val="B4CE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495800"/>
              <a:ext cx="3886200" cy="4915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685800"/>
          </a:xfrm>
        </p:spPr>
        <p:txBody>
          <a:bodyPr>
            <a:noAutofit/>
          </a:bodyPr>
          <a:lstStyle/>
          <a:p>
            <a:pPr marL="838200" indent="-838200"/>
            <a:r>
              <a:rPr lang="en-US" sz="4400" dirty="0">
                <a:solidFill>
                  <a:srgbClr val="B685DB"/>
                </a:solidFill>
                <a:latin typeface="Comic Sans MS" pitchFamily="66" charset="0"/>
              </a:rPr>
              <a:t>Range-Monitoring Query (RMQ)</a:t>
            </a:r>
          </a:p>
        </p:txBody>
      </p:sp>
      <p:sp>
        <p:nvSpPr>
          <p:cNvPr id="47821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543800" cy="4191000"/>
          </a:xfrm>
          <a:noFill/>
        </p:spPr>
        <p:txBody>
          <a:bodyPr/>
          <a:lstStyle/>
          <a:p>
            <a:pPr marL="914400" lvl="1" indent="-457200">
              <a:spcAft>
                <a:spcPct val="450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Retrieve mobile objects in a spatial region, </a:t>
            </a:r>
            <a:r>
              <a:rPr lang="en-US" sz="3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and</a:t>
            </a:r>
          </a:p>
          <a:p>
            <a:pPr marL="914400" lvl="1" indent="-457200">
              <a:spcAft>
                <a:spcPct val="600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continuously monitor the population in the region</a:t>
            </a:r>
          </a:p>
          <a:p>
            <a:pPr marL="914400" lvl="1" indent="-457200">
              <a:buClr>
                <a:schemeClr val="accent1"/>
              </a:buClr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1828800"/>
            <a:ext cx="6096000" cy="419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971800" y="26670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0" y="4318000"/>
            <a:ext cx="2057400" cy="10922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34025" y="2362200"/>
            <a:ext cx="56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6600"/>
                </a:solidFill>
              </a:rPr>
              <a:t>Q</a:t>
            </a:r>
            <a:r>
              <a:rPr lang="en-US" sz="2800" i="0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33600" y="3810000"/>
            <a:ext cx="56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chemeClr val="folHlink"/>
                </a:solidFill>
              </a:rPr>
              <a:t>Q</a:t>
            </a:r>
            <a:r>
              <a:rPr lang="en-US" sz="2800" i="0" baseline="-25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800600" y="39624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657600" y="38862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590800" y="4724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folHlink"/>
                </a:solidFill>
              </a:rPr>
              <a:t>f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019800" y="3200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d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6172200" y="3733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562600" y="2971800"/>
            <a:ext cx="1371600" cy="12192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RMQ Example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E46CBED-1EA4-451A-96D7-200E7B948352}"/>
              </a:ext>
            </a:extLst>
          </p:cNvPr>
          <p:cNvSpPr/>
          <p:nvPr/>
        </p:nvSpPr>
        <p:spPr>
          <a:xfrm>
            <a:off x="4812453" y="4819597"/>
            <a:ext cx="1295400" cy="838200"/>
          </a:xfrm>
          <a:prstGeom prst="wedgeRoundRectCallout">
            <a:avLst>
              <a:gd name="adj1" fmla="val -84101"/>
              <a:gd name="adj2" fmla="val -30429"/>
              <a:gd name="adj3" fmla="val 16667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footprint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1828800"/>
            <a:ext cx="6096000" cy="419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352800" y="30480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0" y="4318000"/>
            <a:ext cx="2057400" cy="10922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34025" y="2362200"/>
            <a:ext cx="56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6600"/>
                </a:solidFill>
              </a:rPr>
              <a:t>Q</a:t>
            </a:r>
            <a:r>
              <a:rPr lang="en-US" sz="2800" i="0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0" y="3810000"/>
            <a:ext cx="56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chemeClr val="folHlink"/>
                </a:solidFill>
              </a:rPr>
              <a:t>Q</a:t>
            </a:r>
            <a:r>
              <a:rPr lang="en-US" sz="2800" i="0" baseline="-25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724400" y="42672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657600" y="4343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819400" y="48006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folHlink"/>
                </a:solidFill>
              </a:rPr>
              <a:t>f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096000" y="34290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d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6096000" y="4191000"/>
            <a:ext cx="381000" cy="381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562600" y="2971800"/>
            <a:ext cx="1371600" cy="12192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RMQ 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685DB"/>
                </a:solidFill>
              </a:rPr>
              <a:t>Key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Server Communication bottleneck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Very large number of mobile objects repeatedly update their locations</a:t>
            </a:r>
          </a:p>
          <a:p>
            <a:r>
              <a:rPr lang="en-US" dirty="0">
                <a:solidFill>
                  <a:srgbClr val="FFC000"/>
                </a:solidFill>
              </a:rPr>
              <a:t>Server Computation bottleneck </a:t>
            </a:r>
          </a:p>
          <a:p>
            <a:pPr lvl="1"/>
            <a:r>
              <a:rPr lang="en-US" dirty="0"/>
              <a:t>Maintain a very large constantly changing location databases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Constantly compute many queries</a:t>
            </a:r>
          </a:p>
          <a:p>
            <a:r>
              <a:rPr lang="en-US" dirty="0">
                <a:solidFill>
                  <a:srgbClr val="FFC000"/>
                </a:solidFill>
              </a:rPr>
              <a:t>Location uncertainty</a:t>
            </a:r>
          </a:p>
          <a:p>
            <a:pPr lvl="1"/>
            <a:r>
              <a:rPr lang="en-US" dirty="0"/>
              <a:t>Location of moving objects known when sampled, may have moved by time server processes the queries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kumimoji="1" lang="en-US" sz="2800" i="0" dirty="0">
                <a:latin typeface="Comic Sans MS" pitchFamily="66" charset="0"/>
              </a:rPr>
              <a:t>How to minimize location updates ? </a:t>
            </a:r>
          </a:p>
          <a:p>
            <a:pPr marL="742950" lvl="1" indent="-285750">
              <a:spcBef>
                <a:spcPct val="20000"/>
              </a:spcBef>
              <a:spcAft>
                <a:spcPct val="65000"/>
              </a:spcAft>
              <a:buFontTx/>
              <a:buChar char="–"/>
            </a:pPr>
            <a:r>
              <a:rPr kumimoji="1" lang="en-US" sz="2400" i="0" dirty="0">
                <a:latin typeface="Comic Sans MS" pitchFamily="66" charset="0"/>
              </a:rPr>
              <a:t>Each update involves </a:t>
            </a:r>
            <a:r>
              <a:rPr kumimoji="1" lang="en-US" sz="2400" dirty="0">
                <a:latin typeface="Comic Sans MS" pitchFamily="66" charset="0"/>
              </a:rPr>
              <a:t>mobile communication costs</a:t>
            </a:r>
            <a:r>
              <a:rPr kumimoji="1" lang="en-US" sz="2400" i="0" dirty="0">
                <a:latin typeface="Comic Sans MS" pitchFamily="66" charset="0"/>
              </a:rPr>
              <a:t> and </a:t>
            </a:r>
            <a:r>
              <a:rPr kumimoji="1" lang="en-US" sz="2400" dirty="0">
                <a:latin typeface="Comic Sans MS" pitchFamily="66" charset="0"/>
              </a:rPr>
              <a:t>server processing costs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kumimoji="1" lang="en-US" sz="2800" i="0" dirty="0">
                <a:latin typeface="Comic Sans MS" pitchFamily="66" charset="0"/>
              </a:rPr>
              <a:t>How to minimize query processing cost ?</a:t>
            </a:r>
          </a:p>
          <a:p>
            <a:pPr marL="742950" lvl="1" indent="-285750">
              <a:spcBef>
                <a:spcPct val="20000"/>
              </a:spcBef>
              <a:spcAft>
                <a:spcPct val="65000"/>
              </a:spcAft>
              <a:buFontTx/>
              <a:buChar char="–"/>
            </a:pPr>
            <a:r>
              <a:rPr kumimoji="1" lang="en-US" sz="2400" i="0" dirty="0">
                <a:latin typeface="Comic Sans MS" pitchFamily="66" charset="0"/>
              </a:rPr>
              <a:t>Query results keep changing 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kumimoji="1" lang="en-US" sz="2800" i="0" dirty="0">
                <a:latin typeface="Comic Sans MS" pitchFamily="66" charset="0"/>
              </a:rPr>
              <a:t>Traditional and spatial databases (based on a database snapshot) are not suitable for these tasks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4400" dirty="0">
                <a:solidFill>
                  <a:srgbClr val="B685DB"/>
                </a:solidFill>
                <a:latin typeface="Comic Sans MS" pitchFamily="66" charset="0"/>
              </a:rPr>
              <a:t>Performance</a:t>
            </a:r>
            <a:r>
              <a:rPr kumimoji="1" lang="en-US" sz="4400" i="0" dirty="0">
                <a:solidFill>
                  <a:srgbClr val="B685DB"/>
                </a:solidFill>
                <a:latin typeface="Comic Sans MS" pitchFamily="66" charset="0"/>
              </a:rPr>
              <a:t>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2133600"/>
            <a:ext cx="6553200" cy="426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3800" y="2540000"/>
            <a:ext cx="1482725" cy="5842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Q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11363" y="3962400"/>
            <a:ext cx="1112837" cy="12192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Q</a:t>
            </a:r>
            <a:r>
              <a:rPr lang="en-US" sz="2400" i="0" baseline="-250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791200" y="3200400"/>
            <a:ext cx="1295400" cy="9906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Q</a:t>
            </a:r>
            <a:r>
              <a:rPr lang="en-US" sz="2400" i="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76600" y="5410200"/>
            <a:ext cx="1295400" cy="685800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Q</a:t>
            </a:r>
            <a:r>
              <a:rPr lang="en-US" sz="2400" i="0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486400" y="4876800"/>
            <a:ext cx="914400" cy="4572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Q</a:t>
            </a:r>
            <a:r>
              <a:rPr lang="en-US" sz="2400" i="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581400" y="3657600"/>
            <a:ext cx="1752600" cy="1752600"/>
          </a:xfrm>
          <a:prstGeom prst="ellips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3124200" y="3124200"/>
            <a:ext cx="2667000" cy="17526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05400" y="54705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Circular </a:t>
            </a:r>
          </a:p>
          <a:p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Safe Region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4953000" y="5334000"/>
            <a:ext cx="228600" cy="22860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6412" name="Text Box 12"/>
          <p:cNvSpPr txBox="1">
            <a:spLocks noChangeArrowheads="1"/>
          </p:cNvSpPr>
          <p:nvPr/>
        </p:nvSpPr>
        <p:spPr bwMode="auto">
          <a:xfrm>
            <a:off x="1600200" y="2286000"/>
            <a:ext cx="176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omic Sans MS" pitchFamily="66" charset="0"/>
              </a:rPr>
              <a:t>Rectangular</a:t>
            </a:r>
          </a:p>
          <a:p>
            <a:r>
              <a:rPr lang="en-US" b="1">
                <a:solidFill>
                  <a:srgbClr val="0033CC"/>
                </a:solidFill>
                <a:latin typeface="Comic Sans MS" pitchFamily="66" charset="0"/>
              </a:rPr>
              <a:t>Safe Region</a:t>
            </a: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3048000"/>
            <a:ext cx="228600" cy="3048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6414" name="Oval 14"/>
          <p:cNvSpPr>
            <a:spLocks noChangeArrowheads="1"/>
          </p:cNvSpPr>
          <p:nvPr/>
        </p:nvSpPr>
        <p:spPr bwMode="auto">
          <a:xfrm>
            <a:off x="4267200" y="4343400"/>
            <a:ext cx="412750" cy="40640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Safe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3575" y="55227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 does not need to report its location while moving within its “safe” region.  </a:t>
            </a:r>
            <a:r>
              <a:rPr lang="en-US" sz="2400" i="1" dirty="0">
                <a:solidFill>
                  <a:srgbClr val="FFFF00"/>
                </a:solidFill>
              </a:rPr>
              <a:t>Why</a:t>
            </a:r>
            <a:r>
              <a:rPr lang="en-US" sz="2400" dirty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D30C3D0-F647-4C12-B3FF-DADC4B932799}"/>
              </a:ext>
            </a:extLst>
          </p:cNvPr>
          <p:cNvSpPr/>
          <p:nvPr/>
        </p:nvSpPr>
        <p:spPr>
          <a:xfrm>
            <a:off x="6210300" y="2041525"/>
            <a:ext cx="1295400" cy="838200"/>
          </a:xfrm>
          <a:prstGeom prst="wedgeRoundRectCallout">
            <a:avLst>
              <a:gd name="adj1" fmla="val -32336"/>
              <a:gd name="adj2" fmla="val 96440"/>
              <a:gd name="adj3" fmla="val 16667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footprint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08 -0.04398 C -0.00348 -0.04027 -0.00139 -0.03727 0.00034 -0.03356 C 0.00225 -0.03727 0.00399 -0.04027 0.00642 -0.04398 C 0.02118 -0.06527 0.03854 -0.07407 0.04566 -0.06458 C 0.05243 -0.0544 0.046 -0.0287 0.03159 -0.0074 C 0.02899 -0.00463 0.02691 -0.00139 0.0243 0.00185 C 0.02691 0.00417 0.02899 0.00718 0.03159 0.01065 C 0.046 0.03195 0.05243 0.05764 0.04566 0.06736 C 0.03854 0.07778 0.02118 0.06852 0.00642 0.04723 C 0.00399 0.04352 0.00225 0.04051 0.00034 0.03681 C -0.00139 0.04051 -0.00348 0.04352 -0.00608 0.04723 C -0.02049 0.06852 -0.0382 0.07778 -0.04514 0.06736 C -0.05174 0.05764 -0.04566 0.03195 -0.03091 0.01065 C -0.02848 0.00718 -0.02639 0.00417 -0.02396 0.00185 C -0.02639 -0.00139 -0.02848 -0.00463 -0.03091 -0.0074 C -0.04566 -0.0287 -0.05174 -0.0544 -0.04514 -0.06458 C -0.0382 -0.07407 -0.02049 -0.06527 -0.00608 -0.04398 Z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9" grpId="0" animBg="1"/>
      <p:bldP spid="486412" grpId="0"/>
      <p:bldP spid="486413" grpId="0" animBg="1"/>
      <p:bldP spid="4864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B685DB"/>
                </a:solidFill>
              </a:rPr>
              <a:t>Weaknesses of Safe Regions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324600" cy="50593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4000"/>
              </a:lnSpc>
              <a:spcAft>
                <a:spcPts val="2400"/>
              </a:spcAft>
            </a:pPr>
            <a:r>
              <a:rPr lang="en-US" sz="3300" dirty="0">
                <a:latin typeface="Comic Sans MS" pitchFamily="66" charset="0"/>
              </a:rPr>
              <a:t>Computing a safe region is expensive</a:t>
            </a:r>
            <a:endParaRPr lang="en-US" sz="3300" i="1" dirty="0">
              <a:latin typeface="Comic Sans MS" pitchFamily="66" charset="0"/>
            </a:endParaRPr>
          </a:p>
          <a:p>
            <a:pPr lvl="1">
              <a:lnSpc>
                <a:spcPts val="4000"/>
              </a:lnSpc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100" dirty="0">
                <a:latin typeface="Comic Sans MS" pitchFamily="66" charset="0"/>
              </a:rPr>
              <a:t>A solution -  </a:t>
            </a:r>
            <a:r>
              <a:rPr lang="en-US" sz="3100" i="1" dirty="0">
                <a:latin typeface="Comic Sans MS" pitchFamily="66" charset="0"/>
              </a:rPr>
              <a:t>Using </a:t>
            </a:r>
            <a:r>
              <a:rPr lang="en-US" sz="3100" i="1" dirty="0">
                <a:solidFill>
                  <a:srgbClr val="FFC000"/>
                </a:solidFill>
                <a:latin typeface="Comic Sans MS" pitchFamily="66" charset="0"/>
              </a:rPr>
              <a:t>Resident Domain</a:t>
            </a:r>
            <a:endParaRPr lang="en-US" sz="31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lnSpc>
                <a:spcPts val="4000"/>
              </a:lnSpc>
              <a:spcAft>
                <a:spcPts val="2400"/>
              </a:spcAft>
            </a:pPr>
            <a:r>
              <a:rPr lang="en-US" sz="3300" dirty="0">
                <a:latin typeface="Comic Sans MS" pitchFamily="66" charset="0"/>
              </a:rPr>
              <a:t>Adding a new query requires </a:t>
            </a:r>
            <a:r>
              <a:rPr lang="en-US" sz="3300" dirty="0" err="1">
                <a:latin typeface="Comic Sans MS" pitchFamily="66" charset="0"/>
              </a:rPr>
              <a:t>recomputation</a:t>
            </a:r>
            <a:r>
              <a:rPr lang="en-US" sz="3300" dirty="0">
                <a:latin typeface="Comic Sans MS" pitchFamily="66" charset="0"/>
              </a:rPr>
              <a:t> of safe regions for all objects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Ø"/>
            </a:pPr>
            <a:r>
              <a:rPr lang="en-US" sz="3100" dirty="0">
                <a:latin typeface="Comic Sans MS" pitchFamily="66" charset="0"/>
              </a:rPr>
              <a:t>A solution -  Using </a:t>
            </a:r>
            <a:r>
              <a:rPr lang="en-US" sz="3100" i="1" dirty="0">
                <a:solidFill>
                  <a:srgbClr val="FFC000"/>
                </a:solidFill>
                <a:latin typeface="Comic Sans MS" pitchFamily="66" charset="0"/>
              </a:rPr>
              <a:t>Spatial</a:t>
            </a:r>
            <a:r>
              <a:rPr lang="en-US" sz="3100" dirty="0">
                <a:latin typeface="Comic Sans MS" pitchFamily="66" charset="0"/>
              </a:rPr>
              <a:t> </a:t>
            </a:r>
            <a:r>
              <a:rPr lang="en-US" sz="3100" i="1" dirty="0">
                <a:solidFill>
                  <a:srgbClr val="FFC000"/>
                </a:solidFill>
                <a:latin typeface="Comic Sans MS" pitchFamily="66" charset="0"/>
              </a:rPr>
              <a:t>Index </a:t>
            </a:r>
            <a:endParaRPr lang="en-US" sz="31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84" y="4876800"/>
            <a:ext cx="2808514" cy="1828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685DB"/>
                </a:solidFill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Background -  Location-based services &amp; challenges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Range Query in Open Space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Dynamic Range Query in Road Networks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Sensor Approach to Location-based Services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MQM - Resident Domain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1" y="1447800"/>
            <a:ext cx="3670300" cy="50673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3200" dirty="0">
                <a:latin typeface="Comic Sans MS" pitchFamily="66" charset="0"/>
              </a:rPr>
              <a:t>A mobile object </a:t>
            </a:r>
            <a:r>
              <a:rPr lang="en-US" sz="3200" i="1" dirty="0">
                <a:latin typeface="Comic Sans MS" pitchFamily="66" charset="0"/>
              </a:rPr>
              <a:t>A</a:t>
            </a:r>
            <a:r>
              <a:rPr lang="en-US" sz="3200" dirty="0">
                <a:latin typeface="Comic Sans MS" pitchFamily="66" charset="0"/>
              </a:rPr>
              <a:t> contacts the server when </a:t>
            </a:r>
            <a:r>
              <a:rPr lang="en-US" sz="3200" i="1" dirty="0">
                <a:latin typeface="Comic Sans MS" pitchFamily="66" charset="0"/>
              </a:rPr>
              <a:t>A</a:t>
            </a:r>
          </a:p>
          <a:p>
            <a:pPr marL="457200" lvl="1" indent="-339725">
              <a:lnSpc>
                <a:spcPct val="120000"/>
              </a:lnSpc>
              <a:spcAft>
                <a:spcPct val="25000"/>
              </a:spcAft>
            </a:pPr>
            <a:r>
              <a:rPr lang="en-US" sz="2800" dirty="0">
                <a:latin typeface="Comic Sans MS" pitchFamily="66" charset="0"/>
              </a:rPr>
              <a:t>exits the current resident domain </a:t>
            </a:r>
            <a:r>
              <a:rPr lang="en-US" sz="2800" dirty="0">
                <a:solidFill>
                  <a:srgbClr val="FF6D6D"/>
                </a:solidFill>
                <a:latin typeface="Comic Sans MS" pitchFamily="66" charset="0"/>
              </a:rPr>
              <a:t>(to report its location for a new resident domain)</a:t>
            </a:r>
            <a:r>
              <a:rPr lang="en-US" sz="2800" dirty="0">
                <a:latin typeface="Comic Sans MS" pitchFamily="66" charset="0"/>
              </a:rPr>
              <a:t>, or</a:t>
            </a:r>
          </a:p>
          <a:p>
            <a:pPr marL="457200" lvl="1" indent="-339725">
              <a:lnSpc>
                <a:spcPct val="120000"/>
              </a:lnSpc>
              <a:spcAft>
                <a:spcPct val="25000"/>
              </a:spcAft>
            </a:pPr>
            <a:r>
              <a:rPr lang="en-US" sz="2800" dirty="0">
                <a:latin typeface="Comic Sans MS" pitchFamily="66" charset="0"/>
              </a:rPr>
              <a:t>enters or exits a query in the resident domain </a:t>
            </a:r>
            <a:r>
              <a:rPr lang="en-US" sz="2800" dirty="0">
                <a:solidFill>
                  <a:srgbClr val="FF6D6D"/>
                </a:solidFill>
                <a:latin typeface="Comic Sans MS" pitchFamily="66" charset="0"/>
              </a:rPr>
              <a:t>(to update the query)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0" y="1524000"/>
            <a:ext cx="4114800" cy="4648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54563" y="1973263"/>
            <a:ext cx="731837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0" y="3522663"/>
            <a:ext cx="1071563" cy="996950"/>
          </a:xfrm>
          <a:prstGeom prst="rect">
            <a:avLst/>
          </a:prstGeom>
          <a:solidFill>
            <a:schemeClr val="tx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3300"/>
                </a:solidFill>
              </a:rPr>
              <a:t>Q</a:t>
            </a:r>
            <a:r>
              <a:rPr lang="en-US" sz="2400" i="0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797425" y="4740275"/>
            <a:ext cx="508000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077200" y="2176463"/>
            <a:ext cx="506413" cy="132873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999288" y="2209800"/>
            <a:ext cx="620712" cy="1217613"/>
          </a:xfrm>
          <a:prstGeom prst="rect">
            <a:avLst/>
          </a:prstGeom>
          <a:solidFill>
            <a:schemeClr val="tx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3300"/>
                </a:solidFill>
              </a:rPr>
              <a:t>Q</a:t>
            </a:r>
            <a:r>
              <a:rPr lang="en-US" sz="2400" i="0" baseline="-25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108825" y="4297363"/>
            <a:ext cx="508000" cy="774700"/>
          </a:xfrm>
          <a:prstGeom prst="rect">
            <a:avLst/>
          </a:prstGeom>
          <a:solidFill>
            <a:schemeClr val="tx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3300"/>
                </a:solidFill>
              </a:rPr>
              <a:t>Q</a:t>
            </a:r>
            <a:r>
              <a:rPr lang="en-US" sz="2400" i="0" baseline="-25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859713" y="4851400"/>
            <a:ext cx="674687" cy="1106488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486400" y="2438400"/>
            <a:ext cx="2362200" cy="29718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562600" y="2514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Arial" charset="0"/>
              </a:rPr>
              <a:t>Resident Domain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6705600" y="3886200"/>
            <a:ext cx="304800" cy="304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562600" y="5029200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N</a:t>
            </a:r>
            <a:r>
              <a:rPr lang="en-US" sz="1800" b="1" i="0">
                <a:solidFill>
                  <a:schemeClr val="bg1"/>
                </a:solidFill>
                <a:latin typeface="Arial" charset="0"/>
              </a:rPr>
              <a:t> = 3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477000" y="5410200"/>
            <a:ext cx="827088" cy="762000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791200" y="1524000"/>
            <a:ext cx="838200" cy="9144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rgbClr val="0070C0"/>
                </a:solidFill>
              </a:rPr>
              <a:t>Q</a:t>
            </a:r>
            <a:r>
              <a:rPr lang="en-US" sz="2400" i="0" baseline="-25000" dirty="0">
                <a:solidFill>
                  <a:srgbClr val="0070C0"/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Safe Region vs. Resident Domain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352800" y="1676400"/>
            <a:ext cx="4114800" cy="4648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35363" y="2125663"/>
            <a:ext cx="731837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14800" y="3675063"/>
            <a:ext cx="1071563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78225" y="4892675"/>
            <a:ext cx="508000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0" y="2328863"/>
            <a:ext cx="506413" cy="132873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780088" y="2362200"/>
            <a:ext cx="620712" cy="1217613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889625" y="4495800"/>
            <a:ext cx="508000" cy="7747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40513" y="5003800"/>
            <a:ext cx="674687" cy="1106488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4267200" y="2590800"/>
            <a:ext cx="2362200" cy="29718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7772400" y="4387850"/>
            <a:ext cx="121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 dirty="0">
                <a:solidFill>
                  <a:srgbClr val="00B0F0"/>
                </a:solidFill>
                <a:latin typeface="Arial" charset="0"/>
              </a:rPr>
              <a:t>Resident </a:t>
            </a:r>
            <a:r>
              <a:rPr lang="en-US" sz="1600" b="1" dirty="0">
                <a:solidFill>
                  <a:srgbClr val="00B0F0"/>
                </a:solidFill>
                <a:latin typeface="Arial" charset="0"/>
              </a:rPr>
              <a:t>d</a:t>
            </a:r>
            <a:r>
              <a:rPr lang="en-US" sz="1600" b="1" i="0" dirty="0">
                <a:solidFill>
                  <a:srgbClr val="00B0F0"/>
                </a:solidFill>
                <a:latin typeface="Arial" charset="0"/>
              </a:rPr>
              <a:t>omain of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" charset="0"/>
              </a:rPr>
              <a:t>mobile object A</a:t>
            </a:r>
            <a:endParaRPr lang="en-US" sz="1600" b="1" i="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257800" y="5562600"/>
            <a:ext cx="827088" cy="762000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572000" y="1676400"/>
            <a:ext cx="838200" cy="9144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705600" y="4572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5181600" y="3581400"/>
            <a:ext cx="16764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 Box 13"/>
          <p:cNvSpPr txBox="1">
            <a:spLocks noChangeArrowheads="1"/>
          </p:cNvSpPr>
          <p:nvPr/>
        </p:nvSpPr>
        <p:spPr bwMode="auto">
          <a:xfrm>
            <a:off x="7848600" y="36068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  <a:latin typeface="Arial" charset="0"/>
              </a:rPr>
              <a:t>Safe region</a:t>
            </a:r>
          </a:p>
        </p:txBody>
      </p:sp>
      <p:cxnSp>
        <p:nvCxnSpPr>
          <p:cNvPr id="17427" name="Straight Arrow Connector 30"/>
          <p:cNvCxnSpPr>
            <a:cxnSpLocks noChangeShapeType="1"/>
            <a:stCxn id="17426" idx="1"/>
          </p:cNvCxnSpPr>
          <p:nvPr/>
        </p:nvCxnSpPr>
        <p:spPr bwMode="auto">
          <a:xfrm rot="10800000" flipV="1">
            <a:off x="6934200" y="3898900"/>
            <a:ext cx="914400" cy="139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56711" y="1392936"/>
            <a:ext cx="2922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kumimoji="1" lang="en-US" sz="2200" i="0" kern="0" dirty="0">
                <a:latin typeface="Comic Sans MS" pitchFamily="66" charset="0"/>
              </a:rPr>
              <a:t>Safe Region is relatively smaller, and  incurs </a:t>
            </a:r>
            <a:r>
              <a:rPr kumimoji="1" lang="en-US" sz="2200" kern="0" dirty="0">
                <a:latin typeface="Comic Sans MS" pitchFamily="66" charset="0"/>
              </a:rPr>
              <a:t>significant</a:t>
            </a:r>
            <a:r>
              <a:rPr kumimoji="1" lang="en-US" sz="2200" i="0" kern="0" dirty="0">
                <a:latin typeface="Comic Sans MS" pitchFamily="66" charset="0"/>
              </a:rPr>
              <a:t>ly more communication </a:t>
            </a:r>
            <a:r>
              <a:rPr kumimoji="1" lang="en-US" sz="2200" i="0" kern="0" dirty="0">
                <a:solidFill>
                  <a:schemeClr val="bg1">
                    <a:lumMod val="50000"/>
                    <a:lumOff val="50000"/>
                  </a:schemeClr>
                </a:solidFill>
                <a:latin typeface="Comic Sans MS" pitchFamily="66" charset="0"/>
              </a:rPr>
              <a:t>(location updates) </a:t>
            </a:r>
            <a:r>
              <a:rPr kumimoji="1" lang="en-US" sz="2200" kern="0" dirty="0">
                <a:latin typeface="Comic Sans MS" pitchFamily="66" charset="0"/>
              </a:rPr>
              <a:t>and computation </a:t>
            </a:r>
            <a:r>
              <a:rPr kumimoji="1" lang="en-US" sz="2200" kern="0" dirty="0">
                <a:solidFill>
                  <a:schemeClr val="bg1">
                    <a:lumMod val="50000"/>
                    <a:lumOff val="50000"/>
                  </a:schemeClr>
                </a:solidFill>
                <a:latin typeface="Comic Sans MS" pitchFamily="66" charset="0"/>
              </a:rPr>
              <a:t>(computing new safe regions)</a:t>
            </a:r>
            <a:endParaRPr kumimoji="1" lang="en-US" sz="2200" i="0" kern="0" dirty="0">
              <a:solidFill>
                <a:schemeClr val="bg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Safe Region vs. Resident Domain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352800" y="1676400"/>
            <a:ext cx="4114800" cy="4648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35363" y="2125663"/>
            <a:ext cx="731837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14800" y="3675063"/>
            <a:ext cx="1071563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78225" y="4892675"/>
            <a:ext cx="508000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0" y="2328863"/>
            <a:ext cx="506413" cy="132873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780088" y="2362200"/>
            <a:ext cx="620712" cy="1217613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889625" y="4495800"/>
            <a:ext cx="508000" cy="7747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40513" y="5003800"/>
            <a:ext cx="674687" cy="1106488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4267200" y="2590800"/>
            <a:ext cx="2362200" cy="29718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257800" y="5562600"/>
            <a:ext cx="827088" cy="762000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572000" y="1676400"/>
            <a:ext cx="838200" cy="9144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5181600" y="3581400"/>
            <a:ext cx="16764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56711" y="1392936"/>
            <a:ext cx="28436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kumimoji="1" lang="en-US" sz="2400" kern="0" dirty="0">
                <a:latin typeface="Comic Sans MS" pitchFamily="66" charset="0"/>
              </a:rPr>
              <a:t>When an object enters a query region, both techniques need to communicate with the server</a:t>
            </a:r>
            <a:endParaRPr kumimoji="1" lang="en-US" sz="2400" i="0" kern="0" dirty="0">
              <a:latin typeface="Comic Sans MS" pitchFamily="66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918200" y="3320003"/>
            <a:ext cx="381000" cy="521208"/>
          </a:xfrm>
          <a:prstGeom prst="upArrow">
            <a:avLst/>
          </a:prstGeom>
          <a:solidFill>
            <a:srgbClr val="F2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237988" y="3022663"/>
            <a:ext cx="597408" cy="37642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32674BE-DB5C-4BA0-BB70-8C9216B4ED07}"/>
              </a:ext>
            </a:extLst>
          </p:cNvPr>
          <p:cNvSpPr/>
          <p:nvPr/>
        </p:nvSpPr>
        <p:spPr>
          <a:xfrm>
            <a:off x="6712204" y="3685002"/>
            <a:ext cx="1898396" cy="788534"/>
          </a:xfrm>
          <a:prstGeom prst="cloudCallout">
            <a:avLst>
              <a:gd name="adj1" fmla="val -69683"/>
              <a:gd name="adj2" fmla="val -37496"/>
            </a:avLst>
          </a:prstGeom>
          <a:solidFill>
            <a:srgbClr val="FF6D6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Need a new safe region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99D9A03-412A-46A5-BD44-4CA662F195EF}"/>
              </a:ext>
            </a:extLst>
          </p:cNvPr>
          <p:cNvSpPr/>
          <p:nvPr/>
        </p:nvSpPr>
        <p:spPr>
          <a:xfrm>
            <a:off x="3382963" y="3263333"/>
            <a:ext cx="1583975" cy="788534"/>
          </a:xfrm>
          <a:prstGeom prst="cloudCallout">
            <a:avLst>
              <a:gd name="adj1" fmla="val 63524"/>
              <a:gd name="adj2" fmla="val -50100"/>
            </a:avLst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Need to update Q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3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800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Safe Region vs. Resident Domain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352800" y="1676400"/>
            <a:ext cx="4114800" cy="4648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35363" y="2125663"/>
            <a:ext cx="731837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14800" y="3675063"/>
            <a:ext cx="1071563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78225" y="4892675"/>
            <a:ext cx="508000" cy="99695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0" y="2328863"/>
            <a:ext cx="506413" cy="132873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780088" y="2362200"/>
            <a:ext cx="620712" cy="1217613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889625" y="4495800"/>
            <a:ext cx="508000" cy="7747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40513" y="5003800"/>
            <a:ext cx="674687" cy="1106488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4267200" y="2590800"/>
            <a:ext cx="2362200" cy="29718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7772400" y="4387850"/>
            <a:ext cx="121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 dirty="0">
                <a:solidFill>
                  <a:srgbClr val="00B0F0"/>
                </a:solidFill>
                <a:latin typeface="Arial" charset="0"/>
              </a:rPr>
              <a:t>Resident </a:t>
            </a:r>
            <a:r>
              <a:rPr lang="en-US" sz="1600" b="1" dirty="0">
                <a:solidFill>
                  <a:srgbClr val="00B0F0"/>
                </a:solidFill>
                <a:latin typeface="Arial" charset="0"/>
              </a:rPr>
              <a:t>d</a:t>
            </a:r>
            <a:r>
              <a:rPr lang="en-US" sz="1600" b="1" i="0" dirty="0">
                <a:solidFill>
                  <a:srgbClr val="00B0F0"/>
                </a:solidFill>
                <a:latin typeface="Arial" charset="0"/>
              </a:rPr>
              <a:t>omain of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" charset="0"/>
              </a:rPr>
              <a:t>mobile object A</a:t>
            </a:r>
            <a:endParaRPr lang="en-US" sz="1600" b="1" i="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257800" y="5562600"/>
            <a:ext cx="827088" cy="762000"/>
          </a:xfrm>
          <a:prstGeom prst="rect">
            <a:avLst/>
          </a:prstGeom>
          <a:solidFill>
            <a:schemeClr val="tx1"/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572000" y="1676400"/>
            <a:ext cx="838200" cy="9144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400" i="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705600" y="4572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5181600" y="3581400"/>
            <a:ext cx="16764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 Box 13"/>
          <p:cNvSpPr txBox="1">
            <a:spLocks noChangeArrowheads="1"/>
          </p:cNvSpPr>
          <p:nvPr/>
        </p:nvSpPr>
        <p:spPr bwMode="auto">
          <a:xfrm>
            <a:off x="7848600" y="36068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  <a:latin typeface="Arial" charset="0"/>
              </a:rPr>
              <a:t>Safe region</a:t>
            </a:r>
          </a:p>
        </p:txBody>
      </p:sp>
      <p:cxnSp>
        <p:nvCxnSpPr>
          <p:cNvPr id="17427" name="Straight Arrow Connector 30"/>
          <p:cNvCxnSpPr>
            <a:cxnSpLocks noChangeShapeType="1"/>
            <a:stCxn id="17426" idx="1"/>
          </p:cNvCxnSpPr>
          <p:nvPr/>
        </p:nvCxnSpPr>
        <p:spPr bwMode="auto">
          <a:xfrm rot="10800000" flipV="1">
            <a:off x="6934200" y="3898900"/>
            <a:ext cx="914400" cy="139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41312" y="1447800"/>
            <a:ext cx="29225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kern="0" dirty="0">
                <a:solidFill>
                  <a:srgbClr val="2FC9FF"/>
                </a:solidFill>
                <a:latin typeface="Comic Sans MS" pitchFamily="66" charset="0"/>
              </a:rPr>
              <a:t>Resident Domain</a:t>
            </a:r>
            <a:r>
              <a:rPr kumimoji="1" lang="en-US" sz="2200" kern="0" dirty="0">
                <a:latin typeface="Comic Sans MS" pitchFamily="66" charset="0"/>
              </a:rPr>
              <a:t>: the object tells the server which queries to update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sz="2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Distributed processing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i="0" kern="0" dirty="0">
                <a:solidFill>
                  <a:srgbClr val="2FC9FF"/>
                </a:solidFill>
                <a:latin typeface="Comic Sans MS" pitchFamily="66" charset="0"/>
              </a:rPr>
              <a:t>Safe Region</a:t>
            </a:r>
            <a:r>
              <a:rPr kumimoji="1" lang="en-US" sz="2200" i="0" kern="0" dirty="0">
                <a:latin typeface="Comic Sans MS" pitchFamily="66" charset="0"/>
              </a:rPr>
              <a:t>:  The server needs to determine the queries to update given the object location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sz="2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Centralized processing</a:t>
            </a:r>
            <a:endParaRPr kumimoji="1" lang="en-US" sz="2200" i="0" kern="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ight Arrow 2">
            <a:extLst>
              <a:ext uri="{FF2B5EF4-FFF2-40B4-BE49-F238E27FC236}">
                <a16:creationId xmlns:a16="http://schemas.microsoft.com/office/drawing/2014/main" id="{9374DEB4-195A-4642-878A-7582AE8A4706}"/>
              </a:ext>
            </a:extLst>
          </p:cNvPr>
          <p:cNvSpPr/>
          <p:nvPr/>
        </p:nvSpPr>
        <p:spPr>
          <a:xfrm>
            <a:off x="5237988" y="3022663"/>
            <a:ext cx="597408" cy="37642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7BB597B-AF4A-423F-8982-2AF255A37E94}"/>
              </a:ext>
            </a:extLst>
          </p:cNvPr>
          <p:cNvSpPr/>
          <p:nvPr/>
        </p:nvSpPr>
        <p:spPr>
          <a:xfrm>
            <a:off x="3382963" y="3263333"/>
            <a:ext cx="1583975" cy="788534"/>
          </a:xfrm>
          <a:prstGeom prst="cloudCallout">
            <a:avLst>
              <a:gd name="adj1" fmla="val 63524"/>
              <a:gd name="adj2" fmla="val -50100"/>
            </a:avLst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Need to update Q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23" name="Up Arrow 1">
            <a:extLst>
              <a:ext uri="{FF2B5EF4-FFF2-40B4-BE49-F238E27FC236}">
                <a16:creationId xmlns:a16="http://schemas.microsoft.com/office/drawing/2014/main" id="{80D0CFD3-14AA-40FF-A7E0-5929A6E5CF52}"/>
              </a:ext>
            </a:extLst>
          </p:cNvPr>
          <p:cNvSpPr/>
          <p:nvPr/>
        </p:nvSpPr>
        <p:spPr>
          <a:xfrm>
            <a:off x="5918200" y="3320003"/>
            <a:ext cx="381000" cy="521208"/>
          </a:xfrm>
          <a:prstGeom prst="upArrow">
            <a:avLst/>
          </a:prstGeom>
          <a:solidFill>
            <a:srgbClr val="F2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1A28773-3D24-4551-A793-64240F0CE1D5}"/>
              </a:ext>
            </a:extLst>
          </p:cNvPr>
          <p:cNvSpPr/>
          <p:nvPr/>
        </p:nvSpPr>
        <p:spPr>
          <a:xfrm>
            <a:off x="6767512" y="1752599"/>
            <a:ext cx="2071688" cy="1567403"/>
          </a:xfrm>
          <a:prstGeom prst="wedgeRoundRectCallout">
            <a:avLst>
              <a:gd name="adj1" fmla="val -75259"/>
              <a:gd name="adj2" fmla="val 50657"/>
              <a:gd name="adj3" fmla="val 16667"/>
            </a:avLst>
          </a:prstGeom>
          <a:solidFill>
            <a:srgbClr val="FF9B9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Server needs to determine the affected queries and update them accordingly</a:t>
            </a:r>
          </a:p>
        </p:txBody>
      </p:sp>
    </p:spTree>
    <p:extLst>
      <p:ext uri="{BB962C8B-B14F-4D97-AF65-F5344CB8AC3E}">
        <p14:creationId xmlns:p14="http://schemas.microsoft.com/office/powerpoint/2010/main" val="41798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2833688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14400" y="3176588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9900"/>
                </a:solidFill>
              </a:rPr>
              <a:t>Q</a:t>
            </a:r>
            <a:r>
              <a:rPr lang="en-US" sz="2400" i="0" baseline="-250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400" y="4967288"/>
            <a:ext cx="1600200" cy="685800"/>
          </a:xfrm>
          <a:prstGeom prst="rect">
            <a:avLst/>
          </a:prstGeom>
          <a:solidFill>
            <a:schemeClr val="bg1"/>
          </a:soli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9900"/>
                </a:solidFill>
              </a:rPr>
              <a:t>Q</a:t>
            </a:r>
            <a:r>
              <a:rPr lang="en-US" sz="2400" i="0" baseline="-25000">
                <a:solidFill>
                  <a:srgbClr val="FF9900"/>
                </a:solidFill>
              </a:rPr>
              <a:t>4</a:t>
            </a:r>
            <a:endParaRPr lang="en-US" sz="2400" i="0">
              <a:solidFill>
                <a:srgbClr val="FF99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33600" y="3138488"/>
            <a:ext cx="13716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9900"/>
                </a:solidFill>
              </a:rPr>
              <a:t>Q</a:t>
            </a:r>
            <a:r>
              <a:rPr lang="en-US" sz="2400" i="0" baseline="-25000">
                <a:solidFill>
                  <a:srgbClr val="FF9900"/>
                </a:solidFill>
              </a:rPr>
              <a:t>2</a:t>
            </a:r>
            <a:endParaRPr lang="en-US" sz="2400" i="0">
              <a:solidFill>
                <a:srgbClr val="FF99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48000" y="3138488"/>
            <a:ext cx="533400" cy="2133600"/>
          </a:xfrm>
          <a:prstGeom prst="rect">
            <a:avLst/>
          </a:prstGeom>
          <a:solidFill>
            <a:schemeClr val="bg1"/>
          </a:soli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9900"/>
                </a:solidFill>
              </a:rPr>
              <a:t>Q</a:t>
            </a:r>
            <a:r>
              <a:rPr lang="en-US" sz="2400" i="0" baseline="-25000">
                <a:solidFill>
                  <a:srgbClr val="FF9900"/>
                </a:solidFill>
              </a:rPr>
              <a:t>3</a:t>
            </a:r>
            <a:endParaRPr lang="en-US" sz="2400" i="0">
              <a:solidFill>
                <a:srgbClr val="FF99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048000" y="3900488"/>
            <a:ext cx="533400" cy="3175"/>
          </a:xfrm>
          <a:prstGeom prst="line">
            <a:avLst/>
          </a:prstGeom>
          <a:noFill/>
          <a:ln w="158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724400" y="2833688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953000" y="3138488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715000" y="4967288"/>
            <a:ext cx="914400" cy="6858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42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172200" y="3138488"/>
            <a:ext cx="9144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21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086600" y="3443288"/>
            <a:ext cx="533400" cy="18669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31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086600" y="3138488"/>
            <a:ext cx="5334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22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953000" y="4967288"/>
            <a:ext cx="762000" cy="6858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9900"/>
                </a:solidFill>
              </a:rPr>
              <a:t>R</a:t>
            </a:r>
            <a:r>
              <a:rPr lang="en-US" sz="2400" baseline="-25000">
                <a:solidFill>
                  <a:srgbClr val="FF9900"/>
                </a:solidFill>
              </a:rPr>
              <a:t>41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038600" y="4430713"/>
            <a:ext cx="533400" cy="3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7086600" y="2376488"/>
            <a:ext cx="0" cy="3886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4267200" y="3900488"/>
            <a:ext cx="40386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715000" y="2376488"/>
            <a:ext cx="0" cy="3886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Determine the Resident Domain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85800" y="6034088"/>
            <a:ext cx="3200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>
                <a:latin typeface="Arial" charset="0"/>
              </a:rPr>
              <a:t>Query Q</a:t>
            </a:r>
            <a:r>
              <a:rPr lang="en-US" sz="1800" i="0" baseline="-25000">
                <a:latin typeface="Arial" charset="0"/>
              </a:rPr>
              <a:t>2</a:t>
            </a:r>
            <a:r>
              <a:rPr lang="en-US" sz="1800" i="0">
                <a:latin typeface="Arial" charset="0"/>
              </a:rPr>
              <a:t> overlaps query Q</a:t>
            </a:r>
            <a:r>
              <a:rPr lang="en-US" sz="1800" i="0" baseline="-25000">
                <a:latin typeface="Arial" charset="0"/>
              </a:rPr>
              <a:t>3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438871" y="1432619"/>
            <a:ext cx="1514629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</a:t>
            </a:r>
            <a:r>
              <a:rPr lang="en-US" sz="160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22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i</a:t>
            </a:r>
            <a:r>
              <a:rPr lang="en-US" sz="160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s the monitoring region of both Q</a:t>
            </a:r>
            <a:r>
              <a:rPr lang="en-US" sz="1600" i="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2</a:t>
            </a:r>
            <a:r>
              <a:rPr lang="en-US" sz="160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and Q</a:t>
            </a:r>
            <a:r>
              <a:rPr lang="en-US" sz="1600" i="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362200" y="1858169"/>
            <a:ext cx="3505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Space is dynamically partitioned into disjoint subdomains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5257800" y="2376488"/>
            <a:ext cx="381000" cy="30480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Text Box 22"/>
          <p:cNvSpPr txBox="1">
            <a:spLocks noChangeArrowheads="1"/>
          </p:cNvSpPr>
          <p:nvPr/>
        </p:nvSpPr>
        <p:spPr bwMode="auto">
          <a:xfrm>
            <a:off x="7924800" y="5284033"/>
            <a:ext cx="121920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</a:t>
            </a:r>
            <a:r>
              <a:rPr lang="en-US" sz="160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31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is a</a:t>
            </a:r>
            <a:r>
              <a:rPr lang="en-US" sz="160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monitoring region of Q</a:t>
            </a:r>
            <a:r>
              <a:rPr lang="en-US" sz="1600" i="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 flipV="1">
            <a:off x="7467600" y="4870450"/>
            <a:ext cx="685800" cy="454026"/>
          </a:xfrm>
          <a:prstGeom prst="line">
            <a:avLst/>
          </a:prstGeom>
          <a:noFill/>
          <a:ln w="25400">
            <a:solidFill>
              <a:srgbClr val="F7860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429500" y="2605088"/>
            <a:ext cx="247650" cy="762000"/>
          </a:xfrm>
          <a:prstGeom prst="straightConnector1">
            <a:avLst/>
          </a:prstGeom>
          <a:ln w="28575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>
            <a:extLst>
              <a:ext uri="{FF2B5EF4-FFF2-40B4-BE49-F238E27FC236}">
                <a16:creationId xmlns:a16="http://schemas.microsoft.com/office/drawing/2014/main" id="{6D5111AE-21C8-4895-9723-10D374D8E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1450144"/>
            <a:ext cx="126667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</a:t>
            </a:r>
            <a:r>
              <a:rPr lang="en-US" sz="160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21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is a</a:t>
            </a:r>
            <a:r>
              <a:rPr lang="en-US" sz="160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monitoring region of Q</a:t>
            </a:r>
            <a:r>
              <a:rPr lang="en-US" sz="1600" i="0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0CA882-1DA7-42FA-9698-6B8D6C7B8F84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53200" y="2281141"/>
            <a:ext cx="99934" cy="1071263"/>
          </a:xfrm>
          <a:prstGeom prst="straightConnector1">
            <a:avLst/>
          </a:prstGeom>
          <a:ln w="28575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218838-90A1-495D-AEE8-1856AF136666}"/>
              </a:ext>
            </a:extLst>
          </p:cNvPr>
          <p:cNvSpPr/>
          <p:nvPr/>
        </p:nvSpPr>
        <p:spPr>
          <a:xfrm>
            <a:off x="6095999" y="3065524"/>
            <a:ext cx="1581145" cy="8968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14D61-4418-45BD-98DA-2DFDDCBC47DD}"/>
              </a:ext>
            </a:extLst>
          </p:cNvPr>
          <p:cNvSpPr txBox="1"/>
          <p:nvPr/>
        </p:nvSpPr>
        <p:spPr>
          <a:xfrm>
            <a:off x="5575556" y="2763551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/>
      <p:bldP spid="184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2438400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14400" y="2781300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1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00" y="4572000"/>
            <a:ext cx="16002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4</a:t>
            </a:r>
            <a:endParaRPr lang="en-US" sz="2400" i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33600" y="2743200"/>
            <a:ext cx="13716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2</a:t>
            </a:r>
            <a:endParaRPr lang="en-US" sz="2400" i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048000" y="2743200"/>
            <a:ext cx="533400" cy="21336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3</a:t>
            </a:r>
            <a:endParaRPr lang="en-US" sz="2400" i="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048000" y="3505200"/>
            <a:ext cx="533400" cy="3175"/>
          </a:xfrm>
          <a:prstGeom prst="line">
            <a:avLst/>
          </a:prstGeom>
          <a:noFill/>
          <a:ln w="1587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724400" y="2438400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953000" y="2743200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715000" y="4572000"/>
            <a:ext cx="9144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42</a:t>
            </a:r>
            <a:endParaRPr lang="en-US" sz="240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172200" y="2743200"/>
            <a:ext cx="914400" cy="762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21</a:t>
            </a:r>
            <a:endParaRPr lang="en-US" sz="24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086600" y="3048000"/>
            <a:ext cx="533400" cy="18669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2400" baseline="-25000">
                <a:solidFill>
                  <a:schemeClr val="bg2"/>
                </a:solidFill>
              </a:rPr>
              <a:t>31</a:t>
            </a:r>
            <a:endParaRPr lang="en-US" sz="240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086600" y="2743200"/>
            <a:ext cx="533400" cy="762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22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953000" y="4572000"/>
            <a:ext cx="7620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41</a:t>
            </a:r>
            <a:endParaRPr 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038600" y="4035425"/>
            <a:ext cx="533400" cy="3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086600" y="1981200"/>
            <a:ext cx="0" cy="3886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4267200" y="3505200"/>
            <a:ext cx="40386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715000" y="1981200"/>
            <a:ext cx="0" cy="4114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715000" y="3505200"/>
            <a:ext cx="13716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6270625" y="3810000"/>
            <a:ext cx="358775" cy="381000"/>
          </a:xfrm>
          <a:prstGeom prst="ellipse">
            <a:avLst/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B685DB"/>
                </a:solidFill>
                <a:latin typeface="Comic Sans MS" pitchFamily="66" charset="0"/>
              </a:rPr>
              <a:t>Determine the Resident Domain</a:t>
            </a: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5943601" y="5828875"/>
            <a:ext cx="2219326" cy="742952"/>
          </a:xfrm>
          <a:prstGeom prst="cloudCallout">
            <a:avLst>
              <a:gd name="adj1" fmla="val -13805"/>
              <a:gd name="adj2" fmla="val -999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>
              <a:lnSpc>
                <a:spcPts val="1900"/>
              </a:lnSpc>
            </a:pPr>
            <a:r>
              <a:rPr lang="en-US" sz="1800" i="0" dirty="0">
                <a:latin typeface="Arial" charset="0"/>
              </a:rPr>
              <a:t>Too small for mobile node </a:t>
            </a:r>
            <a:r>
              <a:rPr lang="en-US" sz="1800" i="1" dirty="0">
                <a:latin typeface="Arial" charset="0"/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2438400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2781300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4572000"/>
            <a:ext cx="16002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4</a:t>
            </a:r>
            <a:endParaRPr lang="en-US" sz="2400" i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33600" y="2743200"/>
            <a:ext cx="13716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2</a:t>
            </a:r>
            <a:endParaRPr lang="en-US" sz="2400" i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0" y="2743200"/>
            <a:ext cx="533400" cy="21336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Q</a:t>
            </a:r>
            <a:r>
              <a:rPr lang="en-US" sz="2400" i="0" baseline="-25000"/>
              <a:t>3</a:t>
            </a:r>
            <a:endParaRPr lang="en-US" sz="2400" i="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048000" y="3505200"/>
            <a:ext cx="533400" cy="3175"/>
          </a:xfrm>
          <a:prstGeom prst="line">
            <a:avLst/>
          </a:prstGeom>
          <a:noFill/>
          <a:ln w="1587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724400" y="2438400"/>
            <a:ext cx="3200400" cy="3200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953000" y="2743200"/>
            <a:ext cx="533400" cy="5715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1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715000" y="4572000"/>
            <a:ext cx="914400" cy="6858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42</a:t>
            </a:r>
            <a:endParaRPr lang="en-US" sz="24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172200" y="2743200"/>
            <a:ext cx="9144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21</a:t>
            </a:r>
            <a:endParaRPr lang="en-US" sz="24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086600" y="3048000"/>
            <a:ext cx="533400" cy="18669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31</a:t>
            </a:r>
            <a:endParaRPr lang="en-US" sz="24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7086600" y="2743200"/>
            <a:ext cx="533400" cy="762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22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953000" y="4572000"/>
            <a:ext cx="762000" cy="6858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</a:t>
            </a:r>
            <a:r>
              <a:rPr lang="en-US" sz="2400" baseline="-25000"/>
              <a:t>41</a:t>
            </a:r>
            <a:endParaRPr lang="en-US" sz="2400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038600" y="4035425"/>
            <a:ext cx="533400" cy="3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086600" y="1981200"/>
            <a:ext cx="0" cy="4114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4267200" y="3505200"/>
            <a:ext cx="40386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715000" y="1981200"/>
            <a:ext cx="0" cy="3886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715000" y="2438400"/>
            <a:ext cx="2209800" cy="320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6270625" y="3810000"/>
            <a:ext cx="358775" cy="381000"/>
          </a:xfrm>
          <a:prstGeom prst="ellipse">
            <a:avLst/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B685DB"/>
                </a:solidFill>
              </a:rPr>
              <a:t>Determine the Resident Domain</a:t>
            </a:r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4267200" y="5791200"/>
            <a:ext cx="3352800" cy="914400"/>
          </a:xfrm>
          <a:prstGeom prst="wedgeRoundRectCallout">
            <a:avLst>
              <a:gd name="adj1" fmla="val 25257"/>
              <a:gd name="adj2" fmla="val -92931"/>
              <a:gd name="adj3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en-US" sz="1800" i="0" dirty="0">
                <a:latin typeface="Arial" charset="0"/>
              </a:rPr>
              <a:t>Use a larger Resident domain for </a:t>
            </a:r>
            <a:r>
              <a:rPr lang="en-US" sz="1800" i="1" dirty="0">
                <a:latin typeface="Arial" charset="0"/>
              </a:rPr>
              <a:t>a, </a:t>
            </a:r>
            <a:r>
              <a:rPr lang="en-US" sz="1800" dirty="0">
                <a:latin typeface="Arial" charset="0"/>
              </a:rPr>
              <a:t>less communication but more local query computation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Domain Decomposition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1" y="1478643"/>
            <a:ext cx="5822951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40000"/>
              </a:spcAft>
            </a:pPr>
            <a:r>
              <a:rPr lang="en-US" sz="2800" dirty="0" err="1">
                <a:latin typeface="Comic Sans MS" pitchFamily="66" charset="0"/>
              </a:rPr>
              <a:t>Suddomains</a:t>
            </a:r>
            <a:r>
              <a:rPr lang="en-US" sz="2800" dirty="0">
                <a:latin typeface="Comic Sans MS" pitchFamily="66" charset="0"/>
              </a:rPr>
              <a:t> and monitoring regions are maintained using BP-tree (</a:t>
            </a:r>
            <a:r>
              <a:rPr lang="en-US" sz="2800" i="1" dirty="0">
                <a:solidFill>
                  <a:schemeClr val="hlink"/>
                </a:solidFill>
                <a:latin typeface="Comic Sans MS" pitchFamily="66" charset="0"/>
              </a:rPr>
              <a:t>Binary Partitioning Tree</a:t>
            </a:r>
            <a:r>
              <a:rPr lang="en-US" sz="2800" dirty="0">
                <a:latin typeface="Comic Sans MS" pitchFamily="66" charset="0"/>
              </a:rPr>
              <a:t>)</a:t>
            </a:r>
          </a:p>
          <a:p>
            <a:pPr>
              <a:spcAft>
                <a:spcPct val="20000"/>
              </a:spcAft>
            </a:pPr>
            <a:r>
              <a:rPr lang="en-US" sz="2800" dirty="0">
                <a:latin typeface="Comic Sans MS" pitchFamily="66" charset="0"/>
              </a:rPr>
              <a:t>For each new query, </a:t>
            </a:r>
          </a:p>
          <a:p>
            <a:pPr lvl="1">
              <a:spcAft>
                <a:spcPts val="800"/>
              </a:spcAft>
            </a:pPr>
            <a:r>
              <a:rPr lang="en-US" sz="2400" dirty="0">
                <a:latin typeface="Comic Sans MS" pitchFamily="66" charset="0"/>
              </a:rPr>
              <a:t>Search BP-tree to find subdomains that overlap with the footprint of the query.</a:t>
            </a:r>
          </a:p>
          <a:p>
            <a:pPr lvl="1">
              <a:spcAft>
                <a:spcPts val="800"/>
              </a:spcAft>
            </a:pPr>
            <a:r>
              <a:rPr lang="en-US" sz="2400" dirty="0">
                <a:latin typeface="Comic Sans MS" pitchFamily="66" charset="0"/>
              </a:rPr>
              <a:t>Insert the monitoring regions of the query into their respective subdomain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Split a subdomain if its number of monitoring regions exceeds the threshold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943599" y="1683003"/>
            <a:ext cx="2925763" cy="445129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950076" y="4602103"/>
            <a:ext cx="1066800" cy="10668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7178676" y="5135503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1511" name="Straight Connector 8"/>
          <p:cNvCxnSpPr>
            <a:cxnSpLocks noChangeShapeType="1"/>
            <a:stCxn id="21509" idx="0"/>
            <a:endCxn id="21509" idx="2"/>
          </p:cNvCxnSpPr>
          <p:nvPr/>
        </p:nvCxnSpPr>
        <p:spPr bwMode="auto">
          <a:xfrm rot="16200000" flipH="1">
            <a:off x="6949282" y="5136296"/>
            <a:ext cx="1066800" cy="1588"/>
          </a:xfrm>
          <a:prstGeom prst="line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/>
          </a:ln>
        </p:spPr>
      </p:cxn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118351" y="5210115"/>
            <a:ext cx="441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 dirty="0">
                <a:latin typeface="Arial" charset="0"/>
                <a:cs typeface="Arial" charset="0"/>
              </a:rPr>
              <a:t>R</a:t>
            </a:r>
            <a:r>
              <a:rPr lang="en-US" sz="1400" i="0" baseline="-25000" dirty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7481887" y="5141617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  <a:cs typeface="Arial" charset="0"/>
              </a:rPr>
              <a:t>R</a:t>
            </a:r>
            <a:r>
              <a:rPr lang="en-US" sz="1400" i="0" baseline="-25000">
                <a:latin typeface="Arial" charset="0"/>
                <a:cs typeface="Arial" charset="0"/>
              </a:rPr>
              <a:t>12</a:t>
            </a:r>
          </a:p>
        </p:txBody>
      </p:sp>
      <p:cxnSp>
        <p:nvCxnSpPr>
          <p:cNvPr id="21516" name="Straight Arrow Connector 15"/>
          <p:cNvCxnSpPr>
            <a:cxnSpLocks noChangeShapeType="1"/>
          </p:cNvCxnSpPr>
          <p:nvPr/>
        </p:nvCxnSpPr>
        <p:spPr bwMode="auto">
          <a:xfrm rot="5400000">
            <a:off x="6988176" y="4565590"/>
            <a:ext cx="457200" cy="762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517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7407276" y="4603690"/>
            <a:ext cx="533400" cy="762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6797676" y="5746690"/>
            <a:ext cx="203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chemeClr val="bg1"/>
                </a:solidFill>
                <a:latin typeface="Arial" charset="0"/>
                <a:cs typeface="Arial" charset="0"/>
              </a:rPr>
              <a:t>Two monitoring regions</a:t>
            </a:r>
          </a:p>
        </p:txBody>
      </p:sp>
      <p:cxnSp>
        <p:nvCxnSpPr>
          <p:cNvPr id="21519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7254876" y="5594290"/>
            <a:ext cx="304800" cy="1524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520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7483476" y="5594290"/>
            <a:ext cx="304800" cy="1524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5" name="Oval Callout 4"/>
          <p:cNvSpPr/>
          <p:nvPr/>
        </p:nvSpPr>
        <p:spPr>
          <a:xfrm>
            <a:off x="7940676" y="4565894"/>
            <a:ext cx="793751" cy="609103"/>
          </a:xfrm>
          <a:prstGeom prst="wedgeEllipseCallout">
            <a:avLst>
              <a:gd name="adj1" fmla="val -45180"/>
              <a:gd name="adj2" fmla="val 54022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US" sz="1600" dirty="0" err="1"/>
              <a:t>NewQuery</a:t>
            </a:r>
            <a:endParaRPr lang="en-US" sz="16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409597-9D09-49EB-8840-A578FB6FCC02}"/>
              </a:ext>
            </a:extLst>
          </p:cNvPr>
          <p:cNvSpPr/>
          <p:nvPr/>
        </p:nvSpPr>
        <p:spPr>
          <a:xfrm>
            <a:off x="6301581" y="2209800"/>
            <a:ext cx="2209800" cy="2146271"/>
          </a:xfrm>
          <a:prstGeom prst="triangle">
            <a:avLst>
              <a:gd name="adj" fmla="val 4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BP-tree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10B65-FEA9-4254-B88A-12D15F5822F7}"/>
              </a:ext>
            </a:extLst>
          </p:cNvPr>
          <p:cNvSpPr/>
          <p:nvPr/>
        </p:nvSpPr>
        <p:spPr>
          <a:xfrm>
            <a:off x="7162800" y="5114142"/>
            <a:ext cx="790573" cy="420936"/>
          </a:xfrm>
          <a:prstGeom prst="roundRect">
            <a:avLst>
              <a:gd name="adj" fmla="val 6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45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Domain Decomposition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943599" y="1683003"/>
            <a:ext cx="2925763" cy="445129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950076" y="4602103"/>
            <a:ext cx="1066800" cy="10668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7178676" y="5135503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1511" name="Straight Connector 8"/>
          <p:cNvCxnSpPr>
            <a:cxnSpLocks noChangeShapeType="1"/>
            <a:stCxn id="21509" idx="0"/>
            <a:endCxn id="21509" idx="2"/>
          </p:cNvCxnSpPr>
          <p:nvPr/>
        </p:nvCxnSpPr>
        <p:spPr bwMode="auto">
          <a:xfrm rot="16200000" flipH="1">
            <a:off x="6949282" y="5136296"/>
            <a:ext cx="1066800" cy="1588"/>
          </a:xfrm>
          <a:prstGeom prst="line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/>
          </a:ln>
        </p:spPr>
      </p:cxn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118351" y="5210115"/>
            <a:ext cx="441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 dirty="0">
                <a:latin typeface="Arial" charset="0"/>
                <a:cs typeface="Arial" charset="0"/>
              </a:rPr>
              <a:t>R</a:t>
            </a:r>
            <a:r>
              <a:rPr lang="en-US" sz="1400" i="0" baseline="-25000" dirty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7481887" y="5141617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  <a:cs typeface="Arial" charset="0"/>
              </a:rPr>
              <a:t>R</a:t>
            </a:r>
            <a:r>
              <a:rPr lang="en-US" sz="1400" i="0" baseline="-25000">
                <a:latin typeface="Arial" charset="0"/>
                <a:cs typeface="Arial" charset="0"/>
              </a:rPr>
              <a:t>12</a:t>
            </a:r>
          </a:p>
        </p:txBody>
      </p:sp>
      <p:cxnSp>
        <p:nvCxnSpPr>
          <p:cNvPr id="21516" name="Straight Arrow Connector 15"/>
          <p:cNvCxnSpPr>
            <a:cxnSpLocks noChangeShapeType="1"/>
          </p:cNvCxnSpPr>
          <p:nvPr/>
        </p:nvCxnSpPr>
        <p:spPr bwMode="auto">
          <a:xfrm rot="5400000">
            <a:off x="6988176" y="4565590"/>
            <a:ext cx="457200" cy="762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517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7407276" y="4603690"/>
            <a:ext cx="533400" cy="762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6797676" y="5746690"/>
            <a:ext cx="203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chemeClr val="bg1"/>
                </a:solidFill>
                <a:latin typeface="Arial" charset="0"/>
                <a:cs typeface="Arial" charset="0"/>
              </a:rPr>
              <a:t>Two monitoring regions</a:t>
            </a:r>
          </a:p>
        </p:txBody>
      </p:sp>
      <p:cxnSp>
        <p:nvCxnSpPr>
          <p:cNvPr id="21519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7254876" y="5594290"/>
            <a:ext cx="304800" cy="1524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520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7483476" y="5594290"/>
            <a:ext cx="304800" cy="15240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5" name="Oval Callout 4"/>
          <p:cNvSpPr/>
          <p:nvPr/>
        </p:nvSpPr>
        <p:spPr>
          <a:xfrm>
            <a:off x="7940676" y="4565894"/>
            <a:ext cx="793751" cy="609103"/>
          </a:xfrm>
          <a:prstGeom prst="wedgeEllipseCallout">
            <a:avLst>
              <a:gd name="adj1" fmla="val -45180"/>
              <a:gd name="adj2" fmla="val 54022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US" sz="1600" dirty="0" err="1"/>
              <a:t>NewQuery</a:t>
            </a:r>
            <a:endParaRPr lang="en-US" sz="16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409597-9D09-49EB-8840-A578FB6FCC02}"/>
              </a:ext>
            </a:extLst>
          </p:cNvPr>
          <p:cNvSpPr/>
          <p:nvPr/>
        </p:nvSpPr>
        <p:spPr>
          <a:xfrm>
            <a:off x="6301581" y="2209800"/>
            <a:ext cx="2209800" cy="2146271"/>
          </a:xfrm>
          <a:prstGeom prst="triangle">
            <a:avLst>
              <a:gd name="adj" fmla="val 4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BP-tree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10B65-FEA9-4254-B88A-12D15F5822F7}"/>
              </a:ext>
            </a:extLst>
          </p:cNvPr>
          <p:cNvSpPr/>
          <p:nvPr/>
        </p:nvSpPr>
        <p:spPr>
          <a:xfrm>
            <a:off x="7162800" y="5114142"/>
            <a:ext cx="790573" cy="420936"/>
          </a:xfrm>
          <a:prstGeom prst="roundRect">
            <a:avLst>
              <a:gd name="adj" fmla="val 6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67304-B440-4B70-85C0-FEFE21494A4A}"/>
              </a:ext>
            </a:extLst>
          </p:cNvPr>
          <p:cNvSpPr txBox="1"/>
          <p:nvPr/>
        </p:nvSpPr>
        <p:spPr>
          <a:xfrm>
            <a:off x="1189833" y="311269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Queries are indexed as spatial data</a:t>
            </a:r>
          </a:p>
        </p:txBody>
      </p:sp>
      <p:pic>
        <p:nvPicPr>
          <p:cNvPr id="21" name="Picture 6" descr="Idea 2 Clip Art">
            <a:extLst>
              <a:ext uri="{FF2B5EF4-FFF2-40B4-BE49-F238E27FC236}">
                <a16:creationId xmlns:a16="http://schemas.microsoft.com/office/drawing/2014/main" id="{79951E9F-636F-464D-95D8-2A3573C3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4" y="3874690"/>
            <a:ext cx="695325" cy="9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1905000"/>
            <a:ext cx="6934200" cy="3581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0" y="2514600"/>
            <a:ext cx="2971800" cy="2438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181600" y="2895600"/>
            <a:ext cx="457200" cy="457200"/>
          </a:xfrm>
          <a:prstGeom prst="rect">
            <a:avLst/>
          </a:prstGeom>
          <a:solidFill>
            <a:srgbClr val="DDDDFF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181600" y="3733800"/>
            <a:ext cx="457200" cy="533400"/>
          </a:xfrm>
          <a:prstGeom prst="rect">
            <a:avLst/>
          </a:prstGeom>
          <a:solidFill>
            <a:srgbClr val="008080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410200" y="33528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5715000" y="31242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137275" y="2874963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domain node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5715000" y="399415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37275" y="3744913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data node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BP-tree Example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>
                <a:latin typeface="Arial" charset="0"/>
              </a:rPr>
              <a:t>Q1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5181600" y="38862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R</a:t>
            </a:r>
            <a:r>
              <a:rPr lang="en-US" sz="1800" i="0" baseline="-25000" dirty="0">
                <a:latin typeface="Arial" charset="0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685DB"/>
                </a:solidFill>
              </a:rPr>
              <a:t>Location-based Services (LBS)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en-US" dirty="0"/>
              <a:t>Rapid development and commercialization of</a:t>
            </a:r>
          </a:p>
          <a:p>
            <a:pPr lvl="1"/>
            <a:r>
              <a:rPr lang="en-US" sz="2800" dirty="0"/>
              <a:t>wireless network technology</a:t>
            </a:r>
          </a:p>
          <a:p>
            <a:pPr lvl="1"/>
            <a:r>
              <a:rPr lang="en-US" sz="2800" dirty="0"/>
              <a:t>localization technologies</a:t>
            </a:r>
          </a:p>
          <a:p>
            <a:pPr lvl="1"/>
            <a:r>
              <a:rPr lang="en-US" sz="2800" dirty="0"/>
              <a:t>smart mobile devices</a:t>
            </a:r>
          </a:p>
          <a:p>
            <a:pPr lvl="1"/>
            <a:r>
              <a:rPr lang="en-US" sz="2800" dirty="0"/>
              <a:t>sensor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4495800"/>
            <a:ext cx="7162800" cy="1981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200" dirty="0"/>
              <a:t>Location-based Services</a:t>
            </a:r>
          </a:p>
          <a:p>
            <a:pPr marL="419100" marR="0" lvl="0" indent="-15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users to query their environment and use the spatial data for various purposes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5866" y="4538133"/>
            <a:ext cx="7620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1905000"/>
            <a:ext cx="6934200" cy="3581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2514600"/>
            <a:ext cx="2971800" cy="2438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19800" y="22098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2514600"/>
            <a:ext cx="0" cy="24384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7645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0520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BP-tree Example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>
                <a:latin typeface="Arial" charset="0"/>
              </a:rPr>
              <a:t>Q1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905000" y="2819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2819400" y="2743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00400" y="29718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590800" y="3581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676400" y="3886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962400" y="45720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0" y="2667000"/>
            <a:ext cx="1828800" cy="1752600"/>
            <a:chOff x="5334000" y="2667000"/>
            <a:chExt cx="1828800" cy="1752600"/>
          </a:xfrm>
        </p:grpSpPr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 flipH="1">
              <a:off x="5562600" y="2667000"/>
              <a:ext cx="60960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5334000" y="30480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6705600" y="30480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6324600" y="2667000"/>
              <a:ext cx="60960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5334000" y="38862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5562600" y="35052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6705600" y="38862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H="1">
              <a:off x="6934200" y="35052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6781800" y="2019300"/>
            <a:ext cx="1905000" cy="838200"/>
          </a:xfrm>
          <a:prstGeom prst="wedgeEllipseCallout">
            <a:avLst>
              <a:gd name="adj1" fmla="val -31910"/>
              <a:gd name="adj2" fmla="val 67745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A subdomain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DC72F6-921B-482C-AAFA-9AB389F70D3A}"/>
              </a:ext>
            </a:extLst>
          </p:cNvPr>
          <p:cNvSpPr txBox="1"/>
          <p:nvPr/>
        </p:nvSpPr>
        <p:spPr>
          <a:xfrm>
            <a:off x="3943350" y="5699059"/>
            <a:ext cx="44259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There are seven RMQs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1905000"/>
            <a:ext cx="6934200" cy="3581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2514600"/>
            <a:ext cx="2971800" cy="2438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19800" y="22098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2514600"/>
            <a:ext cx="0" cy="24384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7645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0520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BP-tree Example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743200" y="4114800"/>
            <a:ext cx="9144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 dirty="0">
                <a:latin typeface="Arial" charset="0"/>
              </a:rPr>
              <a:t>Q</a:t>
            </a:r>
            <a:r>
              <a:rPr lang="en-US" sz="1800" i="0" baseline="-25000" dirty="0">
                <a:latin typeface="Arial" charset="0"/>
              </a:rPr>
              <a:t>8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>
                <a:latin typeface="Arial" charset="0"/>
              </a:rPr>
              <a:t>Q1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905000" y="2819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2819400" y="2743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00400" y="29718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590800" y="3581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676400" y="3886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962400" y="45720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5562600" y="2667000"/>
            <a:ext cx="6096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334000" y="30480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705600" y="30480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chemeClr val="bg2"/>
                </a:solidFill>
              </a:rPr>
              <a:t>d</a:t>
            </a:r>
            <a:r>
              <a:rPr lang="en-US" sz="2400" i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324600" y="2667000"/>
            <a:ext cx="6096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334000" y="3886200"/>
            <a:ext cx="457200" cy="5334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562600" y="35052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705600" y="3886200"/>
            <a:ext cx="457200" cy="5334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6934200" y="35052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6705600" y="40386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0" dirty="0">
                <a:latin typeface="Arial" charset="0"/>
              </a:rPr>
              <a:t>R</a:t>
            </a:r>
            <a:r>
              <a:rPr lang="en-US" sz="1400" i="0" baseline="-25000" dirty="0">
                <a:latin typeface="Arial" charset="0"/>
              </a:rPr>
              <a:t>82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5334000" y="39624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0" dirty="0">
                <a:latin typeface="Arial" charset="0"/>
              </a:rPr>
              <a:t>R</a:t>
            </a:r>
            <a:r>
              <a:rPr lang="en-US" sz="1400" i="0" baseline="-25000" dirty="0">
                <a:latin typeface="Arial" charset="0"/>
              </a:rPr>
              <a:t>81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781800" y="2019300"/>
            <a:ext cx="1905000" cy="838200"/>
          </a:xfrm>
          <a:prstGeom prst="wedgeEllipseCallout">
            <a:avLst>
              <a:gd name="adj1" fmla="val -31910"/>
              <a:gd name="adj2" fmla="val 67745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A subdomain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057400" y="4757928"/>
            <a:ext cx="762000" cy="536448"/>
          </a:xfrm>
          <a:prstGeom prst="wedgeEllipseCallout">
            <a:avLst>
              <a:gd name="adj1" fmla="val 48398"/>
              <a:gd name="adj2" fmla="val -94843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81</a:t>
            </a:r>
          </a:p>
        </p:txBody>
      </p:sp>
      <p:sp>
        <p:nvSpPr>
          <p:cNvPr id="31" name="Oval Callout 30"/>
          <p:cNvSpPr/>
          <p:nvPr/>
        </p:nvSpPr>
        <p:spPr>
          <a:xfrm>
            <a:off x="3086100" y="4784774"/>
            <a:ext cx="762000" cy="536448"/>
          </a:xfrm>
          <a:prstGeom prst="wedgeEllipseCallout">
            <a:avLst>
              <a:gd name="adj1" fmla="val -39294"/>
              <a:gd name="adj2" fmla="val -103038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82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EAFA4D-098E-4475-97CD-D9FA92907474}"/>
              </a:ext>
            </a:extLst>
          </p:cNvPr>
          <p:cNvSpPr txBox="1"/>
          <p:nvPr/>
        </p:nvSpPr>
        <p:spPr>
          <a:xfrm>
            <a:off x="914400" y="5699059"/>
            <a:ext cx="74549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After inserting Q</a:t>
            </a:r>
            <a:r>
              <a:rPr lang="en-US" sz="3200" baseline="-25000" dirty="0">
                <a:solidFill>
                  <a:srgbClr val="FFC000"/>
                </a:solidFill>
              </a:rPr>
              <a:t>8</a:t>
            </a:r>
            <a:r>
              <a:rPr lang="en-US" sz="3200" dirty="0">
                <a:solidFill>
                  <a:srgbClr val="FFC000"/>
                </a:solidFill>
              </a:rPr>
              <a:t>, there are eight RMQs</a:t>
            </a:r>
          </a:p>
        </p:txBody>
      </p:sp>
      <p:sp>
        <p:nvSpPr>
          <p:cNvPr id="33" name="Oval Callout 4">
            <a:extLst>
              <a:ext uri="{FF2B5EF4-FFF2-40B4-BE49-F238E27FC236}">
                <a16:creationId xmlns:a16="http://schemas.microsoft.com/office/drawing/2014/main" id="{E7679545-7D6D-475E-B2E2-036E6FEF6DF9}"/>
              </a:ext>
            </a:extLst>
          </p:cNvPr>
          <p:cNvSpPr/>
          <p:nvPr/>
        </p:nvSpPr>
        <p:spPr>
          <a:xfrm>
            <a:off x="4040962" y="3719057"/>
            <a:ext cx="793751" cy="609103"/>
          </a:xfrm>
          <a:prstGeom prst="wedgeEllipseCallout">
            <a:avLst>
              <a:gd name="adj1" fmla="val -102333"/>
              <a:gd name="adj2" fmla="val 42384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US" sz="1600" dirty="0" err="1"/>
              <a:t>NewQuery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8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animBg="1"/>
      <p:bldP spid="23579" grpId="0" animBg="1"/>
      <p:bldP spid="4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1905000"/>
            <a:ext cx="6934200" cy="3581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2514600"/>
            <a:ext cx="2971800" cy="2438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19800" y="22098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5562600" y="2667000"/>
            <a:ext cx="6096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2514600"/>
            <a:ext cx="0" cy="24384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7645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334000" y="30480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324600" y="2667000"/>
            <a:ext cx="6096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334000" y="3886200"/>
            <a:ext cx="457200" cy="5334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562600" y="35052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0520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bg2"/>
                </a:solidFill>
              </a:rPr>
              <a:t>d</a:t>
            </a:r>
            <a:r>
              <a:rPr lang="en-US" sz="2400" i="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BP-tree Example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743200" y="4114800"/>
            <a:ext cx="9144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 dirty="0">
                <a:latin typeface="Arial" charset="0"/>
              </a:rPr>
              <a:t>Q</a:t>
            </a:r>
            <a:r>
              <a:rPr lang="en-US" sz="1800" i="0" baseline="-25000" dirty="0">
                <a:latin typeface="Arial" charset="0"/>
              </a:rPr>
              <a:t>8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0">
                <a:latin typeface="Arial" charset="0"/>
              </a:rPr>
              <a:t>Q1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905000" y="2819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657600" y="26670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2819400" y="2743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00400" y="29718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590800" y="35814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Q</a:t>
            </a:r>
            <a:r>
              <a:rPr lang="en-US" baseline="-25000" dirty="0">
                <a:latin typeface="Arial" charset="0"/>
              </a:rPr>
              <a:t>9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676400" y="38862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962400" y="4572000"/>
            <a:ext cx="4572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5334000" y="39624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0" dirty="0">
                <a:latin typeface="Arial" charset="0"/>
              </a:rPr>
              <a:t>R</a:t>
            </a:r>
            <a:r>
              <a:rPr lang="en-US" sz="1400" baseline="-25000" dirty="0">
                <a:latin typeface="Arial" charset="0"/>
              </a:rPr>
              <a:t>9</a:t>
            </a:r>
            <a:r>
              <a:rPr lang="en-US" sz="1400" i="0" baseline="-25000" dirty="0">
                <a:latin typeface="Arial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71800" y="3733800"/>
            <a:ext cx="1524000" cy="635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705600" y="3048000"/>
            <a:ext cx="457200" cy="457200"/>
          </a:xfrm>
          <a:prstGeom prst="rect">
            <a:avLst/>
          </a:prstGeom>
          <a:solidFill>
            <a:srgbClr val="DDDD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 dirty="0">
                <a:solidFill>
                  <a:schemeClr val="bg2"/>
                </a:solidFill>
              </a:rPr>
              <a:t>d</a:t>
            </a:r>
            <a:r>
              <a:rPr lang="en-US" sz="2400" i="0" baseline="-25000" dirty="0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D0C066-6357-4669-8911-87436C11A970}"/>
              </a:ext>
            </a:extLst>
          </p:cNvPr>
          <p:cNvGrpSpPr/>
          <p:nvPr/>
        </p:nvGrpSpPr>
        <p:grpSpPr>
          <a:xfrm>
            <a:off x="6248400" y="3505200"/>
            <a:ext cx="1428749" cy="1752600"/>
            <a:chOff x="6248400" y="3505200"/>
            <a:chExt cx="1428749" cy="1752600"/>
          </a:xfrm>
        </p:grpSpPr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6248400" y="38862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6248400" y="47244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H="1">
              <a:off x="6477000" y="43434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7219949" y="38862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7219949" y="47244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H="1">
              <a:off x="7448549" y="43434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 flipH="1">
              <a:off x="6477000" y="3505200"/>
              <a:ext cx="38100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7010400" y="3505200"/>
              <a:ext cx="438149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6E2B58C-B26A-42E9-9B7F-CD290B853ED7}"/>
              </a:ext>
            </a:extLst>
          </p:cNvPr>
          <p:cNvSpPr txBox="1"/>
          <p:nvPr/>
        </p:nvSpPr>
        <p:spPr>
          <a:xfrm>
            <a:off x="4127452" y="5699059"/>
            <a:ext cx="42418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Insert new query Q</a:t>
            </a:r>
            <a:r>
              <a:rPr lang="en-US" sz="3200" baseline="-25000" dirty="0">
                <a:solidFill>
                  <a:srgbClr val="FFC000"/>
                </a:solidFill>
              </a:rPr>
              <a:t>9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2" name="Oval Callout 4">
            <a:extLst>
              <a:ext uri="{FF2B5EF4-FFF2-40B4-BE49-F238E27FC236}">
                <a16:creationId xmlns:a16="http://schemas.microsoft.com/office/drawing/2014/main" id="{CFB8A665-B466-42C9-86FD-1A47CFB0FF34}"/>
              </a:ext>
            </a:extLst>
          </p:cNvPr>
          <p:cNvSpPr/>
          <p:nvPr/>
        </p:nvSpPr>
        <p:spPr>
          <a:xfrm>
            <a:off x="1971674" y="2880609"/>
            <a:ext cx="793751" cy="609103"/>
          </a:xfrm>
          <a:prstGeom prst="wedgeEllipseCallout">
            <a:avLst>
              <a:gd name="adj1" fmla="val 35192"/>
              <a:gd name="adj2" fmla="val 71478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US" sz="1600" dirty="0" err="1"/>
              <a:t>NewQuery</a:t>
            </a:r>
            <a:endParaRPr lang="en-US" sz="1600" dirty="0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6248400" y="48768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0" dirty="0">
                <a:latin typeface="Arial" charset="0"/>
              </a:rPr>
              <a:t>R</a:t>
            </a:r>
            <a:r>
              <a:rPr lang="en-US" sz="1400" i="0" baseline="-25000" dirty="0">
                <a:latin typeface="Arial" charset="0"/>
              </a:rPr>
              <a:t>9</a:t>
            </a:r>
            <a:r>
              <a:rPr lang="en-US" sz="1400" baseline="-25000" dirty="0">
                <a:latin typeface="Arial" charset="0"/>
              </a:rPr>
              <a:t>21</a:t>
            </a:r>
            <a:endParaRPr lang="en-US" sz="1400" i="0" baseline="-25000" dirty="0">
              <a:latin typeface="Arial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7219949" y="4876800"/>
            <a:ext cx="381000" cy="381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0" dirty="0">
                <a:latin typeface="Arial" charset="0"/>
              </a:rPr>
              <a:t>R</a:t>
            </a:r>
            <a:r>
              <a:rPr lang="en-US" sz="1400" i="0" baseline="-25000" dirty="0">
                <a:latin typeface="Arial" charset="0"/>
              </a:rPr>
              <a:t>922</a:t>
            </a:r>
          </a:p>
        </p:txBody>
      </p:sp>
    </p:spTree>
    <p:extLst>
      <p:ext uri="{BB962C8B-B14F-4D97-AF65-F5344CB8AC3E}">
        <p14:creationId xmlns:p14="http://schemas.microsoft.com/office/powerpoint/2010/main" val="41403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9" grpId="0" animBg="1"/>
      <p:bldP spid="23578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0" y="114300"/>
            <a:ext cx="7772400" cy="715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B685DB"/>
                </a:solidFill>
                <a:latin typeface="Comic Sans MS" pitchFamily="66" charset="0"/>
              </a:rPr>
              <a:t>Find Resident Domain for an Object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066800"/>
            <a:ext cx="3994150" cy="5181600"/>
            <a:chOff x="1568450" y="1447800"/>
            <a:chExt cx="3994150" cy="5181600"/>
          </a:xfrm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1568450" y="1447800"/>
              <a:ext cx="3994150" cy="51816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 dirty="0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463799" y="48895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038600" y="4114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baseline="-25000" dirty="0">
                  <a:solidFill>
                    <a:schemeClr val="bg2"/>
                  </a:solidFill>
                </a:rPr>
                <a:t>6</a:t>
              </a:r>
              <a:endParaRPr lang="en-US" sz="2400" i="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2463799" y="57277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>
              <a:off x="2692399" y="53467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4495800" y="57150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H="1">
              <a:off x="3810000" y="4572000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3581400" y="4876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4495800" y="4876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4343400" y="4572000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3581400" y="5715000"/>
              <a:ext cx="457200" cy="53340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chemeClr val="bg2"/>
                </a:solidFill>
              </a:endParaRP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>
              <a:off x="3810000" y="53340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4724400" y="53340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2590798" y="1751012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H="1">
              <a:off x="2133598" y="2208212"/>
              <a:ext cx="60960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895598" y="2208212"/>
              <a:ext cx="406401" cy="382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2463799" y="5803900"/>
              <a:ext cx="381000" cy="381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0" dirty="0">
                  <a:latin typeface="Arial" charset="0"/>
                </a:rPr>
                <a:t>R</a:t>
              </a:r>
              <a:r>
                <a:rPr lang="en-US" sz="1400" baseline="-25000" dirty="0">
                  <a:latin typeface="Arial" charset="0"/>
                </a:rPr>
                <a:t>1</a:t>
              </a:r>
              <a:endParaRPr lang="en-US" sz="1400" i="0" baseline="-25000" dirty="0">
                <a:latin typeface="Arial" charset="0"/>
              </a:endParaRPr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3581400" y="5867400"/>
              <a:ext cx="425450" cy="381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0" dirty="0">
                  <a:latin typeface="Arial" charset="0"/>
                </a:rPr>
                <a:t>R</a:t>
              </a:r>
              <a:r>
                <a:rPr lang="en-US" sz="1400" baseline="-25000" dirty="0">
                  <a:latin typeface="Arial" charset="0"/>
                </a:rPr>
                <a:t>2</a:t>
              </a:r>
              <a:endParaRPr lang="en-US" sz="1400" i="0" baseline="-25000" dirty="0">
                <a:latin typeface="Arial" charset="0"/>
              </a:endParaRPr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4572000" y="5867400"/>
              <a:ext cx="381000" cy="381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0" dirty="0">
                  <a:latin typeface="Arial" charset="0"/>
                </a:rPr>
                <a:t>R</a:t>
              </a:r>
              <a:r>
                <a:rPr lang="en-US" sz="1400" baseline="-25000" dirty="0">
                  <a:latin typeface="Arial" charset="0"/>
                </a:rPr>
                <a:t>3</a:t>
              </a:r>
              <a:endParaRPr lang="en-US" sz="1400" i="0" baseline="-25000" dirty="0">
                <a:latin typeface="Arial" charset="0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092450" y="2590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baseline="-25000" dirty="0">
                  <a:solidFill>
                    <a:schemeClr val="bg2"/>
                  </a:solidFill>
                </a:rPr>
                <a:t>1</a:t>
              </a:r>
              <a:endParaRPr lang="en-US" sz="2400" i="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2863850" y="3048000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2635250" y="3352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i="0" baseline="-250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3549650" y="3352800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baseline="-25000" dirty="0">
                  <a:solidFill>
                    <a:schemeClr val="bg2"/>
                  </a:solidFill>
                </a:rPr>
                <a:t>3</a:t>
              </a:r>
              <a:endParaRPr lang="en-US" sz="2400" i="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3397250" y="3048000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H="1">
              <a:off x="2387599" y="3813175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158999" y="4117975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baseline="-25000" dirty="0">
                  <a:solidFill>
                    <a:schemeClr val="bg2"/>
                  </a:solidFill>
                </a:rPr>
                <a:t>4</a:t>
              </a:r>
              <a:endParaRPr lang="en-US" sz="2400" i="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073399" y="4117975"/>
              <a:ext cx="457200" cy="457200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0" dirty="0">
                  <a:solidFill>
                    <a:schemeClr val="bg2"/>
                  </a:solidFill>
                </a:rPr>
                <a:t>d</a:t>
              </a:r>
              <a:r>
                <a:rPr lang="en-US" sz="2400" baseline="-25000" dirty="0">
                  <a:solidFill>
                    <a:schemeClr val="bg2"/>
                  </a:solidFill>
                </a:rPr>
                <a:t>5</a:t>
              </a:r>
              <a:endParaRPr lang="en-US" sz="2400" i="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2920999" y="3813175"/>
              <a:ext cx="3810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3873498" y="3810000"/>
              <a:ext cx="393702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2463799" y="4572000"/>
              <a:ext cx="228600" cy="304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97452" y="1828660"/>
            <a:ext cx="3733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Each tree node corresponds to a resident domain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Given the location of an object, descend the tree to select a desired tree node as its new resident domain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selected tree node spatially contains the object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Note</a:t>
            </a:r>
            <a:r>
              <a:rPr lang="en-US" sz="2000" dirty="0">
                <a:solidFill>
                  <a:srgbClr val="92D050"/>
                </a:solidFill>
              </a:rPr>
              <a:t>:  Tree nodes in the lower level of the tree correspond to smaller resident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892300" y="1301820"/>
            <a:ext cx="1422400" cy="3308350"/>
          </a:xfrm>
          <a:custGeom>
            <a:avLst/>
            <a:gdLst>
              <a:gd name="connsiteX0" fmla="*/ 0 w 1422400"/>
              <a:gd name="connsiteY0" fmla="*/ 0 h 3308350"/>
              <a:gd name="connsiteX1" fmla="*/ 19050 w 1422400"/>
              <a:gd name="connsiteY1" fmla="*/ 114300 h 3308350"/>
              <a:gd name="connsiteX2" fmla="*/ 31750 w 1422400"/>
              <a:gd name="connsiteY2" fmla="*/ 152400 h 3308350"/>
              <a:gd name="connsiteX3" fmla="*/ 38100 w 1422400"/>
              <a:gd name="connsiteY3" fmla="*/ 171450 h 3308350"/>
              <a:gd name="connsiteX4" fmla="*/ 44450 w 1422400"/>
              <a:gd name="connsiteY4" fmla="*/ 215900 h 3308350"/>
              <a:gd name="connsiteX5" fmla="*/ 57150 w 1422400"/>
              <a:gd name="connsiteY5" fmla="*/ 330200 h 3308350"/>
              <a:gd name="connsiteX6" fmla="*/ 63500 w 1422400"/>
              <a:gd name="connsiteY6" fmla="*/ 349250 h 3308350"/>
              <a:gd name="connsiteX7" fmla="*/ 69850 w 1422400"/>
              <a:gd name="connsiteY7" fmla="*/ 374650 h 3308350"/>
              <a:gd name="connsiteX8" fmla="*/ 76200 w 1422400"/>
              <a:gd name="connsiteY8" fmla="*/ 393700 h 3308350"/>
              <a:gd name="connsiteX9" fmla="*/ 82550 w 1422400"/>
              <a:gd name="connsiteY9" fmla="*/ 419100 h 3308350"/>
              <a:gd name="connsiteX10" fmla="*/ 88900 w 1422400"/>
              <a:gd name="connsiteY10" fmla="*/ 438150 h 3308350"/>
              <a:gd name="connsiteX11" fmla="*/ 107950 w 1422400"/>
              <a:gd name="connsiteY11" fmla="*/ 520700 h 3308350"/>
              <a:gd name="connsiteX12" fmla="*/ 114300 w 1422400"/>
              <a:gd name="connsiteY12" fmla="*/ 539750 h 3308350"/>
              <a:gd name="connsiteX13" fmla="*/ 139700 w 1422400"/>
              <a:gd name="connsiteY13" fmla="*/ 577850 h 3308350"/>
              <a:gd name="connsiteX14" fmla="*/ 177800 w 1422400"/>
              <a:gd name="connsiteY14" fmla="*/ 615950 h 3308350"/>
              <a:gd name="connsiteX15" fmla="*/ 196850 w 1422400"/>
              <a:gd name="connsiteY15" fmla="*/ 635000 h 3308350"/>
              <a:gd name="connsiteX16" fmla="*/ 241300 w 1422400"/>
              <a:gd name="connsiteY16" fmla="*/ 685800 h 3308350"/>
              <a:gd name="connsiteX17" fmla="*/ 273050 w 1422400"/>
              <a:gd name="connsiteY17" fmla="*/ 717550 h 3308350"/>
              <a:gd name="connsiteX18" fmla="*/ 285750 w 1422400"/>
              <a:gd name="connsiteY18" fmla="*/ 736600 h 3308350"/>
              <a:gd name="connsiteX19" fmla="*/ 323850 w 1422400"/>
              <a:gd name="connsiteY19" fmla="*/ 762000 h 3308350"/>
              <a:gd name="connsiteX20" fmla="*/ 342900 w 1422400"/>
              <a:gd name="connsiteY20" fmla="*/ 774700 h 3308350"/>
              <a:gd name="connsiteX21" fmla="*/ 361950 w 1422400"/>
              <a:gd name="connsiteY21" fmla="*/ 787400 h 3308350"/>
              <a:gd name="connsiteX22" fmla="*/ 381000 w 1422400"/>
              <a:gd name="connsiteY22" fmla="*/ 793750 h 3308350"/>
              <a:gd name="connsiteX23" fmla="*/ 419100 w 1422400"/>
              <a:gd name="connsiteY23" fmla="*/ 812800 h 3308350"/>
              <a:gd name="connsiteX24" fmla="*/ 431800 w 1422400"/>
              <a:gd name="connsiteY24" fmla="*/ 831850 h 3308350"/>
              <a:gd name="connsiteX25" fmla="*/ 463550 w 1422400"/>
              <a:gd name="connsiteY25" fmla="*/ 863600 h 3308350"/>
              <a:gd name="connsiteX26" fmla="*/ 469900 w 1422400"/>
              <a:gd name="connsiteY26" fmla="*/ 882650 h 3308350"/>
              <a:gd name="connsiteX27" fmla="*/ 495300 w 1422400"/>
              <a:gd name="connsiteY27" fmla="*/ 939800 h 3308350"/>
              <a:gd name="connsiteX28" fmla="*/ 508000 w 1422400"/>
              <a:gd name="connsiteY28" fmla="*/ 990600 h 3308350"/>
              <a:gd name="connsiteX29" fmla="*/ 514350 w 1422400"/>
              <a:gd name="connsiteY29" fmla="*/ 1016000 h 3308350"/>
              <a:gd name="connsiteX30" fmla="*/ 527050 w 1422400"/>
              <a:gd name="connsiteY30" fmla="*/ 1054100 h 3308350"/>
              <a:gd name="connsiteX31" fmla="*/ 539750 w 1422400"/>
              <a:gd name="connsiteY31" fmla="*/ 1073150 h 3308350"/>
              <a:gd name="connsiteX32" fmla="*/ 552450 w 1422400"/>
              <a:gd name="connsiteY32" fmla="*/ 1111250 h 3308350"/>
              <a:gd name="connsiteX33" fmla="*/ 558800 w 1422400"/>
              <a:gd name="connsiteY33" fmla="*/ 1130300 h 3308350"/>
              <a:gd name="connsiteX34" fmla="*/ 565150 w 1422400"/>
              <a:gd name="connsiteY34" fmla="*/ 1149350 h 3308350"/>
              <a:gd name="connsiteX35" fmla="*/ 577850 w 1422400"/>
              <a:gd name="connsiteY35" fmla="*/ 1200150 h 3308350"/>
              <a:gd name="connsiteX36" fmla="*/ 584200 w 1422400"/>
              <a:gd name="connsiteY36" fmla="*/ 1225550 h 3308350"/>
              <a:gd name="connsiteX37" fmla="*/ 596900 w 1422400"/>
              <a:gd name="connsiteY37" fmla="*/ 1263650 h 3308350"/>
              <a:gd name="connsiteX38" fmla="*/ 609600 w 1422400"/>
              <a:gd name="connsiteY38" fmla="*/ 1314450 h 3308350"/>
              <a:gd name="connsiteX39" fmla="*/ 628650 w 1422400"/>
              <a:gd name="connsiteY39" fmla="*/ 1371600 h 3308350"/>
              <a:gd name="connsiteX40" fmla="*/ 635000 w 1422400"/>
              <a:gd name="connsiteY40" fmla="*/ 1390650 h 3308350"/>
              <a:gd name="connsiteX41" fmla="*/ 660400 w 1422400"/>
              <a:gd name="connsiteY41" fmla="*/ 1428750 h 3308350"/>
              <a:gd name="connsiteX42" fmla="*/ 673100 w 1422400"/>
              <a:gd name="connsiteY42" fmla="*/ 1447800 h 3308350"/>
              <a:gd name="connsiteX43" fmla="*/ 749300 w 1422400"/>
              <a:gd name="connsiteY43" fmla="*/ 1498600 h 3308350"/>
              <a:gd name="connsiteX44" fmla="*/ 768350 w 1422400"/>
              <a:gd name="connsiteY44" fmla="*/ 1511300 h 3308350"/>
              <a:gd name="connsiteX45" fmla="*/ 787400 w 1422400"/>
              <a:gd name="connsiteY45" fmla="*/ 1524000 h 3308350"/>
              <a:gd name="connsiteX46" fmla="*/ 825500 w 1422400"/>
              <a:gd name="connsiteY46" fmla="*/ 1543050 h 3308350"/>
              <a:gd name="connsiteX47" fmla="*/ 844550 w 1422400"/>
              <a:gd name="connsiteY47" fmla="*/ 1549400 h 3308350"/>
              <a:gd name="connsiteX48" fmla="*/ 882650 w 1422400"/>
              <a:gd name="connsiteY48" fmla="*/ 1574800 h 3308350"/>
              <a:gd name="connsiteX49" fmla="*/ 908050 w 1422400"/>
              <a:gd name="connsiteY49" fmla="*/ 1606550 h 3308350"/>
              <a:gd name="connsiteX50" fmla="*/ 914400 w 1422400"/>
              <a:gd name="connsiteY50" fmla="*/ 1625600 h 3308350"/>
              <a:gd name="connsiteX51" fmla="*/ 927100 w 1422400"/>
              <a:gd name="connsiteY51" fmla="*/ 1644650 h 3308350"/>
              <a:gd name="connsiteX52" fmla="*/ 933450 w 1422400"/>
              <a:gd name="connsiteY52" fmla="*/ 1663700 h 3308350"/>
              <a:gd name="connsiteX53" fmla="*/ 958850 w 1422400"/>
              <a:gd name="connsiteY53" fmla="*/ 1701800 h 3308350"/>
              <a:gd name="connsiteX54" fmla="*/ 971550 w 1422400"/>
              <a:gd name="connsiteY54" fmla="*/ 1739900 h 3308350"/>
              <a:gd name="connsiteX55" fmla="*/ 977900 w 1422400"/>
              <a:gd name="connsiteY55" fmla="*/ 1866900 h 3308350"/>
              <a:gd name="connsiteX56" fmla="*/ 984250 w 1422400"/>
              <a:gd name="connsiteY56" fmla="*/ 1885950 h 3308350"/>
              <a:gd name="connsiteX57" fmla="*/ 996950 w 1422400"/>
              <a:gd name="connsiteY57" fmla="*/ 1943100 h 3308350"/>
              <a:gd name="connsiteX58" fmla="*/ 1016000 w 1422400"/>
              <a:gd name="connsiteY58" fmla="*/ 2000250 h 3308350"/>
              <a:gd name="connsiteX59" fmla="*/ 1022350 w 1422400"/>
              <a:gd name="connsiteY59" fmla="*/ 2019300 h 3308350"/>
              <a:gd name="connsiteX60" fmla="*/ 1028700 w 1422400"/>
              <a:gd name="connsiteY60" fmla="*/ 2038350 h 3308350"/>
              <a:gd name="connsiteX61" fmla="*/ 1054100 w 1422400"/>
              <a:gd name="connsiteY61" fmla="*/ 2076450 h 3308350"/>
              <a:gd name="connsiteX62" fmla="*/ 1066800 w 1422400"/>
              <a:gd name="connsiteY62" fmla="*/ 2095500 h 3308350"/>
              <a:gd name="connsiteX63" fmla="*/ 1085850 w 1422400"/>
              <a:gd name="connsiteY63" fmla="*/ 2108200 h 3308350"/>
              <a:gd name="connsiteX64" fmla="*/ 1117600 w 1422400"/>
              <a:gd name="connsiteY64" fmla="*/ 2139950 h 3308350"/>
              <a:gd name="connsiteX65" fmla="*/ 1130300 w 1422400"/>
              <a:gd name="connsiteY65" fmla="*/ 2159000 h 3308350"/>
              <a:gd name="connsiteX66" fmla="*/ 1168400 w 1422400"/>
              <a:gd name="connsiteY66" fmla="*/ 2184400 h 3308350"/>
              <a:gd name="connsiteX67" fmla="*/ 1181100 w 1422400"/>
              <a:gd name="connsiteY67" fmla="*/ 2203450 h 3308350"/>
              <a:gd name="connsiteX68" fmla="*/ 1219200 w 1422400"/>
              <a:gd name="connsiteY68" fmla="*/ 2228850 h 3308350"/>
              <a:gd name="connsiteX69" fmla="*/ 1270000 w 1422400"/>
              <a:gd name="connsiteY69" fmla="*/ 2273300 h 3308350"/>
              <a:gd name="connsiteX70" fmla="*/ 1289050 w 1422400"/>
              <a:gd name="connsiteY70" fmla="*/ 2286000 h 3308350"/>
              <a:gd name="connsiteX71" fmla="*/ 1320800 w 1422400"/>
              <a:gd name="connsiteY71" fmla="*/ 2311400 h 3308350"/>
              <a:gd name="connsiteX72" fmla="*/ 1352550 w 1422400"/>
              <a:gd name="connsiteY72" fmla="*/ 2336800 h 3308350"/>
              <a:gd name="connsiteX73" fmla="*/ 1377950 w 1422400"/>
              <a:gd name="connsiteY73" fmla="*/ 2368550 h 3308350"/>
              <a:gd name="connsiteX74" fmla="*/ 1384300 w 1422400"/>
              <a:gd name="connsiteY74" fmla="*/ 2387600 h 3308350"/>
              <a:gd name="connsiteX75" fmla="*/ 1397000 w 1422400"/>
              <a:gd name="connsiteY75" fmla="*/ 2406650 h 3308350"/>
              <a:gd name="connsiteX76" fmla="*/ 1416050 w 1422400"/>
              <a:gd name="connsiteY76" fmla="*/ 2463800 h 3308350"/>
              <a:gd name="connsiteX77" fmla="*/ 1422400 w 1422400"/>
              <a:gd name="connsiteY77" fmla="*/ 2482850 h 3308350"/>
              <a:gd name="connsiteX78" fmla="*/ 1409700 w 1422400"/>
              <a:gd name="connsiteY78" fmla="*/ 2571750 h 3308350"/>
              <a:gd name="connsiteX79" fmla="*/ 1397000 w 1422400"/>
              <a:gd name="connsiteY79" fmla="*/ 2609850 h 3308350"/>
              <a:gd name="connsiteX80" fmla="*/ 1365250 w 1422400"/>
              <a:gd name="connsiteY80" fmla="*/ 2647950 h 3308350"/>
              <a:gd name="connsiteX81" fmla="*/ 1339850 w 1422400"/>
              <a:gd name="connsiteY81" fmla="*/ 2679700 h 3308350"/>
              <a:gd name="connsiteX82" fmla="*/ 1320800 w 1422400"/>
              <a:gd name="connsiteY82" fmla="*/ 2717800 h 3308350"/>
              <a:gd name="connsiteX83" fmla="*/ 1301750 w 1422400"/>
              <a:gd name="connsiteY83" fmla="*/ 2724150 h 3308350"/>
              <a:gd name="connsiteX84" fmla="*/ 1276350 w 1422400"/>
              <a:gd name="connsiteY84" fmla="*/ 2749550 h 3308350"/>
              <a:gd name="connsiteX85" fmla="*/ 1244600 w 1422400"/>
              <a:gd name="connsiteY85" fmla="*/ 2774950 h 3308350"/>
              <a:gd name="connsiteX86" fmla="*/ 1231900 w 1422400"/>
              <a:gd name="connsiteY86" fmla="*/ 2794000 h 3308350"/>
              <a:gd name="connsiteX87" fmla="*/ 1193800 w 1422400"/>
              <a:gd name="connsiteY87" fmla="*/ 2806700 h 3308350"/>
              <a:gd name="connsiteX88" fmla="*/ 1174750 w 1422400"/>
              <a:gd name="connsiteY88" fmla="*/ 2819400 h 3308350"/>
              <a:gd name="connsiteX89" fmla="*/ 1155700 w 1422400"/>
              <a:gd name="connsiteY89" fmla="*/ 2825750 h 3308350"/>
              <a:gd name="connsiteX90" fmla="*/ 1117600 w 1422400"/>
              <a:gd name="connsiteY90" fmla="*/ 2851150 h 3308350"/>
              <a:gd name="connsiteX91" fmla="*/ 1079500 w 1422400"/>
              <a:gd name="connsiteY91" fmla="*/ 2876550 h 3308350"/>
              <a:gd name="connsiteX92" fmla="*/ 1060450 w 1422400"/>
              <a:gd name="connsiteY92" fmla="*/ 2889250 h 3308350"/>
              <a:gd name="connsiteX93" fmla="*/ 1041400 w 1422400"/>
              <a:gd name="connsiteY93" fmla="*/ 2901950 h 3308350"/>
              <a:gd name="connsiteX94" fmla="*/ 984250 w 1422400"/>
              <a:gd name="connsiteY94" fmla="*/ 2933700 h 3308350"/>
              <a:gd name="connsiteX95" fmla="*/ 965200 w 1422400"/>
              <a:gd name="connsiteY95" fmla="*/ 2946400 h 3308350"/>
              <a:gd name="connsiteX96" fmla="*/ 946150 w 1422400"/>
              <a:gd name="connsiteY96" fmla="*/ 2959100 h 3308350"/>
              <a:gd name="connsiteX97" fmla="*/ 933450 w 1422400"/>
              <a:gd name="connsiteY97" fmla="*/ 2978150 h 3308350"/>
              <a:gd name="connsiteX98" fmla="*/ 914400 w 1422400"/>
              <a:gd name="connsiteY98" fmla="*/ 2990850 h 3308350"/>
              <a:gd name="connsiteX99" fmla="*/ 889000 w 1422400"/>
              <a:gd name="connsiteY99" fmla="*/ 3022600 h 3308350"/>
              <a:gd name="connsiteX100" fmla="*/ 857250 w 1422400"/>
              <a:gd name="connsiteY100" fmla="*/ 3073400 h 3308350"/>
              <a:gd name="connsiteX101" fmla="*/ 825500 w 1422400"/>
              <a:gd name="connsiteY101" fmla="*/ 3130550 h 3308350"/>
              <a:gd name="connsiteX102" fmla="*/ 806450 w 1422400"/>
              <a:gd name="connsiteY102" fmla="*/ 3143250 h 3308350"/>
              <a:gd name="connsiteX103" fmla="*/ 774700 w 1422400"/>
              <a:gd name="connsiteY103" fmla="*/ 3200400 h 3308350"/>
              <a:gd name="connsiteX104" fmla="*/ 762000 w 1422400"/>
              <a:gd name="connsiteY104" fmla="*/ 3219450 h 3308350"/>
              <a:gd name="connsiteX105" fmla="*/ 749300 w 1422400"/>
              <a:gd name="connsiteY105" fmla="*/ 3276600 h 3308350"/>
              <a:gd name="connsiteX106" fmla="*/ 749300 w 1422400"/>
              <a:gd name="connsiteY106" fmla="*/ 330835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422400" h="3308350">
                <a:moveTo>
                  <a:pt x="0" y="0"/>
                </a:moveTo>
                <a:cubicBezTo>
                  <a:pt x="7462" y="89541"/>
                  <a:pt x="-1710" y="52020"/>
                  <a:pt x="19050" y="114300"/>
                </a:cubicBezTo>
                <a:lnTo>
                  <a:pt x="31750" y="152400"/>
                </a:lnTo>
                <a:lnTo>
                  <a:pt x="38100" y="171450"/>
                </a:lnTo>
                <a:cubicBezTo>
                  <a:pt x="40217" y="186267"/>
                  <a:pt x="42883" y="201015"/>
                  <a:pt x="44450" y="215900"/>
                </a:cubicBezTo>
                <a:cubicBezTo>
                  <a:pt x="49319" y="262157"/>
                  <a:pt x="47898" y="288566"/>
                  <a:pt x="57150" y="330200"/>
                </a:cubicBezTo>
                <a:cubicBezTo>
                  <a:pt x="58602" y="336734"/>
                  <a:pt x="61661" y="342814"/>
                  <a:pt x="63500" y="349250"/>
                </a:cubicBezTo>
                <a:cubicBezTo>
                  <a:pt x="65898" y="357641"/>
                  <a:pt x="67452" y="366259"/>
                  <a:pt x="69850" y="374650"/>
                </a:cubicBezTo>
                <a:cubicBezTo>
                  <a:pt x="71689" y="381086"/>
                  <a:pt x="74361" y="387264"/>
                  <a:pt x="76200" y="393700"/>
                </a:cubicBezTo>
                <a:cubicBezTo>
                  <a:pt x="78598" y="402091"/>
                  <a:pt x="80152" y="410709"/>
                  <a:pt x="82550" y="419100"/>
                </a:cubicBezTo>
                <a:cubicBezTo>
                  <a:pt x="84389" y="425536"/>
                  <a:pt x="87277" y="431656"/>
                  <a:pt x="88900" y="438150"/>
                </a:cubicBezTo>
                <a:cubicBezTo>
                  <a:pt x="98975" y="478448"/>
                  <a:pt x="92145" y="473284"/>
                  <a:pt x="107950" y="520700"/>
                </a:cubicBezTo>
                <a:cubicBezTo>
                  <a:pt x="110067" y="527050"/>
                  <a:pt x="111049" y="533899"/>
                  <a:pt x="114300" y="539750"/>
                </a:cubicBezTo>
                <a:cubicBezTo>
                  <a:pt x="121713" y="553093"/>
                  <a:pt x="128907" y="567057"/>
                  <a:pt x="139700" y="577850"/>
                </a:cubicBezTo>
                <a:lnTo>
                  <a:pt x="177800" y="615950"/>
                </a:lnTo>
                <a:cubicBezTo>
                  <a:pt x="184150" y="622300"/>
                  <a:pt x="191869" y="627528"/>
                  <a:pt x="196850" y="635000"/>
                </a:cubicBezTo>
                <a:cubicBezTo>
                  <a:pt x="226483" y="679450"/>
                  <a:pt x="209550" y="664633"/>
                  <a:pt x="241300" y="685800"/>
                </a:cubicBezTo>
                <a:cubicBezTo>
                  <a:pt x="275167" y="736600"/>
                  <a:pt x="230717" y="675217"/>
                  <a:pt x="273050" y="717550"/>
                </a:cubicBezTo>
                <a:cubicBezTo>
                  <a:pt x="278446" y="722946"/>
                  <a:pt x="280007" y="731574"/>
                  <a:pt x="285750" y="736600"/>
                </a:cubicBezTo>
                <a:cubicBezTo>
                  <a:pt x="297237" y="746651"/>
                  <a:pt x="311150" y="753533"/>
                  <a:pt x="323850" y="762000"/>
                </a:cubicBezTo>
                <a:lnTo>
                  <a:pt x="342900" y="774700"/>
                </a:lnTo>
                <a:cubicBezTo>
                  <a:pt x="349250" y="778933"/>
                  <a:pt x="354710" y="784987"/>
                  <a:pt x="361950" y="787400"/>
                </a:cubicBezTo>
                <a:cubicBezTo>
                  <a:pt x="368300" y="789517"/>
                  <a:pt x="375013" y="790757"/>
                  <a:pt x="381000" y="793750"/>
                </a:cubicBezTo>
                <a:cubicBezTo>
                  <a:pt x="430239" y="818369"/>
                  <a:pt x="371217" y="796839"/>
                  <a:pt x="419100" y="812800"/>
                </a:cubicBezTo>
                <a:cubicBezTo>
                  <a:pt x="423333" y="819150"/>
                  <a:pt x="426404" y="826454"/>
                  <a:pt x="431800" y="831850"/>
                </a:cubicBezTo>
                <a:cubicBezTo>
                  <a:pt x="457200" y="857250"/>
                  <a:pt x="446617" y="829733"/>
                  <a:pt x="463550" y="863600"/>
                </a:cubicBezTo>
                <a:cubicBezTo>
                  <a:pt x="466543" y="869587"/>
                  <a:pt x="466907" y="876663"/>
                  <a:pt x="469900" y="882650"/>
                </a:cubicBezTo>
                <a:cubicBezTo>
                  <a:pt x="487636" y="918122"/>
                  <a:pt x="484378" y="885192"/>
                  <a:pt x="495300" y="939800"/>
                </a:cubicBezTo>
                <a:cubicBezTo>
                  <a:pt x="508210" y="1004351"/>
                  <a:pt x="494983" y="945039"/>
                  <a:pt x="508000" y="990600"/>
                </a:cubicBezTo>
                <a:cubicBezTo>
                  <a:pt x="510398" y="998991"/>
                  <a:pt x="511842" y="1007641"/>
                  <a:pt x="514350" y="1016000"/>
                </a:cubicBezTo>
                <a:cubicBezTo>
                  <a:pt x="518197" y="1028822"/>
                  <a:pt x="519624" y="1042961"/>
                  <a:pt x="527050" y="1054100"/>
                </a:cubicBezTo>
                <a:cubicBezTo>
                  <a:pt x="531283" y="1060450"/>
                  <a:pt x="536650" y="1066176"/>
                  <a:pt x="539750" y="1073150"/>
                </a:cubicBezTo>
                <a:cubicBezTo>
                  <a:pt x="545187" y="1085383"/>
                  <a:pt x="548217" y="1098550"/>
                  <a:pt x="552450" y="1111250"/>
                </a:cubicBezTo>
                <a:lnTo>
                  <a:pt x="558800" y="1130300"/>
                </a:lnTo>
                <a:cubicBezTo>
                  <a:pt x="560917" y="1136650"/>
                  <a:pt x="563527" y="1142856"/>
                  <a:pt x="565150" y="1149350"/>
                </a:cubicBezTo>
                <a:lnTo>
                  <a:pt x="577850" y="1200150"/>
                </a:lnTo>
                <a:cubicBezTo>
                  <a:pt x="579967" y="1208617"/>
                  <a:pt x="581440" y="1217271"/>
                  <a:pt x="584200" y="1225550"/>
                </a:cubicBezTo>
                <a:cubicBezTo>
                  <a:pt x="588433" y="1238250"/>
                  <a:pt x="593653" y="1250663"/>
                  <a:pt x="596900" y="1263650"/>
                </a:cubicBezTo>
                <a:cubicBezTo>
                  <a:pt x="601133" y="1280583"/>
                  <a:pt x="604080" y="1297891"/>
                  <a:pt x="609600" y="1314450"/>
                </a:cubicBezTo>
                <a:lnTo>
                  <a:pt x="628650" y="1371600"/>
                </a:lnTo>
                <a:cubicBezTo>
                  <a:pt x="630767" y="1377950"/>
                  <a:pt x="631287" y="1385081"/>
                  <a:pt x="635000" y="1390650"/>
                </a:cubicBezTo>
                <a:lnTo>
                  <a:pt x="660400" y="1428750"/>
                </a:lnTo>
                <a:cubicBezTo>
                  <a:pt x="664633" y="1435100"/>
                  <a:pt x="666750" y="1443567"/>
                  <a:pt x="673100" y="1447800"/>
                </a:cubicBezTo>
                <a:lnTo>
                  <a:pt x="749300" y="1498600"/>
                </a:lnTo>
                <a:lnTo>
                  <a:pt x="768350" y="1511300"/>
                </a:lnTo>
                <a:cubicBezTo>
                  <a:pt x="774700" y="1515533"/>
                  <a:pt x="780160" y="1521587"/>
                  <a:pt x="787400" y="1524000"/>
                </a:cubicBezTo>
                <a:cubicBezTo>
                  <a:pt x="835283" y="1539961"/>
                  <a:pt x="776261" y="1518431"/>
                  <a:pt x="825500" y="1543050"/>
                </a:cubicBezTo>
                <a:cubicBezTo>
                  <a:pt x="831487" y="1546043"/>
                  <a:pt x="838699" y="1546149"/>
                  <a:pt x="844550" y="1549400"/>
                </a:cubicBezTo>
                <a:cubicBezTo>
                  <a:pt x="857893" y="1556813"/>
                  <a:pt x="882650" y="1574800"/>
                  <a:pt x="882650" y="1574800"/>
                </a:cubicBezTo>
                <a:cubicBezTo>
                  <a:pt x="898611" y="1622683"/>
                  <a:pt x="875224" y="1565518"/>
                  <a:pt x="908050" y="1606550"/>
                </a:cubicBezTo>
                <a:cubicBezTo>
                  <a:pt x="912231" y="1611777"/>
                  <a:pt x="911407" y="1619613"/>
                  <a:pt x="914400" y="1625600"/>
                </a:cubicBezTo>
                <a:cubicBezTo>
                  <a:pt x="917813" y="1632426"/>
                  <a:pt x="923687" y="1637824"/>
                  <a:pt x="927100" y="1644650"/>
                </a:cubicBezTo>
                <a:cubicBezTo>
                  <a:pt x="930093" y="1650637"/>
                  <a:pt x="930199" y="1657849"/>
                  <a:pt x="933450" y="1663700"/>
                </a:cubicBezTo>
                <a:cubicBezTo>
                  <a:pt x="940863" y="1677043"/>
                  <a:pt x="954023" y="1687320"/>
                  <a:pt x="958850" y="1701800"/>
                </a:cubicBezTo>
                <a:lnTo>
                  <a:pt x="971550" y="1739900"/>
                </a:lnTo>
                <a:cubicBezTo>
                  <a:pt x="973667" y="1782233"/>
                  <a:pt x="974228" y="1824673"/>
                  <a:pt x="977900" y="1866900"/>
                </a:cubicBezTo>
                <a:cubicBezTo>
                  <a:pt x="978480" y="1873568"/>
                  <a:pt x="982627" y="1879456"/>
                  <a:pt x="984250" y="1885950"/>
                </a:cubicBezTo>
                <a:cubicBezTo>
                  <a:pt x="993314" y="1922204"/>
                  <a:pt x="987172" y="1910507"/>
                  <a:pt x="996950" y="1943100"/>
                </a:cubicBezTo>
                <a:cubicBezTo>
                  <a:pt x="1002720" y="1962334"/>
                  <a:pt x="1009650" y="1981200"/>
                  <a:pt x="1016000" y="2000250"/>
                </a:cubicBezTo>
                <a:lnTo>
                  <a:pt x="1022350" y="2019300"/>
                </a:lnTo>
                <a:cubicBezTo>
                  <a:pt x="1024467" y="2025650"/>
                  <a:pt x="1024987" y="2032781"/>
                  <a:pt x="1028700" y="2038350"/>
                </a:cubicBezTo>
                <a:lnTo>
                  <a:pt x="1054100" y="2076450"/>
                </a:lnTo>
                <a:cubicBezTo>
                  <a:pt x="1058333" y="2082800"/>
                  <a:pt x="1060450" y="2091267"/>
                  <a:pt x="1066800" y="2095500"/>
                </a:cubicBezTo>
                <a:lnTo>
                  <a:pt x="1085850" y="2108200"/>
                </a:lnTo>
                <a:cubicBezTo>
                  <a:pt x="1119717" y="2159000"/>
                  <a:pt x="1075267" y="2097617"/>
                  <a:pt x="1117600" y="2139950"/>
                </a:cubicBezTo>
                <a:cubicBezTo>
                  <a:pt x="1122996" y="2145346"/>
                  <a:pt x="1124557" y="2153974"/>
                  <a:pt x="1130300" y="2159000"/>
                </a:cubicBezTo>
                <a:cubicBezTo>
                  <a:pt x="1141787" y="2169051"/>
                  <a:pt x="1168400" y="2184400"/>
                  <a:pt x="1168400" y="2184400"/>
                </a:cubicBezTo>
                <a:cubicBezTo>
                  <a:pt x="1172633" y="2190750"/>
                  <a:pt x="1175357" y="2198424"/>
                  <a:pt x="1181100" y="2203450"/>
                </a:cubicBezTo>
                <a:cubicBezTo>
                  <a:pt x="1192587" y="2213501"/>
                  <a:pt x="1219200" y="2228850"/>
                  <a:pt x="1219200" y="2228850"/>
                </a:cubicBezTo>
                <a:cubicBezTo>
                  <a:pt x="1240367" y="2260600"/>
                  <a:pt x="1225550" y="2243667"/>
                  <a:pt x="1270000" y="2273300"/>
                </a:cubicBezTo>
                <a:lnTo>
                  <a:pt x="1289050" y="2286000"/>
                </a:lnTo>
                <a:cubicBezTo>
                  <a:pt x="1325446" y="2340595"/>
                  <a:pt x="1276983" y="2276347"/>
                  <a:pt x="1320800" y="2311400"/>
                </a:cubicBezTo>
                <a:cubicBezTo>
                  <a:pt x="1361832" y="2344226"/>
                  <a:pt x="1304667" y="2320839"/>
                  <a:pt x="1352550" y="2336800"/>
                </a:cubicBezTo>
                <a:cubicBezTo>
                  <a:pt x="1368511" y="2384683"/>
                  <a:pt x="1345124" y="2327518"/>
                  <a:pt x="1377950" y="2368550"/>
                </a:cubicBezTo>
                <a:cubicBezTo>
                  <a:pt x="1382131" y="2373777"/>
                  <a:pt x="1381307" y="2381613"/>
                  <a:pt x="1384300" y="2387600"/>
                </a:cubicBezTo>
                <a:cubicBezTo>
                  <a:pt x="1387713" y="2394426"/>
                  <a:pt x="1393900" y="2399676"/>
                  <a:pt x="1397000" y="2406650"/>
                </a:cubicBezTo>
                <a:lnTo>
                  <a:pt x="1416050" y="2463800"/>
                </a:lnTo>
                <a:lnTo>
                  <a:pt x="1422400" y="2482850"/>
                </a:lnTo>
                <a:cubicBezTo>
                  <a:pt x="1417987" y="2526981"/>
                  <a:pt x="1420058" y="2537222"/>
                  <a:pt x="1409700" y="2571750"/>
                </a:cubicBezTo>
                <a:cubicBezTo>
                  <a:pt x="1405853" y="2584572"/>
                  <a:pt x="1404426" y="2598711"/>
                  <a:pt x="1397000" y="2609850"/>
                </a:cubicBezTo>
                <a:cubicBezTo>
                  <a:pt x="1379319" y="2636372"/>
                  <a:pt x="1389696" y="2623504"/>
                  <a:pt x="1365250" y="2647950"/>
                </a:cubicBezTo>
                <a:cubicBezTo>
                  <a:pt x="1349289" y="2695833"/>
                  <a:pt x="1372676" y="2638668"/>
                  <a:pt x="1339850" y="2679700"/>
                </a:cubicBezTo>
                <a:cubicBezTo>
                  <a:pt x="1319399" y="2705264"/>
                  <a:pt x="1350539" y="2694009"/>
                  <a:pt x="1320800" y="2717800"/>
                </a:cubicBezTo>
                <a:cubicBezTo>
                  <a:pt x="1315573" y="2721981"/>
                  <a:pt x="1308100" y="2722033"/>
                  <a:pt x="1301750" y="2724150"/>
                </a:cubicBezTo>
                <a:cubicBezTo>
                  <a:pt x="1287895" y="2765714"/>
                  <a:pt x="1307138" y="2724920"/>
                  <a:pt x="1276350" y="2749550"/>
                </a:cubicBezTo>
                <a:cubicBezTo>
                  <a:pt x="1235318" y="2782376"/>
                  <a:pt x="1292483" y="2758989"/>
                  <a:pt x="1244600" y="2774950"/>
                </a:cubicBezTo>
                <a:cubicBezTo>
                  <a:pt x="1240367" y="2781300"/>
                  <a:pt x="1238372" y="2789955"/>
                  <a:pt x="1231900" y="2794000"/>
                </a:cubicBezTo>
                <a:cubicBezTo>
                  <a:pt x="1220548" y="2801095"/>
                  <a:pt x="1204939" y="2799274"/>
                  <a:pt x="1193800" y="2806700"/>
                </a:cubicBezTo>
                <a:cubicBezTo>
                  <a:pt x="1187450" y="2810933"/>
                  <a:pt x="1181576" y="2815987"/>
                  <a:pt x="1174750" y="2819400"/>
                </a:cubicBezTo>
                <a:cubicBezTo>
                  <a:pt x="1168763" y="2822393"/>
                  <a:pt x="1161551" y="2822499"/>
                  <a:pt x="1155700" y="2825750"/>
                </a:cubicBezTo>
                <a:cubicBezTo>
                  <a:pt x="1142357" y="2833163"/>
                  <a:pt x="1130300" y="2842683"/>
                  <a:pt x="1117600" y="2851150"/>
                </a:cubicBezTo>
                <a:lnTo>
                  <a:pt x="1079500" y="2876550"/>
                </a:lnTo>
                <a:lnTo>
                  <a:pt x="1060450" y="2889250"/>
                </a:lnTo>
                <a:cubicBezTo>
                  <a:pt x="1054100" y="2893483"/>
                  <a:pt x="1048640" y="2899537"/>
                  <a:pt x="1041400" y="2901950"/>
                </a:cubicBezTo>
                <a:cubicBezTo>
                  <a:pt x="1007870" y="2913127"/>
                  <a:pt x="1027919" y="2904587"/>
                  <a:pt x="984250" y="2933700"/>
                </a:cubicBezTo>
                <a:lnTo>
                  <a:pt x="965200" y="2946400"/>
                </a:lnTo>
                <a:lnTo>
                  <a:pt x="946150" y="2959100"/>
                </a:lnTo>
                <a:cubicBezTo>
                  <a:pt x="941917" y="2965450"/>
                  <a:pt x="938846" y="2972754"/>
                  <a:pt x="933450" y="2978150"/>
                </a:cubicBezTo>
                <a:cubicBezTo>
                  <a:pt x="928054" y="2983546"/>
                  <a:pt x="919168" y="2984891"/>
                  <a:pt x="914400" y="2990850"/>
                </a:cubicBezTo>
                <a:cubicBezTo>
                  <a:pt x="879347" y="3034667"/>
                  <a:pt x="943595" y="2986204"/>
                  <a:pt x="889000" y="3022600"/>
                </a:cubicBezTo>
                <a:cubicBezTo>
                  <a:pt x="873887" y="3067940"/>
                  <a:pt x="887439" y="3053274"/>
                  <a:pt x="857250" y="3073400"/>
                </a:cubicBezTo>
                <a:cubicBezTo>
                  <a:pt x="850633" y="3093251"/>
                  <a:pt x="844215" y="3118073"/>
                  <a:pt x="825500" y="3130550"/>
                </a:cubicBezTo>
                <a:lnTo>
                  <a:pt x="806450" y="3143250"/>
                </a:lnTo>
                <a:cubicBezTo>
                  <a:pt x="795273" y="3176780"/>
                  <a:pt x="803813" y="3156731"/>
                  <a:pt x="774700" y="3200400"/>
                </a:cubicBezTo>
                <a:cubicBezTo>
                  <a:pt x="770467" y="3206750"/>
                  <a:pt x="764413" y="3212210"/>
                  <a:pt x="762000" y="3219450"/>
                </a:cubicBezTo>
                <a:cubicBezTo>
                  <a:pt x="753999" y="3243452"/>
                  <a:pt x="752094" y="3245867"/>
                  <a:pt x="749300" y="3276600"/>
                </a:cubicBezTo>
                <a:cubicBezTo>
                  <a:pt x="748342" y="3287140"/>
                  <a:pt x="749300" y="3297767"/>
                  <a:pt x="749300" y="3308350"/>
                </a:cubicBezTo>
              </a:path>
            </a:pathLst>
          </a:custGeom>
          <a:noFill/>
          <a:ln w="38100">
            <a:solidFill>
              <a:srgbClr val="F7860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2301" y="4460101"/>
            <a:ext cx="66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 dirty="0">
                <a:solidFill>
                  <a:srgbClr val="C00000"/>
                </a:solidFill>
              </a:rPr>
              <a:t>Select this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3314700" y="1600200"/>
                <a:ext cx="1543050" cy="2057368"/>
              </a:xfrm>
              <a:prstGeom prst="wedgeRoundRectCallout">
                <a:avLst>
                  <a:gd name="adj1" fmla="val -42805"/>
                  <a:gd name="adj2" fmla="val 67663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300"/>
                  </a:spcAft>
                </a:pPr>
                <a:r>
                  <a:rPr lang="en-US" sz="1400" dirty="0"/>
                  <a:t>Select this one if the user desires a bigger resident domain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/>
                  <a:t> More queries to process locally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1600200"/>
                <a:ext cx="1543050" cy="2057368"/>
              </a:xfrm>
              <a:prstGeom prst="wedgeRoundRectCallout">
                <a:avLst>
                  <a:gd name="adj1" fmla="val -42805"/>
                  <a:gd name="adj2" fmla="val 6766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ular Callout 37"/>
          <p:cNvSpPr/>
          <p:nvPr/>
        </p:nvSpPr>
        <p:spPr>
          <a:xfrm>
            <a:off x="1165225" y="5994272"/>
            <a:ext cx="1577975" cy="717614"/>
          </a:xfrm>
          <a:prstGeom prst="wedgeRoundRectCallout">
            <a:avLst>
              <a:gd name="adj1" fmla="val 38885"/>
              <a:gd name="adj2" fmla="val -72148"/>
              <a:gd name="adj3" fmla="val 16667"/>
            </a:avLst>
          </a:prstGeom>
          <a:solidFill>
            <a:srgbClr val="F786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Queries relevant to the resident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Advantages over Safe Regions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715000"/>
          </a:xfrm>
        </p:spPr>
        <p:txBody>
          <a:bodyPr>
            <a:normAutofit/>
          </a:bodyPr>
          <a:lstStyle/>
          <a:p>
            <a:pPr>
              <a:spcAft>
                <a:spcPct val="40000"/>
              </a:spcAft>
            </a:pPr>
            <a:r>
              <a:rPr lang="en-US" sz="2800" dirty="0">
                <a:latin typeface="Comic Sans MS" pitchFamily="66" charset="0"/>
              </a:rPr>
              <a:t>Resident domains can be determined efficiently  </a:t>
            </a:r>
            <a:r>
              <a:rPr lang="en-US" sz="2800" dirty="0">
                <a:solidFill>
                  <a:srgbClr val="92D050"/>
                </a:solidFill>
                <a:latin typeface="Comic Sans MS" pitchFamily="66" charset="0"/>
              </a:rPr>
              <a:t>(descending the tree instead of computation)</a:t>
            </a:r>
          </a:p>
          <a:p>
            <a:pPr>
              <a:spcAft>
                <a:spcPct val="40000"/>
              </a:spcAft>
            </a:pPr>
            <a:r>
              <a:rPr lang="en-US" sz="2800" dirty="0">
                <a:latin typeface="Comic Sans MS" pitchFamily="66" charset="0"/>
              </a:rPr>
              <a:t>A new query generally affects only a small subtree </a:t>
            </a:r>
            <a:r>
              <a:rPr lang="en-US" sz="2800" dirty="0">
                <a:solidFill>
                  <a:srgbClr val="92D050"/>
                </a:solidFill>
                <a:latin typeface="Comic Sans MS" pitchFamily="66" charset="0"/>
              </a:rPr>
              <a:t>(easily identify the affected resident domains) </a:t>
            </a:r>
          </a:p>
          <a:p>
            <a:pPr>
              <a:spcAft>
                <a:spcPct val="40000"/>
              </a:spcAft>
            </a:pPr>
            <a:r>
              <a:rPr lang="en-US" sz="2800" dirty="0">
                <a:latin typeface="Comic Sans MS" pitchFamily="66" charset="0"/>
              </a:rPr>
              <a:t>Resident domain are generally much larger resulting in less location updates</a:t>
            </a:r>
          </a:p>
          <a:p>
            <a:r>
              <a:rPr lang="en-US" sz="2800" dirty="0">
                <a:latin typeface="Comic Sans MS" pitchFamily="66" charset="0"/>
              </a:rPr>
              <a:t>Offloads query processing tasks to mobile units</a:t>
            </a:r>
          </a:p>
          <a:p>
            <a:pPr lvl="1"/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Distributed processing </a:t>
            </a:r>
          </a:p>
          <a:p>
            <a:pPr lvl="1"/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Trading computation for communications to conserve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66800" y="1447800"/>
            <a:ext cx="7010400" cy="5029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971675" y="5810250"/>
            <a:ext cx="578326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971675" y="5810250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7715250" y="5810250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24025" y="57118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80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71675" y="5119688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7715250" y="5119688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724025" y="50228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5</a:t>
            </a:r>
            <a:endParaRPr lang="en-US" sz="1800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971675" y="4443413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715250" y="4443413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619250" y="43465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180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971675" y="3767138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7715250" y="3767138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619250" y="36703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15</a:t>
            </a:r>
            <a:endParaRPr lang="en-US" sz="1800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971675" y="3089275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7715250" y="3089275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619250" y="29924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20</a:t>
            </a:r>
            <a:endParaRPr lang="en-US" sz="1800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971675" y="2400300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7715250" y="2400300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619250" y="23034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25</a:t>
            </a:r>
            <a:endParaRPr lang="en-US" sz="1800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1971675" y="1724025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7715250" y="1724025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619250" y="16271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30</a:t>
            </a:r>
            <a:endParaRPr lang="en-US" sz="1800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1971675" y="5773738"/>
            <a:ext cx="158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971675" y="1724025"/>
            <a:ext cx="15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1828800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1800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2611438" y="5773738"/>
            <a:ext cx="15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2611438" y="1724025"/>
            <a:ext cx="158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2468563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20</a:t>
            </a:r>
            <a:endParaRPr lang="en-US" sz="1800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3251200" y="5773738"/>
            <a:ext cx="158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251200" y="1724025"/>
            <a:ext cx="15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3108325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30</a:t>
            </a:r>
            <a:endParaRPr lang="en-US" sz="1800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V="1">
            <a:off x="3903663" y="5773738"/>
            <a:ext cx="15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3903663" y="1724025"/>
            <a:ext cx="158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3760788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40</a:t>
            </a:r>
            <a:endParaRPr lang="en-US" sz="1800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4543425" y="5773738"/>
            <a:ext cx="158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4543425" y="1724025"/>
            <a:ext cx="15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4400550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50</a:t>
            </a:r>
            <a:endParaRPr lang="en-US" sz="1800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V="1">
            <a:off x="5183188" y="5773738"/>
            <a:ext cx="15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5183188" y="1724025"/>
            <a:ext cx="158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5040313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60</a:t>
            </a:r>
            <a:endParaRPr lang="en-US" sz="1800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V="1">
            <a:off x="5822950" y="5773738"/>
            <a:ext cx="158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5822950" y="1724025"/>
            <a:ext cx="15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5680075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800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6462713" y="1724025"/>
            <a:ext cx="158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6319838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80</a:t>
            </a:r>
            <a:endParaRPr lang="en-US" sz="1800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 flipV="1">
            <a:off x="7102475" y="5773738"/>
            <a:ext cx="158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7102475" y="1724025"/>
            <a:ext cx="15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6959600" y="58451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90</a:t>
            </a:r>
            <a:endParaRPr lang="en-US" sz="1800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7754938" y="5773738"/>
            <a:ext cx="15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7754938" y="1724025"/>
            <a:ext cx="158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7559675" y="58451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100</a:t>
            </a:r>
            <a:endParaRPr lang="en-US" sz="1800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1971675" y="1724025"/>
            <a:ext cx="5783263" cy="4086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 rot="-5400000">
            <a:off x="-721519" y="3712369"/>
            <a:ext cx="42465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 charset="0"/>
              </a:rPr>
              <a:t>Number of messages sent by mobile objects (millions)</a:t>
            </a:r>
            <a:endParaRPr lang="en-US" sz="14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2806700" y="6111875"/>
            <a:ext cx="427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charset="0"/>
              </a:rPr>
              <a:t>Number of monitoring queries (thousands)</a:t>
            </a:r>
            <a:endParaRPr lang="en-US" sz="1800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5978525" y="37338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FF"/>
                </a:solidFill>
                <a:latin typeface="Arial" charset="0"/>
              </a:rPr>
              <a:t>MQM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6584950" y="3835400"/>
            <a:ext cx="182563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1971675" y="4660900"/>
            <a:ext cx="5783263" cy="1027113"/>
          </a:xfrm>
          <a:custGeom>
            <a:avLst/>
            <a:gdLst>
              <a:gd name="T0" fmla="*/ 0 w 3643"/>
              <a:gd name="T1" fmla="*/ 1027113 h 647"/>
              <a:gd name="T2" fmla="*/ 0 w 3643"/>
              <a:gd name="T3" fmla="*/ 1027113 h 647"/>
              <a:gd name="T4" fmla="*/ 639763 w 3643"/>
              <a:gd name="T5" fmla="*/ 919163 h 647"/>
              <a:gd name="T6" fmla="*/ 1279525 w 3643"/>
              <a:gd name="T7" fmla="*/ 809625 h 647"/>
              <a:gd name="T8" fmla="*/ 1931988 w 3643"/>
              <a:gd name="T9" fmla="*/ 677863 h 647"/>
              <a:gd name="T10" fmla="*/ 2571750 w 3643"/>
              <a:gd name="T11" fmla="*/ 568325 h 647"/>
              <a:gd name="T12" fmla="*/ 3211513 w 3643"/>
              <a:gd name="T13" fmla="*/ 447675 h 647"/>
              <a:gd name="T14" fmla="*/ 3851276 w 3643"/>
              <a:gd name="T15" fmla="*/ 327025 h 647"/>
              <a:gd name="T16" fmla="*/ 4491038 w 3643"/>
              <a:gd name="T17" fmla="*/ 217488 h 647"/>
              <a:gd name="T18" fmla="*/ 5130801 w 3643"/>
              <a:gd name="T19" fmla="*/ 109538 h 647"/>
              <a:gd name="T20" fmla="*/ 5783263 w 3643"/>
              <a:gd name="T21" fmla="*/ 0 h 6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43"/>
              <a:gd name="T34" fmla="*/ 0 h 647"/>
              <a:gd name="T35" fmla="*/ 3643 w 3643"/>
              <a:gd name="T36" fmla="*/ 647 h 6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43" h="647">
                <a:moveTo>
                  <a:pt x="0" y="647"/>
                </a:moveTo>
                <a:lnTo>
                  <a:pt x="0" y="647"/>
                </a:lnTo>
                <a:lnTo>
                  <a:pt x="403" y="579"/>
                </a:lnTo>
                <a:lnTo>
                  <a:pt x="806" y="510"/>
                </a:lnTo>
                <a:lnTo>
                  <a:pt x="1217" y="427"/>
                </a:lnTo>
                <a:lnTo>
                  <a:pt x="1620" y="358"/>
                </a:lnTo>
                <a:lnTo>
                  <a:pt x="2023" y="282"/>
                </a:lnTo>
                <a:lnTo>
                  <a:pt x="2426" y="206"/>
                </a:lnTo>
                <a:lnTo>
                  <a:pt x="2829" y="137"/>
                </a:lnTo>
                <a:lnTo>
                  <a:pt x="3232" y="69"/>
                </a:lnTo>
                <a:lnTo>
                  <a:pt x="3643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6624638" y="3810000"/>
            <a:ext cx="52387" cy="49213"/>
          </a:xfrm>
          <a:custGeom>
            <a:avLst/>
            <a:gdLst>
              <a:gd name="T0" fmla="*/ 0 w 4"/>
              <a:gd name="T1" fmla="*/ 24607 h 4"/>
              <a:gd name="T2" fmla="*/ 26194 w 4"/>
              <a:gd name="T3" fmla="*/ 0 h 4"/>
              <a:gd name="T4" fmla="*/ 52387 w 4"/>
              <a:gd name="T5" fmla="*/ 24607 h 4"/>
              <a:gd name="T6" fmla="*/ 26194 w 4"/>
              <a:gd name="T7" fmla="*/ 49213 h 4"/>
              <a:gd name="T8" fmla="*/ 0 w 4"/>
              <a:gd name="T9" fmla="*/ 2460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6650038" y="3835400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Freeform 62"/>
          <p:cNvSpPr>
            <a:spLocks/>
          </p:cNvSpPr>
          <p:nvPr/>
        </p:nvSpPr>
        <p:spPr bwMode="auto">
          <a:xfrm>
            <a:off x="1946275" y="5664200"/>
            <a:ext cx="52388" cy="49213"/>
          </a:xfrm>
          <a:custGeom>
            <a:avLst/>
            <a:gdLst>
              <a:gd name="T0" fmla="*/ 0 w 4"/>
              <a:gd name="T1" fmla="*/ 24607 h 4"/>
              <a:gd name="T2" fmla="*/ 26194 w 4"/>
              <a:gd name="T3" fmla="*/ 0 h 4"/>
              <a:gd name="T4" fmla="*/ 52388 w 4"/>
              <a:gd name="T5" fmla="*/ 24607 h 4"/>
              <a:gd name="T6" fmla="*/ 26194 w 4"/>
              <a:gd name="T7" fmla="*/ 49213 h 4"/>
              <a:gd name="T8" fmla="*/ 0 w 4"/>
              <a:gd name="T9" fmla="*/ 2460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1971675" y="5688013"/>
            <a:ext cx="12700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Freeform 64"/>
          <p:cNvSpPr>
            <a:spLocks/>
          </p:cNvSpPr>
          <p:nvPr/>
        </p:nvSpPr>
        <p:spPr bwMode="auto">
          <a:xfrm>
            <a:off x="2586038" y="5556250"/>
            <a:ext cx="52387" cy="47625"/>
          </a:xfrm>
          <a:custGeom>
            <a:avLst/>
            <a:gdLst>
              <a:gd name="T0" fmla="*/ 0 w 4"/>
              <a:gd name="T1" fmla="*/ 23813 h 4"/>
              <a:gd name="T2" fmla="*/ 26194 w 4"/>
              <a:gd name="T3" fmla="*/ 0 h 4"/>
              <a:gd name="T4" fmla="*/ 52387 w 4"/>
              <a:gd name="T5" fmla="*/ 23813 h 4"/>
              <a:gd name="T6" fmla="*/ 26194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2611438" y="5580063"/>
            <a:ext cx="12700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Freeform 66"/>
          <p:cNvSpPr>
            <a:spLocks/>
          </p:cNvSpPr>
          <p:nvPr/>
        </p:nvSpPr>
        <p:spPr bwMode="auto">
          <a:xfrm>
            <a:off x="3225800" y="5446713"/>
            <a:ext cx="52388" cy="49212"/>
          </a:xfrm>
          <a:custGeom>
            <a:avLst/>
            <a:gdLst>
              <a:gd name="T0" fmla="*/ 0 w 4"/>
              <a:gd name="T1" fmla="*/ 24606 h 4"/>
              <a:gd name="T2" fmla="*/ 26194 w 4"/>
              <a:gd name="T3" fmla="*/ 0 h 4"/>
              <a:gd name="T4" fmla="*/ 52388 w 4"/>
              <a:gd name="T5" fmla="*/ 24606 h 4"/>
              <a:gd name="T6" fmla="*/ 26194 w 4"/>
              <a:gd name="T7" fmla="*/ 49212 h 4"/>
              <a:gd name="T8" fmla="*/ 0 w 4"/>
              <a:gd name="T9" fmla="*/ 2460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3251200" y="5470525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Freeform 68"/>
          <p:cNvSpPr>
            <a:spLocks/>
          </p:cNvSpPr>
          <p:nvPr/>
        </p:nvSpPr>
        <p:spPr bwMode="auto">
          <a:xfrm>
            <a:off x="3878263" y="5313363"/>
            <a:ext cx="52387" cy="49212"/>
          </a:xfrm>
          <a:custGeom>
            <a:avLst/>
            <a:gdLst>
              <a:gd name="T0" fmla="*/ 0 w 4"/>
              <a:gd name="T1" fmla="*/ 24606 h 4"/>
              <a:gd name="T2" fmla="*/ 26194 w 4"/>
              <a:gd name="T3" fmla="*/ 0 h 4"/>
              <a:gd name="T4" fmla="*/ 52387 w 4"/>
              <a:gd name="T5" fmla="*/ 24606 h 4"/>
              <a:gd name="T6" fmla="*/ 26194 w 4"/>
              <a:gd name="T7" fmla="*/ 49212 h 4"/>
              <a:gd name="T8" fmla="*/ 0 w 4"/>
              <a:gd name="T9" fmla="*/ 2460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3903663" y="5338763"/>
            <a:ext cx="14287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4518025" y="5205413"/>
            <a:ext cx="52388" cy="47625"/>
          </a:xfrm>
          <a:custGeom>
            <a:avLst/>
            <a:gdLst>
              <a:gd name="T0" fmla="*/ 0 w 4"/>
              <a:gd name="T1" fmla="*/ 23813 h 4"/>
              <a:gd name="T2" fmla="*/ 26194 w 4"/>
              <a:gd name="T3" fmla="*/ 0 h 4"/>
              <a:gd name="T4" fmla="*/ 52388 w 4"/>
              <a:gd name="T5" fmla="*/ 23813 h 4"/>
              <a:gd name="T6" fmla="*/ 26194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>
            <a:off x="4543425" y="5229225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Freeform 72"/>
          <p:cNvSpPr>
            <a:spLocks/>
          </p:cNvSpPr>
          <p:nvPr/>
        </p:nvSpPr>
        <p:spPr bwMode="auto">
          <a:xfrm>
            <a:off x="5157788" y="5084763"/>
            <a:ext cx="52387" cy="47625"/>
          </a:xfrm>
          <a:custGeom>
            <a:avLst/>
            <a:gdLst>
              <a:gd name="T0" fmla="*/ 0 w 4"/>
              <a:gd name="T1" fmla="*/ 23813 h 4"/>
              <a:gd name="T2" fmla="*/ 26194 w 4"/>
              <a:gd name="T3" fmla="*/ 0 h 4"/>
              <a:gd name="T4" fmla="*/ 52387 w 4"/>
              <a:gd name="T5" fmla="*/ 23813 h 4"/>
              <a:gd name="T6" fmla="*/ 26194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>
            <a:off x="5183188" y="5108575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Freeform 74"/>
          <p:cNvSpPr>
            <a:spLocks/>
          </p:cNvSpPr>
          <p:nvPr/>
        </p:nvSpPr>
        <p:spPr bwMode="auto">
          <a:xfrm>
            <a:off x="5797550" y="4964113"/>
            <a:ext cx="52388" cy="47625"/>
          </a:xfrm>
          <a:custGeom>
            <a:avLst/>
            <a:gdLst>
              <a:gd name="T0" fmla="*/ 0 w 4"/>
              <a:gd name="T1" fmla="*/ 23813 h 4"/>
              <a:gd name="T2" fmla="*/ 26194 w 4"/>
              <a:gd name="T3" fmla="*/ 0 h 4"/>
              <a:gd name="T4" fmla="*/ 52388 w 4"/>
              <a:gd name="T5" fmla="*/ 23813 h 4"/>
              <a:gd name="T6" fmla="*/ 26194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75"/>
          <p:cNvSpPr>
            <a:spLocks noChangeShapeType="1"/>
          </p:cNvSpPr>
          <p:nvPr/>
        </p:nvSpPr>
        <p:spPr bwMode="auto">
          <a:xfrm>
            <a:off x="5822950" y="4987925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Freeform 76"/>
          <p:cNvSpPr>
            <a:spLocks/>
          </p:cNvSpPr>
          <p:nvPr/>
        </p:nvSpPr>
        <p:spPr bwMode="auto">
          <a:xfrm>
            <a:off x="6437313" y="4854575"/>
            <a:ext cx="50800" cy="47625"/>
          </a:xfrm>
          <a:custGeom>
            <a:avLst/>
            <a:gdLst>
              <a:gd name="T0" fmla="*/ 0 w 4"/>
              <a:gd name="T1" fmla="*/ 23813 h 4"/>
              <a:gd name="T2" fmla="*/ 25400 w 4"/>
              <a:gd name="T3" fmla="*/ 0 h 4"/>
              <a:gd name="T4" fmla="*/ 50800 w 4"/>
              <a:gd name="T5" fmla="*/ 23813 h 4"/>
              <a:gd name="T6" fmla="*/ 25400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6462713" y="4878388"/>
            <a:ext cx="12700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Freeform 78"/>
          <p:cNvSpPr>
            <a:spLocks/>
          </p:cNvSpPr>
          <p:nvPr/>
        </p:nvSpPr>
        <p:spPr bwMode="auto">
          <a:xfrm>
            <a:off x="7075488" y="4745038"/>
            <a:ext cx="52387" cy="49212"/>
          </a:xfrm>
          <a:custGeom>
            <a:avLst/>
            <a:gdLst>
              <a:gd name="T0" fmla="*/ 0 w 4"/>
              <a:gd name="T1" fmla="*/ 24606 h 4"/>
              <a:gd name="T2" fmla="*/ 26194 w 4"/>
              <a:gd name="T3" fmla="*/ 0 h 4"/>
              <a:gd name="T4" fmla="*/ 52387 w 4"/>
              <a:gd name="T5" fmla="*/ 24606 h 4"/>
              <a:gd name="T6" fmla="*/ 26194 w 4"/>
              <a:gd name="T7" fmla="*/ 49212 h 4"/>
              <a:gd name="T8" fmla="*/ 0 w 4"/>
              <a:gd name="T9" fmla="*/ 2460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>
            <a:off x="7102475" y="4770438"/>
            <a:ext cx="12700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Freeform 80"/>
          <p:cNvSpPr>
            <a:spLocks/>
          </p:cNvSpPr>
          <p:nvPr/>
        </p:nvSpPr>
        <p:spPr bwMode="auto">
          <a:xfrm>
            <a:off x="7729538" y="4637088"/>
            <a:ext cx="52387" cy="47625"/>
          </a:xfrm>
          <a:custGeom>
            <a:avLst/>
            <a:gdLst>
              <a:gd name="T0" fmla="*/ 0 w 4"/>
              <a:gd name="T1" fmla="*/ 23813 h 4"/>
              <a:gd name="T2" fmla="*/ 26194 w 4"/>
              <a:gd name="T3" fmla="*/ 0 h 4"/>
              <a:gd name="T4" fmla="*/ 52387 w 4"/>
              <a:gd name="T5" fmla="*/ 23813 h 4"/>
              <a:gd name="T6" fmla="*/ 26194 w 4"/>
              <a:gd name="T7" fmla="*/ 47625 h 4"/>
              <a:gd name="T8" fmla="*/ 0 w 4"/>
              <a:gd name="T9" fmla="*/ 2381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1"/>
          <p:cNvSpPr>
            <a:spLocks noChangeShapeType="1"/>
          </p:cNvSpPr>
          <p:nvPr/>
        </p:nvSpPr>
        <p:spPr bwMode="auto">
          <a:xfrm>
            <a:off x="7754938" y="4660900"/>
            <a:ext cx="127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5257800" y="34036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0000"/>
                </a:solidFill>
                <a:latin typeface="Arial" charset="0"/>
              </a:rPr>
              <a:t>Safe Region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6707" name="Freeform 83"/>
          <p:cNvSpPr>
            <a:spLocks/>
          </p:cNvSpPr>
          <p:nvPr/>
        </p:nvSpPr>
        <p:spPr bwMode="auto">
          <a:xfrm>
            <a:off x="1971675" y="1771650"/>
            <a:ext cx="5783263" cy="2962275"/>
          </a:xfrm>
          <a:custGeom>
            <a:avLst/>
            <a:gdLst>
              <a:gd name="T0" fmla="*/ 0 w 3643"/>
              <a:gd name="T1" fmla="*/ 2962275 h 1866"/>
              <a:gd name="T2" fmla="*/ 0 w 3643"/>
              <a:gd name="T3" fmla="*/ 2962275 h 1866"/>
              <a:gd name="T4" fmla="*/ 639763 w 3643"/>
              <a:gd name="T5" fmla="*/ 2370138 h 1866"/>
              <a:gd name="T6" fmla="*/ 1279525 w 3643"/>
              <a:gd name="T7" fmla="*/ 1909763 h 1866"/>
              <a:gd name="T8" fmla="*/ 1931988 w 3643"/>
              <a:gd name="T9" fmla="*/ 1498600 h 1866"/>
              <a:gd name="T10" fmla="*/ 2571750 w 3643"/>
              <a:gd name="T11" fmla="*/ 1160463 h 1866"/>
              <a:gd name="T12" fmla="*/ 3211513 w 3643"/>
              <a:gd name="T13" fmla="*/ 869950 h 1866"/>
              <a:gd name="T14" fmla="*/ 3851276 w 3643"/>
              <a:gd name="T15" fmla="*/ 604838 h 1866"/>
              <a:gd name="T16" fmla="*/ 4491038 w 3643"/>
              <a:gd name="T17" fmla="*/ 374650 h 1866"/>
              <a:gd name="T18" fmla="*/ 5130801 w 3643"/>
              <a:gd name="T19" fmla="*/ 169863 h 1866"/>
              <a:gd name="T20" fmla="*/ 5783263 w 3643"/>
              <a:gd name="T21" fmla="*/ 0 h 18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43"/>
              <a:gd name="T34" fmla="*/ 0 h 1866"/>
              <a:gd name="T35" fmla="*/ 3643 w 3643"/>
              <a:gd name="T36" fmla="*/ 1866 h 18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43" h="1866">
                <a:moveTo>
                  <a:pt x="0" y="1866"/>
                </a:moveTo>
                <a:lnTo>
                  <a:pt x="0" y="1866"/>
                </a:lnTo>
                <a:lnTo>
                  <a:pt x="403" y="1493"/>
                </a:lnTo>
                <a:lnTo>
                  <a:pt x="806" y="1203"/>
                </a:lnTo>
                <a:lnTo>
                  <a:pt x="1217" y="944"/>
                </a:lnTo>
                <a:lnTo>
                  <a:pt x="1620" y="731"/>
                </a:lnTo>
                <a:lnTo>
                  <a:pt x="2023" y="548"/>
                </a:lnTo>
                <a:lnTo>
                  <a:pt x="2426" y="381"/>
                </a:lnTo>
                <a:lnTo>
                  <a:pt x="2829" y="236"/>
                </a:lnTo>
                <a:lnTo>
                  <a:pt x="3232" y="107"/>
                </a:lnTo>
                <a:lnTo>
                  <a:pt x="3643" y="0"/>
                </a:lnTo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1946275" y="4733925"/>
            <a:ext cx="65088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Line 85"/>
          <p:cNvSpPr>
            <a:spLocks noChangeShapeType="1"/>
          </p:cNvSpPr>
          <p:nvPr/>
        </p:nvSpPr>
        <p:spPr bwMode="auto">
          <a:xfrm>
            <a:off x="1971675" y="4710113"/>
            <a:ext cx="1588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Line 86"/>
          <p:cNvSpPr>
            <a:spLocks noChangeShapeType="1"/>
          </p:cNvSpPr>
          <p:nvPr/>
        </p:nvSpPr>
        <p:spPr bwMode="auto">
          <a:xfrm>
            <a:off x="2586038" y="4141788"/>
            <a:ext cx="65087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>
            <a:off x="2611438" y="4116388"/>
            <a:ext cx="1587" cy="619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3225800" y="3681413"/>
            <a:ext cx="65088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89"/>
          <p:cNvSpPr>
            <a:spLocks noChangeShapeType="1"/>
          </p:cNvSpPr>
          <p:nvPr/>
        </p:nvSpPr>
        <p:spPr bwMode="auto">
          <a:xfrm>
            <a:off x="3251200" y="3657600"/>
            <a:ext cx="1588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>
            <a:off x="3878263" y="3270250"/>
            <a:ext cx="65087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5" name="Line 91"/>
          <p:cNvSpPr>
            <a:spLocks noChangeShapeType="1"/>
          </p:cNvSpPr>
          <p:nvPr/>
        </p:nvSpPr>
        <p:spPr bwMode="auto">
          <a:xfrm>
            <a:off x="3903663" y="3246438"/>
            <a:ext cx="1587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4518025" y="2932113"/>
            <a:ext cx="65088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4543425" y="2908300"/>
            <a:ext cx="1588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>
            <a:off x="5157788" y="2641600"/>
            <a:ext cx="65087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>
            <a:off x="5183188" y="2617788"/>
            <a:ext cx="1587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0" name="Line 96"/>
          <p:cNvSpPr>
            <a:spLocks noChangeShapeType="1"/>
          </p:cNvSpPr>
          <p:nvPr/>
        </p:nvSpPr>
        <p:spPr bwMode="auto">
          <a:xfrm>
            <a:off x="5797550" y="2376488"/>
            <a:ext cx="65088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1" name="Line 97"/>
          <p:cNvSpPr>
            <a:spLocks noChangeShapeType="1"/>
          </p:cNvSpPr>
          <p:nvPr/>
        </p:nvSpPr>
        <p:spPr bwMode="auto">
          <a:xfrm>
            <a:off x="5822950" y="2352675"/>
            <a:ext cx="1588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>
            <a:off x="6437313" y="2146300"/>
            <a:ext cx="65087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6462713" y="2122488"/>
            <a:ext cx="1587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>
            <a:off x="7075488" y="1941513"/>
            <a:ext cx="66675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7102475" y="1917700"/>
            <a:ext cx="1588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>
            <a:off x="7729538" y="1771650"/>
            <a:ext cx="65087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>
            <a:off x="7754938" y="1747838"/>
            <a:ext cx="1587" cy="603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 flipV="1">
            <a:off x="6475413" y="5791200"/>
            <a:ext cx="158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46275" y="1724025"/>
            <a:ext cx="5848350" cy="3046413"/>
            <a:chOff x="1226" y="1086"/>
            <a:chExt cx="3684" cy="1919"/>
          </a:xfrm>
        </p:grpSpPr>
        <p:sp>
          <p:nvSpPr>
            <p:cNvPr id="26735" name="Line 106"/>
            <p:cNvSpPr>
              <a:spLocks noChangeShapeType="1"/>
            </p:cNvSpPr>
            <p:nvPr/>
          </p:nvSpPr>
          <p:spPr bwMode="auto">
            <a:xfrm>
              <a:off x="4885" y="1086"/>
              <a:ext cx="1" cy="2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07"/>
            <p:cNvSpPr>
              <a:spLocks/>
            </p:cNvSpPr>
            <p:nvPr/>
          </p:nvSpPr>
          <p:spPr bwMode="auto">
            <a:xfrm>
              <a:off x="1242" y="1116"/>
              <a:ext cx="3643" cy="1866"/>
            </a:xfrm>
            <a:custGeom>
              <a:avLst/>
              <a:gdLst>
                <a:gd name="T0" fmla="*/ 0 w 3643"/>
                <a:gd name="T1" fmla="*/ 1866 h 1866"/>
                <a:gd name="T2" fmla="*/ 0 w 3643"/>
                <a:gd name="T3" fmla="*/ 1866 h 1866"/>
                <a:gd name="T4" fmla="*/ 403 w 3643"/>
                <a:gd name="T5" fmla="*/ 1493 h 1866"/>
                <a:gd name="T6" fmla="*/ 806 w 3643"/>
                <a:gd name="T7" fmla="*/ 1203 h 1866"/>
                <a:gd name="T8" fmla="*/ 1217 w 3643"/>
                <a:gd name="T9" fmla="*/ 944 h 1866"/>
                <a:gd name="T10" fmla="*/ 1620 w 3643"/>
                <a:gd name="T11" fmla="*/ 731 h 1866"/>
                <a:gd name="T12" fmla="*/ 2023 w 3643"/>
                <a:gd name="T13" fmla="*/ 548 h 1866"/>
                <a:gd name="T14" fmla="*/ 2426 w 3643"/>
                <a:gd name="T15" fmla="*/ 381 h 1866"/>
                <a:gd name="T16" fmla="*/ 2829 w 3643"/>
                <a:gd name="T17" fmla="*/ 236 h 1866"/>
                <a:gd name="T18" fmla="*/ 3232 w 3643"/>
                <a:gd name="T19" fmla="*/ 107 h 1866"/>
                <a:gd name="T20" fmla="*/ 3643 w 3643"/>
                <a:gd name="T21" fmla="*/ 0 h 18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3"/>
                <a:gd name="T34" fmla="*/ 0 h 1866"/>
                <a:gd name="T35" fmla="*/ 3643 w 3643"/>
                <a:gd name="T36" fmla="*/ 1866 h 18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3" h="1866">
                  <a:moveTo>
                    <a:pt x="0" y="1866"/>
                  </a:moveTo>
                  <a:lnTo>
                    <a:pt x="0" y="1866"/>
                  </a:lnTo>
                  <a:lnTo>
                    <a:pt x="403" y="1493"/>
                  </a:lnTo>
                  <a:lnTo>
                    <a:pt x="806" y="1203"/>
                  </a:lnTo>
                  <a:lnTo>
                    <a:pt x="1217" y="944"/>
                  </a:lnTo>
                  <a:lnTo>
                    <a:pt x="1620" y="731"/>
                  </a:lnTo>
                  <a:lnTo>
                    <a:pt x="2023" y="548"/>
                  </a:lnTo>
                  <a:lnTo>
                    <a:pt x="2426" y="381"/>
                  </a:lnTo>
                  <a:lnTo>
                    <a:pt x="2829" y="236"/>
                  </a:lnTo>
                  <a:lnTo>
                    <a:pt x="3232" y="107"/>
                  </a:lnTo>
                  <a:lnTo>
                    <a:pt x="3643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08"/>
            <p:cNvSpPr>
              <a:spLocks noChangeShapeType="1"/>
            </p:cNvSpPr>
            <p:nvPr/>
          </p:nvSpPr>
          <p:spPr bwMode="auto">
            <a:xfrm>
              <a:off x="1226" y="2982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09"/>
            <p:cNvSpPr>
              <a:spLocks noChangeShapeType="1"/>
            </p:cNvSpPr>
            <p:nvPr/>
          </p:nvSpPr>
          <p:spPr bwMode="auto">
            <a:xfrm>
              <a:off x="1242" y="2967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0"/>
            <p:cNvSpPr>
              <a:spLocks noChangeShapeType="1"/>
            </p:cNvSpPr>
            <p:nvPr/>
          </p:nvSpPr>
          <p:spPr bwMode="auto">
            <a:xfrm>
              <a:off x="1629" y="2609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1"/>
            <p:cNvSpPr>
              <a:spLocks noChangeShapeType="1"/>
            </p:cNvSpPr>
            <p:nvPr/>
          </p:nvSpPr>
          <p:spPr bwMode="auto">
            <a:xfrm>
              <a:off x="1645" y="2593"/>
              <a:ext cx="1" cy="3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2"/>
            <p:cNvSpPr>
              <a:spLocks noChangeShapeType="1"/>
            </p:cNvSpPr>
            <p:nvPr/>
          </p:nvSpPr>
          <p:spPr bwMode="auto">
            <a:xfrm>
              <a:off x="2032" y="2319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3"/>
            <p:cNvSpPr>
              <a:spLocks noChangeShapeType="1"/>
            </p:cNvSpPr>
            <p:nvPr/>
          </p:nvSpPr>
          <p:spPr bwMode="auto">
            <a:xfrm>
              <a:off x="2048" y="2304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14"/>
            <p:cNvSpPr>
              <a:spLocks noChangeShapeType="1"/>
            </p:cNvSpPr>
            <p:nvPr/>
          </p:nvSpPr>
          <p:spPr bwMode="auto">
            <a:xfrm>
              <a:off x="2443" y="2060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15"/>
            <p:cNvSpPr>
              <a:spLocks noChangeShapeType="1"/>
            </p:cNvSpPr>
            <p:nvPr/>
          </p:nvSpPr>
          <p:spPr bwMode="auto">
            <a:xfrm>
              <a:off x="2459" y="2045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16"/>
            <p:cNvSpPr>
              <a:spLocks noChangeShapeType="1"/>
            </p:cNvSpPr>
            <p:nvPr/>
          </p:nvSpPr>
          <p:spPr bwMode="auto">
            <a:xfrm>
              <a:off x="2846" y="1847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17"/>
            <p:cNvSpPr>
              <a:spLocks noChangeShapeType="1"/>
            </p:cNvSpPr>
            <p:nvPr/>
          </p:nvSpPr>
          <p:spPr bwMode="auto">
            <a:xfrm>
              <a:off x="2862" y="1832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18"/>
            <p:cNvSpPr>
              <a:spLocks noChangeShapeType="1"/>
            </p:cNvSpPr>
            <p:nvPr/>
          </p:nvSpPr>
          <p:spPr bwMode="auto">
            <a:xfrm>
              <a:off x="3249" y="1664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19"/>
            <p:cNvSpPr>
              <a:spLocks noChangeShapeType="1"/>
            </p:cNvSpPr>
            <p:nvPr/>
          </p:nvSpPr>
          <p:spPr bwMode="auto">
            <a:xfrm>
              <a:off x="3265" y="1649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120"/>
            <p:cNvSpPr>
              <a:spLocks noChangeShapeType="1"/>
            </p:cNvSpPr>
            <p:nvPr/>
          </p:nvSpPr>
          <p:spPr bwMode="auto">
            <a:xfrm>
              <a:off x="3652" y="1497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121"/>
            <p:cNvSpPr>
              <a:spLocks noChangeShapeType="1"/>
            </p:cNvSpPr>
            <p:nvPr/>
          </p:nvSpPr>
          <p:spPr bwMode="auto">
            <a:xfrm>
              <a:off x="3668" y="1482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2"/>
            <p:cNvSpPr>
              <a:spLocks noChangeShapeType="1"/>
            </p:cNvSpPr>
            <p:nvPr/>
          </p:nvSpPr>
          <p:spPr bwMode="auto">
            <a:xfrm>
              <a:off x="4055" y="1352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123"/>
            <p:cNvSpPr>
              <a:spLocks noChangeShapeType="1"/>
            </p:cNvSpPr>
            <p:nvPr/>
          </p:nvSpPr>
          <p:spPr bwMode="auto">
            <a:xfrm>
              <a:off x="4071" y="1337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124"/>
            <p:cNvSpPr>
              <a:spLocks noChangeShapeType="1"/>
            </p:cNvSpPr>
            <p:nvPr/>
          </p:nvSpPr>
          <p:spPr bwMode="auto">
            <a:xfrm>
              <a:off x="4457" y="1223"/>
              <a:ext cx="4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125"/>
            <p:cNvSpPr>
              <a:spLocks noChangeShapeType="1"/>
            </p:cNvSpPr>
            <p:nvPr/>
          </p:nvSpPr>
          <p:spPr bwMode="auto">
            <a:xfrm>
              <a:off x="4474" y="1208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26"/>
            <p:cNvSpPr>
              <a:spLocks noChangeShapeType="1"/>
            </p:cNvSpPr>
            <p:nvPr/>
          </p:nvSpPr>
          <p:spPr bwMode="auto">
            <a:xfrm>
              <a:off x="4869" y="1116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27"/>
            <p:cNvSpPr>
              <a:spLocks noChangeShapeType="1"/>
            </p:cNvSpPr>
            <p:nvPr/>
          </p:nvSpPr>
          <p:spPr bwMode="auto">
            <a:xfrm>
              <a:off x="4885" y="1101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6599238" y="3476625"/>
            <a:ext cx="182562" cy="60325"/>
            <a:chOff x="4157" y="2190"/>
            <a:chExt cx="115" cy="38"/>
          </a:xfrm>
        </p:grpSpPr>
        <p:sp>
          <p:nvSpPr>
            <p:cNvPr id="26732" name="Line 129"/>
            <p:cNvSpPr>
              <a:spLocks noChangeShapeType="1"/>
            </p:cNvSpPr>
            <p:nvPr/>
          </p:nvSpPr>
          <p:spPr bwMode="auto">
            <a:xfrm>
              <a:off x="4157" y="2205"/>
              <a:ext cx="11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30"/>
            <p:cNvSpPr>
              <a:spLocks noChangeShapeType="1"/>
            </p:cNvSpPr>
            <p:nvPr/>
          </p:nvSpPr>
          <p:spPr bwMode="auto">
            <a:xfrm>
              <a:off x="4182" y="2205"/>
              <a:ext cx="4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31"/>
            <p:cNvSpPr>
              <a:spLocks noChangeShapeType="1"/>
            </p:cNvSpPr>
            <p:nvPr/>
          </p:nvSpPr>
          <p:spPr bwMode="auto">
            <a:xfrm>
              <a:off x="4198" y="2190"/>
              <a:ext cx="1" cy="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1" name="Rectangle 13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Mobile Communication Cost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1066800" y="1371600"/>
            <a:ext cx="7010400" cy="5029200"/>
            <a:chOff x="1066800" y="1447800"/>
            <a:chExt cx="7010400" cy="5029200"/>
          </a:xfrm>
        </p:grpSpPr>
        <p:sp>
          <p:nvSpPr>
            <p:cNvPr id="27650" name="Rectangle 2"/>
            <p:cNvSpPr>
              <a:spLocks noChangeArrowheads="1"/>
            </p:cNvSpPr>
            <p:nvPr/>
          </p:nvSpPr>
          <p:spPr bwMode="auto">
            <a:xfrm>
              <a:off x="1066800" y="1447800"/>
              <a:ext cx="7010400" cy="50292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2101850" y="5741988"/>
              <a:ext cx="349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 flipH="1">
              <a:off x="7643813" y="5741988"/>
              <a:ext cx="365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636713" y="5656263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0.1</a:t>
              </a:r>
              <a:endParaRPr lang="en-US" sz="1800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2101850" y="54403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7667625" y="54403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101850" y="52689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H="1">
              <a:off x="7667625" y="52689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2101850" y="514985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H="1">
              <a:off x="7667625" y="514985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2101850" y="50530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H="1">
              <a:off x="7667625" y="50530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2101850" y="497840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H="1">
              <a:off x="7667625" y="497840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101850" y="49133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H="1">
              <a:off x="7667625" y="49133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2101850" y="48498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H="1">
              <a:off x="7667625" y="48498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2101850" y="479583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H="1">
              <a:off x="7667625" y="479583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2101850" y="4752975"/>
              <a:ext cx="349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H="1">
              <a:off x="7643813" y="4752975"/>
              <a:ext cx="3651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1770063" y="46672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800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101850" y="44624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H="1">
              <a:off x="7667625" y="44624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2101850" y="427990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>
              <a:off x="7667625" y="427990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2101850" y="4162425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H="1">
              <a:off x="7667625" y="4162425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>
              <a:off x="2101850" y="406558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flipH="1">
              <a:off x="7667625" y="406558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>
              <a:off x="2101850" y="398938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 flipH="1">
              <a:off x="7667625" y="398938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2101850" y="392588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 flipH="1">
              <a:off x="7667625" y="392588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2101850" y="386080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H="1">
              <a:off x="7667625" y="386080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>
              <a:off x="2101850" y="381793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>
              <a:off x="7667625" y="381793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>
              <a:off x="2101850" y="3763963"/>
              <a:ext cx="349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 flipH="1">
              <a:off x="7643813" y="3763963"/>
              <a:ext cx="365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>
              <a:off x="1685925" y="3678238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800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>
              <a:off x="2101850" y="347345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H="1">
              <a:off x="7667625" y="347345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46"/>
            <p:cNvSpPr>
              <a:spLocks noChangeShapeType="1"/>
            </p:cNvSpPr>
            <p:nvPr/>
          </p:nvSpPr>
          <p:spPr bwMode="auto">
            <a:xfrm>
              <a:off x="2101850" y="330200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 flipH="1">
              <a:off x="7667625" y="330200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8"/>
            <p:cNvSpPr>
              <a:spLocks noChangeShapeType="1"/>
            </p:cNvSpPr>
            <p:nvPr/>
          </p:nvSpPr>
          <p:spPr bwMode="auto">
            <a:xfrm>
              <a:off x="2101850" y="31734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 flipH="1">
              <a:off x="7667625" y="31734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50"/>
            <p:cNvSpPr>
              <a:spLocks noChangeShapeType="1"/>
            </p:cNvSpPr>
            <p:nvPr/>
          </p:nvSpPr>
          <p:spPr bwMode="auto">
            <a:xfrm>
              <a:off x="2101850" y="3076575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 flipH="1">
              <a:off x="7667625" y="3076575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52"/>
            <p:cNvSpPr>
              <a:spLocks noChangeShapeType="1"/>
            </p:cNvSpPr>
            <p:nvPr/>
          </p:nvSpPr>
          <p:spPr bwMode="auto">
            <a:xfrm>
              <a:off x="2101850" y="30019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 flipH="1">
              <a:off x="7667625" y="30019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>
              <a:off x="2101850" y="2936875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 flipH="1">
              <a:off x="7667625" y="2936875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2101850" y="287178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 flipH="1">
              <a:off x="7667625" y="287178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2101850" y="2828925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 flipH="1">
              <a:off x="7667625" y="2828925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2101850" y="2774950"/>
              <a:ext cx="349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7643813" y="2774950"/>
              <a:ext cx="3651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1600200" y="2690813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800"/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>
              <a:off x="2101850" y="2486025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 flipH="1">
              <a:off x="7667625" y="2486025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>
              <a:off x="2101850" y="2312988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6"/>
            <p:cNvSpPr>
              <a:spLocks noChangeShapeType="1"/>
            </p:cNvSpPr>
            <p:nvPr/>
          </p:nvSpPr>
          <p:spPr bwMode="auto">
            <a:xfrm flipH="1">
              <a:off x="7667625" y="2312988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2101850" y="218440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 flipH="1">
              <a:off x="7667625" y="218440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9"/>
            <p:cNvSpPr>
              <a:spLocks noChangeShapeType="1"/>
            </p:cNvSpPr>
            <p:nvPr/>
          </p:nvSpPr>
          <p:spPr bwMode="auto">
            <a:xfrm>
              <a:off x="2101850" y="20875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70"/>
            <p:cNvSpPr>
              <a:spLocks noChangeShapeType="1"/>
            </p:cNvSpPr>
            <p:nvPr/>
          </p:nvSpPr>
          <p:spPr bwMode="auto">
            <a:xfrm flipH="1">
              <a:off x="7667625" y="20875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>
              <a:off x="2101850" y="2012950"/>
              <a:ext cx="238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72"/>
            <p:cNvSpPr>
              <a:spLocks noChangeShapeType="1"/>
            </p:cNvSpPr>
            <p:nvPr/>
          </p:nvSpPr>
          <p:spPr bwMode="auto">
            <a:xfrm flipH="1">
              <a:off x="7667625" y="2012950"/>
              <a:ext cx="12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73"/>
            <p:cNvSpPr>
              <a:spLocks noChangeShapeType="1"/>
            </p:cNvSpPr>
            <p:nvPr/>
          </p:nvSpPr>
          <p:spPr bwMode="auto">
            <a:xfrm>
              <a:off x="2101850" y="19478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4"/>
            <p:cNvSpPr>
              <a:spLocks noChangeShapeType="1"/>
            </p:cNvSpPr>
            <p:nvPr/>
          </p:nvSpPr>
          <p:spPr bwMode="auto">
            <a:xfrm flipH="1">
              <a:off x="7667625" y="19478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5"/>
            <p:cNvSpPr>
              <a:spLocks noChangeShapeType="1"/>
            </p:cNvSpPr>
            <p:nvPr/>
          </p:nvSpPr>
          <p:spPr bwMode="auto">
            <a:xfrm>
              <a:off x="2101850" y="188436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6"/>
            <p:cNvSpPr>
              <a:spLocks noChangeShapeType="1"/>
            </p:cNvSpPr>
            <p:nvPr/>
          </p:nvSpPr>
          <p:spPr bwMode="auto">
            <a:xfrm flipH="1">
              <a:off x="7667625" y="188436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7"/>
            <p:cNvSpPr>
              <a:spLocks noChangeShapeType="1"/>
            </p:cNvSpPr>
            <p:nvPr/>
          </p:nvSpPr>
          <p:spPr bwMode="auto">
            <a:xfrm>
              <a:off x="2101850" y="1839913"/>
              <a:ext cx="238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8"/>
            <p:cNvSpPr>
              <a:spLocks noChangeShapeType="1"/>
            </p:cNvSpPr>
            <p:nvPr/>
          </p:nvSpPr>
          <p:spPr bwMode="auto">
            <a:xfrm flipH="1">
              <a:off x="7667625" y="1839913"/>
              <a:ext cx="127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9"/>
            <p:cNvSpPr>
              <a:spLocks noChangeShapeType="1"/>
            </p:cNvSpPr>
            <p:nvPr/>
          </p:nvSpPr>
          <p:spPr bwMode="auto">
            <a:xfrm>
              <a:off x="2101850" y="1797050"/>
              <a:ext cx="349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 flipH="1">
              <a:off x="7643813" y="1797050"/>
              <a:ext cx="3651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81"/>
            <p:cNvSpPr>
              <a:spLocks noChangeArrowheads="1"/>
            </p:cNvSpPr>
            <p:nvPr/>
          </p:nvSpPr>
          <p:spPr bwMode="auto">
            <a:xfrm>
              <a:off x="1524000" y="1712913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sz="1800"/>
            </a:p>
          </p:txBody>
        </p:sp>
        <p:sp>
          <p:nvSpPr>
            <p:cNvPr id="27730" name="Line 82"/>
            <p:cNvSpPr>
              <a:spLocks noChangeShapeType="1"/>
            </p:cNvSpPr>
            <p:nvPr/>
          </p:nvSpPr>
          <p:spPr bwMode="auto">
            <a:xfrm flipV="1">
              <a:off x="2101850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83"/>
            <p:cNvSpPr>
              <a:spLocks noChangeShapeType="1"/>
            </p:cNvSpPr>
            <p:nvPr/>
          </p:nvSpPr>
          <p:spPr bwMode="auto">
            <a:xfrm>
              <a:off x="2101850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Rectangle 84"/>
            <p:cNvSpPr>
              <a:spLocks noChangeArrowheads="1"/>
            </p:cNvSpPr>
            <p:nvPr/>
          </p:nvSpPr>
          <p:spPr bwMode="auto">
            <a:xfrm>
              <a:off x="1982788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800"/>
            </a:p>
          </p:txBody>
        </p:sp>
        <p:sp>
          <p:nvSpPr>
            <p:cNvPr id="27733" name="Line 85"/>
            <p:cNvSpPr>
              <a:spLocks noChangeShapeType="1"/>
            </p:cNvSpPr>
            <p:nvPr/>
          </p:nvSpPr>
          <p:spPr bwMode="auto">
            <a:xfrm flipV="1">
              <a:off x="2725738" y="5708650"/>
              <a:ext cx="1587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6"/>
            <p:cNvSpPr>
              <a:spLocks noChangeShapeType="1"/>
            </p:cNvSpPr>
            <p:nvPr/>
          </p:nvSpPr>
          <p:spPr bwMode="auto">
            <a:xfrm>
              <a:off x="2725738" y="1797050"/>
              <a:ext cx="1587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2606675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800"/>
            </a:p>
          </p:txBody>
        </p:sp>
        <p:sp>
          <p:nvSpPr>
            <p:cNvPr id="27736" name="Line 88"/>
            <p:cNvSpPr>
              <a:spLocks noChangeShapeType="1"/>
            </p:cNvSpPr>
            <p:nvPr/>
          </p:nvSpPr>
          <p:spPr bwMode="auto">
            <a:xfrm flipV="1">
              <a:off x="3340100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9"/>
            <p:cNvSpPr>
              <a:spLocks noChangeShapeType="1"/>
            </p:cNvSpPr>
            <p:nvPr/>
          </p:nvSpPr>
          <p:spPr bwMode="auto">
            <a:xfrm>
              <a:off x="3340100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Rectangle 90"/>
            <p:cNvSpPr>
              <a:spLocks noChangeArrowheads="1"/>
            </p:cNvSpPr>
            <p:nvPr/>
          </p:nvSpPr>
          <p:spPr bwMode="auto">
            <a:xfrm>
              <a:off x="3221038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1800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 flipV="1">
              <a:off x="3965575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>
              <a:off x="3965575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Rectangle 93"/>
            <p:cNvSpPr>
              <a:spLocks noChangeArrowheads="1"/>
            </p:cNvSpPr>
            <p:nvPr/>
          </p:nvSpPr>
          <p:spPr bwMode="auto">
            <a:xfrm>
              <a:off x="3846513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800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>
              <a:off x="4578350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Rectangle 95"/>
            <p:cNvSpPr>
              <a:spLocks noChangeArrowheads="1"/>
            </p:cNvSpPr>
            <p:nvPr/>
          </p:nvSpPr>
          <p:spPr bwMode="auto">
            <a:xfrm>
              <a:off x="4459288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800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 flipV="1">
              <a:off x="5203825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7"/>
            <p:cNvSpPr>
              <a:spLocks noChangeShapeType="1"/>
            </p:cNvSpPr>
            <p:nvPr/>
          </p:nvSpPr>
          <p:spPr bwMode="auto">
            <a:xfrm>
              <a:off x="5203825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Rectangle 98"/>
            <p:cNvSpPr>
              <a:spLocks noChangeArrowheads="1"/>
            </p:cNvSpPr>
            <p:nvPr/>
          </p:nvSpPr>
          <p:spPr bwMode="auto">
            <a:xfrm>
              <a:off x="5084763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800"/>
            </a:p>
          </p:txBody>
        </p:sp>
        <p:sp>
          <p:nvSpPr>
            <p:cNvPr id="27747" name="Line 99"/>
            <p:cNvSpPr>
              <a:spLocks noChangeShapeType="1"/>
            </p:cNvSpPr>
            <p:nvPr/>
          </p:nvSpPr>
          <p:spPr bwMode="auto">
            <a:xfrm flipV="1">
              <a:off x="5816600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5816600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Rectangle 101"/>
            <p:cNvSpPr>
              <a:spLocks noChangeArrowheads="1"/>
            </p:cNvSpPr>
            <p:nvPr/>
          </p:nvSpPr>
          <p:spPr bwMode="auto">
            <a:xfrm>
              <a:off x="5697538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US" sz="1800"/>
            </a:p>
          </p:txBody>
        </p:sp>
        <p:sp>
          <p:nvSpPr>
            <p:cNvPr id="27750" name="Line 102"/>
            <p:cNvSpPr>
              <a:spLocks noChangeShapeType="1"/>
            </p:cNvSpPr>
            <p:nvPr/>
          </p:nvSpPr>
          <p:spPr bwMode="auto">
            <a:xfrm flipV="1">
              <a:off x="6442075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3"/>
            <p:cNvSpPr>
              <a:spLocks noChangeShapeType="1"/>
            </p:cNvSpPr>
            <p:nvPr/>
          </p:nvSpPr>
          <p:spPr bwMode="auto">
            <a:xfrm>
              <a:off x="6442075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104"/>
            <p:cNvSpPr>
              <a:spLocks noChangeArrowheads="1"/>
            </p:cNvSpPr>
            <p:nvPr/>
          </p:nvSpPr>
          <p:spPr bwMode="auto">
            <a:xfrm>
              <a:off x="6323013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800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 flipV="1">
              <a:off x="7054850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6"/>
            <p:cNvSpPr>
              <a:spLocks noChangeShapeType="1"/>
            </p:cNvSpPr>
            <p:nvPr/>
          </p:nvSpPr>
          <p:spPr bwMode="auto">
            <a:xfrm>
              <a:off x="7054850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Rectangle 107"/>
            <p:cNvSpPr>
              <a:spLocks noChangeArrowheads="1"/>
            </p:cNvSpPr>
            <p:nvPr/>
          </p:nvSpPr>
          <p:spPr bwMode="auto">
            <a:xfrm>
              <a:off x="6935788" y="5795963"/>
              <a:ext cx="254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en-US" sz="1800"/>
            </a:p>
          </p:txBody>
        </p:sp>
        <p:sp>
          <p:nvSpPr>
            <p:cNvPr id="27756" name="Line 108"/>
            <p:cNvSpPr>
              <a:spLocks noChangeShapeType="1"/>
            </p:cNvSpPr>
            <p:nvPr/>
          </p:nvSpPr>
          <p:spPr bwMode="auto">
            <a:xfrm flipV="1">
              <a:off x="7680325" y="57086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109"/>
            <p:cNvSpPr>
              <a:spLocks noChangeShapeType="1"/>
            </p:cNvSpPr>
            <p:nvPr/>
          </p:nvSpPr>
          <p:spPr bwMode="auto">
            <a:xfrm>
              <a:off x="7680325" y="179705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Rectangle 110"/>
            <p:cNvSpPr>
              <a:spLocks noChangeArrowheads="1"/>
            </p:cNvSpPr>
            <p:nvPr/>
          </p:nvSpPr>
          <p:spPr bwMode="auto">
            <a:xfrm>
              <a:off x="7518400" y="5795963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800"/>
            </a:p>
          </p:txBody>
        </p:sp>
        <p:sp>
          <p:nvSpPr>
            <p:cNvPr id="27759" name="Rectangle 111"/>
            <p:cNvSpPr>
              <a:spLocks noChangeArrowheads="1"/>
            </p:cNvSpPr>
            <p:nvPr/>
          </p:nvSpPr>
          <p:spPr bwMode="auto">
            <a:xfrm>
              <a:off x="2101850" y="1752600"/>
              <a:ext cx="5578475" cy="39449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Rectangle 112"/>
            <p:cNvSpPr>
              <a:spLocks noChangeArrowheads="1"/>
            </p:cNvSpPr>
            <p:nvPr/>
          </p:nvSpPr>
          <p:spPr bwMode="auto">
            <a:xfrm rot="-5400000">
              <a:off x="-827881" y="3698081"/>
              <a:ext cx="4368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Number of index nodes accessed (millions)</a:t>
              </a:r>
              <a:endParaRPr lang="en-US" sz="1800"/>
            </a:p>
          </p:txBody>
        </p:sp>
        <p:sp>
          <p:nvSpPr>
            <p:cNvPr id="27761" name="Rectangle 113"/>
            <p:cNvSpPr>
              <a:spLocks noChangeArrowheads="1"/>
            </p:cNvSpPr>
            <p:nvPr/>
          </p:nvSpPr>
          <p:spPr bwMode="auto">
            <a:xfrm>
              <a:off x="2806700" y="6096000"/>
              <a:ext cx="4279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Number of monitoring queries (thousands)</a:t>
              </a:r>
              <a:endParaRPr lang="en-US" sz="1800"/>
            </a:p>
          </p:txBody>
        </p:sp>
        <p:sp>
          <p:nvSpPr>
            <p:cNvPr id="27762" name="Rectangle 114"/>
            <p:cNvSpPr>
              <a:spLocks noChangeArrowheads="1"/>
            </p:cNvSpPr>
            <p:nvPr/>
          </p:nvSpPr>
          <p:spPr bwMode="auto">
            <a:xfrm>
              <a:off x="5867400" y="3687763"/>
              <a:ext cx="558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FF"/>
                  </a:solidFill>
                  <a:latin typeface="Arial" charset="0"/>
                </a:rPr>
                <a:t>MQM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27763" name="Line 115"/>
            <p:cNvSpPr>
              <a:spLocks noChangeShapeType="1"/>
            </p:cNvSpPr>
            <p:nvPr/>
          </p:nvSpPr>
          <p:spPr bwMode="auto">
            <a:xfrm>
              <a:off x="6502400" y="3795713"/>
              <a:ext cx="168275" cy="15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6"/>
            <p:cNvSpPr>
              <a:spLocks/>
            </p:cNvSpPr>
            <p:nvPr/>
          </p:nvSpPr>
          <p:spPr bwMode="auto">
            <a:xfrm>
              <a:off x="2101850" y="4484688"/>
              <a:ext cx="5578475" cy="719137"/>
            </a:xfrm>
            <a:custGeom>
              <a:avLst/>
              <a:gdLst>
                <a:gd name="T0" fmla="*/ 0 w 3514"/>
                <a:gd name="T1" fmla="*/ 719137 h 453"/>
                <a:gd name="T2" fmla="*/ 0 w 3514"/>
                <a:gd name="T3" fmla="*/ 719137 h 453"/>
                <a:gd name="T4" fmla="*/ 623888 w 3514"/>
                <a:gd name="T5" fmla="*/ 525462 h 453"/>
                <a:gd name="T6" fmla="*/ 1238250 w 3514"/>
                <a:gd name="T7" fmla="*/ 450850 h 453"/>
                <a:gd name="T8" fmla="*/ 1863725 w 3514"/>
                <a:gd name="T9" fmla="*/ 214312 h 453"/>
                <a:gd name="T10" fmla="*/ 2476500 w 3514"/>
                <a:gd name="T11" fmla="*/ 160337 h 453"/>
                <a:gd name="T12" fmla="*/ 3101975 w 3514"/>
                <a:gd name="T13" fmla="*/ 128587 h 453"/>
                <a:gd name="T14" fmla="*/ 3714751 w 3514"/>
                <a:gd name="T15" fmla="*/ 74612 h 453"/>
                <a:gd name="T16" fmla="*/ 4340225 w 3514"/>
                <a:gd name="T17" fmla="*/ 42862 h 453"/>
                <a:gd name="T18" fmla="*/ 4953000 w 3514"/>
                <a:gd name="T19" fmla="*/ 31750 h 453"/>
                <a:gd name="T20" fmla="*/ 5578475 w 3514"/>
                <a:gd name="T21" fmla="*/ 0 h 4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14"/>
                <a:gd name="T34" fmla="*/ 0 h 453"/>
                <a:gd name="T35" fmla="*/ 3514 w 3514"/>
                <a:gd name="T36" fmla="*/ 453 h 4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14" h="453">
                  <a:moveTo>
                    <a:pt x="0" y="453"/>
                  </a:moveTo>
                  <a:lnTo>
                    <a:pt x="0" y="453"/>
                  </a:lnTo>
                  <a:lnTo>
                    <a:pt x="393" y="331"/>
                  </a:lnTo>
                  <a:lnTo>
                    <a:pt x="780" y="284"/>
                  </a:lnTo>
                  <a:lnTo>
                    <a:pt x="1174" y="135"/>
                  </a:lnTo>
                  <a:lnTo>
                    <a:pt x="1560" y="101"/>
                  </a:lnTo>
                  <a:lnTo>
                    <a:pt x="1954" y="81"/>
                  </a:lnTo>
                  <a:lnTo>
                    <a:pt x="2340" y="47"/>
                  </a:lnTo>
                  <a:lnTo>
                    <a:pt x="2734" y="27"/>
                  </a:lnTo>
                  <a:lnTo>
                    <a:pt x="3120" y="20"/>
                  </a:lnTo>
                  <a:lnTo>
                    <a:pt x="351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7"/>
            <p:cNvSpPr>
              <a:spLocks/>
            </p:cNvSpPr>
            <p:nvPr/>
          </p:nvSpPr>
          <p:spPr bwMode="auto">
            <a:xfrm>
              <a:off x="6526213" y="3763963"/>
              <a:ext cx="71437" cy="65087"/>
            </a:xfrm>
            <a:custGeom>
              <a:avLst/>
              <a:gdLst>
                <a:gd name="T0" fmla="*/ 0 w 6"/>
                <a:gd name="T1" fmla="*/ 32544 h 6"/>
                <a:gd name="T2" fmla="*/ 35719 w 6"/>
                <a:gd name="T3" fmla="*/ 0 h 6"/>
                <a:gd name="T4" fmla="*/ 71437 w 6"/>
                <a:gd name="T5" fmla="*/ 32544 h 6"/>
                <a:gd name="T6" fmla="*/ 35719 w 6"/>
                <a:gd name="T7" fmla="*/ 65087 h 6"/>
                <a:gd name="T8" fmla="*/ 0 w 6"/>
                <a:gd name="T9" fmla="*/ 3254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118"/>
            <p:cNvSpPr>
              <a:spLocks noChangeShapeType="1"/>
            </p:cNvSpPr>
            <p:nvPr/>
          </p:nvSpPr>
          <p:spPr bwMode="auto">
            <a:xfrm>
              <a:off x="6562725" y="3795713"/>
              <a:ext cx="11113" cy="15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9"/>
            <p:cNvSpPr>
              <a:spLocks/>
            </p:cNvSpPr>
            <p:nvPr/>
          </p:nvSpPr>
          <p:spPr bwMode="auto">
            <a:xfrm>
              <a:off x="2065338" y="5172075"/>
              <a:ext cx="71437" cy="63500"/>
            </a:xfrm>
            <a:custGeom>
              <a:avLst/>
              <a:gdLst>
                <a:gd name="T0" fmla="*/ 0 w 6"/>
                <a:gd name="T1" fmla="*/ 31750 h 6"/>
                <a:gd name="T2" fmla="*/ 35719 w 6"/>
                <a:gd name="T3" fmla="*/ 0 h 6"/>
                <a:gd name="T4" fmla="*/ 71437 w 6"/>
                <a:gd name="T5" fmla="*/ 31750 h 6"/>
                <a:gd name="T6" fmla="*/ 35719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20"/>
            <p:cNvSpPr>
              <a:spLocks noChangeShapeType="1"/>
            </p:cNvSpPr>
            <p:nvPr/>
          </p:nvSpPr>
          <p:spPr bwMode="auto">
            <a:xfrm>
              <a:off x="2101850" y="5203825"/>
              <a:ext cx="111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21"/>
            <p:cNvSpPr>
              <a:spLocks/>
            </p:cNvSpPr>
            <p:nvPr/>
          </p:nvSpPr>
          <p:spPr bwMode="auto">
            <a:xfrm>
              <a:off x="2690813" y="4978400"/>
              <a:ext cx="71437" cy="65088"/>
            </a:xfrm>
            <a:custGeom>
              <a:avLst/>
              <a:gdLst>
                <a:gd name="T0" fmla="*/ 0 w 6"/>
                <a:gd name="T1" fmla="*/ 32544 h 6"/>
                <a:gd name="T2" fmla="*/ 35719 w 6"/>
                <a:gd name="T3" fmla="*/ 0 h 6"/>
                <a:gd name="T4" fmla="*/ 71437 w 6"/>
                <a:gd name="T5" fmla="*/ 32544 h 6"/>
                <a:gd name="T6" fmla="*/ 35719 w 6"/>
                <a:gd name="T7" fmla="*/ 65088 h 6"/>
                <a:gd name="T8" fmla="*/ 0 w 6"/>
                <a:gd name="T9" fmla="*/ 3254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22"/>
            <p:cNvSpPr>
              <a:spLocks noChangeShapeType="1"/>
            </p:cNvSpPr>
            <p:nvPr/>
          </p:nvSpPr>
          <p:spPr bwMode="auto">
            <a:xfrm>
              <a:off x="2725738" y="5010150"/>
              <a:ext cx="1270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23"/>
            <p:cNvSpPr>
              <a:spLocks/>
            </p:cNvSpPr>
            <p:nvPr/>
          </p:nvSpPr>
          <p:spPr bwMode="auto">
            <a:xfrm>
              <a:off x="3303588" y="4903788"/>
              <a:ext cx="71437" cy="63500"/>
            </a:xfrm>
            <a:custGeom>
              <a:avLst/>
              <a:gdLst>
                <a:gd name="T0" fmla="*/ 0 w 6"/>
                <a:gd name="T1" fmla="*/ 31750 h 6"/>
                <a:gd name="T2" fmla="*/ 35719 w 6"/>
                <a:gd name="T3" fmla="*/ 0 h 6"/>
                <a:gd name="T4" fmla="*/ 71437 w 6"/>
                <a:gd name="T5" fmla="*/ 31750 h 6"/>
                <a:gd name="T6" fmla="*/ 35719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24"/>
            <p:cNvSpPr>
              <a:spLocks noChangeShapeType="1"/>
            </p:cNvSpPr>
            <p:nvPr/>
          </p:nvSpPr>
          <p:spPr bwMode="auto">
            <a:xfrm>
              <a:off x="3340100" y="4935538"/>
              <a:ext cx="11113" cy="15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25"/>
            <p:cNvSpPr>
              <a:spLocks/>
            </p:cNvSpPr>
            <p:nvPr/>
          </p:nvSpPr>
          <p:spPr bwMode="auto">
            <a:xfrm>
              <a:off x="3929063" y="4667250"/>
              <a:ext cx="71437" cy="63500"/>
            </a:xfrm>
            <a:custGeom>
              <a:avLst/>
              <a:gdLst>
                <a:gd name="T0" fmla="*/ 0 w 6"/>
                <a:gd name="T1" fmla="*/ 31750 h 6"/>
                <a:gd name="T2" fmla="*/ 35719 w 6"/>
                <a:gd name="T3" fmla="*/ 0 h 6"/>
                <a:gd name="T4" fmla="*/ 71437 w 6"/>
                <a:gd name="T5" fmla="*/ 31750 h 6"/>
                <a:gd name="T6" fmla="*/ 35719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6"/>
            <p:cNvSpPr>
              <a:spLocks noChangeShapeType="1"/>
            </p:cNvSpPr>
            <p:nvPr/>
          </p:nvSpPr>
          <p:spPr bwMode="auto">
            <a:xfrm>
              <a:off x="3965575" y="4699000"/>
              <a:ext cx="111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27"/>
            <p:cNvSpPr>
              <a:spLocks/>
            </p:cNvSpPr>
            <p:nvPr/>
          </p:nvSpPr>
          <p:spPr bwMode="auto">
            <a:xfrm>
              <a:off x="4541838" y="4613275"/>
              <a:ext cx="73025" cy="63500"/>
            </a:xfrm>
            <a:custGeom>
              <a:avLst/>
              <a:gdLst>
                <a:gd name="T0" fmla="*/ 0 w 6"/>
                <a:gd name="T1" fmla="*/ 31750 h 6"/>
                <a:gd name="T2" fmla="*/ 36513 w 6"/>
                <a:gd name="T3" fmla="*/ 0 h 6"/>
                <a:gd name="T4" fmla="*/ 73025 w 6"/>
                <a:gd name="T5" fmla="*/ 31750 h 6"/>
                <a:gd name="T6" fmla="*/ 36513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128"/>
            <p:cNvSpPr>
              <a:spLocks noChangeShapeType="1"/>
            </p:cNvSpPr>
            <p:nvPr/>
          </p:nvSpPr>
          <p:spPr bwMode="auto">
            <a:xfrm>
              <a:off x="4578350" y="4645025"/>
              <a:ext cx="111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29"/>
            <p:cNvSpPr>
              <a:spLocks/>
            </p:cNvSpPr>
            <p:nvPr/>
          </p:nvSpPr>
          <p:spPr bwMode="auto">
            <a:xfrm>
              <a:off x="5167313" y="4581525"/>
              <a:ext cx="71437" cy="63500"/>
            </a:xfrm>
            <a:custGeom>
              <a:avLst/>
              <a:gdLst>
                <a:gd name="T0" fmla="*/ 0 w 6"/>
                <a:gd name="T1" fmla="*/ 31750 h 6"/>
                <a:gd name="T2" fmla="*/ 35719 w 6"/>
                <a:gd name="T3" fmla="*/ 0 h 6"/>
                <a:gd name="T4" fmla="*/ 71437 w 6"/>
                <a:gd name="T5" fmla="*/ 31750 h 6"/>
                <a:gd name="T6" fmla="*/ 35719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30"/>
            <p:cNvSpPr>
              <a:spLocks noChangeShapeType="1"/>
            </p:cNvSpPr>
            <p:nvPr/>
          </p:nvSpPr>
          <p:spPr bwMode="auto">
            <a:xfrm>
              <a:off x="5203825" y="4613275"/>
              <a:ext cx="111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31"/>
            <p:cNvSpPr>
              <a:spLocks/>
            </p:cNvSpPr>
            <p:nvPr/>
          </p:nvSpPr>
          <p:spPr bwMode="auto">
            <a:xfrm>
              <a:off x="5780088" y="4527550"/>
              <a:ext cx="73025" cy="63500"/>
            </a:xfrm>
            <a:custGeom>
              <a:avLst/>
              <a:gdLst>
                <a:gd name="T0" fmla="*/ 0 w 6"/>
                <a:gd name="T1" fmla="*/ 31750 h 6"/>
                <a:gd name="T2" fmla="*/ 36513 w 6"/>
                <a:gd name="T3" fmla="*/ 0 h 6"/>
                <a:gd name="T4" fmla="*/ 73025 w 6"/>
                <a:gd name="T5" fmla="*/ 31750 h 6"/>
                <a:gd name="T6" fmla="*/ 36513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Line 132"/>
            <p:cNvSpPr>
              <a:spLocks noChangeShapeType="1"/>
            </p:cNvSpPr>
            <p:nvPr/>
          </p:nvSpPr>
          <p:spPr bwMode="auto">
            <a:xfrm>
              <a:off x="5816600" y="4559300"/>
              <a:ext cx="1270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33"/>
            <p:cNvSpPr>
              <a:spLocks/>
            </p:cNvSpPr>
            <p:nvPr/>
          </p:nvSpPr>
          <p:spPr bwMode="auto">
            <a:xfrm>
              <a:off x="6405563" y="4494213"/>
              <a:ext cx="73025" cy="65087"/>
            </a:xfrm>
            <a:custGeom>
              <a:avLst/>
              <a:gdLst>
                <a:gd name="T0" fmla="*/ 0 w 6"/>
                <a:gd name="T1" fmla="*/ 32544 h 6"/>
                <a:gd name="T2" fmla="*/ 36513 w 6"/>
                <a:gd name="T3" fmla="*/ 0 h 6"/>
                <a:gd name="T4" fmla="*/ 73025 w 6"/>
                <a:gd name="T5" fmla="*/ 32544 h 6"/>
                <a:gd name="T6" fmla="*/ 36513 w 6"/>
                <a:gd name="T7" fmla="*/ 65087 h 6"/>
                <a:gd name="T8" fmla="*/ 0 w 6"/>
                <a:gd name="T9" fmla="*/ 3254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34"/>
            <p:cNvSpPr>
              <a:spLocks noChangeShapeType="1"/>
            </p:cNvSpPr>
            <p:nvPr/>
          </p:nvSpPr>
          <p:spPr bwMode="auto">
            <a:xfrm>
              <a:off x="6442075" y="4527550"/>
              <a:ext cx="111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35"/>
            <p:cNvSpPr>
              <a:spLocks/>
            </p:cNvSpPr>
            <p:nvPr/>
          </p:nvSpPr>
          <p:spPr bwMode="auto">
            <a:xfrm>
              <a:off x="7018338" y="4484688"/>
              <a:ext cx="73025" cy="63500"/>
            </a:xfrm>
            <a:custGeom>
              <a:avLst/>
              <a:gdLst>
                <a:gd name="T0" fmla="*/ 0 w 6"/>
                <a:gd name="T1" fmla="*/ 31750 h 6"/>
                <a:gd name="T2" fmla="*/ 36513 w 6"/>
                <a:gd name="T3" fmla="*/ 0 h 6"/>
                <a:gd name="T4" fmla="*/ 73025 w 6"/>
                <a:gd name="T5" fmla="*/ 31750 h 6"/>
                <a:gd name="T6" fmla="*/ 36513 w 6"/>
                <a:gd name="T7" fmla="*/ 63500 h 6"/>
                <a:gd name="T8" fmla="*/ 0 w 6"/>
                <a:gd name="T9" fmla="*/ 3175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36"/>
            <p:cNvSpPr>
              <a:spLocks noChangeShapeType="1"/>
            </p:cNvSpPr>
            <p:nvPr/>
          </p:nvSpPr>
          <p:spPr bwMode="auto">
            <a:xfrm>
              <a:off x="7054850" y="4516438"/>
              <a:ext cx="12700" cy="15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37"/>
            <p:cNvSpPr>
              <a:spLocks/>
            </p:cNvSpPr>
            <p:nvPr/>
          </p:nvSpPr>
          <p:spPr bwMode="auto">
            <a:xfrm>
              <a:off x="7643813" y="4451350"/>
              <a:ext cx="73025" cy="65088"/>
            </a:xfrm>
            <a:custGeom>
              <a:avLst/>
              <a:gdLst>
                <a:gd name="T0" fmla="*/ 0 w 6"/>
                <a:gd name="T1" fmla="*/ 32544 h 6"/>
                <a:gd name="T2" fmla="*/ 36513 w 6"/>
                <a:gd name="T3" fmla="*/ 0 h 6"/>
                <a:gd name="T4" fmla="*/ 73025 w 6"/>
                <a:gd name="T5" fmla="*/ 32544 h 6"/>
                <a:gd name="T6" fmla="*/ 36513 w 6"/>
                <a:gd name="T7" fmla="*/ 65088 h 6"/>
                <a:gd name="T8" fmla="*/ 0 w 6"/>
                <a:gd name="T9" fmla="*/ 3254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38"/>
            <p:cNvSpPr>
              <a:spLocks noChangeShapeType="1"/>
            </p:cNvSpPr>
            <p:nvPr/>
          </p:nvSpPr>
          <p:spPr bwMode="auto">
            <a:xfrm>
              <a:off x="7680325" y="4484688"/>
              <a:ext cx="12700" cy="15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39"/>
            <p:cNvSpPr>
              <a:spLocks noChangeShapeType="1"/>
            </p:cNvSpPr>
            <p:nvPr/>
          </p:nvSpPr>
          <p:spPr bwMode="auto">
            <a:xfrm>
              <a:off x="6502400" y="3462338"/>
              <a:ext cx="168275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40"/>
            <p:cNvSpPr>
              <a:spLocks/>
            </p:cNvSpPr>
            <p:nvPr/>
          </p:nvSpPr>
          <p:spPr bwMode="auto">
            <a:xfrm>
              <a:off x="2101850" y="2711450"/>
              <a:ext cx="5578475" cy="687388"/>
            </a:xfrm>
            <a:custGeom>
              <a:avLst/>
              <a:gdLst>
                <a:gd name="T0" fmla="*/ 0 w 3514"/>
                <a:gd name="T1" fmla="*/ 687388 h 433"/>
                <a:gd name="T2" fmla="*/ 0 w 3514"/>
                <a:gd name="T3" fmla="*/ 687388 h 433"/>
                <a:gd name="T4" fmla="*/ 623888 w 3514"/>
                <a:gd name="T5" fmla="*/ 493713 h 433"/>
                <a:gd name="T6" fmla="*/ 1238250 w 3514"/>
                <a:gd name="T7" fmla="*/ 396875 h 433"/>
                <a:gd name="T8" fmla="*/ 1863725 w 3514"/>
                <a:gd name="T9" fmla="*/ 193675 h 433"/>
                <a:gd name="T10" fmla="*/ 2476500 w 3514"/>
                <a:gd name="T11" fmla="*/ 139700 h 433"/>
                <a:gd name="T12" fmla="*/ 3101975 w 3514"/>
                <a:gd name="T13" fmla="*/ 96838 h 433"/>
                <a:gd name="T14" fmla="*/ 3714751 w 3514"/>
                <a:gd name="T15" fmla="*/ 63500 h 433"/>
                <a:gd name="T16" fmla="*/ 4340225 w 3514"/>
                <a:gd name="T17" fmla="*/ 42863 h 433"/>
                <a:gd name="T18" fmla="*/ 4953000 w 3514"/>
                <a:gd name="T19" fmla="*/ 11113 h 433"/>
                <a:gd name="T20" fmla="*/ 5578475 w 3514"/>
                <a:gd name="T21" fmla="*/ 0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14"/>
                <a:gd name="T34" fmla="*/ 0 h 433"/>
                <a:gd name="T35" fmla="*/ 3514 w 3514"/>
                <a:gd name="T36" fmla="*/ 433 h 4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14" h="433">
                  <a:moveTo>
                    <a:pt x="0" y="433"/>
                  </a:moveTo>
                  <a:lnTo>
                    <a:pt x="0" y="433"/>
                  </a:lnTo>
                  <a:lnTo>
                    <a:pt x="393" y="311"/>
                  </a:lnTo>
                  <a:lnTo>
                    <a:pt x="780" y="250"/>
                  </a:lnTo>
                  <a:lnTo>
                    <a:pt x="1174" y="122"/>
                  </a:lnTo>
                  <a:lnTo>
                    <a:pt x="1560" y="88"/>
                  </a:lnTo>
                  <a:lnTo>
                    <a:pt x="1954" y="61"/>
                  </a:lnTo>
                  <a:lnTo>
                    <a:pt x="2340" y="40"/>
                  </a:lnTo>
                  <a:lnTo>
                    <a:pt x="2734" y="27"/>
                  </a:lnTo>
                  <a:lnTo>
                    <a:pt x="3120" y="7"/>
                  </a:lnTo>
                  <a:lnTo>
                    <a:pt x="3514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41"/>
            <p:cNvSpPr>
              <a:spLocks noChangeShapeType="1"/>
            </p:cNvSpPr>
            <p:nvPr/>
          </p:nvSpPr>
          <p:spPr bwMode="auto">
            <a:xfrm>
              <a:off x="6526213" y="3462338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142"/>
            <p:cNvSpPr>
              <a:spLocks noChangeShapeType="1"/>
            </p:cNvSpPr>
            <p:nvPr/>
          </p:nvSpPr>
          <p:spPr bwMode="auto">
            <a:xfrm>
              <a:off x="6562725" y="3429000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143"/>
            <p:cNvSpPr>
              <a:spLocks noChangeShapeType="1"/>
            </p:cNvSpPr>
            <p:nvPr/>
          </p:nvSpPr>
          <p:spPr bwMode="auto">
            <a:xfrm>
              <a:off x="2065338" y="3398838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144"/>
            <p:cNvSpPr>
              <a:spLocks noChangeShapeType="1"/>
            </p:cNvSpPr>
            <p:nvPr/>
          </p:nvSpPr>
          <p:spPr bwMode="auto">
            <a:xfrm>
              <a:off x="2101850" y="3367088"/>
              <a:ext cx="1588" cy="7461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45"/>
            <p:cNvSpPr>
              <a:spLocks noChangeShapeType="1"/>
            </p:cNvSpPr>
            <p:nvPr/>
          </p:nvSpPr>
          <p:spPr bwMode="auto">
            <a:xfrm>
              <a:off x="2690813" y="3205163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46"/>
            <p:cNvSpPr>
              <a:spLocks noChangeShapeType="1"/>
            </p:cNvSpPr>
            <p:nvPr/>
          </p:nvSpPr>
          <p:spPr bwMode="auto">
            <a:xfrm>
              <a:off x="2725738" y="3173413"/>
              <a:ext cx="1587" cy="7461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147"/>
            <p:cNvSpPr>
              <a:spLocks noChangeShapeType="1"/>
            </p:cNvSpPr>
            <p:nvPr/>
          </p:nvSpPr>
          <p:spPr bwMode="auto">
            <a:xfrm>
              <a:off x="3303588" y="3108325"/>
              <a:ext cx="84137" cy="15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48"/>
            <p:cNvSpPr>
              <a:spLocks noChangeShapeType="1"/>
            </p:cNvSpPr>
            <p:nvPr/>
          </p:nvSpPr>
          <p:spPr bwMode="auto">
            <a:xfrm>
              <a:off x="3340100" y="3076575"/>
              <a:ext cx="1588" cy="746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149"/>
            <p:cNvSpPr>
              <a:spLocks noChangeShapeType="1"/>
            </p:cNvSpPr>
            <p:nvPr/>
          </p:nvSpPr>
          <p:spPr bwMode="auto">
            <a:xfrm>
              <a:off x="3929063" y="2905125"/>
              <a:ext cx="84137" cy="15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150"/>
            <p:cNvSpPr>
              <a:spLocks noChangeShapeType="1"/>
            </p:cNvSpPr>
            <p:nvPr/>
          </p:nvSpPr>
          <p:spPr bwMode="auto">
            <a:xfrm>
              <a:off x="3965575" y="2871788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51"/>
            <p:cNvSpPr>
              <a:spLocks noChangeShapeType="1"/>
            </p:cNvSpPr>
            <p:nvPr/>
          </p:nvSpPr>
          <p:spPr bwMode="auto">
            <a:xfrm>
              <a:off x="4541838" y="2851150"/>
              <a:ext cx="84137" cy="15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Line 152"/>
            <p:cNvSpPr>
              <a:spLocks noChangeShapeType="1"/>
            </p:cNvSpPr>
            <p:nvPr/>
          </p:nvSpPr>
          <p:spPr bwMode="auto">
            <a:xfrm>
              <a:off x="4578350" y="2817813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153"/>
            <p:cNvSpPr>
              <a:spLocks noChangeShapeType="1"/>
            </p:cNvSpPr>
            <p:nvPr/>
          </p:nvSpPr>
          <p:spPr bwMode="auto">
            <a:xfrm>
              <a:off x="5167313" y="2808288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54"/>
            <p:cNvSpPr>
              <a:spLocks noChangeShapeType="1"/>
            </p:cNvSpPr>
            <p:nvPr/>
          </p:nvSpPr>
          <p:spPr bwMode="auto">
            <a:xfrm>
              <a:off x="5203825" y="2774950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Line 155"/>
            <p:cNvSpPr>
              <a:spLocks noChangeShapeType="1"/>
            </p:cNvSpPr>
            <p:nvPr/>
          </p:nvSpPr>
          <p:spPr bwMode="auto">
            <a:xfrm>
              <a:off x="5780088" y="2774950"/>
              <a:ext cx="84137" cy="15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56"/>
            <p:cNvSpPr>
              <a:spLocks noChangeShapeType="1"/>
            </p:cNvSpPr>
            <p:nvPr/>
          </p:nvSpPr>
          <p:spPr bwMode="auto">
            <a:xfrm>
              <a:off x="5816600" y="2743200"/>
              <a:ext cx="1588" cy="746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57"/>
            <p:cNvSpPr>
              <a:spLocks noChangeShapeType="1"/>
            </p:cNvSpPr>
            <p:nvPr/>
          </p:nvSpPr>
          <p:spPr bwMode="auto">
            <a:xfrm>
              <a:off x="6405563" y="2754313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8"/>
            <p:cNvSpPr>
              <a:spLocks noChangeShapeType="1"/>
            </p:cNvSpPr>
            <p:nvPr/>
          </p:nvSpPr>
          <p:spPr bwMode="auto">
            <a:xfrm>
              <a:off x="6442075" y="2722563"/>
              <a:ext cx="1588" cy="7461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9"/>
            <p:cNvSpPr>
              <a:spLocks noChangeShapeType="1"/>
            </p:cNvSpPr>
            <p:nvPr/>
          </p:nvSpPr>
          <p:spPr bwMode="auto">
            <a:xfrm>
              <a:off x="7018338" y="2722563"/>
              <a:ext cx="84137" cy="158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60"/>
            <p:cNvSpPr>
              <a:spLocks noChangeShapeType="1"/>
            </p:cNvSpPr>
            <p:nvPr/>
          </p:nvSpPr>
          <p:spPr bwMode="auto">
            <a:xfrm>
              <a:off x="7054850" y="2689225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161"/>
            <p:cNvSpPr>
              <a:spLocks noChangeShapeType="1"/>
            </p:cNvSpPr>
            <p:nvPr/>
          </p:nvSpPr>
          <p:spPr bwMode="auto">
            <a:xfrm>
              <a:off x="7643813" y="2711450"/>
              <a:ext cx="84137" cy="15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162"/>
            <p:cNvSpPr>
              <a:spLocks noChangeShapeType="1"/>
            </p:cNvSpPr>
            <p:nvPr/>
          </p:nvSpPr>
          <p:spPr bwMode="auto">
            <a:xfrm>
              <a:off x="7680325" y="2678113"/>
              <a:ext cx="1588" cy="76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63"/>
            <p:cNvSpPr>
              <a:spLocks noChangeShapeType="1"/>
            </p:cNvSpPr>
            <p:nvPr/>
          </p:nvSpPr>
          <p:spPr bwMode="auto">
            <a:xfrm flipV="1">
              <a:off x="4572000" y="5715000"/>
              <a:ext cx="1588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Rectangle 164"/>
            <p:cNvSpPr>
              <a:spLocks noChangeArrowheads="1"/>
            </p:cNvSpPr>
            <p:nvPr/>
          </p:nvSpPr>
          <p:spPr bwMode="auto">
            <a:xfrm>
              <a:off x="5143500" y="3382963"/>
              <a:ext cx="1257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FF0000"/>
                  </a:solidFill>
                  <a:latin typeface="Arial" charset="0"/>
                </a:rPr>
                <a:t>Safe Region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65"/>
            <p:cNvGrpSpPr>
              <a:grpSpLocks/>
            </p:cNvGrpSpPr>
            <p:nvPr/>
          </p:nvGrpSpPr>
          <p:grpSpPr bwMode="auto">
            <a:xfrm>
              <a:off x="2065338" y="2678113"/>
              <a:ext cx="5662612" cy="827087"/>
              <a:chOff x="1301" y="1687"/>
              <a:chExt cx="3567" cy="521"/>
            </a:xfrm>
          </p:grpSpPr>
          <p:sp>
            <p:nvSpPr>
              <p:cNvPr id="27815" name="Line 166"/>
              <p:cNvSpPr>
                <a:spLocks noChangeShapeType="1"/>
              </p:cNvSpPr>
              <p:nvPr/>
            </p:nvSpPr>
            <p:spPr bwMode="auto">
              <a:xfrm>
                <a:off x="4096" y="2181"/>
                <a:ext cx="106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6" name="Freeform 167"/>
              <p:cNvSpPr>
                <a:spLocks/>
              </p:cNvSpPr>
              <p:nvPr/>
            </p:nvSpPr>
            <p:spPr bwMode="auto">
              <a:xfrm>
                <a:off x="1324" y="1708"/>
                <a:ext cx="3514" cy="433"/>
              </a:xfrm>
              <a:custGeom>
                <a:avLst/>
                <a:gdLst>
                  <a:gd name="T0" fmla="*/ 0 w 3514"/>
                  <a:gd name="T1" fmla="*/ 433 h 433"/>
                  <a:gd name="T2" fmla="*/ 0 w 3514"/>
                  <a:gd name="T3" fmla="*/ 433 h 433"/>
                  <a:gd name="T4" fmla="*/ 393 w 3514"/>
                  <a:gd name="T5" fmla="*/ 311 h 433"/>
                  <a:gd name="T6" fmla="*/ 780 w 3514"/>
                  <a:gd name="T7" fmla="*/ 250 h 433"/>
                  <a:gd name="T8" fmla="*/ 1174 w 3514"/>
                  <a:gd name="T9" fmla="*/ 122 h 433"/>
                  <a:gd name="T10" fmla="*/ 1560 w 3514"/>
                  <a:gd name="T11" fmla="*/ 88 h 433"/>
                  <a:gd name="T12" fmla="*/ 1954 w 3514"/>
                  <a:gd name="T13" fmla="*/ 61 h 433"/>
                  <a:gd name="T14" fmla="*/ 2340 w 3514"/>
                  <a:gd name="T15" fmla="*/ 40 h 433"/>
                  <a:gd name="T16" fmla="*/ 2734 w 3514"/>
                  <a:gd name="T17" fmla="*/ 27 h 433"/>
                  <a:gd name="T18" fmla="*/ 3120 w 3514"/>
                  <a:gd name="T19" fmla="*/ 7 h 433"/>
                  <a:gd name="T20" fmla="*/ 3514 w 3514"/>
                  <a:gd name="T21" fmla="*/ 0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14"/>
                  <a:gd name="T34" fmla="*/ 0 h 433"/>
                  <a:gd name="T35" fmla="*/ 3514 w 3514"/>
                  <a:gd name="T36" fmla="*/ 433 h 4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14" h="433">
                    <a:moveTo>
                      <a:pt x="0" y="433"/>
                    </a:moveTo>
                    <a:lnTo>
                      <a:pt x="0" y="433"/>
                    </a:lnTo>
                    <a:lnTo>
                      <a:pt x="393" y="311"/>
                    </a:lnTo>
                    <a:lnTo>
                      <a:pt x="780" y="250"/>
                    </a:lnTo>
                    <a:lnTo>
                      <a:pt x="1174" y="122"/>
                    </a:lnTo>
                    <a:lnTo>
                      <a:pt x="1560" y="88"/>
                    </a:lnTo>
                    <a:lnTo>
                      <a:pt x="1954" y="61"/>
                    </a:lnTo>
                    <a:lnTo>
                      <a:pt x="2340" y="40"/>
                    </a:lnTo>
                    <a:lnTo>
                      <a:pt x="2734" y="27"/>
                    </a:lnTo>
                    <a:lnTo>
                      <a:pt x="3120" y="7"/>
                    </a:lnTo>
                    <a:lnTo>
                      <a:pt x="3514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7" name="Line 168"/>
              <p:cNvSpPr>
                <a:spLocks noChangeShapeType="1"/>
              </p:cNvSpPr>
              <p:nvPr/>
            </p:nvSpPr>
            <p:spPr bwMode="auto">
              <a:xfrm>
                <a:off x="4111" y="2181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8" name="Line 169"/>
              <p:cNvSpPr>
                <a:spLocks noChangeShapeType="1"/>
              </p:cNvSpPr>
              <p:nvPr/>
            </p:nvSpPr>
            <p:spPr bwMode="auto">
              <a:xfrm>
                <a:off x="4134" y="2160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9" name="Line 170"/>
              <p:cNvSpPr>
                <a:spLocks noChangeShapeType="1"/>
              </p:cNvSpPr>
              <p:nvPr/>
            </p:nvSpPr>
            <p:spPr bwMode="auto">
              <a:xfrm>
                <a:off x="1301" y="2141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0" name="Line 171"/>
              <p:cNvSpPr>
                <a:spLocks noChangeShapeType="1"/>
              </p:cNvSpPr>
              <p:nvPr/>
            </p:nvSpPr>
            <p:spPr bwMode="auto">
              <a:xfrm>
                <a:off x="1324" y="2121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1" name="Line 172"/>
              <p:cNvSpPr>
                <a:spLocks noChangeShapeType="1"/>
              </p:cNvSpPr>
              <p:nvPr/>
            </p:nvSpPr>
            <p:spPr bwMode="auto">
              <a:xfrm>
                <a:off x="1695" y="2019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2" name="Line 173"/>
              <p:cNvSpPr>
                <a:spLocks noChangeShapeType="1"/>
              </p:cNvSpPr>
              <p:nvPr/>
            </p:nvSpPr>
            <p:spPr bwMode="auto">
              <a:xfrm>
                <a:off x="1717" y="1999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3" name="Line 174"/>
              <p:cNvSpPr>
                <a:spLocks noChangeShapeType="1"/>
              </p:cNvSpPr>
              <p:nvPr/>
            </p:nvSpPr>
            <p:spPr bwMode="auto">
              <a:xfrm>
                <a:off x="2081" y="1958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4" name="Line 175"/>
              <p:cNvSpPr>
                <a:spLocks noChangeShapeType="1"/>
              </p:cNvSpPr>
              <p:nvPr/>
            </p:nvSpPr>
            <p:spPr bwMode="auto">
              <a:xfrm>
                <a:off x="2104" y="1938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5" name="Line 176"/>
              <p:cNvSpPr>
                <a:spLocks noChangeShapeType="1"/>
              </p:cNvSpPr>
              <p:nvPr/>
            </p:nvSpPr>
            <p:spPr bwMode="auto">
              <a:xfrm>
                <a:off x="2475" y="1830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6" name="Line 177"/>
              <p:cNvSpPr>
                <a:spLocks noChangeShapeType="1"/>
              </p:cNvSpPr>
              <p:nvPr/>
            </p:nvSpPr>
            <p:spPr bwMode="auto">
              <a:xfrm>
                <a:off x="2498" y="180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7" name="Line 178"/>
              <p:cNvSpPr>
                <a:spLocks noChangeShapeType="1"/>
              </p:cNvSpPr>
              <p:nvPr/>
            </p:nvSpPr>
            <p:spPr bwMode="auto">
              <a:xfrm>
                <a:off x="2861" y="1796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8" name="Line 179"/>
              <p:cNvSpPr>
                <a:spLocks noChangeShapeType="1"/>
              </p:cNvSpPr>
              <p:nvPr/>
            </p:nvSpPr>
            <p:spPr bwMode="auto">
              <a:xfrm>
                <a:off x="2884" y="1775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9" name="Line 180"/>
              <p:cNvSpPr>
                <a:spLocks noChangeShapeType="1"/>
              </p:cNvSpPr>
              <p:nvPr/>
            </p:nvSpPr>
            <p:spPr bwMode="auto">
              <a:xfrm>
                <a:off x="3255" y="1769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0" name="Line 181"/>
              <p:cNvSpPr>
                <a:spLocks noChangeShapeType="1"/>
              </p:cNvSpPr>
              <p:nvPr/>
            </p:nvSpPr>
            <p:spPr bwMode="auto">
              <a:xfrm>
                <a:off x="3278" y="1748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1" name="Line 182"/>
              <p:cNvSpPr>
                <a:spLocks noChangeShapeType="1"/>
              </p:cNvSpPr>
              <p:nvPr/>
            </p:nvSpPr>
            <p:spPr bwMode="auto">
              <a:xfrm>
                <a:off x="3641" y="1748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2" name="Line 183"/>
              <p:cNvSpPr>
                <a:spLocks noChangeShapeType="1"/>
              </p:cNvSpPr>
              <p:nvPr/>
            </p:nvSpPr>
            <p:spPr bwMode="auto">
              <a:xfrm>
                <a:off x="3664" y="1728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3" name="Line 184"/>
              <p:cNvSpPr>
                <a:spLocks noChangeShapeType="1"/>
              </p:cNvSpPr>
              <p:nvPr/>
            </p:nvSpPr>
            <p:spPr bwMode="auto">
              <a:xfrm>
                <a:off x="4035" y="1735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4" name="Line 185"/>
              <p:cNvSpPr>
                <a:spLocks noChangeShapeType="1"/>
              </p:cNvSpPr>
              <p:nvPr/>
            </p:nvSpPr>
            <p:spPr bwMode="auto">
              <a:xfrm>
                <a:off x="4058" y="1715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5" name="Line 186"/>
              <p:cNvSpPr>
                <a:spLocks noChangeShapeType="1"/>
              </p:cNvSpPr>
              <p:nvPr/>
            </p:nvSpPr>
            <p:spPr bwMode="auto">
              <a:xfrm>
                <a:off x="4421" y="1715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6" name="Line 187"/>
              <p:cNvSpPr>
                <a:spLocks noChangeShapeType="1"/>
              </p:cNvSpPr>
              <p:nvPr/>
            </p:nvSpPr>
            <p:spPr bwMode="auto">
              <a:xfrm>
                <a:off x="4444" y="169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7" name="Line 188"/>
              <p:cNvSpPr>
                <a:spLocks noChangeShapeType="1"/>
              </p:cNvSpPr>
              <p:nvPr/>
            </p:nvSpPr>
            <p:spPr bwMode="auto">
              <a:xfrm>
                <a:off x="4815" y="1708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8" name="Line 189"/>
              <p:cNvSpPr>
                <a:spLocks noChangeShapeType="1"/>
              </p:cNvSpPr>
              <p:nvPr/>
            </p:nvSpPr>
            <p:spPr bwMode="auto">
              <a:xfrm>
                <a:off x="4838" y="168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814" name="Rectangle 19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Server Processing Cost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Resident Domain -  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1981200"/>
            <a:ext cx="7051675" cy="4114800"/>
          </a:xfrm>
        </p:spPr>
        <p:txBody>
          <a:bodyPr/>
          <a:lstStyle/>
          <a:p>
            <a:pPr marL="0" indent="0">
              <a:spcAft>
                <a:spcPct val="25000"/>
              </a:spcAft>
              <a:buFontTx/>
              <a:buNone/>
            </a:pPr>
            <a:r>
              <a:rPr lang="en-US" sz="3200" dirty="0">
                <a:latin typeface="Comic Sans MS" pitchFamily="66" charset="0"/>
              </a:rPr>
              <a:t>Resident Domain approach is highly scalable in terms of</a:t>
            </a:r>
          </a:p>
          <a:p>
            <a:pPr marL="855663" lvl="1" indent="-398463">
              <a:spcAft>
                <a:spcPct val="25000"/>
              </a:spcAft>
            </a:pPr>
            <a:r>
              <a:rPr lang="en-US" sz="2800" dirty="0">
                <a:latin typeface="Comic Sans MS" pitchFamily="66" charset="0"/>
              </a:rPr>
              <a:t>Mobile communication costs, and</a:t>
            </a:r>
          </a:p>
          <a:p>
            <a:pPr marL="855663" lvl="1" indent="-398463">
              <a:spcAft>
                <a:spcPct val="25000"/>
              </a:spcAft>
            </a:pPr>
            <a:r>
              <a:rPr lang="en-US" sz="2800" dirty="0">
                <a:latin typeface="Comic Sans MS" pitchFamily="66" charset="0"/>
              </a:rPr>
              <a:t>Server processing costs</a:t>
            </a:r>
          </a:p>
          <a:p>
            <a:pPr marL="0" indent="0">
              <a:buFontTx/>
              <a:buNone/>
            </a:pPr>
            <a:r>
              <a:rPr lang="en-US" sz="3200" dirty="0">
                <a:latin typeface="Comic Sans MS" pitchFamily="66" charset="0"/>
              </a:rPr>
              <a:t>for real-time range monitoring queries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71162-9C61-42C8-95C0-5660F8A03BAB}"/>
              </a:ext>
            </a:extLst>
          </p:cNvPr>
          <p:cNvSpPr/>
          <p:nvPr/>
        </p:nvSpPr>
        <p:spPr>
          <a:xfrm>
            <a:off x="609600" y="5001834"/>
            <a:ext cx="2133600" cy="15815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Moving Range Query </a:t>
            </a:r>
            <a:r>
              <a:rPr lang="en-US" dirty="0">
                <a:solidFill>
                  <a:srgbClr val="FF9B9B"/>
                </a:solidFill>
                <a:latin typeface="Comic Sans MS" pitchFamily="66" charset="0"/>
              </a:rPr>
              <a:t>(</a:t>
            </a:r>
            <a:r>
              <a:rPr lang="en-US" sz="4000" dirty="0">
                <a:solidFill>
                  <a:srgbClr val="FF9B9B"/>
                </a:solidFill>
                <a:latin typeface="Comic Sans MS" pitchFamily="66" charset="0"/>
              </a:rPr>
              <a:t>in open space)</a:t>
            </a:r>
            <a:endParaRPr lang="en-US" dirty="0">
              <a:solidFill>
                <a:srgbClr val="FF9B9B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35052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 dirty="0">
                <a:latin typeface="Comic Sans MS" pitchFamily="66" charset="0"/>
              </a:rPr>
              <a:t>Defined by a </a:t>
            </a:r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range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e.g., within 5 miles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spcAft>
                <a:spcPct val="35000"/>
              </a:spcAft>
            </a:pPr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Moves</a:t>
            </a:r>
            <a:r>
              <a:rPr lang="en-US" dirty="0">
                <a:latin typeface="Comic Sans MS" pitchFamily="66" charset="0"/>
              </a:rPr>
              <a:t> in accordance with a specific moving object (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e.g., car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spcAft>
                <a:spcPct val="15000"/>
              </a:spcAft>
            </a:pPr>
            <a:r>
              <a:rPr lang="en-US" dirty="0">
                <a:latin typeface="Comic Sans MS" pitchFamily="66" charset="0"/>
              </a:rPr>
              <a:t>Results include objects (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e.g., restaurants, gas stations</a:t>
            </a:r>
            <a:r>
              <a:rPr lang="en-US" dirty="0">
                <a:latin typeface="Comic Sans MS" pitchFamily="66" charset="0"/>
              </a:rPr>
              <a:t>)  currently inside the specified range.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9FC8C-749D-45F9-91DE-29B4A52CF313}"/>
              </a:ext>
            </a:extLst>
          </p:cNvPr>
          <p:cNvSpPr/>
          <p:nvPr/>
        </p:nvSpPr>
        <p:spPr>
          <a:xfrm>
            <a:off x="4114800" y="525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sz="2400" dirty="0">
                <a:latin typeface="Comic Sans MS" pitchFamily="66" charset="0"/>
              </a:rPr>
              <a:t>Safe Region and Resident Domain are proposed for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stationary</a:t>
            </a:r>
            <a:r>
              <a:rPr lang="en-US" sz="2400" dirty="0">
                <a:latin typeface="Comic Sans MS" pitchFamily="66" charset="0"/>
              </a:rPr>
              <a:t> queries over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moving</a:t>
            </a:r>
            <a:r>
              <a:rPr lang="en-US" sz="2400" dirty="0">
                <a:latin typeface="Comic Sans MS" pitchFamily="66" charset="0"/>
              </a:rPr>
              <a:t> objects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B60FB-0E73-4C83-BD44-A14D8C698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38800"/>
            <a:ext cx="585001" cy="293476"/>
          </a:xfrm>
          <a:prstGeom prst="rect">
            <a:avLst/>
          </a:prstGeom>
        </p:spPr>
      </p:pic>
      <p:pic>
        <p:nvPicPr>
          <p:cNvPr id="164866" name="Picture 2" descr="Mcdonalds Clipart Mcdonalds Logo - Mcdo Logo 2018 - Png Download (1500x1500), Png Download">
            <a:extLst>
              <a:ext uri="{FF2B5EF4-FFF2-40B4-BE49-F238E27FC236}">
                <a16:creationId xmlns:a16="http://schemas.microsoft.com/office/drawing/2014/main" id="{6F798F9C-6BAC-41E9-B72C-01DF3594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307975" cy="3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Mcdonalds Clipart Mcdonalds Logo - Mcdo Logo 2018 - Png Download (1500x1500), Png Download">
            <a:extLst>
              <a:ext uri="{FF2B5EF4-FFF2-40B4-BE49-F238E27FC236}">
                <a16:creationId xmlns:a16="http://schemas.microsoft.com/office/drawing/2014/main" id="{C2D1FAB7-2978-483F-9801-FD9E0938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29481"/>
            <a:ext cx="307975" cy="3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F6F48-2A41-4684-BA65-97CB78CAB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149" y="5135562"/>
            <a:ext cx="304826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8" y="0"/>
            <a:ext cx="8458201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Moving Range Queries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48" y="1208914"/>
            <a:ext cx="6877052" cy="1143000"/>
          </a:xfrm>
        </p:spPr>
        <p:txBody>
          <a:bodyPr>
            <a:normAutofit/>
          </a:bodyPr>
          <a:lstStyle/>
          <a:p>
            <a:pPr marL="36576" indent="0">
              <a:spcAft>
                <a:spcPct val="40000"/>
              </a:spcAft>
              <a:buNone/>
            </a:pPr>
            <a:r>
              <a:rPr lang="en-US" sz="3200" dirty="0">
                <a:latin typeface="Comic Sans MS" pitchFamily="66" charset="0"/>
              </a:rPr>
              <a:t>Tell me Italian restaurants within 3 miles of my current location</a:t>
            </a:r>
          </a:p>
        </p:txBody>
      </p:sp>
      <p:pic>
        <p:nvPicPr>
          <p:cNvPr id="20" name="Picture 3" descr="j0212957">
            <a:extLst>
              <a:ext uri="{FF2B5EF4-FFF2-40B4-BE49-F238E27FC236}">
                <a16:creationId xmlns:a16="http://schemas.microsoft.com/office/drawing/2014/main" id="{532C1C03-8A3D-4296-8986-EEC0386C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876800"/>
            <a:ext cx="76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7D7FEBAB-B4CF-4B07-A63A-A4ABF7C25AA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00"/>
            <a:ext cx="6540500" cy="3327400"/>
            <a:chOff x="1296" y="1920"/>
            <a:chExt cx="4120" cy="20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40CB9CE-7318-42B3-A907-9944B4C50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920"/>
              <a:ext cx="3888" cy="1760"/>
            </a:xfrm>
            <a:custGeom>
              <a:avLst/>
              <a:gdLst>
                <a:gd name="T0" fmla="*/ 0 w 3888"/>
                <a:gd name="T1" fmla="*/ 1440 h 1760"/>
                <a:gd name="T2" fmla="*/ 816 w 3888"/>
                <a:gd name="T3" fmla="*/ 1728 h 1760"/>
                <a:gd name="T4" fmla="*/ 1296 w 3888"/>
                <a:gd name="T5" fmla="*/ 1248 h 1760"/>
                <a:gd name="T6" fmla="*/ 2496 w 3888"/>
                <a:gd name="T7" fmla="*/ 1296 h 1760"/>
                <a:gd name="T8" fmla="*/ 2544 w 3888"/>
                <a:gd name="T9" fmla="*/ 768 h 1760"/>
                <a:gd name="T10" fmla="*/ 3696 w 3888"/>
                <a:gd name="T11" fmla="*/ 480 h 1760"/>
                <a:gd name="T12" fmla="*/ 3696 w 3888"/>
                <a:gd name="T13" fmla="*/ 0 h 1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8"/>
                <a:gd name="T22" fmla="*/ 0 h 1760"/>
                <a:gd name="T23" fmla="*/ 3888 w 3888"/>
                <a:gd name="T24" fmla="*/ 1760 h 1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8" h="1760">
                  <a:moveTo>
                    <a:pt x="0" y="1440"/>
                  </a:moveTo>
                  <a:cubicBezTo>
                    <a:pt x="300" y="1600"/>
                    <a:pt x="600" y="1760"/>
                    <a:pt x="816" y="1728"/>
                  </a:cubicBezTo>
                  <a:cubicBezTo>
                    <a:pt x="1032" y="1696"/>
                    <a:pt x="1016" y="1320"/>
                    <a:pt x="1296" y="1248"/>
                  </a:cubicBezTo>
                  <a:cubicBezTo>
                    <a:pt x="1576" y="1176"/>
                    <a:pt x="2288" y="1376"/>
                    <a:pt x="2496" y="1296"/>
                  </a:cubicBezTo>
                  <a:cubicBezTo>
                    <a:pt x="2704" y="1216"/>
                    <a:pt x="2344" y="904"/>
                    <a:pt x="2544" y="768"/>
                  </a:cubicBezTo>
                  <a:cubicBezTo>
                    <a:pt x="2744" y="632"/>
                    <a:pt x="3504" y="608"/>
                    <a:pt x="3696" y="480"/>
                  </a:cubicBezTo>
                  <a:cubicBezTo>
                    <a:pt x="3888" y="352"/>
                    <a:pt x="3696" y="80"/>
                    <a:pt x="36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4047CB6-2370-44E6-ACFD-154D80B59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112"/>
              <a:ext cx="4120" cy="1904"/>
            </a:xfrm>
            <a:custGeom>
              <a:avLst/>
              <a:gdLst>
                <a:gd name="T0" fmla="*/ 0 w 4120"/>
                <a:gd name="T1" fmla="*/ 1536 h 1904"/>
                <a:gd name="T2" fmla="*/ 768 w 4120"/>
                <a:gd name="T3" fmla="*/ 1872 h 1904"/>
                <a:gd name="T4" fmla="*/ 1440 w 4120"/>
                <a:gd name="T5" fmla="*/ 1344 h 1904"/>
                <a:gd name="T6" fmla="*/ 2640 w 4120"/>
                <a:gd name="T7" fmla="*/ 1440 h 1904"/>
                <a:gd name="T8" fmla="*/ 2784 w 4120"/>
                <a:gd name="T9" fmla="*/ 768 h 1904"/>
                <a:gd name="T10" fmla="*/ 3840 w 4120"/>
                <a:gd name="T11" fmla="*/ 576 h 1904"/>
                <a:gd name="T12" fmla="*/ 4080 w 4120"/>
                <a:gd name="T13" fmla="*/ 96 h 1904"/>
                <a:gd name="T14" fmla="*/ 4080 w 4120"/>
                <a:gd name="T15" fmla="*/ 0 h 19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0"/>
                <a:gd name="T25" fmla="*/ 0 h 1904"/>
                <a:gd name="T26" fmla="*/ 4120 w 4120"/>
                <a:gd name="T27" fmla="*/ 1904 h 19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0" h="1904">
                  <a:moveTo>
                    <a:pt x="0" y="1536"/>
                  </a:moveTo>
                  <a:cubicBezTo>
                    <a:pt x="264" y="1720"/>
                    <a:pt x="528" y="1904"/>
                    <a:pt x="768" y="1872"/>
                  </a:cubicBezTo>
                  <a:cubicBezTo>
                    <a:pt x="1008" y="1840"/>
                    <a:pt x="1128" y="1416"/>
                    <a:pt x="1440" y="1344"/>
                  </a:cubicBezTo>
                  <a:cubicBezTo>
                    <a:pt x="1752" y="1272"/>
                    <a:pt x="2416" y="1536"/>
                    <a:pt x="2640" y="1440"/>
                  </a:cubicBezTo>
                  <a:cubicBezTo>
                    <a:pt x="2864" y="1344"/>
                    <a:pt x="2584" y="912"/>
                    <a:pt x="2784" y="768"/>
                  </a:cubicBezTo>
                  <a:cubicBezTo>
                    <a:pt x="2984" y="624"/>
                    <a:pt x="3624" y="688"/>
                    <a:pt x="3840" y="576"/>
                  </a:cubicBezTo>
                  <a:cubicBezTo>
                    <a:pt x="4056" y="464"/>
                    <a:pt x="4040" y="192"/>
                    <a:pt x="4080" y="96"/>
                  </a:cubicBezTo>
                  <a:cubicBezTo>
                    <a:pt x="4120" y="0"/>
                    <a:pt x="4100" y="0"/>
                    <a:pt x="40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4">
            <a:extLst>
              <a:ext uri="{FF2B5EF4-FFF2-40B4-BE49-F238E27FC236}">
                <a16:creationId xmlns:a16="http://schemas.microsoft.com/office/drawing/2014/main" id="{32D80813-1611-4099-8BD6-3D2F71CA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4" y="4857173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latin typeface="Comic Sans MS" pitchFamily="66" charset="0"/>
              </a:rPr>
              <a:t>Airport</a:t>
            </a:r>
          </a:p>
        </p:txBody>
      </p:sp>
      <p:pic>
        <p:nvPicPr>
          <p:cNvPr id="25" name="Picture 28" descr="MCj02972830000[1]">
            <a:extLst>
              <a:ext uri="{FF2B5EF4-FFF2-40B4-BE49-F238E27FC236}">
                <a16:creationId xmlns:a16="http://schemas.microsoft.com/office/drawing/2014/main" id="{6098DEE2-D35B-47C3-9AB2-220AD0A4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91000"/>
            <a:ext cx="765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MCj02972830000[1]">
            <a:extLst>
              <a:ext uri="{FF2B5EF4-FFF2-40B4-BE49-F238E27FC236}">
                <a16:creationId xmlns:a16="http://schemas.microsoft.com/office/drawing/2014/main" id="{30B11584-E984-4D18-A4DB-C4A07806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6025" y="5286375"/>
            <a:ext cx="765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MCj02972830000[1]">
            <a:extLst>
              <a:ext uri="{FF2B5EF4-FFF2-40B4-BE49-F238E27FC236}">
                <a16:creationId xmlns:a16="http://schemas.microsoft.com/office/drawing/2014/main" id="{E8E7C4EE-64DA-451A-97EB-BC5A302E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025" y="3810000"/>
            <a:ext cx="765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27">
            <a:extLst>
              <a:ext uri="{FF2B5EF4-FFF2-40B4-BE49-F238E27FC236}">
                <a16:creationId xmlns:a16="http://schemas.microsoft.com/office/drawing/2014/main" id="{317CC1CA-8A2C-4CCC-8FEA-1B6A4749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52800"/>
            <a:ext cx="2590800" cy="1219200"/>
          </a:xfrm>
          <a:prstGeom prst="wedgeEllipseCallout">
            <a:avLst>
              <a:gd name="adj1" fmla="val 43014"/>
              <a:gd name="adj2" fmla="val 691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1800" dirty="0">
                <a:latin typeface="Arial" charset="0"/>
                <a:cs typeface="Arial" charset="0"/>
              </a:rPr>
              <a:t>Show me Italian restaurants within 5 miles</a:t>
            </a:r>
          </a:p>
        </p:txBody>
      </p:sp>
      <p:pic>
        <p:nvPicPr>
          <p:cNvPr id="29" name="Picture 31" descr="MCj02972830000[1]">
            <a:extLst>
              <a:ext uri="{FF2B5EF4-FFF2-40B4-BE49-F238E27FC236}">
                <a16:creationId xmlns:a16="http://schemas.microsoft.com/office/drawing/2014/main" id="{FB6C34FC-5CE9-4828-97E4-B12C6FEC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0177" y="3654496"/>
            <a:ext cx="765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2" descr="MCj02972830000[1]">
            <a:extLst>
              <a:ext uri="{FF2B5EF4-FFF2-40B4-BE49-F238E27FC236}">
                <a16:creationId xmlns:a16="http://schemas.microsoft.com/office/drawing/2014/main" id="{43D10251-17AB-42FA-991E-544F4980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943600"/>
            <a:ext cx="765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MCj02972830000[1]">
            <a:extLst>
              <a:ext uri="{FF2B5EF4-FFF2-40B4-BE49-F238E27FC236}">
                <a16:creationId xmlns:a16="http://schemas.microsoft.com/office/drawing/2014/main" id="{9963AF29-E0BA-47E4-8510-E98E6981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78025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4" descr="MCj02972830000[1]">
            <a:extLst>
              <a:ext uri="{FF2B5EF4-FFF2-40B4-BE49-F238E27FC236}">
                <a16:creationId xmlns:a16="http://schemas.microsoft.com/office/drawing/2014/main" id="{7E5DE963-87A2-417F-85DC-4473EF07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90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6" descr="MCj02972830000[1]">
            <a:extLst>
              <a:ext uri="{FF2B5EF4-FFF2-40B4-BE49-F238E27FC236}">
                <a16:creationId xmlns:a16="http://schemas.microsoft.com/office/drawing/2014/main" id="{44BA81AF-A6CD-458D-A6A3-49C65383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457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4191F2-BCE5-4608-A30D-7789CA83B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96" y="1469749"/>
            <a:ext cx="1620357" cy="208970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2ED088-9B95-4B05-AEDD-7757FE0D2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8" y="5103523"/>
            <a:ext cx="2385523" cy="140812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134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A Simple LBS Example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41910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spcAft>
                <a:spcPct val="30000"/>
              </a:spcAft>
            </a:pPr>
            <a:endParaRPr lang="en-US" i="0" dirty="0">
              <a:latin typeface="Arial" charset="0"/>
              <a:cs typeface="Arial" charset="0"/>
            </a:endParaRPr>
          </a:p>
          <a:p>
            <a:pPr marL="227013" indent="-227013" eaLnBrk="1" hangingPunct="1">
              <a:spcAft>
                <a:spcPts val="1800"/>
              </a:spcAft>
              <a:buFontTx/>
              <a:buChar char="•"/>
            </a:pPr>
            <a:r>
              <a:rPr lang="en-US" sz="2400" i="0" dirty="0">
                <a:latin typeface="Arial" charset="0"/>
                <a:cs typeface="Arial" charset="0"/>
              </a:rPr>
              <a:t>The phone uploads its GPS coordinates to the </a:t>
            </a:r>
            <a:r>
              <a:rPr lang="en-US" sz="2400" dirty="0">
                <a:latin typeface="Arial" charset="0"/>
                <a:cs typeface="Arial" charset="0"/>
              </a:rPr>
              <a:t>LBS</a:t>
            </a:r>
            <a:r>
              <a:rPr lang="en-US" sz="2400" i="0" dirty="0">
                <a:latin typeface="Arial" charset="0"/>
                <a:cs typeface="Arial" charset="0"/>
              </a:rPr>
              <a:t> server every few </a:t>
            </a:r>
            <a:r>
              <a:rPr lang="en-US" sz="2400" dirty="0">
                <a:latin typeface="Arial" charset="0"/>
                <a:cs typeface="Arial" charset="0"/>
              </a:rPr>
              <a:t>seconds</a:t>
            </a:r>
            <a:r>
              <a:rPr lang="en-US" sz="2400" i="0" dirty="0">
                <a:latin typeface="Arial" charset="0"/>
                <a:cs typeface="Arial" charset="0"/>
              </a:rPr>
              <a:t>. </a:t>
            </a:r>
          </a:p>
          <a:p>
            <a:pPr marL="227013" indent="-227013" eaLnBrk="1" hangingPunct="1">
              <a:buFontTx/>
              <a:buChar char="•"/>
            </a:pPr>
            <a:r>
              <a:rPr lang="en-US" sz="2400" i="0" dirty="0">
                <a:latin typeface="Arial" charset="0"/>
                <a:cs typeface="Arial" charset="0"/>
              </a:rPr>
              <a:t>You can </a:t>
            </a:r>
            <a:r>
              <a:rPr lang="en-US" sz="2400" dirty="0">
                <a:latin typeface="Arial" charset="0"/>
                <a:cs typeface="Arial" charset="0"/>
              </a:rPr>
              <a:t>share with friends</a:t>
            </a:r>
            <a:r>
              <a:rPr lang="en-US" sz="2400" i="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your</a:t>
            </a:r>
            <a:r>
              <a:rPr lang="en-US" sz="2400" i="0" dirty="0">
                <a:latin typeface="Arial" charset="0"/>
                <a:cs typeface="Arial" charset="0"/>
              </a:rPr>
              <a:t> location history on a map.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18382" y="12954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kumimoji="1" lang="en-US" sz="2800" b="1" i="0" dirty="0">
                <a:solidFill>
                  <a:schemeClr val="hlink"/>
                </a:solidFill>
                <a:latin typeface="Comic Sans MS" pitchFamily="66" charset="0"/>
              </a:rPr>
              <a:t>Integrate a mobile device’s position with other information so as to provide added value to the users.</a:t>
            </a:r>
          </a:p>
        </p:txBody>
      </p:sp>
      <p:pic>
        <p:nvPicPr>
          <p:cNvPr id="163842" name="Picture 2" descr="Image result for google location history view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667000" cy="47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8" y="0"/>
            <a:ext cx="8458201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Moving Range Queries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48" y="1208914"/>
            <a:ext cx="6953252" cy="1143000"/>
          </a:xfrm>
        </p:spPr>
        <p:txBody>
          <a:bodyPr>
            <a:normAutofit/>
          </a:bodyPr>
          <a:lstStyle/>
          <a:p>
            <a:pPr marL="36576" indent="0">
              <a:spcAft>
                <a:spcPct val="40000"/>
              </a:spcAft>
              <a:buNone/>
            </a:pPr>
            <a:r>
              <a:rPr lang="en-US" sz="3200" dirty="0">
                <a:latin typeface="Comic Sans MS" pitchFamily="66" charset="0"/>
              </a:rPr>
              <a:t>Tell me Italian restaurants within 3 miles of my current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99" y="4724400"/>
            <a:ext cx="2362200" cy="118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49" y="2667000"/>
            <a:ext cx="2834640" cy="17716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78574" y="3036950"/>
            <a:ext cx="3109124" cy="1687450"/>
            <a:chOff x="2859525" y="3798950"/>
            <a:chExt cx="3109124" cy="1687450"/>
          </a:xfrm>
        </p:grpSpPr>
        <p:sp>
          <p:nvSpPr>
            <p:cNvPr id="7" name="Curved Right Arrow 6"/>
            <p:cNvSpPr/>
            <p:nvPr/>
          </p:nvSpPr>
          <p:spPr>
            <a:xfrm rot="3967342">
              <a:off x="4121471" y="3119943"/>
              <a:ext cx="585232" cy="31091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165" y="4070060"/>
              <a:ext cx="1066800" cy="6000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81400" y="4655403"/>
              <a:ext cx="2174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Your Self Computing Region (SCR) with restaurants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3798950"/>
              <a:ext cx="347285" cy="317210"/>
            </a:xfrm>
            <a:prstGeom prst="ellipse">
              <a:avLst/>
            </a:prstGeom>
            <a:solidFill>
              <a:srgbClr val="9954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448" y="3048000"/>
            <a:ext cx="2269279" cy="1828799"/>
            <a:chOff x="533399" y="3810000"/>
            <a:chExt cx="2269279" cy="1828799"/>
          </a:xfrm>
        </p:grpSpPr>
        <p:sp>
          <p:nvSpPr>
            <p:cNvPr id="9" name="Cloud Callout 8"/>
            <p:cNvSpPr/>
            <p:nvPr/>
          </p:nvSpPr>
          <p:spPr>
            <a:xfrm>
              <a:off x="533399" y="3810000"/>
              <a:ext cx="2269279" cy="1828799"/>
            </a:xfrm>
            <a:prstGeom prst="cloudCallout">
              <a:avLst>
                <a:gd name="adj1" fmla="val 46968"/>
                <a:gd name="adj2" fmla="val 53548"/>
              </a:avLst>
            </a:prstGeom>
            <a:solidFill>
              <a:srgbClr val="B4CE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834" y="4116160"/>
              <a:ext cx="970006" cy="54562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44650" y="4344525"/>
              <a:ext cx="76200" cy="76200"/>
            </a:xfrm>
            <a:prstGeom prst="ellipse">
              <a:avLst/>
            </a:prstGeom>
            <a:ln w="3175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4698860"/>
              <a:ext cx="166804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Process my own query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74698" y="4270520"/>
              <a:ext cx="347285" cy="317210"/>
            </a:xfrm>
            <a:prstGeom prst="ellipse">
              <a:avLst/>
            </a:prstGeom>
            <a:solidFill>
              <a:srgbClr val="9954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5075436"/>
            <a:ext cx="3756417" cy="1053394"/>
            <a:chOff x="5082783" y="5571340"/>
            <a:chExt cx="3756417" cy="1053394"/>
          </a:xfrm>
        </p:grpSpPr>
        <p:sp>
          <p:nvSpPr>
            <p:cNvPr id="14" name="Rectangle 13"/>
            <p:cNvSpPr/>
            <p:nvPr/>
          </p:nvSpPr>
          <p:spPr>
            <a:xfrm>
              <a:off x="5082783" y="5701404"/>
              <a:ext cx="37564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2"/>
              <a:r>
                <a:rPr lang="en-US" dirty="0">
                  <a:solidFill>
                    <a:srgbClr val="F78609"/>
                  </a:solidFill>
                  <a:latin typeface="Comic Sans MS" pitchFamily="66" charset="0"/>
                </a:rPr>
                <a:t>The querying object contacts the server when it moves out of its current SCR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486383" y="5571340"/>
              <a:ext cx="347285" cy="317210"/>
            </a:xfrm>
            <a:prstGeom prst="ellipse">
              <a:avLst/>
            </a:prstGeom>
            <a:solidFill>
              <a:srgbClr val="9954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3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Dynamic Range Query in Spatial Network Environments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7586133" cy="42672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84" y="4210616"/>
            <a:ext cx="461563" cy="285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Query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latin typeface="Comic Sans MS" pitchFamily="66" charset="0"/>
              </a:rPr>
              <a:t>Query Mobility:  moving vs. stationary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latin typeface="Comic Sans MS" pitchFamily="66" charset="0"/>
              </a:rPr>
              <a:t>Query Shape:  static vs. dynamic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latin typeface="Comic Sans MS" pitchFamily="66" charset="0"/>
              </a:rPr>
              <a:t>Objects:  moving vs. stationary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>
                <a:latin typeface="Comic Sans MS" pitchFamily="66" charset="0"/>
              </a:rPr>
              <a:t>Environment:  open space vs. network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dirty="0">
                <a:latin typeface="Comic Sans MS" pitchFamily="66" charset="0"/>
              </a:rPr>
              <a:t>Open space: dealing with Euclidean distance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Network:  dealing with network distance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Dynamic Range Query (DRQ)</a:t>
            </a:r>
          </a:p>
        </p:txBody>
      </p:sp>
      <p:graphicFrame>
        <p:nvGraphicFramePr>
          <p:cNvPr id="45268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743859"/>
              </p:ext>
            </p:extLst>
          </p:nvPr>
        </p:nvGraphicFramePr>
        <p:xfrm>
          <a:off x="609600" y="1752600"/>
          <a:ext cx="7924800" cy="41148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Moving Range Query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Dynamic Range Query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Query Mobility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Moving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Moving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Query Shape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Static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Dynamic*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Database Objects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Stationary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Moving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Environment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Network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Network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Complexity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Challenging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More challenging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25" name="Text Box 78"/>
          <p:cNvSpPr txBox="1">
            <a:spLocks noChangeArrowheads="1"/>
          </p:cNvSpPr>
          <p:nvPr/>
        </p:nvSpPr>
        <p:spPr bwMode="auto">
          <a:xfrm>
            <a:off x="739775" y="6172200"/>
            <a:ext cx="578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CCFF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Shape of query footprint changes dynamically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581400" y="57912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19" name="Oval 3"/>
          <p:cNvSpPr>
            <a:spLocks noChangeArrowheads="1"/>
          </p:cNvSpPr>
          <p:nvPr/>
        </p:nvSpPr>
        <p:spPr bwMode="auto">
          <a:xfrm>
            <a:off x="2590800" y="2133600"/>
            <a:ext cx="2133600" cy="213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Network Distance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371600" y="304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371600" y="3429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371600" y="2209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371600" y="2590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572000" y="220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572000" y="3048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1910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3581400" y="3200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2590800" y="5791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0" name="Line 14"/>
          <p:cNvSpPr>
            <a:spLocks noChangeShapeType="1"/>
          </p:cNvSpPr>
          <p:nvPr/>
        </p:nvSpPr>
        <p:spPr bwMode="auto">
          <a:xfrm>
            <a:off x="25908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3200400" y="2362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2667000" y="3200400"/>
            <a:ext cx="76200" cy="762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28956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3657600" y="59817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3276600" y="3535363"/>
            <a:ext cx="2286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d</a:t>
            </a:r>
          </a:p>
        </p:txBody>
      </p:sp>
      <p:sp>
        <p:nvSpPr>
          <p:cNvPr id="418836" name="Text Box 20"/>
          <p:cNvSpPr txBox="1">
            <a:spLocks noChangeArrowheads="1"/>
          </p:cNvSpPr>
          <p:nvPr/>
        </p:nvSpPr>
        <p:spPr bwMode="auto">
          <a:xfrm>
            <a:off x="4191000" y="5745163"/>
            <a:ext cx="2286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d</a:t>
            </a: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 rot="5400000">
            <a:off x="4305300" y="55245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8" name="Line 22"/>
          <p:cNvSpPr>
            <a:spLocks noChangeShapeType="1"/>
          </p:cNvSpPr>
          <p:nvPr/>
        </p:nvSpPr>
        <p:spPr bwMode="auto">
          <a:xfrm>
            <a:off x="4191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39" name="AutoShape 23"/>
          <p:cNvSpPr>
            <a:spLocks/>
          </p:cNvSpPr>
          <p:nvPr/>
        </p:nvSpPr>
        <p:spPr bwMode="auto">
          <a:xfrm>
            <a:off x="6134100" y="3783645"/>
            <a:ext cx="2209800" cy="1028692"/>
          </a:xfrm>
          <a:prstGeom prst="borderCallout1">
            <a:avLst>
              <a:gd name="adj1" fmla="val 17648"/>
              <a:gd name="adj2" fmla="val -3847"/>
              <a:gd name="adj3" fmla="val 127678"/>
              <a:gd name="adj4" fmla="val -128928"/>
            </a:avLst>
          </a:prstGeom>
          <a:solidFill>
            <a:srgbClr val="FFC979"/>
          </a:solidFill>
          <a:ln w="38100" algn="ctr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pPr algn="ctr"/>
            <a:r>
              <a:rPr lang="en-US" sz="1800" i="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Network Distance: Not included in the query result</a:t>
            </a:r>
          </a:p>
        </p:txBody>
      </p:sp>
      <p:sp>
        <p:nvSpPr>
          <p:cNvPr id="418840" name="AutoShape 24"/>
          <p:cNvSpPr>
            <a:spLocks/>
          </p:cNvSpPr>
          <p:nvPr/>
        </p:nvSpPr>
        <p:spPr bwMode="auto">
          <a:xfrm>
            <a:off x="6248400" y="1447808"/>
            <a:ext cx="2209800" cy="1028692"/>
          </a:xfrm>
          <a:prstGeom prst="borderCallout1">
            <a:avLst>
              <a:gd name="adj1" fmla="val 17648"/>
              <a:gd name="adj2" fmla="val -3847"/>
              <a:gd name="adj3" fmla="val 89547"/>
              <a:gd name="adj4" fmla="val -130712"/>
            </a:avLst>
          </a:prstGeom>
          <a:solidFill>
            <a:srgbClr val="92D050"/>
          </a:solidFill>
          <a:ln w="38100" algn="ctr">
            <a:solidFill>
              <a:srgbClr val="00B05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pPr algn="ctr"/>
            <a:r>
              <a:rPr lang="en-US" sz="1800" i="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Euclidian Distance:  Included in the query result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371600" y="4953000"/>
            <a:ext cx="5867400" cy="1219200"/>
            <a:chOff x="1200" y="2880"/>
            <a:chExt cx="3696" cy="768"/>
          </a:xfrm>
        </p:grpSpPr>
        <p:sp>
          <p:nvSpPr>
            <p:cNvPr id="34845" name="Line 32"/>
            <p:cNvSpPr>
              <a:spLocks noChangeShapeType="1"/>
            </p:cNvSpPr>
            <p:nvPr/>
          </p:nvSpPr>
          <p:spPr bwMode="auto">
            <a:xfrm>
              <a:off x="1200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33"/>
            <p:cNvSpPr>
              <a:spLocks noChangeShapeType="1"/>
            </p:cNvSpPr>
            <p:nvPr/>
          </p:nvSpPr>
          <p:spPr bwMode="auto">
            <a:xfrm>
              <a:off x="1200" y="312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34"/>
            <p:cNvSpPr>
              <a:spLocks noChangeShapeType="1"/>
            </p:cNvSpPr>
            <p:nvPr/>
          </p:nvSpPr>
          <p:spPr bwMode="auto">
            <a:xfrm>
              <a:off x="3216" y="340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35"/>
            <p:cNvSpPr>
              <a:spLocks noChangeArrowheads="1"/>
            </p:cNvSpPr>
            <p:nvPr/>
          </p:nvSpPr>
          <p:spPr bwMode="auto">
            <a:xfrm>
              <a:off x="2592" y="350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36"/>
            <p:cNvSpPr>
              <a:spLocks noChangeShapeType="1"/>
            </p:cNvSpPr>
            <p:nvPr/>
          </p:nvSpPr>
          <p:spPr bwMode="auto">
            <a:xfrm>
              <a:off x="1200" y="3648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37"/>
            <p:cNvSpPr>
              <a:spLocks noChangeArrowheads="1"/>
            </p:cNvSpPr>
            <p:nvPr/>
          </p:nvSpPr>
          <p:spPr bwMode="auto">
            <a:xfrm>
              <a:off x="2352" y="297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38"/>
            <p:cNvSpPr>
              <a:spLocks noChangeArrowheads="1"/>
            </p:cNvSpPr>
            <p:nvPr/>
          </p:nvSpPr>
          <p:spPr bwMode="auto">
            <a:xfrm>
              <a:off x="2016" y="3504"/>
              <a:ext cx="48" cy="48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39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40"/>
            <p:cNvSpPr>
              <a:spLocks noChangeShapeType="1"/>
            </p:cNvSpPr>
            <p:nvPr/>
          </p:nvSpPr>
          <p:spPr bwMode="auto">
            <a:xfrm>
              <a:off x="1200" y="340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41"/>
            <p:cNvSpPr>
              <a:spLocks noChangeShapeType="1"/>
            </p:cNvSpPr>
            <p:nvPr/>
          </p:nvSpPr>
          <p:spPr bwMode="auto">
            <a:xfrm>
              <a:off x="3216" y="28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858" name="Line 42"/>
          <p:cNvSpPr>
            <a:spLocks noChangeShapeType="1"/>
          </p:cNvSpPr>
          <p:nvPr/>
        </p:nvSpPr>
        <p:spPr bwMode="auto">
          <a:xfrm>
            <a:off x="47244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Text Box 43"/>
          <p:cNvSpPr txBox="1">
            <a:spLocks noChangeArrowheads="1"/>
          </p:cNvSpPr>
          <p:nvPr/>
        </p:nvSpPr>
        <p:spPr bwMode="auto">
          <a:xfrm>
            <a:off x="1668463" y="3794125"/>
            <a:ext cx="1564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Static</a:t>
            </a:r>
            <a:r>
              <a:rPr lang="en-US" i="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r>
              <a:rPr lang="en-US" i="0" dirty="0">
                <a:solidFill>
                  <a:schemeClr val="hlink"/>
                </a:solidFill>
                <a:latin typeface="Comic Sans MS" pitchFamily="66" charset="0"/>
              </a:rPr>
              <a:t>Range Query</a:t>
            </a:r>
          </a:p>
        </p:txBody>
      </p:sp>
      <p:sp>
        <p:nvSpPr>
          <p:cNvPr id="34844" name="Text Box 44"/>
          <p:cNvSpPr txBox="1">
            <a:spLocks noChangeArrowheads="1"/>
          </p:cNvSpPr>
          <p:nvPr/>
        </p:nvSpPr>
        <p:spPr bwMode="auto">
          <a:xfrm>
            <a:off x="2498725" y="6156325"/>
            <a:ext cx="275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hlink"/>
                </a:solidFill>
                <a:latin typeface="Comic Sans MS" pitchFamily="66" charset="0"/>
              </a:rPr>
              <a:t>Dynamic Range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nimBg="1"/>
      <p:bldP spid="418819" grpId="0" animBg="1"/>
      <p:bldP spid="418829" grpId="0" animBg="1"/>
      <p:bldP spid="418830" grpId="0" animBg="1"/>
      <p:bldP spid="418833" grpId="0" animBg="1"/>
      <p:bldP spid="418834" grpId="0" animBg="1"/>
      <p:bldP spid="418835" grpId="0"/>
      <p:bldP spid="418836" grpId="0"/>
      <p:bldP spid="418837" grpId="0" animBg="1"/>
      <p:bldP spid="418838" grpId="0" animBg="1"/>
      <p:bldP spid="418839" grpId="0" animBg="1"/>
      <p:bldP spid="418840" grpId="0" animBg="1"/>
      <p:bldP spid="418858" grpId="0" animBg="1"/>
      <p:bldP spid="348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Example – Dynamic Range Query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467600" cy="41148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dirty="0">
                <a:latin typeface="Comic Sans MS" pitchFamily="66" charset="0"/>
              </a:rPr>
              <a:t>Give me all 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the AAA vehicles on service</a:t>
            </a:r>
            <a:r>
              <a:rPr lang="en-US" dirty="0">
                <a:latin typeface="Comic Sans MS" pitchFamily="66" charset="0"/>
              </a:rPr>
              <a:t> within five miles from 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me</a:t>
            </a:r>
            <a:r>
              <a:rPr lang="en-US" dirty="0">
                <a:latin typeface="Comic Sans MS" pitchFamily="66" charset="0"/>
              </a:rPr>
              <a:t>, while I am driving from Orlando to Miami.</a:t>
            </a:r>
          </a:p>
          <a:p>
            <a:r>
              <a:rPr lang="en-US" dirty="0">
                <a:latin typeface="Comic Sans MS" pitchFamily="66" charset="0"/>
              </a:rPr>
              <a:t>How to answer such queries efficiently ?</a:t>
            </a:r>
          </a:p>
          <a:p>
            <a:pPr>
              <a:buFontTx/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DRQ -  Dynamic Footprint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743200"/>
            <a:ext cx="1524000" cy="381000"/>
            <a:chOff x="192" y="1728"/>
            <a:chExt cx="960" cy="240"/>
          </a:xfrm>
        </p:grpSpPr>
        <p:sp>
          <p:nvSpPr>
            <p:cNvPr id="36884" name="Rectangle 4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Oval 5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2743200"/>
            <a:ext cx="8305800" cy="3200400"/>
            <a:chOff x="192" y="1728"/>
            <a:chExt cx="5232" cy="2016"/>
          </a:xfrm>
        </p:grpSpPr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2880" y="19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4656" y="1968"/>
              <a:ext cx="0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4656" y="30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4656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3120" y="278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1200" y="278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4416" y="1968"/>
              <a:ext cx="0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4656" y="30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1200" y="3024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4416" y="30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192" y="1968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>
              <a:off x="192" y="172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V="1">
              <a:off x="3120" y="172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9" name="Text Box 21"/>
          <p:cNvSpPr txBox="1">
            <a:spLocks noChangeArrowheads="1"/>
          </p:cNvSpPr>
          <p:nvPr/>
        </p:nvSpPr>
        <p:spPr bwMode="auto">
          <a:xfrm>
            <a:off x="1050925" y="1846263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  <a:latin typeface="Comic Sans MS" pitchFamily="66" charset="0"/>
              </a:rPr>
              <a:t>Query Object</a:t>
            </a:r>
          </a:p>
        </p:txBody>
      </p:sp>
      <p:sp>
        <p:nvSpPr>
          <p:cNvPr id="36870" name="Line 22"/>
          <p:cNvSpPr>
            <a:spLocks noChangeShapeType="1"/>
          </p:cNvSpPr>
          <p:nvPr/>
        </p:nvSpPr>
        <p:spPr bwMode="auto">
          <a:xfrm flipH="1">
            <a:off x="1066800" y="2286000"/>
            <a:ext cx="304800" cy="609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DRQ -  Dynamic Footprint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45720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743200"/>
            <a:ext cx="1524000" cy="381000"/>
            <a:chOff x="192" y="1728"/>
            <a:chExt cx="960" cy="240"/>
          </a:xfrm>
        </p:grpSpPr>
        <p:sp>
          <p:nvSpPr>
            <p:cNvPr id="37908" name="Rectangle 5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Oval 6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7391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7391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73914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>
            <a:off x="49530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1905000" y="441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>
            <a:off x="7010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7391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19050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7010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09800" y="2743200"/>
            <a:ext cx="1524000" cy="381000"/>
            <a:chOff x="1392" y="1728"/>
            <a:chExt cx="960" cy="240"/>
          </a:xfrm>
        </p:grpSpPr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1392" y="1728"/>
              <a:ext cx="9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Oval 18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3" name="Line 19"/>
          <p:cNvSpPr>
            <a:spLocks noChangeShapeType="1"/>
          </p:cNvSpPr>
          <p:nvPr/>
        </p:nvSpPr>
        <p:spPr bwMode="auto">
          <a:xfrm>
            <a:off x="304800" y="3124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>
            <a:off x="304800" y="2743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4953000" y="2743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DRQ -  Dynamic Footprint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5720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743200"/>
            <a:ext cx="1524000" cy="381000"/>
            <a:chOff x="192" y="1728"/>
            <a:chExt cx="960" cy="240"/>
          </a:xfrm>
        </p:grpSpPr>
        <p:sp>
          <p:nvSpPr>
            <p:cNvPr id="38937" name="Rectangle 5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Oval 6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7391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7391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73914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49530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1905000" y="441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7010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7391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19050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7010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09800" y="2743200"/>
            <a:ext cx="1524000" cy="381000"/>
            <a:chOff x="1392" y="1728"/>
            <a:chExt cx="960" cy="240"/>
          </a:xfrm>
        </p:grpSpPr>
        <p:sp>
          <p:nvSpPr>
            <p:cNvPr id="38935" name="Rectangle 17"/>
            <p:cNvSpPr>
              <a:spLocks noChangeArrowheads="1"/>
            </p:cNvSpPr>
            <p:nvPr/>
          </p:nvSpPr>
          <p:spPr bwMode="auto">
            <a:xfrm>
              <a:off x="13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Oval 18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91000" y="2743200"/>
            <a:ext cx="762000" cy="990600"/>
            <a:chOff x="2640" y="1728"/>
            <a:chExt cx="480" cy="624"/>
          </a:xfrm>
        </p:grpSpPr>
        <p:sp>
          <p:nvSpPr>
            <p:cNvPr id="38931" name="Rectangle 20"/>
            <p:cNvSpPr>
              <a:spLocks noChangeArrowheads="1"/>
            </p:cNvSpPr>
            <p:nvPr/>
          </p:nvSpPr>
          <p:spPr bwMode="auto">
            <a:xfrm rot="5400000">
              <a:off x="2688" y="1920"/>
              <a:ext cx="62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21"/>
            <p:cNvSpPr>
              <a:spLocks noChangeArrowheads="1"/>
            </p:cNvSpPr>
            <p:nvPr/>
          </p:nvSpPr>
          <p:spPr bwMode="auto">
            <a:xfrm>
              <a:off x="2640" y="1728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22"/>
            <p:cNvSpPr>
              <a:spLocks noChangeShapeType="1"/>
            </p:cNvSpPr>
            <p:nvPr/>
          </p:nvSpPr>
          <p:spPr bwMode="auto">
            <a:xfrm>
              <a:off x="264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Oval 23"/>
            <p:cNvSpPr>
              <a:spLocks noChangeArrowheads="1"/>
            </p:cNvSpPr>
            <p:nvPr/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304800" y="3124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304800" y="2743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V="1">
            <a:off x="4953000" y="2743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DRQ -  Dynamic Footprint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45720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7391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7391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3914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9530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905000" y="441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010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7391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19050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010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09800" y="2743200"/>
            <a:ext cx="1524000" cy="381000"/>
            <a:chOff x="1392" y="1728"/>
            <a:chExt cx="960" cy="240"/>
          </a:xfrm>
        </p:grpSpPr>
        <p:sp>
          <p:nvSpPr>
            <p:cNvPr id="39967" name="Rectangle 14"/>
            <p:cNvSpPr>
              <a:spLocks noChangeArrowheads="1"/>
            </p:cNvSpPr>
            <p:nvPr/>
          </p:nvSpPr>
          <p:spPr bwMode="auto">
            <a:xfrm>
              <a:off x="13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Oval 15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91000" y="2743200"/>
            <a:ext cx="762000" cy="990600"/>
            <a:chOff x="2640" y="1728"/>
            <a:chExt cx="480" cy="624"/>
          </a:xfrm>
        </p:grpSpPr>
        <p:sp>
          <p:nvSpPr>
            <p:cNvPr id="39963" name="Rectangle 17"/>
            <p:cNvSpPr>
              <a:spLocks noChangeArrowheads="1"/>
            </p:cNvSpPr>
            <p:nvPr/>
          </p:nvSpPr>
          <p:spPr bwMode="auto">
            <a:xfrm rot="5400000">
              <a:off x="2688" y="1920"/>
              <a:ext cx="624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8"/>
            <p:cNvSpPr>
              <a:spLocks noChangeArrowheads="1"/>
            </p:cNvSpPr>
            <p:nvPr/>
          </p:nvSpPr>
          <p:spPr bwMode="auto">
            <a:xfrm>
              <a:off x="2640" y="1728"/>
              <a:ext cx="480" cy="2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Line 19"/>
            <p:cNvSpPr>
              <a:spLocks noChangeShapeType="1"/>
            </p:cNvSpPr>
            <p:nvPr/>
          </p:nvSpPr>
          <p:spPr bwMode="auto">
            <a:xfrm>
              <a:off x="264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Oval 20"/>
            <p:cNvSpPr>
              <a:spLocks noChangeArrowheads="1"/>
            </p:cNvSpPr>
            <p:nvPr/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038600" y="3962400"/>
            <a:ext cx="1447800" cy="838200"/>
            <a:chOff x="2544" y="2496"/>
            <a:chExt cx="912" cy="528"/>
          </a:xfrm>
        </p:grpSpPr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 rot="5400000">
              <a:off x="2736" y="2640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2544" y="2784"/>
              <a:ext cx="912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3456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254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2976" y="288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2" name="Line 27"/>
          <p:cNvSpPr>
            <a:spLocks noChangeShapeType="1"/>
          </p:cNvSpPr>
          <p:nvPr/>
        </p:nvSpPr>
        <p:spPr bwMode="auto">
          <a:xfrm>
            <a:off x="304800" y="3124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28"/>
          <p:cNvSpPr>
            <a:spLocks noChangeShapeType="1"/>
          </p:cNvSpPr>
          <p:nvPr/>
        </p:nvSpPr>
        <p:spPr bwMode="auto">
          <a:xfrm>
            <a:off x="304800" y="2743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Line 29"/>
          <p:cNvSpPr>
            <a:spLocks noChangeShapeType="1"/>
          </p:cNvSpPr>
          <p:nvPr/>
        </p:nvSpPr>
        <p:spPr bwMode="auto">
          <a:xfrm flipV="1">
            <a:off x="4953000" y="2743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04800" y="2743200"/>
            <a:ext cx="1524000" cy="381000"/>
            <a:chOff x="192" y="1728"/>
            <a:chExt cx="960" cy="240"/>
          </a:xfrm>
        </p:grpSpPr>
        <p:sp>
          <p:nvSpPr>
            <p:cNvPr id="39956" name="Rectangle 31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32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913" y="1484274"/>
            <a:ext cx="6898672" cy="4330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5" y="1590323"/>
            <a:ext cx="6715485" cy="41267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63913" y="5814882"/>
            <a:ext cx="6898671" cy="3937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5867" y="331968"/>
            <a:ext cx="8190447" cy="689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49400" indent="-1549400"/>
            <a:r>
              <a:rPr lang="en-US" sz="4000" b="1" dirty="0">
                <a:solidFill>
                  <a:srgbClr val="CCFFCC"/>
                </a:solidFill>
              </a:rPr>
              <a:t>Example 2:  Evacuation Management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Segoe Script" panose="020B0504020000000003" pitchFamily="34" charset="0"/>
              <a:cs typeface="Bradley Hand Bold"/>
            </a:endParaRPr>
          </a:p>
        </p:txBody>
      </p:sp>
      <p:pic>
        <p:nvPicPr>
          <p:cNvPr id="28" name="Picture 2" descr="http://files.tic.webnode.cz/200004721-53a4755992/sign-36070_6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3" y="5838300"/>
            <a:ext cx="408415" cy="35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45" y="5823122"/>
            <a:ext cx="378216" cy="3782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64963"/>
              </p:ext>
            </p:extLst>
          </p:nvPr>
        </p:nvGraphicFramePr>
        <p:xfrm>
          <a:off x="1512474" y="2717532"/>
          <a:ext cx="96522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  <a:r>
                        <a:rPr lang="en-US" sz="1100" baseline="0" dirty="0"/>
                        <a:t> Response</a:t>
                      </a:r>
                      <a:endParaRPr lang="en-US" sz="11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5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57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 rot="5400000">
            <a:off x="1295004" y="4061917"/>
            <a:ext cx="2597992" cy="258000"/>
            <a:chOff x="5864811" y="3500356"/>
            <a:chExt cx="2597992" cy="258000"/>
          </a:xfrm>
        </p:grpSpPr>
        <p:sp>
          <p:nvSpPr>
            <p:cNvPr id="31" name="Rectangle 30"/>
            <p:cNvSpPr/>
            <p:nvPr/>
          </p:nvSpPr>
          <p:spPr>
            <a:xfrm>
              <a:off x="5909041" y="3546639"/>
              <a:ext cx="2474830" cy="174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4803" y="3500356"/>
              <a:ext cx="258000" cy="258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64811" y="3514825"/>
              <a:ext cx="241300" cy="24130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950685" y="3527999"/>
              <a:ext cx="225172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806" y="5857824"/>
            <a:ext cx="304800" cy="304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1523103" y="4318016"/>
            <a:ext cx="72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Steven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3103" y="3600450"/>
            <a:ext cx="66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Jason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701" y="2717532"/>
            <a:ext cx="231318" cy="231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656" y="5814882"/>
            <a:ext cx="406928" cy="40692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265861" y="5971054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01091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3386" y="5971588"/>
            <a:ext cx="138049" cy="127472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1876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75604" y="5843594"/>
            <a:ext cx="98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MISSING: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15413" y="5902226"/>
            <a:ext cx="673100" cy="222234"/>
          </a:xfrm>
          <a:prstGeom prst="roundRect">
            <a:avLst>
              <a:gd name="adj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Oval 2"/>
          <p:cNvSpPr/>
          <p:nvPr/>
        </p:nvSpPr>
        <p:spPr>
          <a:xfrm>
            <a:off x="3351156" y="3366939"/>
            <a:ext cx="75063" cy="732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0900" y="2975924"/>
            <a:ext cx="75063" cy="732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8362" y="4543954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2237" y="2190925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90410" y="4006077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87924" y="4943223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60321" y="2411564"/>
            <a:ext cx="75063" cy="732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38072" y="5446695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19" y="3662146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43" y="4382630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6423765" y="4332636"/>
            <a:ext cx="1861782" cy="1078343"/>
          </a:xfrm>
          <a:prstGeom prst="wedgeEllipseCallout">
            <a:avLst>
              <a:gd name="adj1" fmla="val -6263"/>
              <a:gd name="adj2" fmla="val 97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US" dirty="0"/>
              <a:t>12 people remain in danger zone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24966" y="1590323"/>
            <a:ext cx="3276840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  <a:latin typeface="Lucida Handwriting"/>
                <a:cs typeface="Lucida Handwriting"/>
              </a:rPr>
              <a:t>Look up people still in danger zone</a:t>
            </a:r>
          </a:p>
        </p:txBody>
      </p:sp>
      <p:sp>
        <p:nvSpPr>
          <p:cNvPr id="55" name="Oval 54"/>
          <p:cNvSpPr/>
          <p:nvPr/>
        </p:nvSpPr>
        <p:spPr>
          <a:xfrm>
            <a:off x="3294419" y="6438900"/>
            <a:ext cx="168090" cy="1736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2052" y="63412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yet respond to the evacuation order</a:t>
            </a:r>
          </a:p>
        </p:txBody>
      </p:sp>
      <p:pic>
        <p:nvPicPr>
          <p:cNvPr id="56" name="Picture 8" descr="https://cdn2.iconfinder.com/data/icons/snipicons/500/hand-up-12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5" y="5934133"/>
            <a:ext cx="696755" cy="908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DRQ -  Dynamic Footprint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5720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743200"/>
            <a:ext cx="1524000" cy="381000"/>
            <a:chOff x="192" y="1728"/>
            <a:chExt cx="960" cy="240"/>
          </a:xfrm>
        </p:grpSpPr>
        <p:sp>
          <p:nvSpPr>
            <p:cNvPr id="40997" name="Rectangle 5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6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7391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9"/>
          <p:cNvSpPr>
            <a:spLocks noChangeShapeType="1"/>
          </p:cNvSpPr>
          <p:nvPr/>
        </p:nvSpPr>
        <p:spPr bwMode="auto">
          <a:xfrm>
            <a:off x="7391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>
            <a:off x="73914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49530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905000" y="441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7010400" y="31242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7391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19050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70104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09800" y="2743200"/>
            <a:ext cx="1524000" cy="381000"/>
            <a:chOff x="1392" y="1728"/>
            <a:chExt cx="960" cy="240"/>
          </a:xfrm>
        </p:grpSpPr>
        <p:sp>
          <p:nvSpPr>
            <p:cNvPr id="40995" name="Rectangle 18"/>
            <p:cNvSpPr>
              <a:spLocks noChangeArrowheads="1"/>
            </p:cNvSpPr>
            <p:nvPr/>
          </p:nvSpPr>
          <p:spPr bwMode="auto">
            <a:xfrm>
              <a:off x="13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Oval 19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191000" y="2743200"/>
            <a:ext cx="762000" cy="990600"/>
            <a:chOff x="2640" y="1728"/>
            <a:chExt cx="480" cy="624"/>
          </a:xfrm>
        </p:grpSpPr>
        <p:sp>
          <p:nvSpPr>
            <p:cNvPr id="40991" name="Rectangle 21"/>
            <p:cNvSpPr>
              <a:spLocks noChangeArrowheads="1"/>
            </p:cNvSpPr>
            <p:nvPr/>
          </p:nvSpPr>
          <p:spPr bwMode="auto">
            <a:xfrm rot="5400000">
              <a:off x="2688" y="1920"/>
              <a:ext cx="624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Rectangle 22"/>
            <p:cNvSpPr>
              <a:spLocks noChangeArrowheads="1"/>
            </p:cNvSpPr>
            <p:nvPr/>
          </p:nvSpPr>
          <p:spPr bwMode="auto">
            <a:xfrm>
              <a:off x="2640" y="1728"/>
              <a:ext cx="480" cy="2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23"/>
            <p:cNvSpPr>
              <a:spLocks noChangeShapeType="1"/>
            </p:cNvSpPr>
            <p:nvPr/>
          </p:nvSpPr>
          <p:spPr bwMode="auto">
            <a:xfrm>
              <a:off x="264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24"/>
            <p:cNvSpPr>
              <a:spLocks noChangeArrowheads="1"/>
            </p:cNvSpPr>
            <p:nvPr/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962400"/>
            <a:ext cx="1447800" cy="838200"/>
            <a:chOff x="2544" y="2496"/>
            <a:chExt cx="912" cy="528"/>
          </a:xfrm>
        </p:grpSpPr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 rot="5400000">
              <a:off x="2736" y="2640"/>
              <a:ext cx="528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2544" y="2784"/>
              <a:ext cx="912" cy="2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3456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254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2976" y="2880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553200" y="3962400"/>
            <a:ext cx="1295400" cy="1295400"/>
            <a:chOff x="4128" y="2496"/>
            <a:chExt cx="816" cy="816"/>
          </a:xfrm>
        </p:grpSpPr>
        <p:sp>
          <p:nvSpPr>
            <p:cNvPr id="40981" name="Rectangle 32"/>
            <p:cNvSpPr>
              <a:spLocks noChangeArrowheads="1"/>
            </p:cNvSpPr>
            <p:nvPr/>
          </p:nvSpPr>
          <p:spPr bwMode="auto">
            <a:xfrm rot="-5400000">
              <a:off x="4128" y="2784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Rectangle 33"/>
            <p:cNvSpPr>
              <a:spLocks noChangeArrowheads="1"/>
            </p:cNvSpPr>
            <p:nvPr/>
          </p:nvSpPr>
          <p:spPr bwMode="auto">
            <a:xfrm>
              <a:off x="4128" y="2784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34"/>
            <p:cNvSpPr>
              <a:spLocks noChangeShapeType="1"/>
            </p:cNvSpPr>
            <p:nvPr/>
          </p:nvSpPr>
          <p:spPr bwMode="auto">
            <a:xfrm>
              <a:off x="494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35"/>
            <p:cNvSpPr>
              <a:spLocks noChangeShapeType="1"/>
            </p:cNvSpPr>
            <p:nvPr/>
          </p:nvSpPr>
          <p:spPr bwMode="auto">
            <a:xfrm>
              <a:off x="4128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Oval 36"/>
            <p:cNvSpPr>
              <a:spLocks noChangeArrowheads="1"/>
            </p:cNvSpPr>
            <p:nvPr/>
          </p:nvSpPr>
          <p:spPr bwMode="auto">
            <a:xfrm>
              <a:off x="4512" y="288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8" name="Line 37"/>
          <p:cNvSpPr>
            <a:spLocks noChangeShapeType="1"/>
          </p:cNvSpPr>
          <p:nvPr/>
        </p:nvSpPr>
        <p:spPr bwMode="auto">
          <a:xfrm>
            <a:off x="304800" y="3124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38"/>
          <p:cNvSpPr>
            <a:spLocks noChangeShapeType="1"/>
          </p:cNvSpPr>
          <p:nvPr/>
        </p:nvSpPr>
        <p:spPr bwMode="auto">
          <a:xfrm>
            <a:off x="304800" y="2743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39"/>
          <p:cNvSpPr>
            <a:spLocks noChangeShapeType="1"/>
          </p:cNvSpPr>
          <p:nvPr/>
        </p:nvSpPr>
        <p:spPr bwMode="auto">
          <a:xfrm flipV="1">
            <a:off x="4953000" y="2743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Challenges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Server workload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Communication bandwidth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Limited battery power on client side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solidFill>
                  <a:srgbClr val="FF9900"/>
                </a:solidFill>
                <a:latin typeface="Comic Sans MS" pitchFamily="66" charset="0"/>
              </a:rPr>
              <a:t>Dynamic query footprints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096000" y="5415455"/>
            <a:ext cx="2057401" cy="1061545"/>
          </a:xfrm>
          <a:prstGeom prst="wedgeEllipseCallout">
            <a:avLst>
              <a:gd name="adj1" fmla="val -75852"/>
              <a:gd name="adj2" fmla="val -59282"/>
            </a:avLst>
          </a:prstGeom>
          <a:noFill/>
          <a:ln>
            <a:solidFill>
              <a:srgbClr val="F78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8609"/>
                </a:solidFill>
              </a:rPr>
              <a:t>One additional challenge 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System Assumptions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25688"/>
            <a:ext cx="6894513" cy="377031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Comic Sans MS" pitchFamily="66" charset="0"/>
              </a:rPr>
              <a:t>Every moving object is equipped with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positioning device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r>
              <a:rPr lang="en-US" dirty="0">
                <a:latin typeface="Comic Sans MS" pitchFamily="66" charset="0"/>
              </a:rPr>
              <a:t>Every moving object has some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computing capability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5449669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78609"/>
                </a:solidFill>
              </a:rPr>
              <a:t>Similar to a smart phone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Modeling Graph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Network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sz="2400" dirty="0">
                <a:latin typeface="Comic Sans MS" pitchFamily="66" charset="0"/>
              </a:rPr>
              <a:t>Undirected graph G = (N, E)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sz="2400" dirty="0">
                <a:latin typeface="Comic Sans MS" pitchFamily="66" charset="0"/>
              </a:rPr>
              <a:t>N: a set of nodes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mic Sans MS" pitchFamily="66" charset="0"/>
              </a:rPr>
              <a:t>E: a set of edges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Edge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sz="2400" dirty="0">
                <a:latin typeface="Comic Sans MS" pitchFamily="66" charset="0"/>
              </a:rPr>
              <a:t>e = &lt;</a:t>
            </a:r>
            <a:r>
              <a:rPr lang="en-US" sz="2400" dirty="0" err="1">
                <a:latin typeface="Comic Sans MS" pitchFamily="66" charset="0"/>
              </a:rPr>
              <a:t>n</a:t>
            </a:r>
            <a:r>
              <a:rPr lang="en-US" sz="2400" baseline="-25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n</a:t>
            </a:r>
            <a:r>
              <a:rPr lang="en-US" sz="2400" baseline="-25000" dirty="0" err="1">
                <a:latin typeface="Comic Sans MS" pitchFamily="66" charset="0"/>
              </a:rPr>
              <a:t>j</a:t>
            </a:r>
            <a:r>
              <a:rPr lang="en-US" sz="2400" dirty="0">
                <a:latin typeface="Comic Sans MS" pitchFamily="66" charset="0"/>
              </a:rPr>
              <a:t>&gt;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&lt; j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99CCFF"/>
                </a:solidFill>
                <a:latin typeface="Comic Sans MS" pitchFamily="66" charset="0"/>
              </a:rPr>
              <a:t>n</a:t>
            </a:r>
            <a:r>
              <a:rPr lang="en-US" sz="2200" baseline="-25000" dirty="0" err="1">
                <a:solidFill>
                  <a:srgbClr val="99CCFF"/>
                </a:solidFill>
                <a:latin typeface="Comic Sans MS" pitchFamily="66" charset="0"/>
              </a:rPr>
              <a:t>i</a:t>
            </a:r>
            <a:r>
              <a:rPr lang="en-US" sz="2200" dirty="0">
                <a:solidFill>
                  <a:srgbClr val="99CCFF"/>
                </a:solidFill>
                <a:latin typeface="Comic Sans MS" pitchFamily="66" charset="0"/>
              </a:rPr>
              <a:t>: start node</a:t>
            </a:r>
          </a:p>
          <a:p>
            <a:pPr lvl="2">
              <a:lnSpc>
                <a:spcPct val="80000"/>
              </a:lnSpc>
            </a:pPr>
            <a:r>
              <a:rPr lang="en-US" sz="2200" dirty="0" err="1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200" baseline="-25000" dirty="0" err="1">
                <a:solidFill>
                  <a:srgbClr val="FF9900"/>
                </a:solidFill>
                <a:latin typeface="Comic Sans MS" pitchFamily="66" charset="0"/>
              </a:rPr>
              <a:t>j</a:t>
            </a:r>
            <a:r>
              <a:rPr lang="en-US" sz="2200" dirty="0">
                <a:solidFill>
                  <a:srgbClr val="FF9900"/>
                </a:solidFill>
                <a:latin typeface="Comic Sans MS" pitchFamily="66" charset="0"/>
              </a:rPr>
              <a:t>: end node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3795713"/>
            <a:ext cx="1371600" cy="1981200"/>
            <a:chOff x="3840" y="2256"/>
            <a:chExt cx="864" cy="1248"/>
          </a:xfrm>
        </p:grpSpPr>
        <p:sp>
          <p:nvSpPr>
            <p:cNvPr id="44039" name="Line 5"/>
            <p:cNvSpPr>
              <a:spLocks noChangeShapeType="1"/>
            </p:cNvSpPr>
            <p:nvPr/>
          </p:nvSpPr>
          <p:spPr bwMode="auto">
            <a:xfrm flipV="1">
              <a:off x="3888" y="2304"/>
              <a:ext cx="768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Oval 6"/>
            <p:cNvSpPr>
              <a:spLocks noChangeArrowheads="1"/>
            </p:cNvSpPr>
            <p:nvPr/>
          </p:nvSpPr>
          <p:spPr bwMode="auto">
            <a:xfrm>
              <a:off x="3840" y="3408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Oval 7"/>
            <p:cNvSpPr>
              <a:spLocks noChangeArrowheads="1"/>
            </p:cNvSpPr>
            <p:nvPr/>
          </p:nvSpPr>
          <p:spPr bwMode="auto">
            <a:xfrm>
              <a:off x="4608" y="225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5105400" y="57769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rgbClr val="99CCFF"/>
                </a:solidFill>
                <a:latin typeface="Tahoma" pitchFamily="34" charset="0"/>
              </a:rPr>
              <a:t>n</a:t>
            </a:r>
            <a:r>
              <a:rPr lang="en-US" sz="2400" i="0" baseline="-25000" dirty="0">
                <a:solidFill>
                  <a:srgbClr val="99CCFF"/>
                </a:solidFill>
                <a:latin typeface="Tahoma" pitchFamily="34" charset="0"/>
              </a:rPr>
              <a:t>3</a:t>
            </a:r>
            <a:r>
              <a:rPr lang="en-US" sz="2400" i="0" dirty="0">
                <a:solidFill>
                  <a:srgbClr val="99CCFF"/>
                </a:solidFill>
                <a:latin typeface="Tahoma" pitchFamily="34" charset="0"/>
              </a:rPr>
              <a:t> - start node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6400800" y="3429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rgbClr val="FF9900"/>
                </a:solidFill>
                <a:latin typeface="Tahoma" pitchFamily="34" charset="0"/>
              </a:rPr>
              <a:t>n</a:t>
            </a:r>
            <a:r>
              <a:rPr lang="en-US" sz="2400" i="0" baseline="-25000" dirty="0">
                <a:solidFill>
                  <a:srgbClr val="FF9900"/>
                </a:solidFill>
                <a:latin typeface="Tahoma" pitchFamily="34" charset="0"/>
              </a:rPr>
              <a:t>4</a:t>
            </a:r>
            <a:r>
              <a:rPr lang="en-US" sz="2400" i="0" dirty="0">
                <a:solidFill>
                  <a:srgbClr val="FF9900"/>
                </a:solidFill>
                <a:latin typeface="Tahoma" pitchFamily="34" charset="0"/>
              </a:rPr>
              <a:t> - end node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4172" y="4583980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4CED6"/>
                </a:solidFill>
                <a:latin typeface="Comic Sans MS" pitchFamily="66" charset="0"/>
              </a:rPr>
              <a:t>&lt;n</a:t>
            </a:r>
            <a:r>
              <a:rPr lang="en-US" sz="3200" baseline="-25000" dirty="0">
                <a:solidFill>
                  <a:srgbClr val="B4CED6"/>
                </a:solidFill>
                <a:latin typeface="Comic Sans MS" pitchFamily="66" charset="0"/>
              </a:rPr>
              <a:t>3</a:t>
            </a:r>
            <a:r>
              <a:rPr lang="en-US" sz="3200" dirty="0">
                <a:solidFill>
                  <a:srgbClr val="B4CED6"/>
                </a:solidFill>
                <a:latin typeface="Comic Sans MS" pitchFamily="66" charset="0"/>
              </a:rPr>
              <a:t>, n</a:t>
            </a:r>
            <a:r>
              <a:rPr lang="en-US" sz="3200" baseline="-25000" dirty="0">
                <a:solidFill>
                  <a:srgbClr val="B4CED6"/>
                </a:solidFill>
                <a:latin typeface="Comic Sans MS" pitchFamily="66" charset="0"/>
              </a:rPr>
              <a:t>4</a:t>
            </a:r>
            <a:r>
              <a:rPr lang="en-US" sz="3200" dirty="0">
                <a:solidFill>
                  <a:srgbClr val="B4CED6"/>
                </a:solidFill>
                <a:latin typeface="Comic Sans MS" pitchFamily="66" charset="0"/>
              </a:rPr>
              <a:t>&gt;</a:t>
            </a:r>
            <a:endParaRPr lang="en-US" sz="3200" dirty="0">
              <a:solidFill>
                <a:srgbClr val="B4CE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6" grpId="0"/>
      <p:bldP spid="4270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Edge Distance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27645"/>
            <a:ext cx="8534400" cy="1143000"/>
          </a:xfrm>
          <a:solidFill>
            <a:srgbClr val="FFC979"/>
          </a:solidFill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spcAft>
                <a:spcPct val="40000"/>
              </a:spcAft>
              <a:buFontTx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Edge distance is the shortest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netwrok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distance between two edges:</a:t>
            </a:r>
          </a:p>
          <a:p>
            <a:pPr algn="ctr">
              <a:buFontTx/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d(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j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 = </a:t>
            </a:r>
            <a:r>
              <a:rPr lang="en-US" altLang="zh-CN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min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(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d</a:t>
            </a:r>
            <a:r>
              <a:rPr lang="en-US" altLang="zh-CN" sz="2400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SS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i="1" baseline="-25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j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d</a:t>
            </a:r>
            <a:r>
              <a:rPr lang="en-US" altLang="zh-CN" sz="2400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SE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j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d</a:t>
            </a:r>
            <a:r>
              <a:rPr lang="en-US" altLang="zh-CN" sz="2400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ES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i="1" baseline="-25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j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d</a:t>
            </a:r>
            <a:r>
              <a:rPr lang="en-US" altLang="zh-CN" sz="2400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EE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400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i="1" baseline="-25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j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267075"/>
            <a:ext cx="8382000" cy="1347749"/>
            <a:chOff x="96" y="2112"/>
            <a:chExt cx="5520" cy="10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" y="2200"/>
              <a:ext cx="480" cy="624"/>
              <a:chOff x="384" y="3264"/>
              <a:chExt cx="480" cy="624"/>
            </a:xfrm>
          </p:grpSpPr>
          <p:sp>
            <p:nvSpPr>
              <p:cNvPr id="45099" name="Line 6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Oval 7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Oval 8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16" y="2200"/>
              <a:ext cx="480" cy="576"/>
              <a:chOff x="1152" y="3168"/>
              <a:chExt cx="480" cy="576"/>
            </a:xfrm>
          </p:grpSpPr>
          <p:sp>
            <p:nvSpPr>
              <p:cNvPr id="45096" name="Line 10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Oval 11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8" name="Oval 12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4" name="Freeform 13"/>
            <p:cNvSpPr>
              <a:spLocks/>
            </p:cNvSpPr>
            <p:nvPr/>
          </p:nvSpPr>
          <p:spPr bwMode="auto">
            <a:xfrm>
              <a:off x="120" y="2776"/>
              <a:ext cx="1152" cy="424"/>
            </a:xfrm>
            <a:custGeom>
              <a:avLst/>
              <a:gdLst>
                <a:gd name="T0" fmla="*/ 24 w 1152"/>
                <a:gd name="T1" fmla="*/ 0 h 424"/>
                <a:gd name="T2" fmla="*/ 72 w 1152"/>
                <a:gd name="T3" fmla="*/ 384 h 424"/>
                <a:gd name="T4" fmla="*/ 456 w 1152"/>
                <a:gd name="T5" fmla="*/ 240 h 424"/>
                <a:gd name="T6" fmla="*/ 984 w 1152"/>
                <a:gd name="T7" fmla="*/ 288 h 424"/>
                <a:gd name="T8" fmla="*/ 1128 w 1152"/>
                <a:gd name="T9" fmla="*/ 336 h 424"/>
                <a:gd name="T10" fmla="*/ 1128 w 1152"/>
                <a:gd name="T11" fmla="*/ 0 h 4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424"/>
                <a:gd name="T20" fmla="*/ 1152 w 1152"/>
                <a:gd name="T21" fmla="*/ 424 h 4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424">
                  <a:moveTo>
                    <a:pt x="24" y="0"/>
                  </a:moveTo>
                  <a:cubicBezTo>
                    <a:pt x="12" y="172"/>
                    <a:pt x="0" y="344"/>
                    <a:pt x="72" y="384"/>
                  </a:cubicBezTo>
                  <a:cubicBezTo>
                    <a:pt x="144" y="424"/>
                    <a:pt x="304" y="256"/>
                    <a:pt x="456" y="240"/>
                  </a:cubicBezTo>
                  <a:cubicBezTo>
                    <a:pt x="608" y="224"/>
                    <a:pt x="872" y="272"/>
                    <a:pt x="984" y="288"/>
                  </a:cubicBezTo>
                  <a:cubicBezTo>
                    <a:pt x="1096" y="304"/>
                    <a:pt x="1104" y="384"/>
                    <a:pt x="1128" y="336"/>
                  </a:cubicBezTo>
                  <a:cubicBezTo>
                    <a:pt x="1152" y="288"/>
                    <a:pt x="1128" y="56"/>
                    <a:pt x="11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536" y="2184"/>
              <a:ext cx="480" cy="624"/>
              <a:chOff x="384" y="3264"/>
              <a:chExt cx="480" cy="624"/>
            </a:xfrm>
          </p:grpSpPr>
          <p:sp>
            <p:nvSpPr>
              <p:cNvPr id="45093" name="Line 15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Oval 16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5" name="Oval 17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256" y="2184"/>
              <a:ext cx="480" cy="576"/>
              <a:chOff x="1152" y="3168"/>
              <a:chExt cx="480" cy="576"/>
            </a:xfrm>
          </p:grpSpPr>
          <p:sp>
            <p:nvSpPr>
              <p:cNvPr id="45090" name="Line 19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Oval 20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2" name="Oval 21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7" name="Freeform 22"/>
            <p:cNvSpPr>
              <a:spLocks/>
            </p:cNvSpPr>
            <p:nvPr/>
          </p:nvSpPr>
          <p:spPr bwMode="auto">
            <a:xfrm>
              <a:off x="1584" y="2280"/>
              <a:ext cx="728" cy="736"/>
            </a:xfrm>
            <a:custGeom>
              <a:avLst/>
              <a:gdLst>
                <a:gd name="T0" fmla="*/ 0 w 728"/>
                <a:gd name="T1" fmla="*/ 480 h 736"/>
                <a:gd name="T2" fmla="*/ 192 w 728"/>
                <a:gd name="T3" fmla="*/ 720 h 736"/>
                <a:gd name="T4" fmla="*/ 384 w 728"/>
                <a:gd name="T5" fmla="*/ 384 h 736"/>
                <a:gd name="T6" fmla="*/ 672 w 728"/>
                <a:gd name="T7" fmla="*/ 288 h 736"/>
                <a:gd name="T8" fmla="*/ 720 w 728"/>
                <a:gd name="T9" fmla="*/ 0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8"/>
                <a:gd name="T16" fmla="*/ 0 h 736"/>
                <a:gd name="T17" fmla="*/ 728 w 728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8" h="736">
                  <a:moveTo>
                    <a:pt x="0" y="480"/>
                  </a:moveTo>
                  <a:cubicBezTo>
                    <a:pt x="64" y="608"/>
                    <a:pt x="128" y="736"/>
                    <a:pt x="192" y="720"/>
                  </a:cubicBezTo>
                  <a:cubicBezTo>
                    <a:pt x="256" y="704"/>
                    <a:pt x="304" y="456"/>
                    <a:pt x="384" y="384"/>
                  </a:cubicBezTo>
                  <a:cubicBezTo>
                    <a:pt x="464" y="312"/>
                    <a:pt x="616" y="352"/>
                    <a:pt x="672" y="288"/>
                  </a:cubicBezTo>
                  <a:cubicBezTo>
                    <a:pt x="728" y="224"/>
                    <a:pt x="724" y="112"/>
                    <a:pt x="7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024" y="2152"/>
              <a:ext cx="480" cy="624"/>
              <a:chOff x="384" y="3264"/>
              <a:chExt cx="480" cy="624"/>
            </a:xfrm>
          </p:grpSpPr>
          <p:sp>
            <p:nvSpPr>
              <p:cNvPr id="45087" name="Line 24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Oval 25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Oval 26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744" y="2152"/>
              <a:ext cx="480" cy="576"/>
              <a:chOff x="1152" y="3168"/>
              <a:chExt cx="480" cy="576"/>
            </a:xfrm>
          </p:grpSpPr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Oval 29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6" name="Oval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0" name="Freeform 31"/>
            <p:cNvSpPr>
              <a:spLocks/>
            </p:cNvSpPr>
            <p:nvPr/>
          </p:nvSpPr>
          <p:spPr bwMode="auto">
            <a:xfrm>
              <a:off x="3440" y="2200"/>
              <a:ext cx="736" cy="680"/>
            </a:xfrm>
            <a:custGeom>
              <a:avLst/>
              <a:gdLst>
                <a:gd name="T0" fmla="*/ 16 w 736"/>
                <a:gd name="T1" fmla="*/ 0 h 680"/>
                <a:gd name="T2" fmla="*/ 64 w 736"/>
                <a:gd name="T3" fmla="*/ 480 h 680"/>
                <a:gd name="T4" fmla="*/ 400 w 736"/>
                <a:gd name="T5" fmla="*/ 432 h 680"/>
                <a:gd name="T6" fmla="*/ 592 w 736"/>
                <a:gd name="T7" fmla="*/ 672 h 680"/>
                <a:gd name="T8" fmla="*/ 736 w 736"/>
                <a:gd name="T9" fmla="*/ 48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680"/>
                <a:gd name="T17" fmla="*/ 736 w 736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680">
                  <a:moveTo>
                    <a:pt x="16" y="0"/>
                  </a:moveTo>
                  <a:cubicBezTo>
                    <a:pt x="8" y="204"/>
                    <a:pt x="0" y="408"/>
                    <a:pt x="64" y="480"/>
                  </a:cubicBezTo>
                  <a:cubicBezTo>
                    <a:pt x="128" y="552"/>
                    <a:pt x="312" y="400"/>
                    <a:pt x="400" y="432"/>
                  </a:cubicBezTo>
                  <a:cubicBezTo>
                    <a:pt x="488" y="464"/>
                    <a:pt x="536" y="664"/>
                    <a:pt x="592" y="672"/>
                  </a:cubicBezTo>
                  <a:cubicBezTo>
                    <a:pt x="648" y="680"/>
                    <a:pt x="692" y="580"/>
                    <a:pt x="736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416" y="2344"/>
              <a:ext cx="480" cy="624"/>
              <a:chOff x="384" y="3264"/>
              <a:chExt cx="480" cy="624"/>
            </a:xfrm>
          </p:grpSpPr>
          <p:sp>
            <p:nvSpPr>
              <p:cNvPr id="45081" name="Line 33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Oval 34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3" name="Oval 35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5136" y="2344"/>
              <a:ext cx="480" cy="576"/>
              <a:chOff x="1152" y="3168"/>
              <a:chExt cx="480" cy="576"/>
            </a:xfrm>
          </p:grpSpPr>
          <p:sp>
            <p:nvSpPr>
              <p:cNvPr id="45078" name="Line 37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Oval 3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0" name="Oval 39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3" name="Freeform 40"/>
            <p:cNvSpPr>
              <a:spLocks/>
            </p:cNvSpPr>
            <p:nvPr/>
          </p:nvSpPr>
          <p:spPr bwMode="auto">
            <a:xfrm>
              <a:off x="4848" y="2112"/>
              <a:ext cx="336" cy="280"/>
            </a:xfrm>
            <a:custGeom>
              <a:avLst/>
              <a:gdLst>
                <a:gd name="T0" fmla="*/ 0 w 336"/>
                <a:gd name="T1" fmla="*/ 280 h 280"/>
                <a:gd name="T2" fmla="*/ 48 w 336"/>
                <a:gd name="T3" fmla="*/ 40 h 280"/>
                <a:gd name="T4" fmla="*/ 240 w 336"/>
                <a:gd name="T5" fmla="*/ 40 h 280"/>
                <a:gd name="T6" fmla="*/ 336 w 336"/>
                <a:gd name="T7" fmla="*/ 28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0"/>
                <a:gd name="T14" fmla="*/ 336 w 336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0">
                  <a:moveTo>
                    <a:pt x="0" y="280"/>
                  </a:moveTo>
                  <a:cubicBezTo>
                    <a:pt x="4" y="180"/>
                    <a:pt x="8" y="80"/>
                    <a:pt x="48" y="40"/>
                  </a:cubicBezTo>
                  <a:cubicBezTo>
                    <a:pt x="88" y="0"/>
                    <a:pt x="192" y="0"/>
                    <a:pt x="240" y="40"/>
                  </a:cubicBezTo>
                  <a:cubicBezTo>
                    <a:pt x="288" y="80"/>
                    <a:pt x="312" y="180"/>
                    <a:pt x="336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77" name="Rectangle 45"/>
          <p:cNvSpPr>
            <a:spLocks noChangeArrowheads="1"/>
          </p:cNvSpPr>
          <p:nvPr/>
        </p:nvSpPr>
        <p:spPr bwMode="auto">
          <a:xfrm>
            <a:off x="533400" y="1590675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</a:pPr>
            <a:r>
              <a:rPr kumimoji="1" lang="en-US" sz="2800" i="0" dirty="0">
                <a:latin typeface="Comic Sans MS" pitchFamily="66" charset="0"/>
              </a:rPr>
              <a:t>Network Distance between two edges</a:t>
            </a:r>
          </a:p>
          <a:p>
            <a:pPr marL="742950" lvl="1" indent="-285750">
              <a:spcBef>
                <a:spcPct val="20000"/>
              </a:spcBef>
              <a:spcAft>
                <a:spcPct val="40000"/>
              </a:spcAft>
              <a:buFontTx/>
              <a:buChar char="–"/>
            </a:pPr>
            <a:r>
              <a:rPr kumimoji="1" lang="en-US" sz="2400" i="0" dirty="0">
                <a:latin typeface="Comic Sans MS" pitchFamily="66" charset="0"/>
              </a:rPr>
              <a:t>Four types of edge distance between two distinct edges:  </a:t>
            </a:r>
            <a:r>
              <a:rPr kumimoji="1" lang="en-US" sz="2400" i="0" dirty="0" err="1">
                <a:latin typeface="Comic Sans MS" pitchFamily="66" charset="0"/>
              </a:rPr>
              <a:t>d</a:t>
            </a:r>
            <a:r>
              <a:rPr kumimoji="1" lang="en-US" sz="2400" i="0" baseline="-25000" dirty="0" err="1">
                <a:latin typeface="Comic Sans MS" pitchFamily="66" charset="0"/>
              </a:rPr>
              <a:t>SS</a:t>
            </a:r>
            <a:r>
              <a:rPr kumimoji="1" lang="en-US" sz="2400" i="0" dirty="0">
                <a:latin typeface="Comic Sans MS" pitchFamily="66" charset="0"/>
              </a:rPr>
              <a:t>, </a:t>
            </a:r>
            <a:r>
              <a:rPr kumimoji="1" lang="en-US" sz="2400" i="0" dirty="0" err="1">
                <a:latin typeface="Comic Sans MS" pitchFamily="66" charset="0"/>
              </a:rPr>
              <a:t>d</a:t>
            </a:r>
            <a:r>
              <a:rPr kumimoji="1" lang="en-US" sz="2400" i="0" baseline="-25000" dirty="0" err="1">
                <a:latin typeface="Comic Sans MS" pitchFamily="66" charset="0"/>
              </a:rPr>
              <a:t>SE</a:t>
            </a:r>
            <a:r>
              <a:rPr kumimoji="1" lang="en-US" sz="2400" i="0" dirty="0">
                <a:latin typeface="Comic Sans MS" pitchFamily="66" charset="0"/>
              </a:rPr>
              <a:t>, </a:t>
            </a:r>
            <a:r>
              <a:rPr kumimoji="1" lang="en-US" sz="2400" i="0" dirty="0" err="1">
                <a:latin typeface="Comic Sans MS" pitchFamily="66" charset="0"/>
              </a:rPr>
              <a:t>d</a:t>
            </a:r>
            <a:r>
              <a:rPr kumimoji="1" lang="en-US" sz="2400" i="0" baseline="-25000" dirty="0" err="1">
                <a:latin typeface="Comic Sans MS" pitchFamily="66" charset="0"/>
              </a:rPr>
              <a:t>ES</a:t>
            </a:r>
            <a:r>
              <a:rPr kumimoji="1" lang="en-US" sz="2400" i="0" dirty="0">
                <a:latin typeface="Comic Sans MS" pitchFamily="66" charset="0"/>
              </a:rPr>
              <a:t> , and </a:t>
            </a:r>
            <a:r>
              <a:rPr kumimoji="1" lang="en-US" sz="2400" i="0" dirty="0" err="1">
                <a:latin typeface="Comic Sans MS" pitchFamily="66" charset="0"/>
              </a:rPr>
              <a:t>d</a:t>
            </a:r>
            <a:r>
              <a:rPr kumimoji="1" lang="en-US" sz="2400" i="0" baseline="-25000" dirty="0" err="1">
                <a:latin typeface="Comic Sans MS" pitchFamily="66" charset="0"/>
              </a:rPr>
              <a:t>EE</a:t>
            </a:r>
            <a:endParaRPr kumimoji="1" lang="en-US" sz="2400" i="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726" y="4436883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baseline="-25000" dirty="0" err="1"/>
              <a:t>SS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256269" y="412466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baseline="-25000" dirty="0" err="1"/>
              <a:t>SE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401041" y="401776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baseline="-25000" dirty="0" err="1"/>
              <a:t>ES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587902" y="381614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baseline="-25000" dirty="0" err="1"/>
              <a:t>EE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971800"/>
            <a:ext cx="4074394" cy="3429000"/>
            <a:chOff x="381000" y="2667000"/>
            <a:chExt cx="3562350" cy="3048000"/>
          </a:xfrm>
        </p:grpSpPr>
        <p:sp>
          <p:nvSpPr>
            <p:cNvPr id="5" name="Rectangle 68"/>
            <p:cNvSpPr>
              <a:spLocks noChangeArrowheads="1"/>
            </p:cNvSpPr>
            <p:nvPr/>
          </p:nvSpPr>
          <p:spPr bwMode="auto">
            <a:xfrm>
              <a:off x="381000" y="2667000"/>
              <a:ext cx="3562350" cy="304800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1663700" y="3581400"/>
              <a:ext cx="57626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V="1">
              <a:off x="1524000" y="4035424"/>
              <a:ext cx="858838" cy="30253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1533525" y="3606800"/>
              <a:ext cx="142875" cy="71755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209800" y="3609975"/>
              <a:ext cx="142875" cy="42862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655638" y="3030538"/>
              <a:ext cx="576262" cy="4302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1231900" y="2740025"/>
              <a:ext cx="431800" cy="2905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463800" y="4035425"/>
              <a:ext cx="2873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6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458913" y="3429000"/>
              <a:ext cx="217487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2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239963" y="3316288"/>
              <a:ext cx="287337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3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087438" y="2740025"/>
              <a:ext cx="290512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10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512763" y="4900613"/>
              <a:ext cx="2889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9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703513" y="4979988"/>
              <a:ext cx="2873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7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030288" y="5330825"/>
              <a:ext cx="2873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8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3657600" y="3886200"/>
              <a:ext cx="2857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5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3246438" y="3317875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4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1752600" y="4254500"/>
              <a:ext cx="188913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4</a:t>
              </a: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1457325" y="38290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 dirty="0">
                  <a:latin typeface="Tahoma" pitchFamily="34" charset="0"/>
                </a:rPr>
                <a:t>3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460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2362200" y="3676650"/>
              <a:ext cx="144463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1447800" y="3030538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0">
                  <a:latin typeface="Tahoma" pitchFamily="34" charset="0"/>
                </a:rPr>
                <a:t>4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801688" y="4468813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1231900" y="4754563"/>
              <a:ext cx="146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2382838" y="4468813"/>
              <a:ext cx="1444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7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2971800" y="39814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2743200" y="335280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5</a:t>
              </a: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 flipV="1">
              <a:off x="3389313" y="3030538"/>
              <a:ext cx="433387" cy="5762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3389313" y="3606800"/>
              <a:ext cx="290512" cy="285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 flipH="1">
              <a:off x="3246438" y="3892550"/>
              <a:ext cx="433387" cy="10080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 flipV="1">
              <a:off x="2670175" y="4900613"/>
              <a:ext cx="576263" cy="1428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 flipH="1">
              <a:off x="1231900" y="5043488"/>
              <a:ext cx="1438275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2645229" y="5045529"/>
              <a:ext cx="170996" cy="5726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2149475" y="4024313"/>
              <a:ext cx="123825" cy="123825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 i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2057400" y="4130675"/>
              <a:ext cx="23971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Q</a:t>
              </a:r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V="1">
              <a:off x="2209800" y="3581400"/>
              <a:ext cx="1219200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>
              <a:off x="2209800" y="3581400"/>
              <a:ext cx="152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 flipH="1">
              <a:off x="512763" y="4332288"/>
              <a:ext cx="1011237" cy="55721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 flipH="1">
              <a:off x="1219199" y="4343400"/>
              <a:ext cx="293913" cy="114300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>
              <a:off x="2362200" y="4038600"/>
              <a:ext cx="287338" cy="1008063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6"/>
            <p:cNvSpPr>
              <a:spLocks noChangeShapeType="1"/>
            </p:cNvSpPr>
            <p:nvPr/>
          </p:nvSpPr>
          <p:spPr bwMode="auto">
            <a:xfrm flipV="1">
              <a:off x="2362200" y="3886200"/>
              <a:ext cx="1296988" cy="14287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1676400" y="3581400"/>
              <a:ext cx="538843" cy="10886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8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H="1">
              <a:off x="501874" y="4343401"/>
              <a:ext cx="1022126" cy="54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1224643" y="4343400"/>
              <a:ext cx="296182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>
              <a:off x="1676401" y="3581400"/>
              <a:ext cx="544286" cy="108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 flipV="1">
              <a:off x="2215243" y="3581399"/>
              <a:ext cx="1174070" cy="16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5"/>
            <p:cNvSpPr>
              <a:spLocks noChangeShapeType="1"/>
            </p:cNvSpPr>
            <p:nvPr/>
          </p:nvSpPr>
          <p:spPr bwMode="auto">
            <a:xfrm flipV="1">
              <a:off x="2362200" y="3874018"/>
              <a:ext cx="1274763" cy="14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6"/>
            <p:cNvSpPr>
              <a:spLocks noChangeShapeType="1"/>
            </p:cNvSpPr>
            <p:nvPr/>
          </p:nvSpPr>
          <p:spPr bwMode="auto">
            <a:xfrm>
              <a:off x="2362200" y="4035425"/>
              <a:ext cx="287338" cy="1008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7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flipV="1">
              <a:off x="1529443" y="4039961"/>
              <a:ext cx="821868" cy="3034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2390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Edge Distance Example</a:t>
            </a:r>
          </a:p>
        </p:txBody>
      </p: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1590675" y="1763137"/>
            <a:ext cx="6846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D(</a:t>
            </a:r>
            <a:r>
              <a:rPr lang="en-US" sz="3200" dirty="0">
                <a:latin typeface="Arial" charset="0"/>
              </a:rPr>
              <a:t>n</a:t>
            </a:r>
            <a:r>
              <a:rPr lang="en-US" sz="3200" baseline="-25000" dirty="0">
                <a:latin typeface="Arial" charset="0"/>
              </a:rPr>
              <a:t>1</a:t>
            </a:r>
            <a:r>
              <a:rPr lang="en-US" sz="3200" dirty="0">
                <a:latin typeface="Arial" charset="0"/>
              </a:rPr>
              <a:t>n</a:t>
            </a:r>
            <a:r>
              <a:rPr lang="en-US" sz="3200" baseline="-25000" dirty="0">
                <a:latin typeface="Arial" charset="0"/>
              </a:rPr>
              <a:t>6</a:t>
            </a:r>
            <a:r>
              <a:rPr lang="en-US" sz="3200" dirty="0">
                <a:latin typeface="Arial" charset="0"/>
              </a:rPr>
              <a:t> , n</a:t>
            </a:r>
            <a:r>
              <a:rPr lang="en-US" sz="3200" baseline="-25000" dirty="0">
                <a:latin typeface="Arial" charset="0"/>
              </a:rPr>
              <a:t>2</a:t>
            </a:r>
            <a:r>
              <a:rPr lang="en-US" sz="3200" dirty="0">
                <a:latin typeface="Arial" charset="0"/>
              </a:rPr>
              <a:t>n</a:t>
            </a:r>
            <a:r>
              <a:rPr lang="en-US" sz="3200" baseline="-25000" dirty="0">
                <a:latin typeface="Arial" charset="0"/>
              </a:rPr>
              <a:t>10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) = min (3, 4, 7, 8) =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49045" y="2897427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4CED6"/>
                </a:solidFill>
              </a:rPr>
              <a:t>2+2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77306" y="2878733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4CED6"/>
                </a:solidFill>
              </a:rPr>
              <a:t>4+3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50756" y="287843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4CED6"/>
                </a:solidFill>
              </a:rPr>
              <a:t>4+2+2</a:t>
            </a:r>
          </a:p>
        </p:txBody>
      </p: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6121400" y="2197101"/>
            <a:ext cx="209550" cy="781049"/>
          </a:xfrm>
          <a:prstGeom prst="straightConnector1">
            <a:avLst/>
          </a:prstGeom>
          <a:ln w="38100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 flipV="1">
            <a:off x="6788151" y="2292351"/>
            <a:ext cx="107949" cy="685799"/>
          </a:xfrm>
          <a:prstGeom prst="straightConnector1">
            <a:avLst/>
          </a:prstGeom>
          <a:ln w="38100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H="1" flipV="1">
            <a:off x="7378700" y="2260600"/>
            <a:ext cx="347900" cy="683491"/>
          </a:xfrm>
          <a:prstGeom prst="straightConnector1">
            <a:avLst/>
          </a:prstGeom>
          <a:ln w="38100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4E29FE2-6DDD-49D5-A0D4-CC16038A7055}"/>
              </a:ext>
            </a:extLst>
          </p:cNvPr>
          <p:cNvSpPr txBox="1"/>
          <p:nvPr/>
        </p:nvSpPr>
        <p:spPr>
          <a:xfrm>
            <a:off x="5184997" y="29155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4CED6"/>
                </a:solidFill>
              </a:rPr>
              <a:t>3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9A2F012-9221-44C0-B93B-C0ED45B21BCF}"/>
              </a:ext>
            </a:extLst>
          </p:cNvPr>
          <p:cNvCxnSpPr>
            <a:cxnSpLocks/>
          </p:cNvCxnSpPr>
          <p:nvPr/>
        </p:nvCxnSpPr>
        <p:spPr>
          <a:xfrm flipV="1">
            <a:off x="5410200" y="2228850"/>
            <a:ext cx="387350" cy="762000"/>
          </a:xfrm>
          <a:prstGeom prst="straightConnector1">
            <a:avLst/>
          </a:prstGeom>
          <a:ln w="38100">
            <a:solidFill>
              <a:srgbClr val="F786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61EFF04-8782-4138-83A5-0DA78CD9934E}"/>
              </a:ext>
            </a:extLst>
          </p:cNvPr>
          <p:cNvSpPr/>
          <p:nvPr/>
        </p:nvSpPr>
        <p:spPr>
          <a:xfrm>
            <a:off x="5022977" y="2876563"/>
            <a:ext cx="635596" cy="59319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55DE7-6355-45E2-BF09-75D02E1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1763137"/>
            <a:ext cx="652329" cy="609653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866EA7B5-FEA2-418C-95F0-E14D17958688}"/>
              </a:ext>
            </a:extLst>
          </p:cNvPr>
          <p:cNvSpPr/>
          <p:nvPr/>
        </p:nvSpPr>
        <p:spPr>
          <a:xfrm>
            <a:off x="1334578" y="4168312"/>
            <a:ext cx="692151" cy="46166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Two Types of Moving Objects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19200"/>
            <a:ext cx="8458191" cy="1905000"/>
          </a:xfrm>
        </p:spPr>
        <p:txBody>
          <a:bodyPr>
            <a:normAutofit fontScale="92500"/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Query object</a:t>
            </a:r>
            <a:r>
              <a:rPr lang="en-US" altLang="zh-CN" sz="3200" dirty="0">
                <a:latin typeface="Comic Sans MS" pitchFamily="66" charset="0"/>
                <a:ea typeface="宋体" pitchFamily="2" charset="-122"/>
              </a:rPr>
              <a:t>:  the moving object at the spatial center of the dynamic range query 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Data object</a:t>
            </a:r>
            <a:r>
              <a:rPr lang="en-US" altLang="zh-CN" sz="3200" dirty="0">
                <a:latin typeface="Comic Sans MS" pitchFamily="66" charset="0"/>
                <a:ea typeface="宋体" pitchFamily="2" charset="-122"/>
              </a:rPr>
              <a:t>:  other objects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47244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457200" y="3429000"/>
            <a:ext cx="1524000" cy="381000"/>
            <a:chOff x="192" y="1728"/>
            <a:chExt cx="960" cy="24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6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7543800" y="38100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7543800" y="548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75438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105400" y="5105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20574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7162800" y="38100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75438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2057400" y="5486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7162800" y="548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2362200" y="3429000"/>
            <a:ext cx="1524000" cy="381000"/>
            <a:chOff x="1392" y="1728"/>
            <a:chExt cx="960" cy="240"/>
          </a:xfrm>
        </p:grpSpPr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392" y="1728"/>
              <a:ext cx="96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1824" y="1824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4343400" y="3429000"/>
            <a:ext cx="762000" cy="990600"/>
            <a:chOff x="2640" y="1728"/>
            <a:chExt cx="480" cy="624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 rot="5400000">
              <a:off x="2688" y="1920"/>
              <a:ext cx="624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640" y="1728"/>
              <a:ext cx="480" cy="2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64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/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4191000" y="4648200"/>
            <a:ext cx="1447800" cy="838200"/>
            <a:chOff x="2544" y="2496"/>
            <a:chExt cx="912" cy="528"/>
          </a:xfrm>
        </p:grpSpPr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 rot="5400000">
              <a:off x="2736" y="2640"/>
              <a:ext cx="528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2544" y="2784"/>
              <a:ext cx="912" cy="2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3456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254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2976" y="2880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6705600" y="4648200"/>
            <a:ext cx="1295400" cy="1295400"/>
            <a:chOff x="4128" y="2496"/>
            <a:chExt cx="816" cy="816"/>
          </a:xfrm>
        </p:grpSpPr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 rot="-5400000">
              <a:off x="4128" y="2784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4128" y="2784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494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4128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>
              <a:off x="4512" y="288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457200" y="3810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>
            <a:off x="457200" y="3429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 flipV="1">
            <a:off x="51054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5753099" y="4061738"/>
            <a:ext cx="1143000" cy="765048"/>
          </a:xfrm>
          <a:prstGeom prst="wedgeEllipseCallout">
            <a:avLst>
              <a:gd name="adj1" fmla="val 87652"/>
              <a:gd name="adj2" fmla="val 108679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object</a:t>
            </a:r>
          </a:p>
        </p:txBody>
      </p:sp>
      <p:sp>
        <p:nvSpPr>
          <p:cNvPr id="3" name="Oval 2"/>
          <p:cNvSpPr/>
          <p:nvPr/>
        </p:nvSpPr>
        <p:spPr>
          <a:xfrm>
            <a:off x="3577937" y="5254335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Callout 54"/>
          <p:cNvSpPr/>
          <p:nvPr/>
        </p:nvSpPr>
        <p:spPr>
          <a:xfrm>
            <a:off x="2376055" y="4110229"/>
            <a:ext cx="1143000" cy="765048"/>
          </a:xfrm>
          <a:prstGeom prst="wedgeEllipseCallout">
            <a:avLst>
              <a:gd name="adj1" fmla="val 56137"/>
              <a:gd name="adj2" fmla="val 100530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3041C-6DF2-468C-A251-B4BA8CDBA685}"/>
              </a:ext>
            </a:extLst>
          </p:cNvPr>
          <p:cNvSpPr txBox="1"/>
          <p:nvPr/>
        </p:nvSpPr>
        <p:spPr>
          <a:xfrm>
            <a:off x="723903" y="5983069"/>
            <a:ext cx="502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Note:  Every query object is also a data object to other queries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838200"/>
          </a:xfrm>
        </p:spPr>
        <p:txBody>
          <a:bodyPr/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Report Mobile Status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947" y="1295400"/>
            <a:ext cx="8264622" cy="1562281"/>
          </a:xfrm>
        </p:spPr>
        <p:txBody>
          <a:bodyPr>
            <a:normAutofit/>
          </a:bodyPr>
          <a:lstStyle/>
          <a:p>
            <a:pPr marL="117475" inden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A moving object is a moving point in the road network</a:t>
            </a:r>
          </a:p>
          <a:p>
            <a:pPr marL="117475" inden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sz="2600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&lt; 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o, pos, direction, speed, </a:t>
            </a:r>
            <a:r>
              <a:rPr lang="en-US" altLang="zh-CN" sz="26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reportTime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6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IsQuery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600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&gt;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2378B53-32B1-D4E4-1EDA-322EC5459B5F}"/>
              </a:ext>
            </a:extLst>
          </p:cNvPr>
          <p:cNvSpPr/>
          <p:nvPr/>
        </p:nvSpPr>
        <p:spPr>
          <a:xfrm>
            <a:off x="615217" y="3060719"/>
            <a:ext cx="1676400" cy="2209800"/>
          </a:xfrm>
          <a:prstGeom prst="wedgeRoundRectCallout">
            <a:avLst>
              <a:gd name="adj1" fmla="val 8550"/>
              <a:gd name="adj2" fmla="val -85502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position from the start node (S-node) of the current road segment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F41ADC5-975C-6AC1-DDE4-DD8F9C244D74}"/>
              </a:ext>
            </a:extLst>
          </p:cNvPr>
          <p:cNvSpPr/>
          <p:nvPr/>
        </p:nvSpPr>
        <p:spPr>
          <a:xfrm>
            <a:off x="2523643" y="2855712"/>
            <a:ext cx="1752600" cy="1416292"/>
          </a:xfrm>
          <a:prstGeom prst="wedgeRoundRectCallout">
            <a:avLst>
              <a:gd name="adj1" fmla="val -34045"/>
              <a:gd name="adj2" fmla="val -92792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+1 if moving from S-node to E-node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-1, otherwise.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8763045-6FE6-1605-AD63-D206DCF3AA0E}"/>
              </a:ext>
            </a:extLst>
          </p:cNvPr>
          <p:cNvSpPr/>
          <p:nvPr/>
        </p:nvSpPr>
        <p:spPr>
          <a:xfrm>
            <a:off x="4530923" y="3194233"/>
            <a:ext cx="1524000" cy="1257300"/>
          </a:xfrm>
          <a:prstGeom prst="wedgeRoundRectCallout">
            <a:avLst>
              <a:gd name="adj1" fmla="val -68255"/>
              <a:gd name="adj2" fmla="val -124882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Speed reported by the mobile object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685E4C9-B7B5-1BCE-BCE2-EF2AA07F69AC}"/>
              </a:ext>
            </a:extLst>
          </p:cNvPr>
          <p:cNvSpPr/>
          <p:nvPr/>
        </p:nvSpPr>
        <p:spPr>
          <a:xfrm>
            <a:off x="6620358" y="2857681"/>
            <a:ext cx="1752600" cy="1148934"/>
          </a:xfrm>
          <a:prstGeom prst="wedgeRoundRectCallout">
            <a:avLst>
              <a:gd name="adj1" fmla="val -9603"/>
              <a:gd name="adj2" fmla="val -100679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>
              <a:spcAft>
                <a:spcPts val="600"/>
              </a:spcAft>
            </a:pPr>
            <a:r>
              <a:rPr lang="en-US" i="1" dirty="0" err="1"/>
              <a:t>IsQuery</a:t>
            </a:r>
            <a:r>
              <a:rPr lang="en-US" dirty="0"/>
              <a:t> = 1 if this object is a query object</a:t>
            </a:r>
          </a:p>
        </p:txBody>
      </p:sp>
    </p:spTree>
    <p:extLst>
      <p:ext uri="{BB962C8B-B14F-4D97-AF65-F5344CB8AC3E}">
        <p14:creationId xmlns:p14="http://schemas.microsoft.com/office/powerpoint/2010/main" val="40591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838200"/>
          </a:xfrm>
        </p:spPr>
        <p:txBody>
          <a:bodyPr/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New Position Estimation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947" y="1295400"/>
            <a:ext cx="8264622" cy="1562281"/>
          </a:xfrm>
        </p:spPr>
        <p:txBody>
          <a:bodyPr>
            <a:normAutofit/>
          </a:bodyPr>
          <a:lstStyle/>
          <a:p>
            <a:pPr marL="117475" inden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A moving object is a moving point in the road network</a:t>
            </a:r>
          </a:p>
          <a:p>
            <a:pPr marL="117475" inden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sz="2600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&lt; 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o, pos, direction, speed, </a:t>
            </a:r>
            <a:r>
              <a:rPr lang="en-US" altLang="zh-CN" sz="26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reportTime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sz="26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IsQuery</a:t>
            </a:r>
            <a:r>
              <a:rPr lang="en-US" altLang="zh-CN" sz="26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600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&gt;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8001000" cy="974113"/>
          </a:xfrm>
          <a:prstGeom prst="rect">
            <a:avLst/>
          </a:prstGeom>
          <a:solidFill>
            <a:srgbClr val="FFC979"/>
          </a:solidFill>
          <a:ln w="952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Estimate</a:t>
            </a:r>
            <a:r>
              <a:rPr lang="en-US" altLang="zh-CN" sz="2400" b="1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New position of a moving object:</a:t>
            </a: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altLang="zh-CN" sz="21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newPos</a:t>
            </a:r>
            <a:r>
              <a:rPr lang="en-US" altLang="zh-CN" sz="2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= (</a:t>
            </a:r>
            <a:r>
              <a:rPr lang="en-US" altLang="zh-CN" sz="21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currentTime</a:t>
            </a:r>
            <a:r>
              <a:rPr lang="en-US" altLang="zh-CN" sz="2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– </a:t>
            </a:r>
            <a:r>
              <a:rPr lang="en-US" altLang="zh-CN" sz="21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reportTime</a:t>
            </a:r>
            <a:r>
              <a:rPr lang="en-US" altLang="zh-CN" sz="2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) </a:t>
            </a:r>
            <a:r>
              <a:rPr lang="en-US" altLang="zh-CN" sz="2100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  <a:sym typeface="Symbol" pitchFamily="18" charset="2"/>
              </a:rPr>
              <a:t></a:t>
            </a:r>
            <a:r>
              <a:rPr lang="en-US" altLang="zh-CN" sz="2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speed </a:t>
            </a:r>
            <a:r>
              <a:rPr lang="en-US" altLang="zh-CN" sz="2100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  <a:sym typeface="Symbol" pitchFamily="18" charset="2"/>
              </a:rPr>
              <a:t></a:t>
            </a:r>
            <a:r>
              <a:rPr lang="en-US" altLang="zh-CN" sz="2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direction + pos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591738">
            <a:off x="6932574" y="2812971"/>
            <a:ext cx="1276222" cy="2682013"/>
            <a:chOff x="7599989" y="1762987"/>
            <a:chExt cx="1276222" cy="268201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848600" y="2057400"/>
              <a:ext cx="762000" cy="2006600"/>
              <a:chOff x="3840" y="2240"/>
              <a:chExt cx="480" cy="1264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 flipV="1">
                <a:off x="3888" y="2313"/>
                <a:ext cx="384" cy="1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3840" y="3408"/>
                <a:ext cx="96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4224" y="224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599989" y="3987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99CCFF"/>
                  </a:solidFill>
                  <a:latin typeface="Tahoma" pitchFamily="34" charset="0"/>
                </a:rPr>
                <a:t>S</a:t>
              </a:r>
              <a:endParaRPr lang="en-US" sz="2400" i="0" dirty="0">
                <a:solidFill>
                  <a:srgbClr val="99CCFF"/>
                </a:solidFill>
                <a:latin typeface="Tahoma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71411" y="1762987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685DB"/>
                  </a:solidFill>
                  <a:latin typeface="Tahoma" pitchFamily="34" charset="0"/>
                </a:rPr>
                <a:t>E</a:t>
              </a:r>
              <a:endParaRPr lang="en-US" sz="2400" i="0" dirty="0">
                <a:solidFill>
                  <a:srgbClr val="B685DB"/>
                </a:solidFill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42366" y="31530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i="1" dirty="0"/>
                <a:t>o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208917" y="2706687"/>
              <a:ext cx="138249" cy="44631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110801" y="3340758"/>
              <a:ext cx="243440" cy="72324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229600" y="3538803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</a:rPr>
                <a:t>pos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8041" y="291155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+1</a:t>
              </a: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7522685" y="5238950"/>
            <a:ext cx="1392715" cy="767189"/>
          </a:xfrm>
          <a:prstGeom prst="wedgeEllipseCallout">
            <a:avLst>
              <a:gd name="adj1" fmla="val -4533"/>
              <a:gd name="adj2" fmla="val 70008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900"/>
              </a:lnSpc>
            </a:pPr>
            <a:r>
              <a:rPr lang="en-US" dirty="0"/>
              <a:t>Previous position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98ED0EF-1239-4501-B1AE-A54D6449DE74}"/>
              </a:ext>
            </a:extLst>
          </p:cNvPr>
          <p:cNvSpPr txBox="1">
            <a:spLocks noChangeArrowheads="1"/>
          </p:cNvSpPr>
          <p:nvPr/>
        </p:nvSpPr>
        <p:spPr>
          <a:xfrm>
            <a:off x="193440" y="2525422"/>
            <a:ext cx="7317079" cy="281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2730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0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pos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= relative position from the S-node (start node)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zh-CN" sz="20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direction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= +1 if moving from S-node to E-node;                  		   -1, otherwise.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000" i="1" dirty="0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Speed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=  object speed.  Query objects must report new speed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zh-CN" sz="2000" i="1" dirty="0" err="1">
                <a:solidFill>
                  <a:srgbClr val="FF9900"/>
                </a:solidFill>
                <a:latin typeface="Comic Sans MS" pitchFamily="66" charset="0"/>
                <a:ea typeface="宋体" pitchFamily="2" charset="-122"/>
              </a:rPr>
              <a:t>IsQuery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=  1 if the object is a query object</a:t>
            </a:r>
            <a:endParaRPr lang="en-US" sz="24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F87B2B-41F2-467D-B532-247BA12094BC}"/>
              </a:ext>
            </a:extLst>
          </p:cNvPr>
          <p:cNvSpPr/>
          <p:nvPr/>
        </p:nvSpPr>
        <p:spPr>
          <a:xfrm>
            <a:off x="1143000" y="1676400"/>
            <a:ext cx="5410200" cy="849022"/>
          </a:xfrm>
          <a:prstGeom prst="ellipse">
            <a:avLst/>
          </a:prstGeom>
          <a:noFill/>
          <a:ln w="28575">
            <a:solidFill>
              <a:srgbClr val="FF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nimBg="1"/>
      <p:bldP spid="2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Object Distance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40688" cy="1219200"/>
          </a:xfrm>
        </p:spPr>
        <p:txBody>
          <a:bodyPr>
            <a:norm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altLang="zh-CN" sz="3200" dirty="0">
                <a:latin typeface="Comic Sans MS" pitchFamily="66" charset="0"/>
                <a:ea typeface="宋体" pitchFamily="2" charset="-122"/>
              </a:rPr>
              <a:t>Four possible network distances between two objects</a:t>
            </a:r>
            <a:endParaRPr lang="en-US" sz="3200" b="1" dirty="0">
              <a:ea typeface="宋体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911235"/>
            <a:ext cx="8763000" cy="2197238"/>
            <a:chOff x="-48" y="2160"/>
            <a:chExt cx="5808" cy="1430"/>
          </a:xfrm>
        </p:grpSpPr>
        <p:sp>
          <p:nvSpPr>
            <p:cNvPr id="47110" name="Freeform 5"/>
            <p:cNvSpPr>
              <a:spLocks/>
            </p:cNvSpPr>
            <p:nvPr/>
          </p:nvSpPr>
          <p:spPr bwMode="auto">
            <a:xfrm>
              <a:off x="1624" y="2496"/>
              <a:ext cx="728" cy="736"/>
            </a:xfrm>
            <a:custGeom>
              <a:avLst/>
              <a:gdLst>
                <a:gd name="T0" fmla="*/ 0 w 728"/>
                <a:gd name="T1" fmla="*/ 480 h 736"/>
                <a:gd name="T2" fmla="*/ 192 w 728"/>
                <a:gd name="T3" fmla="*/ 720 h 736"/>
                <a:gd name="T4" fmla="*/ 384 w 728"/>
                <a:gd name="T5" fmla="*/ 384 h 736"/>
                <a:gd name="T6" fmla="*/ 672 w 728"/>
                <a:gd name="T7" fmla="*/ 288 h 736"/>
                <a:gd name="T8" fmla="*/ 720 w 728"/>
                <a:gd name="T9" fmla="*/ 0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8"/>
                <a:gd name="T16" fmla="*/ 0 h 736"/>
                <a:gd name="T17" fmla="*/ 728 w 728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8" h="736">
                  <a:moveTo>
                    <a:pt x="0" y="480"/>
                  </a:moveTo>
                  <a:cubicBezTo>
                    <a:pt x="64" y="608"/>
                    <a:pt x="128" y="736"/>
                    <a:pt x="192" y="720"/>
                  </a:cubicBezTo>
                  <a:cubicBezTo>
                    <a:pt x="256" y="704"/>
                    <a:pt x="304" y="456"/>
                    <a:pt x="384" y="384"/>
                  </a:cubicBezTo>
                  <a:cubicBezTo>
                    <a:pt x="464" y="312"/>
                    <a:pt x="616" y="352"/>
                    <a:pt x="672" y="288"/>
                  </a:cubicBezTo>
                  <a:cubicBezTo>
                    <a:pt x="728" y="224"/>
                    <a:pt x="724" y="112"/>
                    <a:pt x="720" y="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6"/>
            <p:cNvSpPr>
              <a:spLocks/>
            </p:cNvSpPr>
            <p:nvPr/>
          </p:nvSpPr>
          <p:spPr bwMode="auto">
            <a:xfrm>
              <a:off x="3440" y="2448"/>
              <a:ext cx="736" cy="680"/>
            </a:xfrm>
            <a:custGeom>
              <a:avLst/>
              <a:gdLst>
                <a:gd name="T0" fmla="*/ 16 w 736"/>
                <a:gd name="T1" fmla="*/ 0 h 680"/>
                <a:gd name="T2" fmla="*/ 64 w 736"/>
                <a:gd name="T3" fmla="*/ 480 h 680"/>
                <a:gd name="T4" fmla="*/ 400 w 736"/>
                <a:gd name="T5" fmla="*/ 432 h 680"/>
                <a:gd name="T6" fmla="*/ 592 w 736"/>
                <a:gd name="T7" fmla="*/ 672 h 680"/>
                <a:gd name="T8" fmla="*/ 736 w 736"/>
                <a:gd name="T9" fmla="*/ 48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680"/>
                <a:gd name="T17" fmla="*/ 736 w 736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680">
                  <a:moveTo>
                    <a:pt x="16" y="0"/>
                  </a:moveTo>
                  <a:cubicBezTo>
                    <a:pt x="8" y="204"/>
                    <a:pt x="0" y="408"/>
                    <a:pt x="64" y="480"/>
                  </a:cubicBezTo>
                  <a:cubicBezTo>
                    <a:pt x="128" y="552"/>
                    <a:pt x="312" y="400"/>
                    <a:pt x="400" y="432"/>
                  </a:cubicBezTo>
                  <a:cubicBezTo>
                    <a:pt x="488" y="464"/>
                    <a:pt x="536" y="664"/>
                    <a:pt x="592" y="672"/>
                  </a:cubicBezTo>
                  <a:cubicBezTo>
                    <a:pt x="648" y="680"/>
                    <a:pt x="692" y="580"/>
                    <a:pt x="736" y="48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528" y="3350"/>
              <a:ext cx="56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latin typeface="Tahoma" pitchFamily="34" charset="0"/>
                </a:rPr>
                <a:t>SS</a:t>
              </a:r>
            </a:p>
          </p:txBody>
        </p:sp>
        <p:sp>
          <p:nvSpPr>
            <p:cNvPr id="47113" name="Text Box 8"/>
            <p:cNvSpPr txBox="1">
              <a:spLocks noChangeArrowheads="1"/>
            </p:cNvSpPr>
            <p:nvPr/>
          </p:nvSpPr>
          <p:spPr bwMode="auto">
            <a:xfrm>
              <a:off x="2023" y="3311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latin typeface="Tahoma" pitchFamily="34" charset="0"/>
                </a:rPr>
                <a:t>SE</a:t>
              </a:r>
            </a:p>
          </p:txBody>
        </p:sp>
        <p:sp>
          <p:nvSpPr>
            <p:cNvPr id="47114" name="Text Box 9"/>
            <p:cNvSpPr txBox="1">
              <a:spLocks noChangeArrowheads="1"/>
            </p:cNvSpPr>
            <p:nvPr/>
          </p:nvSpPr>
          <p:spPr bwMode="auto">
            <a:xfrm>
              <a:off x="3538" y="3311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latin typeface="Tahoma" pitchFamily="34" charset="0"/>
                </a:rPr>
                <a:t>ES</a:t>
              </a:r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4848" y="3301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latin typeface="Tahoma" pitchFamily="34" charset="0"/>
                </a:rPr>
                <a:t>EE</a:t>
              </a:r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-48" y="2736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a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6" y="2208"/>
              <a:ext cx="1344" cy="1232"/>
              <a:chOff x="96" y="2208"/>
              <a:chExt cx="1344" cy="1232"/>
            </a:xfrm>
          </p:grpSpPr>
          <p:sp>
            <p:nvSpPr>
              <p:cNvPr id="47174" name="Freeform 13"/>
              <p:cNvSpPr>
                <a:spLocks/>
              </p:cNvSpPr>
              <p:nvPr/>
            </p:nvSpPr>
            <p:spPr bwMode="auto">
              <a:xfrm>
                <a:off x="120" y="3016"/>
                <a:ext cx="1152" cy="424"/>
              </a:xfrm>
              <a:custGeom>
                <a:avLst/>
                <a:gdLst>
                  <a:gd name="T0" fmla="*/ 24 w 1152"/>
                  <a:gd name="T1" fmla="*/ 0 h 424"/>
                  <a:gd name="T2" fmla="*/ 72 w 1152"/>
                  <a:gd name="T3" fmla="*/ 384 h 424"/>
                  <a:gd name="T4" fmla="*/ 456 w 1152"/>
                  <a:gd name="T5" fmla="*/ 240 h 424"/>
                  <a:gd name="T6" fmla="*/ 984 w 1152"/>
                  <a:gd name="T7" fmla="*/ 288 h 424"/>
                  <a:gd name="T8" fmla="*/ 1128 w 1152"/>
                  <a:gd name="T9" fmla="*/ 336 h 424"/>
                  <a:gd name="T10" fmla="*/ 1128 w 1152"/>
                  <a:gd name="T11" fmla="*/ 0 h 4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424"/>
                  <a:gd name="T20" fmla="*/ 1152 w 1152"/>
                  <a:gd name="T21" fmla="*/ 424 h 4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424">
                    <a:moveTo>
                      <a:pt x="24" y="0"/>
                    </a:moveTo>
                    <a:cubicBezTo>
                      <a:pt x="12" y="172"/>
                      <a:pt x="0" y="344"/>
                      <a:pt x="72" y="384"/>
                    </a:cubicBezTo>
                    <a:cubicBezTo>
                      <a:pt x="144" y="424"/>
                      <a:pt x="304" y="256"/>
                      <a:pt x="456" y="240"/>
                    </a:cubicBezTo>
                    <a:cubicBezTo>
                      <a:pt x="608" y="224"/>
                      <a:pt x="872" y="272"/>
                      <a:pt x="984" y="288"/>
                    </a:cubicBezTo>
                    <a:cubicBezTo>
                      <a:pt x="1096" y="304"/>
                      <a:pt x="1104" y="384"/>
                      <a:pt x="1128" y="336"/>
                    </a:cubicBezTo>
                    <a:cubicBezTo>
                      <a:pt x="1152" y="288"/>
                      <a:pt x="1128" y="56"/>
                      <a:pt x="1128" y="0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Text Box 14"/>
              <p:cNvSpPr txBox="1">
                <a:spLocks noChangeArrowheads="1"/>
              </p:cNvSpPr>
              <p:nvPr/>
            </p:nvSpPr>
            <p:spPr bwMode="auto">
              <a:xfrm>
                <a:off x="288" y="2208"/>
                <a:ext cx="33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b</a:t>
                </a:r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96" y="2440"/>
                <a:ext cx="1200" cy="679"/>
                <a:chOff x="96" y="2440"/>
                <a:chExt cx="1200" cy="679"/>
              </a:xfrm>
            </p:grpSpPr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96" y="2440"/>
                  <a:ext cx="480" cy="624"/>
                  <a:chOff x="384" y="3264"/>
                  <a:chExt cx="480" cy="624"/>
                </a:xfrm>
              </p:grpSpPr>
              <p:sp>
                <p:nvSpPr>
                  <p:cNvPr id="4719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" y="3312"/>
                    <a:ext cx="384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37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9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32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816" y="2440"/>
                  <a:ext cx="480" cy="576"/>
                  <a:chOff x="1152" y="3168"/>
                  <a:chExt cx="480" cy="576"/>
                </a:xfrm>
              </p:grpSpPr>
              <p:sp>
                <p:nvSpPr>
                  <p:cNvPr id="47187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3216"/>
                    <a:ext cx="384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8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48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8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31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104" name="AutoShape 24"/>
                <p:cNvSpPr>
                  <a:spLocks noChangeArrowheads="1"/>
                </p:cNvSpPr>
                <p:nvPr/>
              </p:nvSpPr>
              <p:spPr bwMode="auto">
                <a:xfrm>
                  <a:off x="288" y="2640"/>
                  <a:ext cx="144" cy="144"/>
                </a:xfrm>
                <a:prstGeom prst="star5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105" name="AutoShape 25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144" cy="144"/>
                </a:xfrm>
                <a:prstGeom prst="star5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8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44" y="2736"/>
                  <a:ext cx="192" cy="288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4" name="Line 27"/>
                <p:cNvSpPr>
                  <a:spLocks noChangeShapeType="1"/>
                </p:cNvSpPr>
                <p:nvPr/>
              </p:nvSpPr>
              <p:spPr bwMode="auto">
                <a:xfrm>
                  <a:off x="1056" y="2736"/>
                  <a:ext cx="192" cy="24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" y="2496"/>
                  <a:ext cx="336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i="0">
                      <a:latin typeface="Tahoma" pitchFamily="34" charset="0"/>
                    </a:rPr>
                    <a:t>o</a:t>
                  </a:r>
                  <a:r>
                    <a:rPr lang="en-US" sz="1800" i="0" baseline="-25000">
                      <a:latin typeface="Tahoma" pitchFamily="34" charset="0"/>
                    </a:rPr>
                    <a:t>i</a:t>
                  </a:r>
                </a:p>
              </p:txBody>
            </p:sp>
            <p:sp>
              <p:nvSpPr>
                <p:cNvPr id="4718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880"/>
                  <a:ext cx="336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i="0">
                      <a:latin typeface="Tahoma" pitchFamily="34" charset="0"/>
                    </a:rPr>
                    <a:t>n</a:t>
                  </a:r>
                  <a:r>
                    <a:rPr lang="en-US" sz="1800" i="0" baseline="-25000">
                      <a:latin typeface="Tahoma" pitchFamily="34" charset="0"/>
                    </a:rPr>
                    <a:t>c</a:t>
                  </a:r>
                </a:p>
              </p:txBody>
            </p:sp>
          </p:grpSp>
          <p:sp>
            <p:nvSpPr>
              <p:cNvPr id="47177" name="Text Box 30"/>
              <p:cNvSpPr txBox="1">
                <a:spLocks noChangeArrowheads="1"/>
              </p:cNvSpPr>
              <p:nvPr/>
            </p:nvSpPr>
            <p:spPr bwMode="auto">
              <a:xfrm>
                <a:off x="769" y="2208"/>
                <a:ext cx="33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47178" name="Text Box 31"/>
              <p:cNvSpPr txBox="1">
                <a:spLocks noChangeArrowheads="1"/>
              </p:cNvSpPr>
              <p:nvPr/>
            </p:nvSpPr>
            <p:spPr bwMode="auto">
              <a:xfrm>
                <a:off x="1104" y="2544"/>
                <a:ext cx="33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o</a:t>
                </a:r>
                <a:r>
                  <a:rPr lang="en-US" sz="1800" i="0" baseline="-25000">
                    <a:latin typeface="Tahoma" pitchFamily="34" charset="0"/>
                  </a:rPr>
                  <a:t>j</a:t>
                </a:r>
              </a:p>
            </p:txBody>
          </p:sp>
        </p:grpSp>
        <p:sp>
          <p:nvSpPr>
            <p:cNvPr id="47118" name="Text Box 32"/>
            <p:cNvSpPr txBox="1">
              <a:spLocks noChangeArrowheads="1"/>
            </p:cNvSpPr>
            <p:nvPr/>
          </p:nvSpPr>
          <p:spPr bwMode="auto">
            <a:xfrm>
              <a:off x="1776" y="2160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b</a:t>
              </a: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584" y="2392"/>
              <a:ext cx="480" cy="624"/>
              <a:chOff x="384" y="3264"/>
              <a:chExt cx="480" cy="624"/>
            </a:xfrm>
          </p:grpSpPr>
          <p:sp>
            <p:nvSpPr>
              <p:cNvPr id="47171" name="Line 34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Oval 35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3" name="Oval 36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2304" y="2392"/>
              <a:ext cx="480" cy="576"/>
              <a:chOff x="1152" y="3168"/>
              <a:chExt cx="480" cy="576"/>
            </a:xfrm>
          </p:grpSpPr>
          <p:sp>
            <p:nvSpPr>
              <p:cNvPr id="47168" name="Line 38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Oval 39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0" name="Oval 4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21" name="AutoShape 41"/>
            <p:cNvSpPr>
              <a:spLocks noChangeArrowheads="1"/>
            </p:cNvSpPr>
            <p:nvPr/>
          </p:nvSpPr>
          <p:spPr bwMode="auto">
            <a:xfrm>
              <a:off x="1776" y="2592"/>
              <a:ext cx="142" cy="145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2" name="AutoShape 42"/>
            <p:cNvSpPr>
              <a:spLocks noChangeArrowheads="1"/>
            </p:cNvSpPr>
            <p:nvPr/>
          </p:nvSpPr>
          <p:spPr bwMode="auto">
            <a:xfrm>
              <a:off x="2448" y="2592"/>
              <a:ext cx="144" cy="145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Line 43"/>
            <p:cNvSpPr>
              <a:spLocks noChangeShapeType="1"/>
            </p:cNvSpPr>
            <p:nvPr/>
          </p:nvSpPr>
          <p:spPr bwMode="auto">
            <a:xfrm flipV="1">
              <a:off x="1632" y="2688"/>
              <a:ext cx="192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Text Box 44"/>
            <p:cNvSpPr txBox="1">
              <a:spLocks noChangeArrowheads="1"/>
            </p:cNvSpPr>
            <p:nvPr/>
          </p:nvSpPr>
          <p:spPr bwMode="auto">
            <a:xfrm>
              <a:off x="1584" y="2448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o</a:t>
              </a:r>
              <a:r>
                <a:rPr lang="en-US" sz="1800" i="0" baseline="-25000">
                  <a:latin typeface="Tahoma" pitchFamily="34" charset="0"/>
                </a:rPr>
                <a:t>i</a:t>
              </a:r>
            </a:p>
          </p:txBody>
        </p:sp>
        <p:sp>
          <p:nvSpPr>
            <p:cNvPr id="47125" name="Text Box 45"/>
            <p:cNvSpPr txBox="1">
              <a:spLocks noChangeArrowheads="1"/>
            </p:cNvSpPr>
            <p:nvPr/>
          </p:nvSpPr>
          <p:spPr bwMode="auto">
            <a:xfrm>
              <a:off x="2448" y="2832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c</a:t>
              </a:r>
            </a:p>
          </p:txBody>
        </p:sp>
        <p:sp>
          <p:nvSpPr>
            <p:cNvPr id="47126" name="Text Box 46"/>
            <p:cNvSpPr txBox="1">
              <a:spLocks noChangeArrowheads="1"/>
            </p:cNvSpPr>
            <p:nvPr/>
          </p:nvSpPr>
          <p:spPr bwMode="auto">
            <a:xfrm>
              <a:off x="2256" y="2160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d</a:t>
              </a:r>
            </a:p>
          </p:txBody>
        </p:sp>
        <p:sp>
          <p:nvSpPr>
            <p:cNvPr id="47127" name="Text Box 47"/>
            <p:cNvSpPr txBox="1">
              <a:spLocks noChangeArrowheads="1"/>
            </p:cNvSpPr>
            <p:nvPr/>
          </p:nvSpPr>
          <p:spPr bwMode="auto">
            <a:xfrm>
              <a:off x="2592" y="2496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o</a:t>
              </a:r>
              <a:r>
                <a:rPr lang="en-US" sz="1800" i="0" baseline="-25000">
                  <a:latin typeface="Tahoma" pitchFamily="34" charset="0"/>
                </a:rPr>
                <a:t>j</a:t>
              </a:r>
            </a:p>
          </p:txBody>
        </p:sp>
        <p:sp>
          <p:nvSpPr>
            <p:cNvPr id="47128" name="Text Box 48"/>
            <p:cNvSpPr txBox="1">
              <a:spLocks noChangeArrowheads="1"/>
            </p:cNvSpPr>
            <p:nvPr/>
          </p:nvSpPr>
          <p:spPr bwMode="auto">
            <a:xfrm>
              <a:off x="3216" y="2176"/>
              <a:ext cx="33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b</a:t>
              </a: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024" y="2408"/>
              <a:ext cx="480" cy="624"/>
              <a:chOff x="384" y="3264"/>
              <a:chExt cx="480" cy="624"/>
            </a:xfrm>
          </p:grpSpPr>
          <p:sp>
            <p:nvSpPr>
              <p:cNvPr id="47165" name="Line 50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Oval 51"/>
              <p:cNvSpPr>
                <a:spLocks noChangeArrowheads="1"/>
              </p:cNvSpPr>
              <p:nvPr/>
            </p:nvSpPr>
            <p:spPr bwMode="auto">
              <a:xfrm>
                <a:off x="384" y="37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7" name="Oval 52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744" y="2408"/>
              <a:ext cx="480" cy="576"/>
              <a:chOff x="1152" y="3168"/>
              <a:chExt cx="480" cy="576"/>
            </a:xfrm>
          </p:grpSpPr>
          <p:sp>
            <p:nvSpPr>
              <p:cNvPr id="47162" name="Line 54"/>
              <p:cNvSpPr>
                <a:spLocks noChangeShapeType="1"/>
              </p:cNvSpPr>
              <p:nvPr/>
            </p:nvSpPr>
            <p:spPr bwMode="auto">
              <a:xfrm flipH="1" flipV="1">
                <a:off x="1200" y="321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Oval 55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4" name="Oval 56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37" name="AutoShape 57"/>
            <p:cNvSpPr>
              <a:spLocks noChangeArrowheads="1"/>
            </p:cNvSpPr>
            <p:nvPr/>
          </p:nvSpPr>
          <p:spPr bwMode="auto">
            <a:xfrm>
              <a:off x="3216" y="2608"/>
              <a:ext cx="144" cy="144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  <p:sp>
          <p:nvSpPr>
            <p:cNvPr id="430138" name="AutoShape 58"/>
            <p:cNvSpPr>
              <a:spLocks noChangeArrowheads="1"/>
            </p:cNvSpPr>
            <p:nvPr/>
          </p:nvSpPr>
          <p:spPr bwMode="auto">
            <a:xfrm>
              <a:off x="3888" y="2608"/>
              <a:ext cx="144" cy="144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Line 59"/>
            <p:cNvSpPr>
              <a:spLocks noChangeShapeType="1"/>
            </p:cNvSpPr>
            <p:nvPr/>
          </p:nvSpPr>
          <p:spPr bwMode="auto">
            <a:xfrm>
              <a:off x="3984" y="2704"/>
              <a:ext cx="192" cy="24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Text Box 60"/>
            <p:cNvSpPr txBox="1">
              <a:spLocks noChangeArrowheads="1"/>
            </p:cNvSpPr>
            <p:nvPr/>
          </p:nvSpPr>
          <p:spPr bwMode="auto">
            <a:xfrm>
              <a:off x="3024" y="2464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o</a:t>
              </a:r>
              <a:r>
                <a:rPr lang="en-US" sz="1800" i="0" baseline="-25000">
                  <a:latin typeface="Tahoma" pitchFamily="34" charset="0"/>
                </a:rPr>
                <a:t>i</a:t>
              </a:r>
            </a:p>
          </p:txBody>
        </p:sp>
        <p:sp>
          <p:nvSpPr>
            <p:cNvPr id="47135" name="Text Box 61"/>
            <p:cNvSpPr txBox="1">
              <a:spLocks noChangeArrowheads="1"/>
            </p:cNvSpPr>
            <p:nvPr/>
          </p:nvSpPr>
          <p:spPr bwMode="auto">
            <a:xfrm>
              <a:off x="3888" y="2848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c</a:t>
              </a:r>
            </a:p>
          </p:txBody>
        </p:sp>
        <p:sp>
          <p:nvSpPr>
            <p:cNvPr id="47136" name="Text Box 62"/>
            <p:cNvSpPr txBox="1">
              <a:spLocks noChangeArrowheads="1"/>
            </p:cNvSpPr>
            <p:nvPr/>
          </p:nvSpPr>
          <p:spPr bwMode="auto">
            <a:xfrm>
              <a:off x="3696" y="2176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d</a:t>
              </a:r>
            </a:p>
          </p:txBody>
        </p:sp>
        <p:sp>
          <p:nvSpPr>
            <p:cNvPr id="47137" name="Text Box 63"/>
            <p:cNvSpPr txBox="1">
              <a:spLocks noChangeArrowheads="1"/>
            </p:cNvSpPr>
            <p:nvPr/>
          </p:nvSpPr>
          <p:spPr bwMode="auto">
            <a:xfrm>
              <a:off x="4032" y="2512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o</a:t>
              </a:r>
              <a:r>
                <a:rPr lang="en-US" sz="1800" i="0" baseline="-25000">
                  <a:latin typeface="Tahoma" pitchFamily="34" charset="0"/>
                </a:rPr>
                <a:t>j</a:t>
              </a:r>
            </a:p>
          </p:txBody>
        </p:sp>
        <p:sp>
          <p:nvSpPr>
            <p:cNvPr id="47138" name="Line 64"/>
            <p:cNvSpPr>
              <a:spLocks noChangeShapeType="1"/>
            </p:cNvSpPr>
            <p:nvPr/>
          </p:nvSpPr>
          <p:spPr bwMode="auto">
            <a:xfrm>
              <a:off x="2352" y="2448"/>
              <a:ext cx="144" cy="1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65"/>
            <p:cNvSpPr>
              <a:spLocks noChangeShapeType="1"/>
            </p:cNvSpPr>
            <p:nvPr/>
          </p:nvSpPr>
          <p:spPr bwMode="auto">
            <a:xfrm flipV="1">
              <a:off x="3264" y="2448"/>
              <a:ext cx="192" cy="24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Text Box 66"/>
            <p:cNvSpPr txBox="1">
              <a:spLocks noChangeArrowheads="1"/>
            </p:cNvSpPr>
            <p:nvPr/>
          </p:nvSpPr>
          <p:spPr bwMode="auto">
            <a:xfrm>
              <a:off x="1392" y="2697"/>
              <a:ext cx="33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a</a:t>
              </a:r>
            </a:p>
          </p:txBody>
        </p:sp>
        <p:sp>
          <p:nvSpPr>
            <p:cNvPr id="47141" name="Text Box 67"/>
            <p:cNvSpPr txBox="1">
              <a:spLocks noChangeArrowheads="1"/>
            </p:cNvSpPr>
            <p:nvPr/>
          </p:nvSpPr>
          <p:spPr bwMode="auto">
            <a:xfrm>
              <a:off x="2832" y="2736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Tahoma" pitchFamily="34" charset="0"/>
                </a:rPr>
                <a:t>n</a:t>
              </a:r>
              <a:r>
                <a:rPr lang="en-US" sz="1800" i="0" baseline="-25000">
                  <a:latin typeface="Tahoma" pitchFamily="34" charset="0"/>
                </a:rPr>
                <a:t>a</a:t>
              </a: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224" y="2313"/>
              <a:ext cx="1536" cy="910"/>
              <a:chOff x="4224" y="2160"/>
              <a:chExt cx="1536" cy="910"/>
            </a:xfrm>
          </p:grpSpPr>
          <p:sp>
            <p:nvSpPr>
              <p:cNvPr id="47143" name="Freeform 69"/>
              <p:cNvSpPr>
                <a:spLocks/>
              </p:cNvSpPr>
              <p:nvPr/>
            </p:nvSpPr>
            <p:spPr bwMode="auto">
              <a:xfrm>
                <a:off x="4848" y="2168"/>
                <a:ext cx="336" cy="280"/>
              </a:xfrm>
              <a:custGeom>
                <a:avLst/>
                <a:gdLst>
                  <a:gd name="T0" fmla="*/ 0 w 336"/>
                  <a:gd name="T1" fmla="*/ 280 h 280"/>
                  <a:gd name="T2" fmla="*/ 48 w 336"/>
                  <a:gd name="T3" fmla="*/ 40 h 280"/>
                  <a:gd name="T4" fmla="*/ 240 w 336"/>
                  <a:gd name="T5" fmla="*/ 40 h 280"/>
                  <a:gd name="T6" fmla="*/ 336 w 336"/>
                  <a:gd name="T7" fmla="*/ 280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280"/>
                  <a:gd name="T14" fmla="*/ 336 w 336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280">
                    <a:moveTo>
                      <a:pt x="0" y="280"/>
                    </a:moveTo>
                    <a:cubicBezTo>
                      <a:pt x="4" y="180"/>
                      <a:pt x="8" y="80"/>
                      <a:pt x="48" y="40"/>
                    </a:cubicBezTo>
                    <a:cubicBezTo>
                      <a:pt x="88" y="0"/>
                      <a:pt x="192" y="0"/>
                      <a:pt x="240" y="40"/>
                    </a:cubicBezTo>
                    <a:cubicBezTo>
                      <a:pt x="288" y="80"/>
                      <a:pt x="312" y="180"/>
                      <a:pt x="336" y="280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Text Box 70"/>
              <p:cNvSpPr txBox="1">
                <a:spLocks noChangeArrowheads="1"/>
              </p:cNvSpPr>
              <p:nvPr/>
            </p:nvSpPr>
            <p:spPr bwMode="auto">
              <a:xfrm>
                <a:off x="4608" y="2160"/>
                <a:ext cx="33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b</a:t>
                </a:r>
              </a:p>
            </p:txBody>
          </p:sp>
          <p:grpSp>
            <p:nvGrpSpPr>
              <p:cNvPr id="12" name="Group 71"/>
              <p:cNvGrpSpPr>
                <a:grpSpLocks/>
              </p:cNvGrpSpPr>
              <p:nvPr/>
            </p:nvGrpSpPr>
            <p:grpSpPr bwMode="auto">
              <a:xfrm>
                <a:off x="4416" y="2392"/>
                <a:ext cx="480" cy="624"/>
                <a:chOff x="384" y="3264"/>
                <a:chExt cx="480" cy="624"/>
              </a:xfrm>
            </p:grpSpPr>
            <p:sp>
              <p:nvSpPr>
                <p:cNvPr id="47159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32" y="3312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0" name="Oval 73"/>
                <p:cNvSpPr>
                  <a:spLocks noChangeArrowheads="1"/>
                </p:cNvSpPr>
                <p:nvPr/>
              </p:nvSpPr>
              <p:spPr bwMode="auto">
                <a:xfrm>
                  <a:off x="384" y="3792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61" name="Oval 74"/>
                <p:cNvSpPr>
                  <a:spLocks noChangeArrowheads="1"/>
                </p:cNvSpPr>
                <p:nvPr/>
              </p:nvSpPr>
              <p:spPr bwMode="auto">
                <a:xfrm>
                  <a:off x="768" y="326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75"/>
              <p:cNvGrpSpPr>
                <a:grpSpLocks/>
              </p:cNvGrpSpPr>
              <p:nvPr/>
            </p:nvGrpSpPr>
            <p:grpSpPr bwMode="auto">
              <a:xfrm>
                <a:off x="5136" y="2392"/>
                <a:ext cx="480" cy="576"/>
                <a:chOff x="1152" y="3168"/>
                <a:chExt cx="480" cy="576"/>
              </a:xfrm>
            </p:grpSpPr>
            <p:sp>
              <p:nvSpPr>
                <p:cNvPr id="47156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3216"/>
                  <a:ext cx="384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7" name="Oval 77"/>
                <p:cNvSpPr>
                  <a:spLocks noChangeArrowheads="1"/>
                </p:cNvSpPr>
                <p:nvPr/>
              </p:nvSpPr>
              <p:spPr bwMode="auto">
                <a:xfrm>
                  <a:off x="1536" y="364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8" name="Oval 78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159" name="AutoShape 79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144" cy="146"/>
              </a:xfrm>
              <a:prstGeom prst="star5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60" name="AutoShape 80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144" cy="146"/>
              </a:xfrm>
              <a:prstGeom prst="star5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9" name="Text Box 81"/>
              <p:cNvSpPr txBox="1">
                <a:spLocks noChangeArrowheads="1"/>
              </p:cNvSpPr>
              <p:nvPr/>
            </p:nvSpPr>
            <p:spPr bwMode="auto">
              <a:xfrm>
                <a:off x="4417" y="2448"/>
                <a:ext cx="33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o</a:t>
                </a:r>
                <a:r>
                  <a:rPr lang="en-US" sz="1800" i="0" baseline="-25000">
                    <a:latin typeface="Tahoma" pitchFamily="34" charset="0"/>
                  </a:rPr>
                  <a:t>i</a:t>
                </a:r>
              </a:p>
            </p:txBody>
          </p:sp>
          <p:sp>
            <p:nvSpPr>
              <p:cNvPr id="47150" name="Text Box 82"/>
              <p:cNvSpPr txBox="1">
                <a:spLocks noChangeArrowheads="1"/>
              </p:cNvSpPr>
              <p:nvPr/>
            </p:nvSpPr>
            <p:spPr bwMode="auto">
              <a:xfrm>
                <a:off x="5280" y="2832"/>
                <a:ext cx="33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47151" name="Text Box 83"/>
              <p:cNvSpPr txBox="1">
                <a:spLocks noChangeArrowheads="1"/>
              </p:cNvSpPr>
              <p:nvPr/>
            </p:nvSpPr>
            <p:spPr bwMode="auto">
              <a:xfrm>
                <a:off x="5088" y="2160"/>
                <a:ext cx="33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47152" name="Text Box 84"/>
              <p:cNvSpPr txBox="1">
                <a:spLocks noChangeArrowheads="1"/>
              </p:cNvSpPr>
              <p:nvPr/>
            </p:nvSpPr>
            <p:spPr bwMode="auto">
              <a:xfrm>
                <a:off x="5424" y="2496"/>
                <a:ext cx="33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o</a:t>
                </a:r>
                <a:r>
                  <a:rPr lang="en-US" sz="1800" i="0" baseline="-25000">
                    <a:latin typeface="Tahoma" pitchFamily="34" charset="0"/>
                  </a:rPr>
                  <a:t>j</a:t>
                </a:r>
              </a:p>
            </p:txBody>
          </p:sp>
          <p:sp>
            <p:nvSpPr>
              <p:cNvPr id="47153" name="Text Box 85"/>
              <p:cNvSpPr txBox="1">
                <a:spLocks noChangeArrowheads="1"/>
              </p:cNvSpPr>
              <p:nvPr/>
            </p:nvSpPr>
            <p:spPr bwMode="auto">
              <a:xfrm>
                <a:off x="4224" y="2737"/>
                <a:ext cx="33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Tahoma" pitchFamily="34" charset="0"/>
                  </a:rPr>
                  <a:t>n</a:t>
                </a:r>
                <a:r>
                  <a:rPr lang="en-US" sz="1800" i="0" baseline="-2500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47154" name="Line 86"/>
              <p:cNvSpPr>
                <a:spLocks noChangeShapeType="1"/>
              </p:cNvSpPr>
              <p:nvPr/>
            </p:nvSpPr>
            <p:spPr bwMode="auto">
              <a:xfrm flipV="1">
                <a:off x="4704" y="244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Line 87"/>
              <p:cNvSpPr>
                <a:spLocks noChangeShapeType="1"/>
              </p:cNvSpPr>
              <p:nvPr/>
            </p:nvSpPr>
            <p:spPr bwMode="auto">
              <a:xfrm>
                <a:off x="5184" y="244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09" name="Rectangle 88"/>
          <p:cNvSpPr>
            <a:spLocks noChangeArrowheads="1"/>
          </p:cNvSpPr>
          <p:nvPr/>
        </p:nvSpPr>
        <p:spPr bwMode="auto">
          <a:xfrm>
            <a:off x="457200" y="5334000"/>
            <a:ext cx="8213050" cy="1066800"/>
          </a:xfrm>
          <a:prstGeom prst="rect">
            <a:avLst/>
          </a:prstGeom>
          <a:solidFill>
            <a:srgbClr val="FFC979"/>
          </a:solidFill>
          <a:ln w="9525">
            <a:noFill/>
            <a:miter lim="800000"/>
            <a:headEnd/>
            <a:tailEnd/>
          </a:ln>
        </p:spPr>
        <p:txBody>
          <a:bodyPr tIns="91440" rIns="0" bIns="0"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2800" i="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The object distance is the minimum of the four, i.e., the shortest network distance.</a:t>
            </a:r>
            <a:endParaRPr kumimoji="1" lang="en-US" sz="2800" b="1" i="0" dirty="0">
              <a:solidFill>
                <a:schemeClr val="accent1">
                  <a:lumMod val="50000"/>
                </a:schemeClr>
              </a:solidFill>
              <a:ea typeface="宋体" pitchFamily="2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53261" y="2590800"/>
            <a:ext cx="724215" cy="0"/>
          </a:xfrm>
          <a:prstGeom prst="line">
            <a:avLst/>
          </a:prstGeom>
          <a:ln w="57150">
            <a:solidFill>
              <a:srgbClr val="F786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56" y="239561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distance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913" y="1484274"/>
            <a:ext cx="6898672" cy="4330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5" y="1590323"/>
            <a:ext cx="6715485" cy="41267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63913" y="5814882"/>
            <a:ext cx="6898671" cy="3937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970" y="351891"/>
            <a:ext cx="8394130" cy="689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CCFFCC"/>
                </a:solidFill>
              </a:rPr>
              <a:t>Identify a Person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Segoe Script" panose="020B0504020000000003" pitchFamily="34" charset="0"/>
              <a:cs typeface="Bradley Hand Bold"/>
            </a:endParaRPr>
          </a:p>
        </p:txBody>
      </p:sp>
      <p:pic>
        <p:nvPicPr>
          <p:cNvPr id="28" name="Picture 2" descr="http://files.tic.webnode.cz/200004721-53a4755992/sign-36070_6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3" y="5838300"/>
            <a:ext cx="408415" cy="35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45" y="5823122"/>
            <a:ext cx="378216" cy="3782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42605"/>
              </p:ext>
            </p:extLst>
          </p:nvPr>
        </p:nvGraphicFramePr>
        <p:xfrm>
          <a:off x="1512474" y="2717532"/>
          <a:ext cx="96522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  <a:r>
                        <a:rPr lang="en-US" sz="1100" baseline="0" dirty="0"/>
                        <a:t> Response</a:t>
                      </a:r>
                      <a:endParaRPr lang="en-US" sz="11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5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57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 rot="5400000">
            <a:off x="1295004" y="4061917"/>
            <a:ext cx="2597992" cy="258000"/>
            <a:chOff x="5864811" y="3500356"/>
            <a:chExt cx="2597992" cy="258000"/>
          </a:xfrm>
        </p:grpSpPr>
        <p:sp>
          <p:nvSpPr>
            <p:cNvPr id="31" name="Rectangle 30"/>
            <p:cNvSpPr/>
            <p:nvPr/>
          </p:nvSpPr>
          <p:spPr>
            <a:xfrm>
              <a:off x="5909041" y="3546639"/>
              <a:ext cx="2510546" cy="174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4803" y="3500356"/>
              <a:ext cx="258000" cy="258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64811" y="3514825"/>
              <a:ext cx="241300" cy="24130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950685" y="3527999"/>
              <a:ext cx="225172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806" y="5857824"/>
            <a:ext cx="304800" cy="304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1529453" y="4318822"/>
            <a:ext cx="72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Steven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9453" y="3601256"/>
            <a:ext cx="66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Jason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701" y="2717532"/>
            <a:ext cx="231318" cy="231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656" y="5814882"/>
            <a:ext cx="406928" cy="40692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265861" y="5971054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01091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3386" y="5971588"/>
            <a:ext cx="138049" cy="127472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1876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75604" y="5843594"/>
            <a:ext cx="98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MISSING: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15413" y="5902226"/>
            <a:ext cx="673100" cy="222234"/>
          </a:xfrm>
          <a:prstGeom prst="roundRect">
            <a:avLst>
              <a:gd name="adj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Oval 2"/>
          <p:cNvSpPr/>
          <p:nvPr/>
        </p:nvSpPr>
        <p:spPr>
          <a:xfrm>
            <a:off x="3351156" y="3366939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0900" y="2975924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8362" y="4543954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2237" y="2190925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90410" y="4006077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87924" y="4943223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60321" y="2411564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38072" y="5446695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9" y="3662952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93" y="4383436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2.iconfinder.com/data/icons/snipicons/500/hand-up-12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03" y="3345051"/>
            <a:ext cx="463232" cy="463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51157" y="2683935"/>
            <a:ext cx="600924" cy="706811"/>
            <a:chOff x="3351157" y="2683935"/>
            <a:chExt cx="600924" cy="706811"/>
          </a:xfrm>
        </p:grpSpPr>
        <p:sp>
          <p:nvSpPr>
            <p:cNvPr id="11" name="Rectangle 10"/>
            <p:cNvSpPr/>
            <p:nvPr/>
          </p:nvSpPr>
          <p:spPr>
            <a:xfrm>
              <a:off x="3351157" y="2683935"/>
              <a:ext cx="555126" cy="6830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494" y="2717532"/>
              <a:ext cx="472489" cy="466189"/>
            </a:xfrm>
            <a:prstGeom prst="rect">
              <a:avLst/>
            </a:prstGeom>
          </p:spPr>
        </p:pic>
        <p:pic>
          <p:nvPicPr>
            <p:cNvPr id="53" name="Picture 6" descr="http://www.clipartbest.com/cliparts/RcG/G9x/RcGG9xk7i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702" y="3218745"/>
              <a:ext cx="126306" cy="1263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80477" y="3159914"/>
              <a:ext cx="4716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Jason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124966" y="1681029"/>
            <a:ext cx="3276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  <a:latin typeface="Lucida Handwriting"/>
                <a:cs typeface="Lucida Handwriting"/>
              </a:rPr>
              <a:t>Identify a person </a:t>
            </a:r>
          </a:p>
        </p:txBody>
      </p:sp>
    </p:spTree>
    <p:extLst>
      <p:ext uri="{BB962C8B-B14F-4D97-AF65-F5344CB8AC3E}">
        <p14:creationId xmlns:p14="http://schemas.microsoft.com/office/powerpoint/2010/main" val="15348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43 0.29412 L -0.0583 0.29412 C -0.03227 0.29412 -3.66476E-6 0.21306 -3.66476E-6 0.14775 L -3.66476E-6 2.06577E-6 " pathEditMode="relative" rAng="0" ptsTypes="FfFF"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3" y="-14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Dynamic Range Query (DRQ)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419600" cy="4652685"/>
          </a:xfrm>
        </p:spPr>
        <p:txBody>
          <a:bodyPr>
            <a:noAutofit/>
          </a:bodyPr>
          <a:lstStyle/>
          <a:p>
            <a:pPr marL="342900" indent="-306388">
              <a:lnSpc>
                <a:spcPct val="110000"/>
              </a:lnSpc>
              <a:spcAft>
                <a:spcPct val="15000"/>
              </a:spcAft>
            </a:pPr>
            <a:r>
              <a:rPr lang="en-US" altLang="zh-CN" sz="2400" dirty="0">
                <a:solidFill>
                  <a:srgbClr val="99CCFF"/>
                </a:solidFill>
                <a:latin typeface="Comic Sans MS" pitchFamily="66" charset="0"/>
                <a:ea typeface="宋体" pitchFamily="2" charset="-122"/>
              </a:rPr>
              <a:t>Query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 has two parameters </a:t>
            </a:r>
            <a:r>
              <a:rPr lang="en-US" altLang="zh-CN" sz="2400" i="1" dirty="0">
                <a:latin typeface="Comic Sans MS" pitchFamily="66" charset="0"/>
                <a:ea typeface="宋体" pitchFamily="2" charset="-122"/>
              </a:rPr>
              <a:t>q = &lt;</a:t>
            </a:r>
            <a:r>
              <a:rPr lang="en-US" altLang="zh-CN" sz="2400" i="1" dirty="0" err="1">
                <a:latin typeface="Comic Sans MS" pitchFamily="66" charset="0"/>
                <a:ea typeface="宋体" pitchFamily="2" charset="-122"/>
              </a:rPr>
              <a:t>O</a:t>
            </a:r>
            <a:r>
              <a:rPr lang="en-US" altLang="zh-CN" sz="2400" i="1" baseline="-25000" dirty="0" err="1">
                <a:latin typeface="Comic Sans MS" pitchFamily="66" charset="0"/>
                <a:ea typeface="宋体" pitchFamily="2" charset="-122"/>
              </a:rPr>
              <a:t>q</a:t>
            </a:r>
            <a:r>
              <a:rPr lang="en-US" altLang="zh-CN" sz="2400" i="1" baseline="-250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i="1" dirty="0">
                <a:latin typeface="Comic Sans MS" pitchFamily="66" charset="0"/>
                <a:ea typeface="宋体" pitchFamily="2" charset="-122"/>
              </a:rPr>
              <a:t>, range&gt;</a:t>
            </a:r>
          </a:p>
          <a:p>
            <a:pPr marL="57150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altLang="zh-CN" sz="24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O</a:t>
            </a:r>
            <a:r>
              <a:rPr lang="en-US" altLang="zh-CN" sz="2400" i="1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q</a:t>
            </a:r>
            <a:r>
              <a:rPr lang="en-US" altLang="zh-CN" sz="2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:</a:t>
            </a:r>
            <a:r>
              <a:rPr lang="en-US" altLang="zh-C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query object</a:t>
            </a:r>
          </a:p>
          <a:p>
            <a:pPr marL="57150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altLang="zh-C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range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: the network space within the </a:t>
            </a:r>
            <a:r>
              <a:rPr lang="en-US" altLang="zh-CN" sz="2400" i="1" dirty="0">
                <a:solidFill>
                  <a:srgbClr val="FFFF00"/>
                </a:solidFill>
                <a:latin typeface="Comic Sans MS" pitchFamily="66" charset="0"/>
                <a:ea typeface="宋体" pitchFamily="2" charset="-122"/>
              </a:rPr>
              <a:t>range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 distance from </a:t>
            </a:r>
            <a:r>
              <a:rPr lang="en-US" altLang="zh-CN" sz="24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O</a:t>
            </a:r>
            <a:r>
              <a:rPr lang="en-US" altLang="zh-CN" sz="2400" i="1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q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</a:rPr>
              <a:t> makes up the query range</a:t>
            </a:r>
            <a:endParaRPr lang="en-US" altLang="zh-CN" sz="2400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</a:endParaRPr>
          </a:p>
          <a:p>
            <a:pPr marL="342900" indent="-306388">
              <a:lnSpc>
                <a:spcPct val="110000"/>
              </a:lnSpc>
              <a:spcAft>
                <a:spcPct val="15000"/>
              </a:spcAft>
            </a:pPr>
            <a:r>
              <a:rPr lang="en-US" altLang="zh-CN" sz="2400" dirty="0">
                <a:solidFill>
                  <a:srgbClr val="99CCFF"/>
                </a:solidFill>
                <a:latin typeface="Comic Sans MS" pitchFamily="66" charset="0"/>
                <a:ea typeface="宋体" pitchFamily="2" charset="-122"/>
              </a:rPr>
              <a:t>Query result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 all moving objects within the query range (e.g., </a:t>
            </a:r>
            <a:r>
              <a:rPr lang="en-US" altLang="zh-CN" sz="2400" i="1" dirty="0">
                <a:latin typeface="Comic Sans MS" pitchFamily="66" charset="0"/>
                <a:ea typeface="宋体" pitchFamily="2" charset="-122"/>
              </a:rPr>
              <a:t>O</a:t>
            </a:r>
            <a:r>
              <a:rPr lang="en-US" altLang="zh-CN" sz="2400" i="1" baseline="-25000" dirty="0">
                <a:latin typeface="Comic Sans MS" pitchFamily="66" charset="0"/>
                <a:ea typeface="宋体" pitchFamily="2" charset="-122"/>
              </a:rPr>
              <a:t>d</a:t>
            </a:r>
            <a:r>
              <a:rPr lang="en-US" altLang="zh-CN" sz="2400" i="1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in diagram)</a:t>
            </a:r>
            <a:endParaRPr lang="en-US" sz="2400" dirty="0">
              <a:ea typeface="宋体" pitchFamily="2" charset="-122"/>
            </a:endParaRPr>
          </a:p>
        </p:txBody>
      </p:sp>
      <p:sp>
        <p:nvSpPr>
          <p:cNvPr id="48156" name="Text Box 51"/>
          <p:cNvSpPr txBox="1">
            <a:spLocks noChangeArrowheads="1"/>
          </p:cNvSpPr>
          <p:nvPr/>
        </p:nvSpPr>
        <p:spPr bwMode="auto">
          <a:xfrm>
            <a:off x="6208451" y="1418872"/>
            <a:ext cx="2590799" cy="1090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ct val="50000"/>
              </a:spcBef>
            </a:pPr>
            <a:r>
              <a:rPr lang="en-US" sz="2000" i="0" dirty="0">
                <a:solidFill>
                  <a:srgbClr val="2FC9FF"/>
                </a:solidFill>
                <a:latin typeface="Tahoma" pitchFamily="34" charset="0"/>
              </a:rPr>
              <a:t>Example</a:t>
            </a:r>
          </a:p>
          <a:p>
            <a:pPr>
              <a:lnSpc>
                <a:spcPts val="2500"/>
              </a:lnSpc>
              <a:spcBef>
                <a:spcPts val="300"/>
              </a:spcBef>
            </a:pPr>
            <a:r>
              <a:rPr lang="en-US" sz="2000" i="0" dirty="0">
                <a:solidFill>
                  <a:srgbClr val="2FC9FF"/>
                </a:solidFill>
                <a:latin typeface="Tahoma" pitchFamily="34" charset="0"/>
              </a:rPr>
              <a:t>Query object </a:t>
            </a:r>
            <a:r>
              <a:rPr lang="en-US" sz="2000" i="1" dirty="0" err="1">
                <a:solidFill>
                  <a:srgbClr val="2FC9FF"/>
                </a:solidFill>
                <a:latin typeface="Tahoma" pitchFamily="34" charset="0"/>
              </a:rPr>
              <a:t>O</a:t>
            </a:r>
            <a:r>
              <a:rPr lang="en-US" sz="2000" i="1" baseline="-25000" dirty="0" err="1">
                <a:solidFill>
                  <a:srgbClr val="2FC9FF"/>
                </a:solidFill>
                <a:latin typeface="Tahoma" pitchFamily="34" charset="0"/>
              </a:rPr>
              <a:t>q</a:t>
            </a:r>
            <a:r>
              <a:rPr lang="en-US" sz="2000" dirty="0">
                <a:solidFill>
                  <a:srgbClr val="2FC9FF"/>
                </a:solidFill>
                <a:latin typeface="Tahoma" pitchFamily="34" charset="0"/>
              </a:rPr>
              <a:t> &amp;</a:t>
            </a:r>
          </a:p>
          <a:p>
            <a:pPr>
              <a:lnSpc>
                <a:spcPts val="2500"/>
              </a:lnSpc>
            </a:pPr>
            <a:r>
              <a:rPr lang="en-US" sz="2000" dirty="0">
                <a:solidFill>
                  <a:srgbClr val="2FC9FF"/>
                </a:solidFill>
                <a:latin typeface="Tahoma" pitchFamily="34" charset="0"/>
              </a:rPr>
              <a:t>q</a:t>
            </a:r>
            <a:r>
              <a:rPr lang="en-US" sz="2000" i="0" dirty="0">
                <a:solidFill>
                  <a:srgbClr val="2FC9FF"/>
                </a:solidFill>
                <a:latin typeface="Tahoma" pitchFamily="34" charset="0"/>
              </a:rPr>
              <a:t>uery range = .5 Km</a:t>
            </a:r>
          </a:p>
        </p:txBody>
      </p:sp>
      <p:sp>
        <p:nvSpPr>
          <p:cNvPr id="431156" name="Text Box 52"/>
          <p:cNvSpPr txBox="1">
            <a:spLocks noChangeArrowheads="1"/>
          </p:cNvSpPr>
          <p:nvPr/>
        </p:nvSpPr>
        <p:spPr bwMode="auto">
          <a:xfrm>
            <a:off x="609601" y="6056192"/>
            <a:ext cx="7924800" cy="695575"/>
          </a:xfrm>
          <a:prstGeom prst="rect">
            <a:avLst/>
          </a:prstGeom>
          <a:solidFill>
            <a:srgbClr val="FFC979"/>
          </a:solidFill>
          <a:ln w="9525" algn="ctr">
            <a:noFill/>
            <a:miter lim="800000"/>
            <a:headEnd/>
            <a:tailEnd/>
          </a:ln>
        </p:spPr>
        <p:txBody>
          <a:bodyPr wrap="square" lIns="91440" tIns="91440" bIns="0" anchor="ctr" anchorCtr="1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Query result  = </a:t>
            </a:r>
            <a:r>
              <a:rPr lang="en-US" altLang="zh-CN" sz="2800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{</a:t>
            </a:r>
            <a:r>
              <a:rPr lang="en-US" altLang="zh-CN" sz="28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 sz="2800" i="1" baseline="-25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i</a:t>
            </a:r>
            <a:r>
              <a:rPr lang="en-US" altLang="zh-CN" sz="2800" baseline="-25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800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|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8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 sz="2800" i="1" baseline="-25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i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  <a:sym typeface="Symbol" pitchFamily="18" charset="2"/>
              </a:rPr>
              <a:t>≠ </a:t>
            </a:r>
            <a:r>
              <a:rPr lang="en-US" altLang="zh-CN" sz="2800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 sz="2800" i="1" baseline="-250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q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, d(</a:t>
            </a:r>
            <a:r>
              <a:rPr lang="en-US" altLang="zh-CN" sz="28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 sz="2800" i="1" baseline="-25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i</a:t>
            </a:r>
            <a:r>
              <a:rPr lang="en-US" altLang="zh-CN" sz="2800" baseline="-25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, </a:t>
            </a:r>
            <a:r>
              <a:rPr lang="en-US" altLang="zh-CN" sz="2800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 sz="2800" i="1" baseline="-250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q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) ≤ range</a:t>
            </a:r>
            <a:r>
              <a:rPr lang="en-US" altLang="zh-CN" sz="2800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}</a:t>
            </a:r>
            <a:endParaRPr lang="en-US" altLang="zh-CN" sz="800" i="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宋体" pitchFamily="2" charset="-122"/>
            </a:endParaRPr>
          </a:p>
          <a:p>
            <a:pPr algn="ctr">
              <a:spcBef>
                <a:spcPct val="40000"/>
              </a:spcBef>
              <a:spcAft>
                <a:spcPct val="150000"/>
              </a:spcAft>
            </a:pPr>
            <a:endParaRPr lang="en-US" sz="800" i="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5400" y="2562800"/>
            <a:ext cx="3581400" cy="2951163"/>
            <a:chOff x="4876800" y="2189163"/>
            <a:chExt cx="3581400" cy="295116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8130" name="Rectangle 60"/>
            <p:cNvSpPr>
              <a:spLocks noChangeArrowheads="1"/>
            </p:cNvSpPr>
            <p:nvPr/>
          </p:nvSpPr>
          <p:spPr bwMode="auto">
            <a:xfrm>
              <a:off x="4876800" y="2189163"/>
              <a:ext cx="3581400" cy="2951163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33" name="Line 7"/>
            <p:cNvSpPr>
              <a:spLocks noChangeShapeType="1"/>
            </p:cNvSpPr>
            <p:nvPr/>
          </p:nvSpPr>
          <p:spPr bwMode="auto">
            <a:xfrm flipV="1">
              <a:off x="6523038" y="3200400"/>
              <a:ext cx="18256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Line 8"/>
            <p:cNvSpPr>
              <a:spLocks noChangeShapeType="1"/>
            </p:cNvSpPr>
            <p:nvPr/>
          </p:nvSpPr>
          <p:spPr bwMode="auto">
            <a:xfrm flipV="1">
              <a:off x="6016625" y="3673475"/>
              <a:ext cx="862013" cy="288925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Line 9"/>
            <p:cNvSpPr>
              <a:spLocks noChangeShapeType="1"/>
            </p:cNvSpPr>
            <p:nvPr/>
          </p:nvSpPr>
          <p:spPr bwMode="auto">
            <a:xfrm flipH="1">
              <a:off x="6019800" y="3200400"/>
              <a:ext cx="152400" cy="74295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Line 10"/>
            <p:cNvSpPr>
              <a:spLocks noChangeShapeType="1"/>
            </p:cNvSpPr>
            <p:nvPr/>
          </p:nvSpPr>
          <p:spPr bwMode="auto">
            <a:xfrm>
              <a:off x="6705600" y="3228975"/>
              <a:ext cx="142875" cy="428625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Line 11"/>
            <p:cNvSpPr>
              <a:spLocks noChangeShapeType="1"/>
            </p:cNvSpPr>
            <p:nvPr/>
          </p:nvSpPr>
          <p:spPr bwMode="auto">
            <a:xfrm flipH="1" flipV="1">
              <a:off x="5727700" y="2624138"/>
              <a:ext cx="431800" cy="57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2"/>
            <p:cNvSpPr>
              <a:spLocks noChangeShapeType="1"/>
            </p:cNvSpPr>
            <p:nvPr/>
          </p:nvSpPr>
          <p:spPr bwMode="auto">
            <a:xfrm flipH="1">
              <a:off x="5151438" y="2649538"/>
              <a:ext cx="576262" cy="430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13"/>
            <p:cNvSpPr>
              <a:spLocks noChangeShapeType="1"/>
            </p:cNvSpPr>
            <p:nvPr/>
          </p:nvSpPr>
          <p:spPr bwMode="auto">
            <a:xfrm flipV="1">
              <a:off x="5727700" y="2359025"/>
              <a:ext cx="431800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34"/>
            <p:cNvSpPr>
              <a:spLocks noChangeShapeType="1"/>
            </p:cNvSpPr>
            <p:nvPr/>
          </p:nvSpPr>
          <p:spPr bwMode="auto">
            <a:xfrm flipV="1">
              <a:off x="7885113" y="2624138"/>
              <a:ext cx="433387" cy="57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35"/>
            <p:cNvSpPr>
              <a:spLocks noChangeShapeType="1"/>
            </p:cNvSpPr>
            <p:nvPr/>
          </p:nvSpPr>
          <p:spPr bwMode="auto">
            <a:xfrm>
              <a:off x="7885113" y="3225800"/>
              <a:ext cx="290512" cy="285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36"/>
            <p:cNvSpPr>
              <a:spLocks noChangeShapeType="1"/>
            </p:cNvSpPr>
            <p:nvPr/>
          </p:nvSpPr>
          <p:spPr bwMode="auto">
            <a:xfrm flipH="1">
              <a:off x="7742238" y="3511550"/>
              <a:ext cx="433387" cy="1008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37"/>
            <p:cNvSpPr>
              <a:spLocks noChangeShapeType="1"/>
            </p:cNvSpPr>
            <p:nvPr/>
          </p:nvSpPr>
          <p:spPr bwMode="auto">
            <a:xfrm flipV="1">
              <a:off x="7165975" y="4519613"/>
              <a:ext cx="57626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38"/>
            <p:cNvSpPr>
              <a:spLocks noChangeShapeType="1"/>
            </p:cNvSpPr>
            <p:nvPr/>
          </p:nvSpPr>
          <p:spPr bwMode="auto">
            <a:xfrm flipH="1">
              <a:off x="5727700" y="4662488"/>
              <a:ext cx="1438275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39"/>
            <p:cNvSpPr>
              <a:spLocks noChangeShapeType="1"/>
            </p:cNvSpPr>
            <p:nvPr/>
          </p:nvSpPr>
          <p:spPr bwMode="auto">
            <a:xfrm>
              <a:off x="7165975" y="4662489"/>
              <a:ext cx="11430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41"/>
            <p:cNvSpPr>
              <a:spLocks noChangeShapeType="1"/>
            </p:cNvSpPr>
            <p:nvPr/>
          </p:nvSpPr>
          <p:spPr bwMode="auto">
            <a:xfrm flipV="1">
              <a:off x="6019800" y="3692175"/>
              <a:ext cx="843642" cy="25434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42"/>
            <p:cNvSpPr>
              <a:spLocks noChangeShapeType="1"/>
            </p:cNvSpPr>
            <p:nvPr/>
          </p:nvSpPr>
          <p:spPr bwMode="auto">
            <a:xfrm flipH="1">
              <a:off x="6019800" y="3200400"/>
              <a:ext cx="152400" cy="762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43"/>
            <p:cNvSpPr>
              <a:spLocks noChangeShapeType="1"/>
            </p:cNvSpPr>
            <p:nvPr/>
          </p:nvSpPr>
          <p:spPr bwMode="auto">
            <a:xfrm flipV="1">
              <a:off x="6705600" y="3200400"/>
              <a:ext cx="152400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44"/>
            <p:cNvSpPr>
              <a:spLocks noChangeShapeType="1"/>
            </p:cNvSpPr>
            <p:nvPr/>
          </p:nvSpPr>
          <p:spPr bwMode="auto">
            <a:xfrm>
              <a:off x="6705600" y="3200400"/>
              <a:ext cx="152400" cy="4972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45"/>
            <p:cNvSpPr>
              <a:spLocks noChangeShapeType="1"/>
            </p:cNvSpPr>
            <p:nvPr/>
          </p:nvSpPr>
          <p:spPr bwMode="auto">
            <a:xfrm flipV="1">
              <a:off x="6172200" y="3200400"/>
              <a:ext cx="5762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46"/>
            <p:cNvSpPr>
              <a:spLocks noChangeShapeType="1"/>
            </p:cNvSpPr>
            <p:nvPr/>
          </p:nvSpPr>
          <p:spPr bwMode="auto">
            <a:xfrm flipH="1">
              <a:off x="5257800" y="3962400"/>
              <a:ext cx="762000" cy="4572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47"/>
            <p:cNvSpPr>
              <a:spLocks noChangeShapeType="1"/>
            </p:cNvSpPr>
            <p:nvPr/>
          </p:nvSpPr>
          <p:spPr bwMode="auto">
            <a:xfrm flipH="1">
              <a:off x="5791200" y="3954463"/>
              <a:ext cx="228600" cy="846137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48"/>
            <p:cNvSpPr>
              <a:spLocks noChangeShapeType="1"/>
            </p:cNvSpPr>
            <p:nvPr/>
          </p:nvSpPr>
          <p:spPr bwMode="auto">
            <a:xfrm>
              <a:off x="6857999" y="3657600"/>
              <a:ext cx="174171" cy="60063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49"/>
            <p:cNvSpPr>
              <a:spLocks noChangeShapeType="1"/>
            </p:cNvSpPr>
            <p:nvPr/>
          </p:nvSpPr>
          <p:spPr bwMode="auto">
            <a:xfrm flipV="1">
              <a:off x="6878638" y="3581400"/>
              <a:ext cx="741362" cy="11077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Oval 50"/>
            <p:cNvSpPr>
              <a:spLocks noChangeArrowheads="1"/>
            </p:cNvSpPr>
            <p:nvPr/>
          </p:nvSpPr>
          <p:spPr bwMode="auto">
            <a:xfrm>
              <a:off x="6353175" y="3762375"/>
              <a:ext cx="123825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 i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48158" name="Line 53"/>
            <p:cNvSpPr>
              <a:spLocks noChangeShapeType="1"/>
            </p:cNvSpPr>
            <p:nvPr/>
          </p:nvSpPr>
          <p:spPr bwMode="auto">
            <a:xfrm flipH="1">
              <a:off x="5008563" y="3962400"/>
              <a:ext cx="1011237" cy="55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Line 54"/>
            <p:cNvSpPr>
              <a:spLocks noChangeShapeType="1"/>
            </p:cNvSpPr>
            <p:nvPr/>
          </p:nvSpPr>
          <p:spPr bwMode="auto">
            <a:xfrm flipH="1">
              <a:off x="5715000" y="3943350"/>
              <a:ext cx="288925" cy="11509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55"/>
            <p:cNvSpPr>
              <a:spLocks noChangeShapeType="1"/>
            </p:cNvSpPr>
            <p:nvPr/>
          </p:nvSpPr>
          <p:spPr bwMode="auto">
            <a:xfrm flipV="1">
              <a:off x="6705600" y="3200400"/>
              <a:ext cx="1149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56"/>
            <p:cNvSpPr>
              <a:spLocks noChangeShapeType="1"/>
            </p:cNvSpPr>
            <p:nvPr/>
          </p:nvSpPr>
          <p:spPr bwMode="auto">
            <a:xfrm flipV="1">
              <a:off x="6863442" y="3505199"/>
              <a:ext cx="1289957" cy="18697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57"/>
            <p:cNvSpPr>
              <a:spLocks noChangeShapeType="1"/>
            </p:cNvSpPr>
            <p:nvPr/>
          </p:nvSpPr>
          <p:spPr bwMode="auto">
            <a:xfrm>
              <a:off x="6878638" y="3708153"/>
              <a:ext cx="287337" cy="9543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59"/>
            <p:cNvSpPr txBox="1">
              <a:spLocks noChangeArrowheads="1"/>
            </p:cNvSpPr>
            <p:nvPr/>
          </p:nvSpPr>
          <p:spPr bwMode="auto">
            <a:xfrm>
              <a:off x="6172200" y="3886200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  <a:r>
                <a:rPr lang="en-US" baseline="-25000" dirty="0" err="1">
                  <a:solidFill>
                    <a:srgbClr val="FFFF00"/>
                  </a:solidFill>
                  <a:latin typeface="Comic Sans MS" pitchFamily="66" charset="0"/>
                </a:rPr>
                <a:t>q</a:t>
              </a:r>
              <a:endParaRPr lang="en-US" baseline="-250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58000" y="2286000"/>
              <a:ext cx="874072" cy="1143000"/>
              <a:chOff x="6858000" y="2286000"/>
              <a:chExt cx="874072" cy="1143000"/>
            </a:xfrm>
          </p:grpSpPr>
          <p:sp>
            <p:nvSpPr>
              <p:cNvPr id="48164" name="Line 61"/>
              <p:cNvSpPr>
                <a:spLocks noChangeShapeType="1"/>
              </p:cNvSpPr>
              <p:nvPr/>
            </p:nvSpPr>
            <p:spPr bwMode="auto">
              <a:xfrm flipH="1">
                <a:off x="6858000" y="2819400"/>
                <a:ext cx="45720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5" name="Text Box 63"/>
              <p:cNvSpPr txBox="1">
                <a:spLocks noChangeArrowheads="1"/>
              </p:cNvSpPr>
              <p:nvPr/>
            </p:nvSpPr>
            <p:spPr bwMode="auto">
              <a:xfrm>
                <a:off x="7010400" y="2286000"/>
                <a:ext cx="72167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Comic Sans MS" pitchFamily="66" charset="0"/>
                  </a:rPr>
                  <a:t>Query</a:t>
                </a:r>
              </a:p>
              <a:p>
                <a:r>
                  <a:rPr lang="en-US" sz="1400" b="1" dirty="0">
                    <a:latin typeface="Comic Sans MS" pitchFamily="66" charset="0"/>
                  </a:rPr>
                  <a:t>range</a:t>
                </a:r>
              </a:p>
            </p:txBody>
          </p:sp>
        </p:grpSp>
        <p:sp>
          <p:nvSpPr>
            <p:cNvPr id="48166" name="Oval 65"/>
            <p:cNvSpPr>
              <a:spLocks noChangeArrowheads="1"/>
            </p:cNvSpPr>
            <p:nvPr/>
          </p:nvSpPr>
          <p:spPr bwMode="auto">
            <a:xfrm>
              <a:off x="6048375" y="3429000"/>
              <a:ext cx="123825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 i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48167" name="Text Box 66"/>
            <p:cNvSpPr txBox="1">
              <a:spLocks noChangeArrowheads="1"/>
            </p:cNvSpPr>
            <p:nvPr/>
          </p:nvSpPr>
          <p:spPr bwMode="auto">
            <a:xfrm>
              <a:off x="5689806" y="3095801"/>
              <a:ext cx="458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  <a:r>
                <a:rPr lang="en-US" baseline="-25000" dirty="0" err="1">
                  <a:solidFill>
                    <a:srgbClr val="FFFF00"/>
                  </a:solidFill>
                  <a:latin typeface="Comic Sans MS" pitchFamily="66" charset="0"/>
                </a:rPr>
                <a:t>d</a:t>
              </a:r>
              <a:endParaRPr lang="en-US" baseline="-250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>
              <a:off x="7162800" y="3733800"/>
              <a:ext cx="7328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omic Sans MS" pitchFamily="66" charset="0"/>
                </a:rPr>
                <a:t>Query</a:t>
              </a:r>
            </a:p>
            <a:p>
              <a:r>
                <a:rPr lang="en-US" sz="1400" b="1" dirty="0">
                  <a:latin typeface="Comic Sans MS" pitchFamily="66" charset="0"/>
                </a:rPr>
                <a:t>object</a:t>
              </a:r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 flipH="1" flipV="1">
              <a:off x="6493416" y="3867984"/>
              <a:ext cx="745583" cy="147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961141" y="3360369"/>
              <a:ext cx="1068184" cy="523220"/>
              <a:chOff x="4961141" y="2723556"/>
              <a:chExt cx="1068184" cy="523220"/>
            </a:xfrm>
          </p:grpSpPr>
          <p:sp>
            <p:nvSpPr>
              <p:cNvPr id="42" name="Text Box 63"/>
              <p:cNvSpPr txBox="1">
                <a:spLocks noChangeArrowheads="1"/>
              </p:cNvSpPr>
              <p:nvPr/>
            </p:nvSpPr>
            <p:spPr bwMode="auto">
              <a:xfrm>
                <a:off x="4961141" y="2723556"/>
                <a:ext cx="74571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Comic Sans MS" pitchFamily="66" charset="0"/>
                  </a:rPr>
                  <a:t>In the</a:t>
                </a:r>
              </a:p>
              <a:p>
                <a:r>
                  <a:rPr lang="en-US" sz="1400" b="1" dirty="0">
                    <a:latin typeface="Comic Sans MS" pitchFamily="66" charset="0"/>
                  </a:rPr>
                  <a:t>result</a:t>
                </a:r>
              </a:p>
            </p:txBody>
          </p:sp>
          <p:sp>
            <p:nvSpPr>
              <p:cNvPr id="43" name="Line 61"/>
              <p:cNvSpPr>
                <a:spLocks noChangeShapeType="1"/>
              </p:cNvSpPr>
              <p:nvPr/>
            </p:nvSpPr>
            <p:spPr bwMode="auto">
              <a:xfrm flipV="1">
                <a:off x="5591175" y="2897181"/>
                <a:ext cx="438150" cy="1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Freeform 2"/>
          <p:cNvSpPr/>
          <p:nvPr/>
        </p:nvSpPr>
        <p:spPr>
          <a:xfrm>
            <a:off x="6631200" y="3679200"/>
            <a:ext cx="302400" cy="410433"/>
          </a:xfrm>
          <a:custGeom>
            <a:avLst/>
            <a:gdLst>
              <a:gd name="connsiteX0" fmla="*/ 115200 w 302400"/>
              <a:gd name="connsiteY0" fmla="*/ 0 h 410433"/>
              <a:gd name="connsiteX1" fmla="*/ 187200 w 302400"/>
              <a:gd name="connsiteY1" fmla="*/ 7200 h 410433"/>
              <a:gd name="connsiteX2" fmla="*/ 230400 w 302400"/>
              <a:gd name="connsiteY2" fmla="*/ 21600 h 410433"/>
              <a:gd name="connsiteX3" fmla="*/ 244800 w 302400"/>
              <a:gd name="connsiteY3" fmla="*/ 43200 h 410433"/>
              <a:gd name="connsiteX4" fmla="*/ 259200 w 302400"/>
              <a:gd name="connsiteY4" fmla="*/ 108000 h 410433"/>
              <a:gd name="connsiteX5" fmla="*/ 266400 w 302400"/>
              <a:gd name="connsiteY5" fmla="*/ 144000 h 410433"/>
              <a:gd name="connsiteX6" fmla="*/ 273600 w 302400"/>
              <a:gd name="connsiteY6" fmla="*/ 165600 h 410433"/>
              <a:gd name="connsiteX7" fmla="*/ 280800 w 302400"/>
              <a:gd name="connsiteY7" fmla="*/ 208800 h 410433"/>
              <a:gd name="connsiteX8" fmla="*/ 295200 w 302400"/>
              <a:gd name="connsiteY8" fmla="*/ 273600 h 410433"/>
              <a:gd name="connsiteX9" fmla="*/ 302400 w 302400"/>
              <a:gd name="connsiteY9" fmla="*/ 295200 h 410433"/>
              <a:gd name="connsiteX10" fmla="*/ 295200 w 302400"/>
              <a:gd name="connsiteY10" fmla="*/ 324000 h 410433"/>
              <a:gd name="connsiteX11" fmla="*/ 273600 w 302400"/>
              <a:gd name="connsiteY11" fmla="*/ 338400 h 410433"/>
              <a:gd name="connsiteX12" fmla="*/ 201600 w 302400"/>
              <a:gd name="connsiteY12" fmla="*/ 360000 h 410433"/>
              <a:gd name="connsiteX13" fmla="*/ 158400 w 302400"/>
              <a:gd name="connsiteY13" fmla="*/ 374400 h 410433"/>
              <a:gd name="connsiteX14" fmla="*/ 115200 w 302400"/>
              <a:gd name="connsiteY14" fmla="*/ 388800 h 410433"/>
              <a:gd name="connsiteX15" fmla="*/ 93600 w 302400"/>
              <a:gd name="connsiteY15" fmla="*/ 396000 h 410433"/>
              <a:gd name="connsiteX16" fmla="*/ 50400 w 302400"/>
              <a:gd name="connsiteY16" fmla="*/ 403200 h 410433"/>
              <a:gd name="connsiteX17" fmla="*/ 0 w 302400"/>
              <a:gd name="connsiteY17" fmla="*/ 410400 h 4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2400" h="410433">
                <a:moveTo>
                  <a:pt x="115200" y="0"/>
                </a:moveTo>
                <a:cubicBezTo>
                  <a:pt x="139200" y="2400"/>
                  <a:pt x="163493" y="2755"/>
                  <a:pt x="187200" y="7200"/>
                </a:cubicBezTo>
                <a:cubicBezTo>
                  <a:pt x="202119" y="9997"/>
                  <a:pt x="230400" y="21600"/>
                  <a:pt x="230400" y="21600"/>
                </a:cubicBezTo>
                <a:cubicBezTo>
                  <a:pt x="235200" y="28800"/>
                  <a:pt x="240930" y="35460"/>
                  <a:pt x="244800" y="43200"/>
                </a:cubicBezTo>
                <a:cubicBezTo>
                  <a:pt x="253868" y="61335"/>
                  <a:pt x="256040" y="90618"/>
                  <a:pt x="259200" y="108000"/>
                </a:cubicBezTo>
                <a:cubicBezTo>
                  <a:pt x="261389" y="120040"/>
                  <a:pt x="263432" y="132128"/>
                  <a:pt x="266400" y="144000"/>
                </a:cubicBezTo>
                <a:cubicBezTo>
                  <a:pt x="268241" y="151363"/>
                  <a:pt x="271954" y="158191"/>
                  <a:pt x="273600" y="165600"/>
                </a:cubicBezTo>
                <a:cubicBezTo>
                  <a:pt x="276767" y="179851"/>
                  <a:pt x="278189" y="194437"/>
                  <a:pt x="280800" y="208800"/>
                </a:cubicBezTo>
                <a:cubicBezTo>
                  <a:pt x="284512" y="229215"/>
                  <a:pt x="289422" y="253376"/>
                  <a:pt x="295200" y="273600"/>
                </a:cubicBezTo>
                <a:cubicBezTo>
                  <a:pt x="297285" y="280897"/>
                  <a:pt x="300000" y="288000"/>
                  <a:pt x="302400" y="295200"/>
                </a:cubicBezTo>
                <a:cubicBezTo>
                  <a:pt x="300000" y="304800"/>
                  <a:pt x="300689" y="315766"/>
                  <a:pt x="295200" y="324000"/>
                </a:cubicBezTo>
                <a:cubicBezTo>
                  <a:pt x="290400" y="331200"/>
                  <a:pt x="281508" y="334886"/>
                  <a:pt x="273600" y="338400"/>
                </a:cubicBezTo>
                <a:cubicBezTo>
                  <a:pt x="238353" y="354065"/>
                  <a:pt x="233821" y="350334"/>
                  <a:pt x="201600" y="360000"/>
                </a:cubicBezTo>
                <a:cubicBezTo>
                  <a:pt x="187061" y="364362"/>
                  <a:pt x="172800" y="369600"/>
                  <a:pt x="158400" y="374400"/>
                </a:cubicBezTo>
                <a:lnTo>
                  <a:pt x="115200" y="388800"/>
                </a:lnTo>
                <a:cubicBezTo>
                  <a:pt x="108000" y="391200"/>
                  <a:pt x="101086" y="394752"/>
                  <a:pt x="93600" y="396000"/>
                </a:cubicBezTo>
                <a:lnTo>
                  <a:pt x="50400" y="403200"/>
                </a:lnTo>
                <a:cubicBezTo>
                  <a:pt x="5623" y="411341"/>
                  <a:pt x="28234" y="410400"/>
                  <a:pt x="0" y="410400"/>
                </a:cubicBezTo>
              </a:path>
            </a:pathLst>
          </a:custGeom>
          <a:noFill/>
          <a:ln>
            <a:solidFill>
              <a:srgbClr val="FFD5D5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06545">
            <a:off x="6377284" y="3680776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</a:p>
        </p:txBody>
      </p:sp>
      <p:sp>
        <p:nvSpPr>
          <p:cNvPr id="5" name="Freeform 4"/>
          <p:cNvSpPr/>
          <p:nvPr/>
        </p:nvSpPr>
        <p:spPr>
          <a:xfrm>
            <a:off x="5450400" y="4125600"/>
            <a:ext cx="1137600" cy="561600"/>
          </a:xfrm>
          <a:custGeom>
            <a:avLst/>
            <a:gdLst>
              <a:gd name="connsiteX0" fmla="*/ 1137600 w 1137600"/>
              <a:gd name="connsiteY0" fmla="*/ 0 h 561600"/>
              <a:gd name="connsiteX1" fmla="*/ 1087200 w 1137600"/>
              <a:gd name="connsiteY1" fmla="*/ 7200 h 561600"/>
              <a:gd name="connsiteX2" fmla="*/ 1065600 w 1137600"/>
              <a:gd name="connsiteY2" fmla="*/ 14400 h 561600"/>
              <a:gd name="connsiteX3" fmla="*/ 1029600 w 1137600"/>
              <a:gd name="connsiteY3" fmla="*/ 21600 h 561600"/>
              <a:gd name="connsiteX4" fmla="*/ 979200 w 1137600"/>
              <a:gd name="connsiteY4" fmla="*/ 28800 h 561600"/>
              <a:gd name="connsiteX5" fmla="*/ 907200 w 1137600"/>
              <a:gd name="connsiteY5" fmla="*/ 50400 h 561600"/>
              <a:gd name="connsiteX6" fmla="*/ 806400 w 1137600"/>
              <a:gd name="connsiteY6" fmla="*/ 79200 h 561600"/>
              <a:gd name="connsiteX7" fmla="*/ 784800 w 1137600"/>
              <a:gd name="connsiteY7" fmla="*/ 86400 h 561600"/>
              <a:gd name="connsiteX8" fmla="*/ 763200 w 1137600"/>
              <a:gd name="connsiteY8" fmla="*/ 93600 h 561600"/>
              <a:gd name="connsiteX9" fmla="*/ 720000 w 1137600"/>
              <a:gd name="connsiteY9" fmla="*/ 122400 h 561600"/>
              <a:gd name="connsiteX10" fmla="*/ 698400 w 1137600"/>
              <a:gd name="connsiteY10" fmla="*/ 136800 h 561600"/>
              <a:gd name="connsiteX11" fmla="*/ 655200 w 1137600"/>
              <a:gd name="connsiteY11" fmla="*/ 158400 h 561600"/>
              <a:gd name="connsiteX12" fmla="*/ 633600 w 1137600"/>
              <a:gd name="connsiteY12" fmla="*/ 165600 h 561600"/>
              <a:gd name="connsiteX13" fmla="*/ 568800 w 1137600"/>
              <a:gd name="connsiteY13" fmla="*/ 208800 h 561600"/>
              <a:gd name="connsiteX14" fmla="*/ 547200 w 1137600"/>
              <a:gd name="connsiteY14" fmla="*/ 223200 h 561600"/>
              <a:gd name="connsiteX15" fmla="*/ 504000 w 1137600"/>
              <a:gd name="connsiteY15" fmla="*/ 237600 h 561600"/>
              <a:gd name="connsiteX16" fmla="*/ 482400 w 1137600"/>
              <a:gd name="connsiteY16" fmla="*/ 252000 h 561600"/>
              <a:gd name="connsiteX17" fmla="*/ 439200 w 1137600"/>
              <a:gd name="connsiteY17" fmla="*/ 266400 h 561600"/>
              <a:gd name="connsiteX18" fmla="*/ 396000 w 1137600"/>
              <a:gd name="connsiteY18" fmla="*/ 295200 h 561600"/>
              <a:gd name="connsiteX19" fmla="*/ 374400 w 1137600"/>
              <a:gd name="connsiteY19" fmla="*/ 302400 h 561600"/>
              <a:gd name="connsiteX20" fmla="*/ 331200 w 1137600"/>
              <a:gd name="connsiteY20" fmla="*/ 338400 h 561600"/>
              <a:gd name="connsiteX21" fmla="*/ 309600 w 1137600"/>
              <a:gd name="connsiteY21" fmla="*/ 352800 h 561600"/>
              <a:gd name="connsiteX22" fmla="*/ 288000 w 1137600"/>
              <a:gd name="connsiteY22" fmla="*/ 374400 h 561600"/>
              <a:gd name="connsiteX23" fmla="*/ 244800 w 1137600"/>
              <a:gd name="connsiteY23" fmla="*/ 403200 h 561600"/>
              <a:gd name="connsiteX24" fmla="*/ 223200 w 1137600"/>
              <a:gd name="connsiteY24" fmla="*/ 424800 h 561600"/>
              <a:gd name="connsiteX25" fmla="*/ 201600 w 1137600"/>
              <a:gd name="connsiteY25" fmla="*/ 432000 h 561600"/>
              <a:gd name="connsiteX26" fmla="*/ 180000 w 1137600"/>
              <a:gd name="connsiteY26" fmla="*/ 446400 h 561600"/>
              <a:gd name="connsiteX27" fmla="*/ 158400 w 1137600"/>
              <a:gd name="connsiteY27" fmla="*/ 453600 h 561600"/>
              <a:gd name="connsiteX28" fmla="*/ 136800 w 1137600"/>
              <a:gd name="connsiteY28" fmla="*/ 468000 h 561600"/>
              <a:gd name="connsiteX29" fmla="*/ 115200 w 1137600"/>
              <a:gd name="connsiteY29" fmla="*/ 475200 h 561600"/>
              <a:gd name="connsiteX30" fmla="*/ 93600 w 1137600"/>
              <a:gd name="connsiteY30" fmla="*/ 489600 h 561600"/>
              <a:gd name="connsiteX31" fmla="*/ 50400 w 1137600"/>
              <a:gd name="connsiteY31" fmla="*/ 511200 h 561600"/>
              <a:gd name="connsiteX32" fmla="*/ 14400 w 1137600"/>
              <a:gd name="connsiteY32" fmla="*/ 554400 h 561600"/>
              <a:gd name="connsiteX33" fmla="*/ 0 w 1137600"/>
              <a:gd name="connsiteY33" fmla="*/ 56160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7600" h="561600">
                <a:moveTo>
                  <a:pt x="1137600" y="0"/>
                </a:moveTo>
                <a:cubicBezTo>
                  <a:pt x="1120800" y="2400"/>
                  <a:pt x="1103841" y="3872"/>
                  <a:pt x="1087200" y="7200"/>
                </a:cubicBezTo>
                <a:cubicBezTo>
                  <a:pt x="1079758" y="8688"/>
                  <a:pt x="1072963" y="12559"/>
                  <a:pt x="1065600" y="14400"/>
                </a:cubicBezTo>
                <a:cubicBezTo>
                  <a:pt x="1053728" y="17368"/>
                  <a:pt x="1041671" y="19588"/>
                  <a:pt x="1029600" y="21600"/>
                </a:cubicBezTo>
                <a:cubicBezTo>
                  <a:pt x="1012860" y="24390"/>
                  <a:pt x="995897" y="25764"/>
                  <a:pt x="979200" y="28800"/>
                </a:cubicBezTo>
                <a:cubicBezTo>
                  <a:pt x="937299" y="36418"/>
                  <a:pt x="957296" y="37876"/>
                  <a:pt x="907200" y="50400"/>
                </a:cubicBezTo>
                <a:cubicBezTo>
                  <a:pt x="834874" y="68481"/>
                  <a:pt x="868375" y="58542"/>
                  <a:pt x="806400" y="79200"/>
                </a:cubicBezTo>
                <a:lnTo>
                  <a:pt x="784800" y="86400"/>
                </a:lnTo>
                <a:cubicBezTo>
                  <a:pt x="777600" y="88800"/>
                  <a:pt x="769515" y="89390"/>
                  <a:pt x="763200" y="93600"/>
                </a:cubicBezTo>
                <a:lnTo>
                  <a:pt x="720000" y="122400"/>
                </a:lnTo>
                <a:cubicBezTo>
                  <a:pt x="712800" y="127200"/>
                  <a:pt x="706609" y="134064"/>
                  <a:pt x="698400" y="136800"/>
                </a:cubicBezTo>
                <a:cubicBezTo>
                  <a:pt x="644108" y="154897"/>
                  <a:pt x="711030" y="130485"/>
                  <a:pt x="655200" y="158400"/>
                </a:cubicBezTo>
                <a:cubicBezTo>
                  <a:pt x="648412" y="161794"/>
                  <a:pt x="640234" y="161914"/>
                  <a:pt x="633600" y="165600"/>
                </a:cubicBezTo>
                <a:lnTo>
                  <a:pt x="568800" y="208800"/>
                </a:lnTo>
                <a:cubicBezTo>
                  <a:pt x="561600" y="213600"/>
                  <a:pt x="555409" y="220464"/>
                  <a:pt x="547200" y="223200"/>
                </a:cubicBezTo>
                <a:cubicBezTo>
                  <a:pt x="532800" y="228000"/>
                  <a:pt x="516630" y="229180"/>
                  <a:pt x="504000" y="237600"/>
                </a:cubicBezTo>
                <a:cubicBezTo>
                  <a:pt x="496800" y="242400"/>
                  <a:pt x="490308" y="248486"/>
                  <a:pt x="482400" y="252000"/>
                </a:cubicBezTo>
                <a:cubicBezTo>
                  <a:pt x="468529" y="258165"/>
                  <a:pt x="451830" y="257980"/>
                  <a:pt x="439200" y="266400"/>
                </a:cubicBezTo>
                <a:cubicBezTo>
                  <a:pt x="424800" y="276000"/>
                  <a:pt x="412419" y="289727"/>
                  <a:pt x="396000" y="295200"/>
                </a:cubicBezTo>
                <a:cubicBezTo>
                  <a:pt x="388800" y="297600"/>
                  <a:pt x="381188" y="299006"/>
                  <a:pt x="374400" y="302400"/>
                </a:cubicBezTo>
                <a:cubicBezTo>
                  <a:pt x="347586" y="315807"/>
                  <a:pt x="355085" y="318496"/>
                  <a:pt x="331200" y="338400"/>
                </a:cubicBezTo>
                <a:cubicBezTo>
                  <a:pt x="324552" y="343940"/>
                  <a:pt x="316248" y="347260"/>
                  <a:pt x="309600" y="352800"/>
                </a:cubicBezTo>
                <a:cubicBezTo>
                  <a:pt x="301778" y="359319"/>
                  <a:pt x="296037" y="368149"/>
                  <a:pt x="288000" y="374400"/>
                </a:cubicBezTo>
                <a:cubicBezTo>
                  <a:pt x="274339" y="385025"/>
                  <a:pt x="257038" y="390962"/>
                  <a:pt x="244800" y="403200"/>
                </a:cubicBezTo>
                <a:cubicBezTo>
                  <a:pt x="237600" y="410400"/>
                  <a:pt x="231672" y="419152"/>
                  <a:pt x="223200" y="424800"/>
                </a:cubicBezTo>
                <a:cubicBezTo>
                  <a:pt x="216885" y="429010"/>
                  <a:pt x="208388" y="428606"/>
                  <a:pt x="201600" y="432000"/>
                </a:cubicBezTo>
                <a:cubicBezTo>
                  <a:pt x="193860" y="435870"/>
                  <a:pt x="187740" y="442530"/>
                  <a:pt x="180000" y="446400"/>
                </a:cubicBezTo>
                <a:cubicBezTo>
                  <a:pt x="173212" y="449794"/>
                  <a:pt x="165188" y="450206"/>
                  <a:pt x="158400" y="453600"/>
                </a:cubicBezTo>
                <a:cubicBezTo>
                  <a:pt x="150660" y="457470"/>
                  <a:pt x="144540" y="464130"/>
                  <a:pt x="136800" y="468000"/>
                </a:cubicBezTo>
                <a:cubicBezTo>
                  <a:pt x="130012" y="471394"/>
                  <a:pt x="121988" y="471806"/>
                  <a:pt x="115200" y="475200"/>
                </a:cubicBezTo>
                <a:cubicBezTo>
                  <a:pt x="107460" y="479070"/>
                  <a:pt x="101340" y="485730"/>
                  <a:pt x="93600" y="489600"/>
                </a:cubicBezTo>
                <a:cubicBezTo>
                  <a:pt x="61128" y="505836"/>
                  <a:pt x="81351" y="485407"/>
                  <a:pt x="50400" y="511200"/>
                </a:cubicBezTo>
                <a:cubicBezTo>
                  <a:pt x="-20372" y="570176"/>
                  <a:pt x="71036" y="497764"/>
                  <a:pt x="14400" y="554400"/>
                </a:cubicBezTo>
                <a:cubicBezTo>
                  <a:pt x="10605" y="558195"/>
                  <a:pt x="4800" y="559200"/>
                  <a:pt x="0" y="561600"/>
                </a:cubicBezTo>
              </a:path>
            </a:pathLst>
          </a:custGeom>
          <a:noFill/>
          <a:ln>
            <a:solidFill>
              <a:srgbClr val="FFD5D5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19994319">
            <a:off x="5642789" y="4089534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42B9369-D1E3-4D1F-9457-2EB5D37E41D8}"/>
              </a:ext>
            </a:extLst>
          </p:cNvPr>
          <p:cNvSpPr/>
          <p:nvPr/>
        </p:nvSpPr>
        <p:spPr>
          <a:xfrm>
            <a:off x="4746672" y="5271254"/>
            <a:ext cx="1122363" cy="806865"/>
          </a:xfrm>
          <a:prstGeom prst="wedgeEllipseCallout">
            <a:avLst>
              <a:gd name="adj1" fmla="val -27161"/>
              <a:gd name="adj2" fmla="val 73503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Query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56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081"/>
            <a:ext cx="7772400" cy="962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Query Range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" y="1498224"/>
            <a:ext cx="4250946" cy="512240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The current position of query object </a:t>
            </a:r>
            <a:r>
              <a:rPr lang="en-US" altLang="zh-CN" i="1" dirty="0">
                <a:latin typeface="Comic Sans MS" pitchFamily="66" charset="0"/>
                <a:ea typeface="宋体" pitchFamily="2" charset="-122"/>
              </a:rPr>
              <a:t>Q defines the current query range (orange color) </a:t>
            </a:r>
            <a:r>
              <a:rPr lang="en-US" altLang="zh-CN" i="1" baseline="-250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 </a:t>
            </a:r>
          </a:p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A query range overlaps with a set of road segments (edges in white)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1828800" y="6324600"/>
            <a:ext cx="4800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sz="2400" i="0">
              <a:ea typeface="宋体" pitchFamily="2" charset="-12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31925" y="536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0"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9" y="1498224"/>
            <a:ext cx="4131143" cy="34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081"/>
            <a:ext cx="7772400" cy="962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Monitoring Region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" y="1498224"/>
            <a:ext cx="4250946" cy="512240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As Q moves along its current road segment E, the set of white segments changes</a:t>
            </a:r>
          </a:p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The spatial union of the aforementioned white segments is the monitoring region for Q </a:t>
            </a:r>
            <a:r>
              <a:rPr lang="en-US" altLang="zh-CN" dirty="0" err="1">
                <a:latin typeface="Comic Sans MS" pitchFamily="66" charset="0"/>
                <a:ea typeface="宋体" pitchFamily="2" charset="-122"/>
              </a:rPr>
              <a:t>w.r.t.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 E  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1828800" y="6324600"/>
            <a:ext cx="4800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sz="2400" i="0">
              <a:ea typeface="宋体" pitchFamily="2" charset="-12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31925" y="536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0"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9" y="1498224"/>
            <a:ext cx="4131143" cy="34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081"/>
            <a:ext cx="7772400" cy="962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Monitoring Region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" y="1498224"/>
            <a:ext cx="4250946" cy="512240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As Q moves along its current road segment E, the set of white segments changes</a:t>
            </a:r>
          </a:p>
          <a:p>
            <a:pPr marL="461963" indent="-425450">
              <a:lnSpc>
                <a:spcPct val="120000"/>
              </a:lnSpc>
              <a:spcAft>
                <a:spcPct val="50000"/>
              </a:spcAft>
            </a:pPr>
            <a:r>
              <a:rPr lang="en-US" altLang="zh-CN" dirty="0">
                <a:latin typeface="Comic Sans MS" pitchFamily="66" charset="0"/>
                <a:ea typeface="宋体" pitchFamily="2" charset="-122"/>
              </a:rPr>
              <a:t>The spatial union of the aforementioned white segments is the monitoring region for Q </a:t>
            </a:r>
            <a:r>
              <a:rPr lang="en-US" altLang="zh-CN" dirty="0" err="1">
                <a:latin typeface="Comic Sans MS" pitchFamily="66" charset="0"/>
                <a:ea typeface="宋体" pitchFamily="2" charset="-122"/>
              </a:rPr>
              <a:t>w.r.t.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 E  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1828800" y="6324600"/>
            <a:ext cx="4800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sz="2400" i="0">
              <a:ea typeface="宋体" pitchFamily="2" charset="-12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31925" y="536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0">
              <a:latin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7A44BF-C180-4B73-B0FC-19580E3668C5}"/>
              </a:ext>
            </a:extLst>
          </p:cNvPr>
          <p:cNvSpPr txBox="1"/>
          <p:nvPr/>
        </p:nvSpPr>
        <p:spPr>
          <a:xfrm>
            <a:off x="4755022" y="5180694"/>
            <a:ext cx="4143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BDB77"/>
                </a:solidFill>
              </a:rPr>
              <a:t>Monitoring Region</a:t>
            </a:r>
            <a:r>
              <a:rPr lang="en-US" sz="2000" dirty="0">
                <a:solidFill>
                  <a:srgbClr val="ABDB77"/>
                </a:solidFill>
              </a:rPr>
              <a:t>:  The portion of the map relevant to the query while the query object is in its current road segment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ED159-D18E-4D00-A4C1-D3D4655F8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447062" cy="2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497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Monitoring Region Example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1828800" y="6324600"/>
            <a:ext cx="4800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sz="2400" i="0">
              <a:ea typeface="宋体" pitchFamily="2" charset="-12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33352" y="5234354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0">
              <a:latin typeface="Tahom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01806"/>
              </p:ext>
            </p:extLst>
          </p:nvPr>
        </p:nvGraphicFramePr>
        <p:xfrm>
          <a:off x="354199" y="1219200"/>
          <a:ext cx="25094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237">
                  <a:extLst>
                    <a:ext uri="{9D8B030D-6E8A-4147-A177-3AD203B41FA5}">
                      <a16:colId xmlns:a16="http://schemas.microsoft.com/office/drawing/2014/main" val="2946308823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951120230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13836727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544080038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781239302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65173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8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3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7430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>
            <a:endCxn id="15" idx="6"/>
          </p:cNvCxnSpPr>
          <p:nvPr/>
        </p:nvCxnSpPr>
        <p:spPr>
          <a:xfrm flipH="1">
            <a:off x="1695844" y="2331720"/>
            <a:ext cx="513956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7772" y="2331720"/>
            <a:ext cx="513956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8910" y="1841817"/>
            <a:ext cx="0" cy="45720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08910" y="2331720"/>
            <a:ext cx="0" cy="500697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63594" y="2274372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22190" y="2148248"/>
            <a:ext cx="0" cy="377388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91348" y="2137684"/>
            <a:ext cx="4283" cy="387952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479331" y="1948497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1132" y="2698708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24205"/>
              </p:ext>
            </p:extLst>
          </p:nvPr>
        </p:nvGraphicFramePr>
        <p:xfrm>
          <a:off x="3304752" y="1219200"/>
          <a:ext cx="25094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237">
                  <a:extLst>
                    <a:ext uri="{9D8B030D-6E8A-4147-A177-3AD203B41FA5}">
                      <a16:colId xmlns:a16="http://schemas.microsoft.com/office/drawing/2014/main" val="2946308823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951120230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13836727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544080038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781239302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65173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8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3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7430"/>
                  </a:ext>
                </a:extLst>
              </a:tr>
            </a:tbl>
          </a:graphicData>
        </a:graphic>
      </p:graphicFrame>
      <p:cxnSp>
        <p:nvCxnSpPr>
          <p:cNvPr id="37" name="Straight Connector 36"/>
          <p:cNvCxnSpPr>
            <a:endCxn id="41" idx="6"/>
          </p:cNvCxnSpPr>
          <p:nvPr/>
        </p:nvCxnSpPr>
        <p:spPr>
          <a:xfrm flipH="1">
            <a:off x="4818303" y="2331720"/>
            <a:ext cx="591897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165773" y="2331720"/>
            <a:ext cx="513956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8862" y="1967416"/>
            <a:ext cx="601" cy="331601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59463" y="2331720"/>
            <a:ext cx="0" cy="366988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86053" y="2274372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972743" y="1981640"/>
            <a:ext cx="2329" cy="698377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13463"/>
              </p:ext>
            </p:extLst>
          </p:nvPr>
        </p:nvGraphicFramePr>
        <p:xfrm>
          <a:off x="6235861" y="1219200"/>
          <a:ext cx="25094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237">
                  <a:extLst>
                    <a:ext uri="{9D8B030D-6E8A-4147-A177-3AD203B41FA5}">
                      <a16:colId xmlns:a16="http://schemas.microsoft.com/office/drawing/2014/main" val="2946308823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951120230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13836727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544080038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781239302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65173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8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3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7430"/>
                  </a:ext>
                </a:extLst>
              </a:tr>
            </a:tbl>
          </a:graphicData>
        </a:graphic>
      </p:graphicFrame>
      <p:cxnSp>
        <p:nvCxnSpPr>
          <p:cNvPr id="55" name="Straight Connector 54"/>
          <p:cNvCxnSpPr>
            <a:endCxn id="59" idx="6"/>
          </p:cNvCxnSpPr>
          <p:nvPr/>
        </p:nvCxnSpPr>
        <p:spPr>
          <a:xfrm flipH="1">
            <a:off x="7950387" y="2336571"/>
            <a:ext cx="591897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04181" y="2330828"/>
            <a:ext cx="513956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85772" y="2162908"/>
            <a:ext cx="5476" cy="352306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07458" y="2394782"/>
            <a:ext cx="0" cy="437635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07458" y="1784536"/>
            <a:ext cx="1195" cy="502052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8317379" y="2173330"/>
            <a:ext cx="5476" cy="352306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746728" y="1960639"/>
            <a:ext cx="312079" cy="47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746728" y="2699404"/>
            <a:ext cx="312079" cy="47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146" name="Content Placeholder 432145"/>
          <p:cNvSpPr>
            <a:spLocks noGrp="1"/>
          </p:cNvSpPr>
          <p:nvPr>
            <p:ph idx="1"/>
          </p:nvPr>
        </p:nvSpPr>
        <p:spPr>
          <a:xfrm>
            <a:off x="6295256" y="3993452"/>
            <a:ext cx="2605383" cy="2346991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400" dirty="0"/>
              <a:t>Monitoring region consists of road segments relevant to the query from Time 1 to Time 3 (moving along S</a:t>
            </a:r>
            <a:r>
              <a:rPr lang="en-US" sz="2400" baseline="-25000" dirty="0"/>
              <a:t>i</a:t>
            </a:r>
            <a:r>
              <a:rPr lang="en-US" sz="2400" dirty="0"/>
              <a:t>)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04017"/>
              </p:ext>
            </p:extLst>
          </p:nvPr>
        </p:nvGraphicFramePr>
        <p:xfrm>
          <a:off x="329739" y="4099560"/>
          <a:ext cx="25094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237">
                  <a:extLst>
                    <a:ext uri="{9D8B030D-6E8A-4147-A177-3AD203B41FA5}">
                      <a16:colId xmlns:a16="http://schemas.microsoft.com/office/drawing/2014/main" val="2946308823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951120230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13836727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544080038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781239302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65173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8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3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7430"/>
                  </a:ext>
                </a:extLst>
              </a:tr>
            </a:tbl>
          </a:graphicData>
        </a:graphic>
      </p:graphicFrame>
      <p:cxnSp>
        <p:nvCxnSpPr>
          <p:cNvPr id="76" name="Straight Connector 75"/>
          <p:cNvCxnSpPr>
            <a:endCxn id="80" idx="6"/>
          </p:cNvCxnSpPr>
          <p:nvPr/>
        </p:nvCxnSpPr>
        <p:spPr>
          <a:xfrm flipH="1">
            <a:off x="1671384" y="5209784"/>
            <a:ext cx="911152" cy="2296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023312" y="5212080"/>
            <a:ext cx="513956" cy="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84450" y="4722177"/>
            <a:ext cx="0" cy="45720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84450" y="5212080"/>
            <a:ext cx="0" cy="500697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1539134" y="5154732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1999817" y="4722177"/>
            <a:ext cx="0" cy="990600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66888" y="5018044"/>
            <a:ext cx="4283" cy="387952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454871" y="4828857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456672" y="5579068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818137" y="2279223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902777" y="5154732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2148" name="Straight Arrow Connector 432147"/>
          <p:cNvCxnSpPr/>
          <p:nvPr/>
        </p:nvCxnSpPr>
        <p:spPr>
          <a:xfrm>
            <a:off x="1605259" y="5215216"/>
            <a:ext cx="3636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872807" y="4836136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1878827" y="5579373"/>
            <a:ext cx="249845" cy="4729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409852" y="5024893"/>
            <a:ext cx="4283" cy="387952"/>
          </a:xfrm>
          <a:prstGeom prst="line">
            <a:avLst/>
          </a:prstGeom>
          <a:ln w="57150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4285391" y="523205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0">
              <a:latin typeface="Tahoma" pitchFamily="34" charset="0"/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83586"/>
              </p:ext>
            </p:extLst>
          </p:nvPr>
        </p:nvGraphicFramePr>
        <p:xfrm>
          <a:off x="3281778" y="4097264"/>
          <a:ext cx="25094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237">
                  <a:extLst>
                    <a:ext uri="{9D8B030D-6E8A-4147-A177-3AD203B41FA5}">
                      <a16:colId xmlns:a16="http://schemas.microsoft.com/office/drawing/2014/main" val="2946308823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951120230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13836727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1544080038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781239302"/>
                    </a:ext>
                  </a:extLst>
                </a:gridCol>
                <a:gridCol w="418237">
                  <a:extLst>
                    <a:ext uri="{9D8B030D-6E8A-4147-A177-3AD203B41FA5}">
                      <a16:colId xmlns:a16="http://schemas.microsoft.com/office/drawing/2014/main" val="365173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8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3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7430"/>
                  </a:ext>
                </a:extLst>
              </a:tr>
            </a:tbl>
          </a:graphicData>
        </a:graphic>
      </p:graphicFrame>
      <p:cxnSp>
        <p:nvCxnSpPr>
          <p:cNvPr id="107" name="Straight Connector 106"/>
          <p:cNvCxnSpPr>
            <a:stCxn id="106" idx="3"/>
            <a:endCxn id="111" idx="6"/>
          </p:cNvCxnSpPr>
          <p:nvPr/>
        </p:nvCxnSpPr>
        <p:spPr>
          <a:xfrm flipH="1">
            <a:off x="4623423" y="5209784"/>
            <a:ext cx="1167777" cy="0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711427" y="5207488"/>
            <a:ext cx="777880" cy="2296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536489" y="4436576"/>
            <a:ext cx="0" cy="740505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536489" y="5209784"/>
            <a:ext cx="0" cy="754820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491173" y="5152436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4949527" y="4436576"/>
            <a:ext cx="843" cy="1528028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110425" y="4840865"/>
            <a:ext cx="18312" cy="737838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4854816" y="5152436"/>
            <a:ext cx="132250" cy="11469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557298" y="5212920"/>
            <a:ext cx="3636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4093872" y="4833475"/>
            <a:ext cx="1269686" cy="2661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123452" y="5578703"/>
            <a:ext cx="1254469" cy="2798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63558" y="4833586"/>
            <a:ext cx="14363" cy="750211"/>
          </a:xfrm>
          <a:prstGeom prst="line">
            <a:avLst/>
          </a:prstGeom>
          <a:ln w="57150">
            <a:solidFill>
              <a:srgbClr val="B68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8600" y="3501588"/>
            <a:ext cx="222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Time 1 (Entering S</a:t>
            </a:r>
            <a:r>
              <a:rPr lang="en-US" baseline="-25000" dirty="0">
                <a:solidFill>
                  <a:srgbClr val="92D050"/>
                </a:solidFill>
              </a:rPr>
              <a:t>i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200400" y="3499292"/>
            <a:ext cx="153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Time 2 (In S</a:t>
            </a:r>
            <a:r>
              <a:rPr lang="en-US" baseline="-25000" dirty="0">
                <a:solidFill>
                  <a:srgbClr val="92D050"/>
                </a:solidFill>
              </a:rPr>
              <a:t>i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153280" y="3499292"/>
            <a:ext cx="20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Time 3 (Exiting S</a:t>
            </a:r>
            <a:r>
              <a:rPr lang="en-US" baseline="-25000" dirty="0">
                <a:solidFill>
                  <a:srgbClr val="92D050"/>
                </a:solidFill>
              </a:rPr>
              <a:t>i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95873" y="6333970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Spatial union of Times 1-3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150275" y="6322225"/>
            <a:ext cx="27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Monitoring region </a:t>
            </a:r>
            <a:r>
              <a:rPr lang="en-US" dirty="0" err="1">
                <a:solidFill>
                  <a:srgbClr val="92D050"/>
                </a:solidFill>
              </a:rPr>
              <a:t>w.r.t.</a:t>
            </a:r>
            <a:r>
              <a:rPr lang="en-US" dirty="0">
                <a:solidFill>
                  <a:srgbClr val="92D050"/>
                </a:solidFill>
              </a:rPr>
              <a:t> S</a:t>
            </a:r>
            <a:r>
              <a:rPr lang="en-US" baseline="-25000" dirty="0">
                <a:solidFill>
                  <a:srgbClr val="92D050"/>
                </a:solidFill>
              </a:rPr>
              <a:t>i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99D343F-B294-43D1-9361-6A4AA595F90E}"/>
              </a:ext>
            </a:extLst>
          </p:cNvPr>
          <p:cNvSpPr/>
          <p:nvPr/>
        </p:nvSpPr>
        <p:spPr>
          <a:xfrm>
            <a:off x="1768443" y="1219200"/>
            <a:ext cx="974757" cy="788662"/>
          </a:xfrm>
          <a:prstGeom prst="wedgeRoundRectCallout">
            <a:avLst>
              <a:gd name="adj1" fmla="val -28336"/>
              <a:gd name="adj2" fmla="val 110875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chemeClr val="bg1"/>
                </a:solidFill>
              </a:rPr>
              <a:t>Road segment S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094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3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1" grpId="0" animBg="1"/>
      <p:bldP spid="432146" grpId="0" build="p"/>
      <p:bldP spid="80" grpId="0" animBg="1"/>
      <p:bldP spid="59" grpId="0" animBg="1"/>
      <p:bldP spid="85" grpId="0" animBg="1"/>
      <p:bldP spid="105" grpId="0"/>
      <p:bldP spid="111" grpId="0" animBg="1"/>
      <p:bldP spid="116" grpId="0" animBg="1"/>
      <p:bldP spid="137" grpId="0"/>
      <p:bldP spid="138" grpId="0"/>
      <p:bldP spid="139" grpId="0"/>
      <p:bldP spid="14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19" y="292133"/>
            <a:ext cx="4472981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Monitoring Region Example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548" y="1691644"/>
            <a:ext cx="3810000" cy="1371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Consider a query object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Q</a:t>
            </a: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  moving on edge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n</a:t>
            </a:r>
            <a:r>
              <a:rPr lang="en-US" sz="2400" i="1" baseline="-25000" dirty="0">
                <a:solidFill>
                  <a:srgbClr val="99CCFF"/>
                </a:solidFill>
                <a:latin typeface="Comic Sans MS" pitchFamily="66" charset="0"/>
              </a:rPr>
              <a:t>1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n</a:t>
            </a:r>
            <a:r>
              <a:rPr lang="en-US" sz="2400" i="1" baseline="-25000" dirty="0">
                <a:solidFill>
                  <a:srgbClr val="99CCFF"/>
                </a:solidFill>
                <a:latin typeface="Comic Sans MS" pitchFamily="66" charset="0"/>
              </a:rPr>
              <a:t>6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with a query range of 5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81000" y="3124200"/>
            <a:ext cx="3505200" cy="2895600"/>
            <a:chOff x="381000" y="2667000"/>
            <a:chExt cx="3562350" cy="3048000"/>
          </a:xfrm>
        </p:grpSpPr>
        <p:sp>
          <p:nvSpPr>
            <p:cNvPr id="50178" name="Rectangle 68"/>
            <p:cNvSpPr>
              <a:spLocks noChangeArrowheads="1"/>
            </p:cNvSpPr>
            <p:nvPr/>
          </p:nvSpPr>
          <p:spPr bwMode="auto">
            <a:xfrm>
              <a:off x="381000" y="2667000"/>
              <a:ext cx="3562350" cy="304800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 flipV="1">
              <a:off x="1663700" y="3581400"/>
              <a:ext cx="57626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Line 16"/>
            <p:cNvSpPr>
              <a:spLocks noChangeShapeType="1"/>
            </p:cNvSpPr>
            <p:nvPr/>
          </p:nvSpPr>
          <p:spPr bwMode="auto">
            <a:xfrm flipV="1">
              <a:off x="1524000" y="4035424"/>
              <a:ext cx="858838" cy="30253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7"/>
            <p:cNvSpPr>
              <a:spLocks noChangeShapeType="1"/>
            </p:cNvSpPr>
            <p:nvPr/>
          </p:nvSpPr>
          <p:spPr bwMode="auto">
            <a:xfrm flipH="1">
              <a:off x="1533525" y="3606800"/>
              <a:ext cx="142875" cy="71755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Line 18"/>
            <p:cNvSpPr>
              <a:spLocks noChangeShapeType="1"/>
            </p:cNvSpPr>
            <p:nvPr/>
          </p:nvSpPr>
          <p:spPr bwMode="auto">
            <a:xfrm>
              <a:off x="2209800" y="3609975"/>
              <a:ext cx="142875" cy="42862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9"/>
            <p:cNvSpPr>
              <a:spLocks noChangeShapeType="1"/>
            </p:cNvSpPr>
            <p:nvPr/>
          </p:nvSpPr>
          <p:spPr bwMode="auto">
            <a:xfrm flipH="1">
              <a:off x="655638" y="3030538"/>
              <a:ext cx="576262" cy="4302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20"/>
            <p:cNvSpPr>
              <a:spLocks noChangeShapeType="1"/>
            </p:cNvSpPr>
            <p:nvPr/>
          </p:nvSpPr>
          <p:spPr bwMode="auto">
            <a:xfrm flipV="1">
              <a:off x="1231900" y="2740025"/>
              <a:ext cx="431800" cy="2905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1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7" name="Text Box 22"/>
            <p:cNvSpPr txBox="1">
              <a:spLocks noChangeArrowheads="1"/>
            </p:cNvSpPr>
            <p:nvPr/>
          </p:nvSpPr>
          <p:spPr bwMode="auto">
            <a:xfrm>
              <a:off x="2463800" y="4035425"/>
              <a:ext cx="2873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6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8" name="Text Box 23"/>
            <p:cNvSpPr txBox="1">
              <a:spLocks noChangeArrowheads="1"/>
            </p:cNvSpPr>
            <p:nvPr/>
          </p:nvSpPr>
          <p:spPr bwMode="auto">
            <a:xfrm>
              <a:off x="1458913" y="3429000"/>
              <a:ext cx="217487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2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9" name="Text Box 24"/>
            <p:cNvSpPr txBox="1">
              <a:spLocks noChangeArrowheads="1"/>
            </p:cNvSpPr>
            <p:nvPr/>
          </p:nvSpPr>
          <p:spPr bwMode="auto">
            <a:xfrm>
              <a:off x="2239963" y="3316288"/>
              <a:ext cx="287337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3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0" name="Text Box 25"/>
            <p:cNvSpPr txBox="1">
              <a:spLocks noChangeArrowheads="1"/>
            </p:cNvSpPr>
            <p:nvPr/>
          </p:nvSpPr>
          <p:spPr bwMode="auto">
            <a:xfrm>
              <a:off x="1087438" y="2740025"/>
              <a:ext cx="290512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10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1" name="Text Box 26"/>
            <p:cNvSpPr txBox="1">
              <a:spLocks noChangeArrowheads="1"/>
            </p:cNvSpPr>
            <p:nvPr/>
          </p:nvSpPr>
          <p:spPr bwMode="auto">
            <a:xfrm>
              <a:off x="512763" y="4900613"/>
              <a:ext cx="2889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9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2" name="Text Box 27"/>
            <p:cNvSpPr txBox="1">
              <a:spLocks noChangeArrowheads="1"/>
            </p:cNvSpPr>
            <p:nvPr/>
          </p:nvSpPr>
          <p:spPr bwMode="auto">
            <a:xfrm>
              <a:off x="2703513" y="4979988"/>
              <a:ext cx="2873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7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3" name="Text Box 28"/>
            <p:cNvSpPr txBox="1">
              <a:spLocks noChangeArrowheads="1"/>
            </p:cNvSpPr>
            <p:nvPr/>
          </p:nvSpPr>
          <p:spPr bwMode="auto">
            <a:xfrm>
              <a:off x="1030288" y="5330825"/>
              <a:ext cx="2873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8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4" name="Text Box 29"/>
            <p:cNvSpPr txBox="1">
              <a:spLocks noChangeArrowheads="1"/>
            </p:cNvSpPr>
            <p:nvPr/>
          </p:nvSpPr>
          <p:spPr bwMode="auto">
            <a:xfrm>
              <a:off x="3657600" y="3886200"/>
              <a:ext cx="2857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5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5" name="Text Box 30"/>
            <p:cNvSpPr txBox="1">
              <a:spLocks noChangeArrowheads="1"/>
            </p:cNvSpPr>
            <p:nvPr/>
          </p:nvSpPr>
          <p:spPr bwMode="auto">
            <a:xfrm>
              <a:off x="3246438" y="3317875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4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6" name="Text Box 31"/>
            <p:cNvSpPr txBox="1">
              <a:spLocks noChangeArrowheads="1"/>
            </p:cNvSpPr>
            <p:nvPr/>
          </p:nvSpPr>
          <p:spPr bwMode="auto">
            <a:xfrm>
              <a:off x="1752600" y="4254500"/>
              <a:ext cx="188913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4</a:t>
              </a:r>
            </a:p>
          </p:txBody>
        </p:sp>
        <p:sp>
          <p:nvSpPr>
            <p:cNvPr id="50207" name="Text Box 32"/>
            <p:cNvSpPr txBox="1">
              <a:spLocks noChangeArrowheads="1"/>
            </p:cNvSpPr>
            <p:nvPr/>
          </p:nvSpPr>
          <p:spPr bwMode="auto">
            <a:xfrm>
              <a:off x="1457325" y="38290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3</a:t>
              </a:r>
            </a:p>
          </p:txBody>
        </p:sp>
        <p:sp>
          <p:nvSpPr>
            <p:cNvPr id="50208" name="Text Box 33"/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460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50209" name="Text Box 34"/>
            <p:cNvSpPr txBox="1">
              <a:spLocks noChangeArrowheads="1"/>
            </p:cNvSpPr>
            <p:nvPr/>
          </p:nvSpPr>
          <p:spPr bwMode="auto">
            <a:xfrm>
              <a:off x="2362200" y="3676650"/>
              <a:ext cx="144463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50210" name="Text Box 35"/>
            <p:cNvSpPr txBox="1">
              <a:spLocks noChangeArrowheads="1"/>
            </p:cNvSpPr>
            <p:nvPr/>
          </p:nvSpPr>
          <p:spPr bwMode="auto">
            <a:xfrm>
              <a:off x="1447800" y="3030538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0">
                  <a:latin typeface="Tahoma" pitchFamily="34" charset="0"/>
                </a:rPr>
                <a:t>4</a:t>
              </a:r>
            </a:p>
          </p:txBody>
        </p:sp>
        <p:sp>
          <p:nvSpPr>
            <p:cNvPr id="50211" name="Text Box 36"/>
            <p:cNvSpPr txBox="1">
              <a:spLocks noChangeArrowheads="1"/>
            </p:cNvSpPr>
            <p:nvPr/>
          </p:nvSpPr>
          <p:spPr bwMode="auto">
            <a:xfrm>
              <a:off x="801688" y="4468813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2" name="Text Box 37"/>
            <p:cNvSpPr txBox="1">
              <a:spLocks noChangeArrowheads="1"/>
            </p:cNvSpPr>
            <p:nvPr/>
          </p:nvSpPr>
          <p:spPr bwMode="auto">
            <a:xfrm>
              <a:off x="1231900" y="4754563"/>
              <a:ext cx="146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3" name="Text Box 38"/>
            <p:cNvSpPr txBox="1">
              <a:spLocks noChangeArrowheads="1"/>
            </p:cNvSpPr>
            <p:nvPr/>
          </p:nvSpPr>
          <p:spPr bwMode="auto">
            <a:xfrm>
              <a:off x="2382838" y="4468813"/>
              <a:ext cx="1444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7</a:t>
              </a:r>
            </a:p>
          </p:txBody>
        </p:sp>
        <p:sp>
          <p:nvSpPr>
            <p:cNvPr id="50214" name="Text Box 39"/>
            <p:cNvSpPr txBox="1">
              <a:spLocks noChangeArrowheads="1"/>
            </p:cNvSpPr>
            <p:nvPr/>
          </p:nvSpPr>
          <p:spPr bwMode="auto">
            <a:xfrm>
              <a:off x="2971800" y="39814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5" name="Text Box 40"/>
            <p:cNvSpPr txBox="1">
              <a:spLocks noChangeArrowheads="1"/>
            </p:cNvSpPr>
            <p:nvPr/>
          </p:nvSpPr>
          <p:spPr bwMode="auto">
            <a:xfrm>
              <a:off x="2743200" y="335280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5</a:t>
              </a:r>
            </a:p>
          </p:txBody>
        </p:sp>
        <p:sp>
          <p:nvSpPr>
            <p:cNvPr id="50216" name="Line 41"/>
            <p:cNvSpPr>
              <a:spLocks noChangeShapeType="1"/>
            </p:cNvSpPr>
            <p:nvPr/>
          </p:nvSpPr>
          <p:spPr bwMode="auto">
            <a:xfrm flipV="1">
              <a:off x="3389313" y="3030538"/>
              <a:ext cx="433387" cy="5762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42"/>
            <p:cNvSpPr>
              <a:spLocks noChangeShapeType="1"/>
            </p:cNvSpPr>
            <p:nvPr/>
          </p:nvSpPr>
          <p:spPr bwMode="auto">
            <a:xfrm>
              <a:off x="3389313" y="3606800"/>
              <a:ext cx="290512" cy="285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43"/>
            <p:cNvSpPr>
              <a:spLocks noChangeShapeType="1"/>
            </p:cNvSpPr>
            <p:nvPr/>
          </p:nvSpPr>
          <p:spPr bwMode="auto">
            <a:xfrm flipH="1">
              <a:off x="3246438" y="3892550"/>
              <a:ext cx="433387" cy="10080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44"/>
            <p:cNvSpPr>
              <a:spLocks noChangeShapeType="1"/>
            </p:cNvSpPr>
            <p:nvPr/>
          </p:nvSpPr>
          <p:spPr bwMode="auto">
            <a:xfrm flipV="1">
              <a:off x="2670175" y="4900613"/>
              <a:ext cx="576263" cy="1428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45"/>
            <p:cNvSpPr>
              <a:spLocks noChangeShapeType="1"/>
            </p:cNvSpPr>
            <p:nvPr/>
          </p:nvSpPr>
          <p:spPr bwMode="auto">
            <a:xfrm flipH="1">
              <a:off x="1231900" y="5043488"/>
              <a:ext cx="1438275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46"/>
            <p:cNvSpPr>
              <a:spLocks noChangeShapeType="1"/>
            </p:cNvSpPr>
            <p:nvPr/>
          </p:nvSpPr>
          <p:spPr bwMode="auto">
            <a:xfrm>
              <a:off x="2645229" y="5045529"/>
              <a:ext cx="170996" cy="5726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47"/>
            <p:cNvSpPr>
              <a:spLocks noChangeArrowheads="1"/>
            </p:cNvSpPr>
            <p:nvPr/>
          </p:nvSpPr>
          <p:spPr bwMode="auto">
            <a:xfrm>
              <a:off x="2149475" y="4024313"/>
              <a:ext cx="123825" cy="123825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 i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50223" name="Text Box 48"/>
            <p:cNvSpPr txBox="1">
              <a:spLocks noChangeArrowheads="1"/>
            </p:cNvSpPr>
            <p:nvPr/>
          </p:nvSpPr>
          <p:spPr bwMode="auto">
            <a:xfrm>
              <a:off x="2057400" y="4130675"/>
              <a:ext cx="23971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Q</a:t>
              </a:r>
            </a:p>
          </p:txBody>
        </p:sp>
        <p:sp>
          <p:nvSpPr>
            <p:cNvPr id="50225" name="Line 50"/>
            <p:cNvSpPr>
              <a:spLocks noChangeShapeType="1"/>
            </p:cNvSpPr>
            <p:nvPr/>
          </p:nvSpPr>
          <p:spPr bwMode="auto">
            <a:xfrm flipV="1">
              <a:off x="2209800" y="3581400"/>
              <a:ext cx="1219200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51"/>
            <p:cNvSpPr>
              <a:spLocks noChangeShapeType="1"/>
            </p:cNvSpPr>
            <p:nvPr/>
          </p:nvSpPr>
          <p:spPr bwMode="auto">
            <a:xfrm>
              <a:off x="2209800" y="3581400"/>
              <a:ext cx="152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52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Line 53"/>
            <p:cNvSpPr>
              <a:spLocks noChangeShapeType="1"/>
            </p:cNvSpPr>
            <p:nvPr/>
          </p:nvSpPr>
          <p:spPr bwMode="auto">
            <a:xfrm flipH="1">
              <a:off x="512763" y="4332288"/>
              <a:ext cx="1011237" cy="55721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Line 54"/>
            <p:cNvSpPr>
              <a:spLocks noChangeShapeType="1"/>
            </p:cNvSpPr>
            <p:nvPr/>
          </p:nvSpPr>
          <p:spPr bwMode="auto">
            <a:xfrm flipH="1">
              <a:off x="1219199" y="4343400"/>
              <a:ext cx="293913" cy="114300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Line 55"/>
            <p:cNvSpPr>
              <a:spLocks noChangeShapeType="1"/>
            </p:cNvSpPr>
            <p:nvPr/>
          </p:nvSpPr>
          <p:spPr bwMode="auto">
            <a:xfrm>
              <a:off x="2362200" y="4038600"/>
              <a:ext cx="287338" cy="1008063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Line 56"/>
            <p:cNvSpPr>
              <a:spLocks noChangeShapeType="1"/>
            </p:cNvSpPr>
            <p:nvPr/>
          </p:nvSpPr>
          <p:spPr bwMode="auto">
            <a:xfrm flipV="1">
              <a:off x="2362200" y="3886200"/>
              <a:ext cx="1296988" cy="14287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57"/>
            <p:cNvSpPr>
              <a:spLocks noChangeShapeType="1"/>
            </p:cNvSpPr>
            <p:nvPr/>
          </p:nvSpPr>
          <p:spPr bwMode="auto">
            <a:xfrm>
              <a:off x="1676400" y="3581400"/>
              <a:ext cx="538843" cy="10886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58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59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Line 60"/>
            <p:cNvSpPr>
              <a:spLocks noChangeShapeType="1"/>
            </p:cNvSpPr>
            <p:nvPr/>
          </p:nvSpPr>
          <p:spPr bwMode="auto">
            <a:xfrm flipH="1">
              <a:off x="501874" y="4343401"/>
              <a:ext cx="1022126" cy="54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 flipH="1">
              <a:off x="1224643" y="4343400"/>
              <a:ext cx="296182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62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63"/>
            <p:cNvSpPr>
              <a:spLocks noChangeShapeType="1"/>
            </p:cNvSpPr>
            <p:nvPr/>
          </p:nvSpPr>
          <p:spPr bwMode="auto">
            <a:xfrm>
              <a:off x="1676401" y="3581400"/>
              <a:ext cx="544286" cy="108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64"/>
            <p:cNvSpPr>
              <a:spLocks noChangeShapeType="1"/>
            </p:cNvSpPr>
            <p:nvPr/>
          </p:nvSpPr>
          <p:spPr bwMode="auto">
            <a:xfrm flipV="1">
              <a:off x="2215243" y="3581399"/>
              <a:ext cx="1174070" cy="16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Line 65"/>
            <p:cNvSpPr>
              <a:spLocks noChangeShapeType="1"/>
            </p:cNvSpPr>
            <p:nvPr/>
          </p:nvSpPr>
          <p:spPr bwMode="auto">
            <a:xfrm flipV="1">
              <a:off x="2362200" y="3874018"/>
              <a:ext cx="1274763" cy="14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66"/>
            <p:cNvSpPr>
              <a:spLocks noChangeShapeType="1"/>
            </p:cNvSpPr>
            <p:nvPr/>
          </p:nvSpPr>
          <p:spPr bwMode="auto">
            <a:xfrm>
              <a:off x="2362200" y="4035425"/>
              <a:ext cx="287338" cy="1008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67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Line 49"/>
            <p:cNvSpPr>
              <a:spLocks noChangeShapeType="1"/>
            </p:cNvSpPr>
            <p:nvPr/>
          </p:nvSpPr>
          <p:spPr bwMode="auto">
            <a:xfrm flipV="1">
              <a:off x="1529443" y="4039961"/>
              <a:ext cx="821868" cy="30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82256" y="924235"/>
            <a:ext cx="4789488" cy="1846229"/>
            <a:chOff x="4310856" y="1334869"/>
            <a:chExt cx="4789488" cy="1846229"/>
          </a:xfrm>
        </p:grpSpPr>
        <p:sp>
          <p:nvSpPr>
            <p:cNvPr id="50244" name="Text Box 70"/>
            <p:cNvSpPr txBox="1">
              <a:spLocks noChangeArrowheads="1"/>
            </p:cNvSpPr>
            <p:nvPr/>
          </p:nvSpPr>
          <p:spPr bwMode="auto">
            <a:xfrm>
              <a:off x="4310856" y="1334869"/>
              <a:ext cx="478948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FFC000"/>
                  </a:solidFill>
                  <a:latin typeface="Comic Sans MS" pitchFamily="66" charset="0"/>
                </a:rPr>
                <a:t>The server first determines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 the monitoring region for 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1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6</a:t>
              </a:r>
              <a:r>
                <a:rPr lang="en-US" sz="1800" i="0" baseline="-25000" dirty="0">
                  <a:latin typeface="Arial" charset="0"/>
                </a:rPr>
                <a:t>  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(i.e., the purple segments within a distance of 5 from 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1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6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), e.g.,</a:t>
              </a:r>
              <a:endParaRPr lang="en-US" i="0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4419600" y="2534767"/>
              <a:ext cx="457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D(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6</a:t>
              </a:r>
              <a:r>
                <a:rPr lang="en-US" dirty="0">
                  <a:latin typeface="Arial" charset="0"/>
                </a:rPr>
                <a:t> , n</a:t>
              </a:r>
              <a:r>
                <a:rPr lang="en-US" baseline="-250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10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>
                  <a:latin typeface="Comic Sans MS" pitchFamily="66" charset="0"/>
                </a:rPr>
                <a:t>) = min (3, 4, 7, 8) &lt; 5</a:t>
              </a:r>
            </a:p>
            <a:p>
              <a:r>
                <a:rPr lang="en-US" dirty="0">
                  <a:latin typeface="Comic Sans MS" pitchFamily="66" charset="0"/>
                </a:rPr>
                <a:t>     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10 </a:t>
              </a:r>
              <a:r>
                <a:rPr lang="en-US" dirty="0">
                  <a:latin typeface="Comic Sans MS" pitchFamily="66" charset="0"/>
                </a:rPr>
                <a:t> is part of the monitoring region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11132" y="2819400"/>
            <a:ext cx="5006314" cy="3810000"/>
            <a:chOff x="4213886" y="2544307"/>
            <a:chExt cx="5006314" cy="3810000"/>
          </a:xfrm>
        </p:grpSpPr>
        <p:grpSp>
          <p:nvGrpSpPr>
            <p:cNvPr id="73" name="Group 72"/>
            <p:cNvGrpSpPr/>
            <p:nvPr/>
          </p:nvGrpSpPr>
          <p:grpSpPr>
            <a:xfrm>
              <a:off x="4369954" y="3839706"/>
              <a:ext cx="4850246" cy="2514601"/>
              <a:chOff x="4369954" y="3306306"/>
              <a:chExt cx="4850246" cy="2514601"/>
            </a:xfrm>
          </p:grpSpPr>
          <p:sp>
            <p:nvSpPr>
              <p:cNvPr id="50181" name="Text Box 4"/>
              <p:cNvSpPr txBox="1">
                <a:spLocks noChangeArrowheads="1"/>
              </p:cNvSpPr>
              <p:nvPr/>
            </p:nvSpPr>
            <p:spPr bwMode="auto">
              <a:xfrm>
                <a:off x="4419600" y="3352800"/>
                <a:ext cx="4038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charset="0"/>
                  </a:rPr>
                  <a:t>&lt;n</a:t>
                </a:r>
                <a:r>
                  <a:rPr lang="en-US" sz="1800" i="0" baseline="-25000" dirty="0">
                    <a:latin typeface="Arial" charset="0"/>
                  </a:rPr>
                  <a:t>1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6</a:t>
                </a:r>
                <a:r>
                  <a:rPr lang="en-US" sz="1800" i="0" dirty="0">
                    <a:latin typeface="Arial" charset="0"/>
                  </a:rPr>
                  <a:t>, SS, 0&gt;,  </a:t>
                </a:r>
                <a:r>
                  <a:rPr lang="en-US" dirty="0">
                    <a:latin typeface="Arial" charset="0"/>
                  </a:rPr>
                  <a:t>&lt;n</a:t>
                </a:r>
                <a:r>
                  <a:rPr lang="en-US" baseline="-25000" dirty="0">
                    <a:latin typeface="Arial" charset="0"/>
                  </a:rPr>
                  <a:t>1</a:t>
                </a:r>
                <a:r>
                  <a:rPr lang="en-US" dirty="0">
                    <a:latin typeface="Arial" charset="0"/>
                  </a:rPr>
                  <a:t>n</a:t>
                </a:r>
                <a:r>
                  <a:rPr lang="en-US" baseline="-25000" dirty="0">
                    <a:latin typeface="Arial" charset="0"/>
                  </a:rPr>
                  <a:t>6</a:t>
                </a:r>
                <a:r>
                  <a:rPr lang="en-US" dirty="0">
                    <a:latin typeface="Arial" charset="0"/>
                  </a:rPr>
                  <a:t>, EE, 0&gt;  </a:t>
                </a:r>
                <a:endParaRPr lang="en-US" sz="1800" i="0" dirty="0">
                  <a:latin typeface="Arial" charset="0"/>
                </a:endParaRPr>
              </a:p>
            </p:txBody>
          </p:sp>
          <p:sp>
            <p:nvSpPr>
              <p:cNvPr id="50182" name="Text Box 5"/>
              <p:cNvSpPr txBox="1">
                <a:spLocks noChangeArrowheads="1"/>
              </p:cNvSpPr>
              <p:nvPr/>
            </p:nvSpPr>
            <p:spPr bwMode="auto">
              <a:xfrm>
                <a:off x="4419600" y="3748088"/>
                <a:ext cx="4800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charset="0"/>
                  </a:rPr>
                  <a:t>&lt;n</a:t>
                </a:r>
                <a:r>
                  <a:rPr lang="en-US" sz="1800" i="0" baseline="-25000" dirty="0">
                    <a:latin typeface="Arial" charset="0"/>
                  </a:rPr>
                  <a:t>1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, SS, 0&gt;, &lt;n</a:t>
                </a:r>
                <a:r>
                  <a:rPr lang="en-US" sz="1800" i="0" baseline="-25000" dirty="0">
                    <a:latin typeface="Arial" charset="0"/>
                  </a:rPr>
                  <a:t>1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8</a:t>
                </a:r>
                <a:r>
                  <a:rPr lang="en-US" sz="1800" i="0" dirty="0">
                    <a:latin typeface="Arial" charset="0"/>
                  </a:rPr>
                  <a:t>, SS, 0&gt;, &lt;n</a:t>
                </a:r>
                <a:r>
                  <a:rPr lang="en-US" sz="1800" i="0" baseline="-25000" dirty="0">
                    <a:latin typeface="Arial" charset="0"/>
                  </a:rPr>
                  <a:t>1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9</a:t>
                </a:r>
                <a:r>
                  <a:rPr lang="en-US" sz="1800" i="0" dirty="0">
                    <a:latin typeface="Arial" charset="0"/>
                  </a:rPr>
                  <a:t>, SS, 0&gt;</a:t>
                </a:r>
              </a:p>
            </p:txBody>
          </p:sp>
          <p:sp>
            <p:nvSpPr>
              <p:cNvPr id="50183" name="Text Box 6"/>
              <p:cNvSpPr txBox="1">
                <a:spLocks noChangeArrowheads="1"/>
              </p:cNvSpPr>
              <p:nvPr/>
            </p:nvSpPr>
            <p:spPr bwMode="auto">
              <a:xfrm>
                <a:off x="4419600" y="4129088"/>
                <a:ext cx="4038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charset="0"/>
                  </a:rPr>
                  <a:t>&lt;n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3</a:t>
                </a:r>
                <a:r>
                  <a:rPr lang="en-US" sz="1800" i="0" dirty="0">
                    <a:latin typeface="Arial" charset="0"/>
                  </a:rPr>
                  <a:t>, SS, 3&gt;, &lt;n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10</a:t>
                </a:r>
                <a:r>
                  <a:rPr lang="en-US" sz="1800" i="0" dirty="0">
                    <a:latin typeface="Arial" charset="0"/>
                  </a:rPr>
                  <a:t>, SS, 3&gt;</a:t>
                </a:r>
              </a:p>
            </p:txBody>
          </p:sp>
          <p:sp>
            <p:nvSpPr>
              <p:cNvPr id="50184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4510088"/>
                <a:ext cx="4038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800" i="0">
                  <a:latin typeface="Arial" charset="0"/>
                </a:endParaRPr>
              </a:p>
            </p:txBody>
          </p:sp>
          <p:sp>
            <p:nvSpPr>
              <p:cNvPr id="50185" name="Text Box 8"/>
              <p:cNvSpPr txBox="1">
                <a:spLocks noChangeArrowheads="1"/>
              </p:cNvSpPr>
              <p:nvPr/>
            </p:nvSpPr>
            <p:spPr bwMode="auto">
              <a:xfrm>
                <a:off x="4419600" y="4495800"/>
                <a:ext cx="4724400" cy="779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latin typeface="Arial" charset="0"/>
                  </a:rPr>
                  <a:t>&lt;n</a:t>
                </a:r>
                <a:r>
                  <a:rPr lang="en-US" sz="1800" i="0" baseline="-25000">
                    <a:latin typeface="Arial" charset="0"/>
                  </a:rPr>
                  <a:t>3</a:t>
                </a:r>
                <a:r>
                  <a:rPr lang="en-US" sz="1800" i="0">
                    <a:latin typeface="Arial" charset="0"/>
                  </a:rPr>
                  <a:t>n</a:t>
                </a:r>
                <a:r>
                  <a:rPr lang="en-US" sz="1800" i="0" baseline="-25000">
                    <a:latin typeface="Arial" charset="0"/>
                  </a:rPr>
                  <a:t>6</a:t>
                </a:r>
                <a:r>
                  <a:rPr lang="en-US" sz="1800" i="0">
                    <a:latin typeface="Arial" charset="0"/>
                  </a:rPr>
                  <a:t>, EE, 0&gt;, &lt;n</a:t>
                </a:r>
                <a:r>
                  <a:rPr lang="en-US" sz="1800" i="0" baseline="-25000">
                    <a:latin typeface="Arial" charset="0"/>
                  </a:rPr>
                  <a:t>5</a:t>
                </a:r>
                <a:r>
                  <a:rPr lang="en-US" sz="1800" i="0">
                    <a:latin typeface="Arial" charset="0"/>
                  </a:rPr>
                  <a:t>n</a:t>
                </a:r>
                <a:r>
                  <a:rPr lang="en-US" sz="1800" i="0" baseline="-25000">
                    <a:latin typeface="Arial" charset="0"/>
                  </a:rPr>
                  <a:t>6</a:t>
                </a:r>
                <a:r>
                  <a:rPr lang="en-US" sz="1800" i="0">
                    <a:latin typeface="Arial" charset="0"/>
                  </a:rPr>
                  <a:t>, EE, 0&gt;, &lt;n</a:t>
                </a:r>
                <a:r>
                  <a:rPr lang="en-US" sz="1800" i="0" baseline="-25000">
                    <a:latin typeface="Arial" charset="0"/>
                  </a:rPr>
                  <a:t>6</a:t>
                </a:r>
                <a:r>
                  <a:rPr lang="en-US" sz="1800" i="0">
                    <a:latin typeface="Arial" charset="0"/>
                  </a:rPr>
                  <a:t>n</a:t>
                </a:r>
                <a:r>
                  <a:rPr lang="en-US" sz="1800" i="0" baseline="-25000">
                    <a:latin typeface="Arial" charset="0"/>
                  </a:rPr>
                  <a:t>7</a:t>
                </a:r>
                <a:r>
                  <a:rPr lang="en-US" sz="1800" i="0">
                    <a:latin typeface="Arial" charset="0"/>
                  </a:rPr>
                  <a:t>, SE, 0&gt;</a:t>
                </a:r>
              </a:p>
              <a:p>
                <a:pPr>
                  <a:spcBef>
                    <a:spcPct val="50000"/>
                  </a:spcBef>
                </a:pPr>
                <a:endParaRPr lang="en-US" sz="1800" i="0">
                  <a:latin typeface="Arial" charset="0"/>
                </a:endParaRPr>
              </a:p>
            </p:txBody>
          </p:sp>
          <p:sp>
            <p:nvSpPr>
              <p:cNvPr id="50186" name="Text Box 9"/>
              <p:cNvSpPr txBox="1">
                <a:spLocks noChangeArrowheads="1"/>
              </p:cNvSpPr>
              <p:nvPr/>
            </p:nvSpPr>
            <p:spPr bwMode="auto">
              <a:xfrm>
                <a:off x="4419600" y="4876800"/>
                <a:ext cx="4038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charset="0"/>
                  </a:rPr>
                  <a:t>&lt;n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3</a:t>
                </a:r>
                <a:r>
                  <a:rPr lang="en-US" sz="1800" i="0" dirty="0">
                    <a:latin typeface="Arial" charset="0"/>
                  </a:rPr>
                  <a:t>, EE, 2&gt;, &lt;n</a:t>
                </a:r>
                <a:r>
                  <a:rPr lang="en-US" sz="1800" i="0" baseline="-25000" dirty="0">
                    <a:latin typeface="Arial" charset="0"/>
                  </a:rPr>
                  <a:t>3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4</a:t>
                </a:r>
                <a:r>
                  <a:rPr lang="en-US" sz="1800" i="0" dirty="0">
                    <a:latin typeface="Arial" charset="0"/>
                  </a:rPr>
                  <a:t>, SE, 2&gt;</a:t>
                </a:r>
              </a:p>
            </p:txBody>
          </p:sp>
          <p:sp>
            <p:nvSpPr>
              <p:cNvPr id="50187" name="Text Box 10"/>
              <p:cNvSpPr txBox="1">
                <a:spLocks noChangeArrowheads="1"/>
              </p:cNvSpPr>
              <p:nvPr/>
            </p:nvSpPr>
            <p:spPr bwMode="auto">
              <a:xfrm>
                <a:off x="4419600" y="5272088"/>
                <a:ext cx="4038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charset="0"/>
                  </a:rPr>
                  <a:t>&lt;n</a:t>
                </a:r>
                <a:r>
                  <a:rPr lang="en-US" sz="1800" i="0" baseline="-25000" dirty="0">
                    <a:latin typeface="Arial" charset="0"/>
                  </a:rPr>
                  <a:t>1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, EE, 4&gt;, &lt;n</a:t>
                </a:r>
                <a:r>
                  <a:rPr lang="en-US" sz="1800" i="0" baseline="-25000" dirty="0">
                    <a:latin typeface="Arial" charset="0"/>
                  </a:rPr>
                  <a:t>2</a:t>
                </a:r>
                <a:r>
                  <a:rPr lang="en-US" sz="1800" i="0" dirty="0">
                    <a:latin typeface="Arial" charset="0"/>
                  </a:rPr>
                  <a:t>n</a:t>
                </a:r>
                <a:r>
                  <a:rPr lang="en-US" sz="1800" i="0" baseline="-25000" dirty="0">
                    <a:latin typeface="Arial" charset="0"/>
                  </a:rPr>
                  <a:t>10</a:t>
                </a:r>
                <a:r>
                  <a:rPr lang="en-US" sz="1800" i="0" dirty="0">
                    <a:latin typeface="Arial" charset="0"/>
                  </a:rPr>
                  <a:t>, SE, 4&gt;</a:t>
                </a:r>
              </a:p>
            </p:txBody>
          </p:sp>
          <p:sp>
            <p:nvSpPr>
              <p:cNvPr id="50188" name="Line 11"/>
              <p:cNvSpPr>
                <a:spLocks noChangeShapeType="1"/>
              </p:cNvSpPr>
              <p:nvPr/>
            </p:nvSpPr>
            <p:spPr bwMode="auto">
              <a:xfrm>
                <a:off x="4369954" y="3306306"/>
                <a:ext cx="4267200" cy="16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2"/>
              <p:cNvSpPr>
                <a:spLocks noChangeShapeType="1"/>
              </p:cNvSpPr>
              <p:nvPr/>
            </p:nvSpPr>
            <p:spPr bwMode="auto">
              <a:xfrm>
                <a:off x="4572000" y="5791200"/>
                <a:ext cx="381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3" name="AutoShape 69"/>
              <p:cNvSpPr>
                <a:spLocks noChangeArrowheads="1"/>
              </p:cNvSpPr>
              <p:nvPr/>
            </p:nvSpPr>
            <p:spPr bwMode="auto">
              <a:xfrm>
                <a:off x="7620000" y="5058907"/>
                <a:ext cx="1371600" cy="762000"/>
              </a:xfrm>
              <a:prstGeom prst="wedgeRoundRectCallout">
                <a:avLst>
                  <a:gd name="adj1" fmla="val -66028"/>
                  <a:gd name="adj2" fmla="val -42793"/>
                  <a:gd name="adj3" fmla="val 16667"/>
                </a:avLst>
              </a:prstGeom>
              <a:solidFill>
                <a:srgbClr val="F78609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0" tIns="91440" rIns="0" bIns="91440" anchor="ctr" anchorCtr="0"/>
              <a:lstStyle/>
              <a:p>
                <a:pPr algn="ctr"/>
                <a:r>
                  <a:rPr lang="en-US" sz="1400" i="0" dirty="0">
                    <a:latin typeface="Comic Sans MS" pitchFamily="66" charset="0"/>
                  </a:rPr>
                  <a:t>The SE-distance from </a:t>
                </a:r>
                <a:r>
                  <a:rPr lang="en-US" sz="1400" dirty="0">
                    <a:latin typeface="Comic Sans MS" pitchFamily="66" charset="0"/>
                  </a:rPr>
                  <a:t>n</a:t>
                </a:r>
                <a:r>
                  <a:rPr lang="en-US" sz="1400" i="0" baseline="-25000" dirty="0">
                    <a:latin typeface="Comic Sans MS" pitchFamily="66" charset="0"/>
                  </a:rPr>
                  <a:t>1</a:t>
                </a:r>
                <a:r>
                  <a:rPr lang="en-US" sz="1400" dirty="0">
                    <a:latin typeface="Comic Sans MS" pitchFamily="66" charset="0"/>
                  </a:rPr>
                  <a:t>n</a:t>
                </a:r>
                <a:r>
                  <a:rPr lang="en-US" sz="1400" i="0" baseline="-25000" dirty="0">
                    <a:latin typeface="Comic Sans MS" pitchFamily="66" charset="0"/>
                  </a:rPr>
                  <a:t>6</a:t>
                </a:r>
                <a:r>
                  <a:rPr lang="en-US" sz="1400" i="0" dirty="0">
                    <a:latin typeface="Comic Sans MS" pitchFamily="66" charset="0"/>
                  </a:rPr>
                  <a:t> is 2</a:t>
                </a:r>
              </a:p>
            </p:txBody>
          </p:sp>
        </p:grp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4213886" y="2544307"/>
              <a:ext cx="493011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The server then multicasts (to the mobile objects in the monitoring region) the four edge distances from &lt;n</a:t>
              </a:r>
              <a:r>
                <a:rPr lang="en-US" baseline="-25000" dirty="0">
                  <a:solidFill>
                    <a:srgbClr val="FFC000"/>
                  </a:solidFill>
                  <a:latin typeface="Comic Sans MS" pitchFamily="66" charset="0"/>
                </a:rPr>
                <a:t>1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,n</a:t>
              </a:r>
              <a:r>
                <a:rPr lang="en-US" baseline="-25000" dirty="0">
                  <a:solidFill>
                    <a:srgbClr val="FFC000"/>
                  </a:solidFill>
                  <a:latin typeface="Comic Sans MS" pitchFamily="66" charset="0"/>
                </a:rPr>
                <a:t>6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&gt; to each of the segments in the monitoring region.</a:t>
              </a:r>
            </a:p>
          </p:txBody>
        </p:sp>
      </p:grpSp>
      <p:sp>
        <p:nvSpPr>
          <p:cNvPr id="76" name="AutoShape 69"/>
          <p:cNvSpPr>
            <a:spLocks noChangeArrowheads="1"/>
          </p:cNvSpPr>
          <p:nvPr/>
        </p:nvSpPr>
        <p:spPr bwMode="auto">
          <a:xfrm>
            <a:off x="1430686" y="5409075"/>
            <a:ext cx="1035554" cy="522807"/>
          </a:xfrm>
          <a:prstGeom prst="wedgeRoundRectCallout">
            <a:avLst>
              <a:gd name="adj1" fmla="val 47681"/>
              <a:gd name="adj2" fmla="val -116609"/>
              <a:gd name="adj3" fmla="val 16667"/>
            </a:avLst>
          </a:prstGeom>
          <a:solidFill>
            <a:srgbClr val="F7860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91440" rIns="0" bIns="91440" anchor="ctr" anchorCtr="0"/>
          <a:lstStyle/>
          <a:p>
            <a:pPr algn="ctr"/>
            <a:r>
              <a:rPr lang="en-US" sz="1400" dirty="0">
                <a:latin typeface="Comic Sans MS" pitchFamily="66" charset="0"/>
              </a:rPr>
              <a:t>Monitoring region</a:t>
            </a:r>
            <a:endParaRPr lang="en-US" sz="1400" i="0" dirty="0">
              <a:latin typeface="Comic Sans MS" pitchFamily="66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20597E-4B61-4B1C-872E-8458D969A3BA}"/>
              </a:ext>
            </a:extLst>
          </p:cNvPr>
          <p:cNvCxnSpPr>
            <a:cxnSpLocks/>
          </p:cNvCxnSpPr>
          <p:nvPr/>
        </p:nvCxnSpPr>
        <p:spPr>
          <a:xfrm flipV="1">
            <a:off x="1076105" y="3673158"/>
            <a:ext cx="270232" cy="2130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E3A38CB-61AB-4A2B-9293-4DE1B315D8EF}"/>
              </a:ext>
            </a:extLst>
          </p:cNvPr>
          <p:cNvCxnSpPr>
            <a:cxnSpLocks/>
          </p:cNvCxnSpPr>
          <p:nvPr/>
        </p:nvCxnSpPr>
        <p:spPr>
          <a:xfrm>
            <a:off x="1766523" y="4188936"/>
            <a:ext cx="149955" cy="3257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19" y="292133"/>
            <a:ext cx="4472981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Monitoring Region Example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548" y="1691644"/>
            <a:ext cx="3810000" cy="1371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Consider a query object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Q</a:t>
            </a: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  moving on edge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n</a:t>
            </a:r>
            <a:r>
              <a:rPr lang="en-US" sz="2400" i="1" baseline="-25000" dirty="0">
                <a:solidFill>
                  <a:srgbClr val="99CCFF"/>
                </a:solidFill>
                <a:latin typeface="Comic Sans MS" pitchFamily="66" charset="0"/>
              </a:rPr>
              <a:t>1 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n</a:t>
            </a:r>
            <a:r>
              <a:rPr lang="en-US" sz="2400" i="1" baseline="-25000" dirty="0">
                <a:solidFill>
                  <a:srgbClr val="99CCFF"/>
                </a:solidFill>
                <a:latin typeface="Comic Sans MS" pitchFamily="66" charset="0"/>
              </a:rPr>
              <a:t>6</a:t>
            </a:r>
            <a:r>
              <a:rPr lang="en-US" sz="2400" i="1" dirty="0">
                <a:solidFill>
                  <a:srgbClr val="99CC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99CCFF"/>
                </a:solidFill>
                <a:latin typeface="Comic Sans MS" pitchFamily="66" charset="0"/>
              </a:rPr>
              <a:t>with a query range of 5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81000" y="3124200"/>
            <a:ext cx="3505200" cy="2895600"/>
            <a:chOff x="381000" y="2667000"/>
            <a:chExt cx="3562350" cy="3048000"/>
          </a:xfrm>
        </p:grpSpPr>
        <p:sp>
          <p:nvSpPr>
            <p:cNvPr id="50178" name="Rectangle 68"/>
            <p:cNvSpPr>
              <a:spLocks noChangeArrowheads="1"/>
            </p:cNvSpPr>
            <p:nvPr/>
          </p:nvSpPr>
          <p:spPr bwMode="auto">
            <a:xfrm>
              <a:off x="381000" y="2667000"/>
              <a:ext cx="3562350" cy="304800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 flipV="1">
              <a:off x="1663700" y="3581400"/>
              <a:ext cx="57626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Line 16"/>
            <p:cNvSpPr>
              <a:spLocks noChangeShapeType="1"/>
            </p:cNvSpPr>
            <p:nvPr/>
          </p:nvSpPr>
          <p:spPr bwMode="auto">
            <a:xfrm flipV="1">
              <a:off x="1524000" y="4035424"/>
              <a:ext cx="858838" cy="30253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7"/>
            <p:cNvSpPr>
              <a:spLocks noChangeShapeType="1"/>
            </p:cNvSpPr>
            <p:nvPr/>
          </p:nvSpPr>
          <p:spPr bwMode="auto">
            <a:xfrm flipH="1">
              <a:off x="1533525" y="3606800"/>
              <a:ext cx="142875" cy="71755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Line 18"/>
            <p:cNvSpPr>
              <a:spLocks noChangeShapeType="1"/>
            </p:cNvSpPr>
            <p:nvPr/>
          </p:nvSpPr>
          <p:spPr bwMode="auto">
            <a:xfrm>
              <a:off x="2209800" y="3609975"/>
              <a:ext cx="142875" cy="42862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9"/>
            <p:cNvSpPr>
              <a:spLocks noChangeShapeType="1"/>
            </p:cNvSpPr>
            <p:nvPr/>
          </p:nvSpPr>
          <p:spPr bwMode="auto">
            <a:xfrm flipH="1">
              <a:off x="655638" y="3030538"/>
              <a:ext cx="576262" cy="4302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20"/>
            <p:cNvSpPr>
              <a:spLocks noChangeShapeType="1"/>
            </p:cNvSpPr>
            <p:nvPr/>
          </p:nvSpPr>
          <p:spPr bwMode="auto">
            <a:xfrm flipV="1">
              <a:off x="1231900" y="2740025"/>
              <a:ext cx="431800" cy="2905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1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7" name="Text Box 22"/>
            <p:cNvSpPr txBox="1">
              <a:spLocks noChangeArrowheads="1"/>
            </p:cNvSpPr>
            <p:nvPr/>
          </p:nvSpPr>
          <p:spPr bwMode="auto">
            <a:xfrm>
              <a:off x="2463800" y="4035425"/>
              <a:ext cx="2873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6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8" name="Text Box 23"/>
            <p:cNvSpPr txBox="1">
              <a:spLocks noChangeArrowheads="1"/>
            </p:cNvSpPr>
            <p:nvPr/>
          </p:nvSpPr>
          <p:spPr bwMode="auto">
            <a:xfrm>
              <a:off x="1458913" y="3429000"/>
              <a:ext cx="217487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2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199" name="Text Box 24"/>
            <p:cNvSpPr txBox="1">
              <a:spLocks noChangeArrowheads="1"/>
            </p:cNvSpPr>
            <p:nvPr/>
          </p:nvSpPr>
          <p:spPr bwMode="auto">
            <a:xfrm>
              <a:off x="2239963" y="3316288"/>
              <a:ext cx="287337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3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0" name="Text Box 25"/>
            <p:cNvSpPr txBox="1">
              <a:spLocks noChangeArrowheads="1"/>
            </p:cNvSpPr>
            <p:nvPr/>
          </p:nvSpPr>
          <p:spPr bwMode="auto">
            <a:xfrm>
              <a:off x="1087438" y="2740025"/>
              <a:ext cx="290512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10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1" name="Text Box 26"/>
            <p:cNvSpPr txBox="1">
              <a:spLocks noChangeArrowheads="1"/>
            </p:cNvSpPr>
            <p:nvPr/>
          </p:nvSpPr>
          <p:spPr bwMode="auto">
            <a:xfrm>
              <a:off x="512763" y="4900613"/>
              <a:ext cx="2889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9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2" name="Text Box 27"/>
            <p:cNvSpPr txBox="1">
              <a:spLocks noChangeArrowheads="1"/>
            </p:cNvSpPr>
            <p:nvPr/>
          </p:nvSpPr>
          <p:spPr bwMode="auto">
            <a:xfrm>
              <a:off x="2703513" y="4979988"/>
              <a:ext cx="2873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8" tIns="9148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7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3" name="Text Box 28"/>
            <p:cNvSpPr txBox="1">
              <a:spLocks noChangeArrowheads="1"/>
            </p:cNvSpPr>
            <p:nvPr/>
          </p:nvSpPr>
          <p:spPr bwMode="auto">
            <a:xfrm>
              <a:off x="1030288" y="5330825"/>
              <a:ext cx="2873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8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4" name="Text Box 29"/>
            <p:cNvSpPr txBox="1">
              <a:spLocks noChangeArrowheads="1"/>
            </p:cNvSpPr>
            <p:nvPr/>
          </p:nvSpPr>
          <p:spPr bwMode="auto">
            <a:xfrm>
              <a:off x="3657600" y="3886200"/>
              <a:ext cx="2857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5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5" name="Text Box 30"/>
            <p:cNvSpPr txBox="1">
              <a:spLocks noChangeArrowheads="1"/>
            </p:cNvSpPr>
            <p:nvPr/>
          </p:nvSpPr>
          <p:spPr bwMode="auto">
            <a:xfrm>
              <a:off x="3246438" y="3317875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n</a:t>
              </a:r>
              <a:r>
                <a:rPr lang="en-US" sz="1400" i="0" baseline="-25000">
                  <a:latin typeface="Tahoma" pitchFamily="34" charset="0"/>
                </a:rPr>
                <a:t>4</a:t>
              </a:r>
              <a:endParaRPr lang="en-US" sz="1400" i="0">
                <a:latin typeface="Tahoma" pitchFamily="34" charset="0"/>
              </a:endParaRPr>
            </a:p>
          </p:txBody>
        </p:sp>
        <p:sp>
          <p:nvSpPr>
            <p:cNvPr id="50206" name="Text Box 31"/>
            <p:cNvSpPr txBox="1">
              <a:spLocks noChangeArrowheads="1"/>
            </p:cNvSpPr>
            <p:nvPr/>
          </p:nvSpPr>
          <p:spPr bwMode="auto">
            <a:xfrm>
              <a:off x="1752600" y="4254500"/>
              <a:ext cx="188913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4</a:t>
              </a:r>
            </a:p>
          </p:txBody>
        </p:sp>
        <p:sp>
          <p:nvSpPr>
            <p:cNvPr id="50207" name="Text Box 32"/>
            <p:cNvSpPr txBox="1">
              <a:spLocks noChangeArrowheads="1"/>
            </p:cNvSpPr>
            <p:nvPr/>
          </p:nvSpPr>
          <p:spPr bwMode="auto">
            <a:xfrm>
              <a:off x="1457325" y="38290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3</a:t>
              </a:r>
            </a:p>
          </p:txBody>
        </p:sp>
        <p:sp>
          <p:nvSpPr>
            <p:cNvPr id="50208" name="Text Box 33"/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460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50209" name="Text Box 34"/>
            <p:cNvSpPr txBox="1">
              <a:spLocks noChangeArrowheads="1"/>
            </p:cNvSpPr>
            <p:nvPr/>
          </p:nvSpPr>
          <p:spPr bwMode="auto">
            <a:xfrm>
              <a:off x="2362200" y="3676650"/>
              <a:ext cx="144463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2</a:t>
              </a:r>
            </a:p>
          </p:txBody>
        </p:sp>
        <p:sp>
          <p:nvSpPr>
            <p:cNvPr id="50210" name="Text Box 35"/>
            <p:cNvSpPr txBox="1">
              <a:spLocks noChangeArrowheads="1"/>
            </p:cNvSpPr>
            <p:nvPr/>
          </p:nvSpPr>
          <p:spPr bwMode="auto">
            <a:xfrm>
              <a:off x="1447800" y="3030538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0">
                  <a:latin typeface="Tahoma" pitchFamily="34" charset="0"/>
                </a:rPr>
                <a:t>4</a:t>
              </a:r>
            </a:p>
          </p:txBody>
        </p:sp>
        <p:sp>
          <p:nvSpPr>
            <p:cNvPr id="50211" name="Text Box 36"/>
            <p:cNvSpPr txBox="1">
              <a:spLocks noChangeArrowheads="1"/>
            </p:cNvSpPr>
            <p:nvPr/>
          </p:nvSpPr>
          <p:spPr bwMode="auto">
            <a:xfrm>
              <a:off x="801688" y="4468813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2" name="Text Box 37"/>
            <p:cNvSpPr txBox="1">
              <a:spLocks noChangeArrowheads="1"/>
            </p:cNvSpPr>
            <p:nvPr/>
          </p:nvSpPr>
          <p:spPr bwMode="auto">
            <a:xfrm>
              <a:off x="1231900" y="4754563"/>
              <a:ext cx="146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3" name="Text Box 38"/>
            <p:cNvSpPr txBox="1">
              <a:spLocks noChangeArrowheads="1"/>
            </p:cNvSpPr>
            <p:nvPr/>
          </p:nvSpPr>
          <p:spPr bwMode="auto">
            <a:xfrm>
              <a:off x="2382838" y="4468813"/>
              <a:ext cx="1444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7</a:t>
              </a:r>
            </a:p>
          </p:txBody>
        </p:sp>
        <p:sp>
          <p:nvSpPr>
            <p:cNvPr id="50214" name="Text Box 39"/>
            <p:cNvSpPr txBox="1">
              <a:spLocks noChangeArrowheads="1"/>
            </p:cNvSpPr>
            <p:nvPr/>
          </p:nvSpPr>
          <p:spPr bwMode="auto">
            <a:xfrm>
              <a:off x="2971800" y="398145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i="0">
                  <a:latin typeface="Tahoma" pitchFamily="34" charset="0"/>
                </a:rPr>
                <a:t>6</a:t>
              </a:r>
            </a:p>
          </p:txBody>
        </p:sp>
        <p:sp>
          <p:nvSpPr>
            <p:cNvPr id="50215" name="Text Box 40"/>
            <p:cNvSpPr txBox="1">
              <a:spLocks noChangeArrowheads="1"/>
            </p:cNvSpPr>
            <p:nvPr/>
          </p:nvSpPr>
          <p:spPr bwMode="auto">
            <a:xfrm>
              <a:off x="2743200" y="3352800"/>
              <a:ext cx="142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5</a:t>
              </a:r>
            </a:p>
          </p:txBody>
        </p:sp>
        <p:sp>
          <p:nvSpPr>
            <p:cNvPr id="50216" name="Line 41"/>
            <p:cNvSpPr>
              <a:spLocks noChangeShapeType="1"/>
            </p:cNvSpPr>
            <p:nvPr/>
          </p:nvSpPr>
          <p:spPr bwMode="auto">
            <a:xfrm flipV="1">
              <a:off x="3389313" y="3030538"/>
              <a:ext cx="433387" cy="5762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42"/>
            <p:cNvSpPr>
              <a:spLocks noChangeShapeType="1"/>
            </p:cNvSpPr>
            <p:nvPr/>
          </p:nvSpPr>
          <p:spPr bwMode="auto">
            <a:xfrm>
              <a:off x="3389313" y="3606800"/>
              <a:ext cx="290512" cy="285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43"/>
            <p:cNvSpPr>
              <a:spLocks noChangeShapeType="1"/>
            </p:cNvSpPr>
            <p:nvPr/>
          </p:nvSpPr>
          <p:spPr bwMode="auto">
            <a:xfrm flipH="1">
              <a:off x="3246438" y="3892550"/>
              <a:ext cx="433387" cy="10080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44"/>
            <p:cNvSpPr>
              <a:spLocks noChangeShapeType="1"/>
            </p:cNvSpPr>
            <p:nvPr/>
          </p:nvSpPr>
          <p:spPr bwMode="auto">
            <a:xfrm flipV="1">
              <a:off x="2670175" y="4900613"/>
              <a:ext cx="576263" cy="1428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45"/>
            <p:cNvSpPr>
              <a:spLocks noChangeShapeType="1"/>
            </p:cNvSpPr>
            <p:nvPr/>
          </p:nvSpPr>
          <p:spPr bwMode="auto">
            <a:xfrm flipH="1">
              <a:off x="1231900" y="5043488"/>
              <a:ext cx="1438275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46"/>
            <p:cNvSpPr>
              <a:spLocks noChangeShapeType="1"/>
            </p:cNvSpPr>
            <p:nvPr/>
          </p:nvSpPr>
          <p:spPr bwMode="auto">
            <a:xfrm>
              <a:off x="2645229" y="5045529"/>
              <a:ext cx="170996" cy="5726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47"/>
            <p:cNvSpPr>
              <a:spLocks noChangeArrowheads="1"/>
            </p:cNvSpPr>
            <p:nvPr/>
          </p:nvSpPr>
          <p:spPr bwMode="auto">
            <a:xfrm>
              <a:off x="2149475" y="4024313"/>
              <a:ext cx="123825" cy="123825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 i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50223" name="Text Box 48"/>
            <p:cNvSpPr txBox="1">
              <a:spLocks noChangeArrowheads="1"/>
            </p:cNvSpPr>
            <p:nvPr/>
          </p:nvSpPr>
          <p:spPr bwMode="auto">
            <a:xfrm>
              <a:off x="2057400" y="4130675"/>
              <a:ext cx="23971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0">
                  <a:latin typeface="Tahoma" pitchFamily="34" charset="0"/>
                </a:rPr>
                <a:t> 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Q</a:t>
              </a:r>
            </a:p>
          </p:txBody>
        </p:sp>
        <p:sp>
          <p:nvSpPr>
            <p:cNvPr id="50225" name="Line 50"/>
            <p:cNvSpPr>
              <a:spLocks noChangeShapeType="1"/>
            </p:cNvSpPr>
            <p:nvPr/>
          </p:nvSpPr>
          <p:spPr bwMode="auto">
            <a:xfrm flipV="1">
              <a:off x="2209800" y="3581400"/>
              <a:ext cx="1219200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51"/>
            <p:cNvSpPr>
              <a:spLocks noChangeShapeType="1"/>
            </p:cNvSpPr>
            <p:nvPr/>
          </p:nvSpPr>
          <p:spPr bwMode="auto">
            <a:xfrm>
              <a:off x="2209800" y="3581400"/>
              <a:ext cx="152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52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Line 53"/>
            <p:cNvSpPr>
              <a:spLocks noChangeShapeType="1"/>
            </p:cNvSpPr>
            <p:nvPr/>
          </p:nvSpPr>
          <p:spPr bwMode="auto">
            <a:xfrm flipH="1">
              <a:off x="512763" y="4332288"/>
              <a:ext cx="1011237" cy="557212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Line 54"/>
            <p:cNvSpPr>
              <a:spLocks noChangeShapeType="1"/>
            </p:cNvSpPr>
            <p:nvPr/>
          </p:nvSpPr>
          <p:spPr bwMode="auto">
            <a:xfrm flipH="1">
              <a:off x="1219199" y="4343400"/>
              <a:ext cx="293913" cy="114300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Line 55"/>
            <p:cNvSpPr>
              <a:spLocks noChangeShapeType="1"/>
            </p:cNvSpPr>
            <p:nvPr/>
          </p:nvSpPr>
          <p:spPr bwMode="auto">
            <a:xfrm>
              <a:off x="2362200" y="4038600"/>
              <a:ext cx="287338" cy="1008063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Line 56"/>
            <p:cNvSpPr>
              <a:spLocks noChangeShapeType="1"/>
            </p:cNvSpPr>
            <p:nvPr/>
          </p:nvSpPr>
          <p:spPr bwMode="auto">
            <a:xfrm flipV="1">
              <a:off x="2362200" y="3886200"/>
              <a:ext cx="1296988" cy="142875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57"/>
            <p:cNvSpPr>
              <a:spLocks noChangeShapeType="1"/>
            </p:cNvSpPr>
            <p:nvPr/>
          </p:nvSpPr>
          <p:spPr bwMode="auto">
            <a:xfrm>
              <a:off x="1676400" y="3581400"/>
              <a:ext cx="538843" cy="10886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58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59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Line 60"/>
            <p:cNvSpPr>
              <a:spLocks noChangeShapeType="1"/>
            </p:cNvSpPr>
            <p:nvPr/>
          </p:nvSpPr>
          <p:spPr bwMode="auto">
            <a:xfrm flipH="1">
              <a:off x="501874" y="4343401"/>
              <a:ext cx="1022126" cy="54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 flipH="1">
              <a:off x="1224643" y="4343400"/>
              <a:ext cx="296182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62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524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63"/>
            <p:cNvSpPr>
              <a:spLocks noChangeShapeType="1"/>
            </p:cNvSpPr>
            <p:nvPr/>
          </p:nvSpPr>
          <p:spPr bwMode="auto">
            <a:xfrm>
              <a:off x="1676401" y="3581400"/>
              <a:ext cx="544286" cy="108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64"/>
            <p:cNvSpPr>
              <a:spLocks noChangeShapeType="1"/>
            </p:cNvSpPr>
            <p:nvPr/>
          </p:nvSpPr>
          <p:spPr bwMode="auto">
            <a:xfrm flipV="1">
              <a:off x="2215243" y="3581399"/>
              <a:ext cx="1174070" cy="16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Line 65"/>
            <p:cNvSpPr>
              <a:spLocks noChangeShapeType="1"/>
            </p:cNvSpPr>
            <p:nvPr/>
          </p:nvSpPr>
          <p:spPr bwMode="auto">
            <a:xfrm flipV="1">
              <a:off x="2362200" y="3874018"/>
              <a:ext cx="1274763" cy="14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66"/>
            <p:cNvSpPr>
              <a:spLocks noChangeShapeType="1"/>
            </p:cNvSpPr>
            <p:nvPr/>
          </p:nvSpPr>
          <p:spPr bwMode="auto">
            <a:xfrm>
              <a:off x="2362200" y="4035425"/>
              <a:ext cx="287338" cy="1008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67"/>
            <p:cNvSpPr>
              <a:spLocks noChangeShapeType="1"/>
            </p:cNvSpPr>
            <p:nvPr/>
          </p:nvSpPr>
          <p:spPr bwMode="auto">
            <a:xfrm flipH="1" flipV="1">
              <a:off x="1244600" y="3005138"/>
              <a:ext cx="431800" cy="5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Line 49"/>
            <p:cNvSpPr>
              <a:spLocks noChangeShapeType="1"/>
            </p:cNvSpPr>
            <p:nvPr/>
          </p:nvSpPr>
          <p:spPr bwMode="auto">
            <a:xfrm flipV="1">
              <a:off x="1529443" y="4039961"/>
              <a:ext cx="821868" cy="30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82256" y="924235"/>
            <a:ext cx="4789488" cy="1846229"/>
            <a:chOff x="4310856" y="1334869"/>
            <a:chExt cx="4789488" cy="1846229"/>
          </a:xfrm>
        </p:grpSpPr>
        <p:sp>
          <p:nvSpPr>
            <p:cNvPr id="50244" name="Text Box 70"/>
            <p:cNvSpPr txBox="1">
              <a:spLocks noChangeArrowheads="1"/>
            </p:cNvSpPr>
            <p:nvPr/>
          </p:nvSpPr>
          <p:spPr bwMode="auto">
            <a:xfrm>
              <a:off x="4310856" y="1334869"/>
              <a:ext cx="478948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FFC000"/>
                  </a:solidFill>
                  <a:latin typeface="Comic Sans MS" pitchFamily="66" charset="0"/>
                </a:rPr>
                <a:t>The server first determines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 the monitoring region for 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1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6</a:t>
              </a:r>
              <a:r>
                <a:rPr lang="en-US" sz="1800" i="0" baseline="-25000" dirty="0">
                  <a:latin typeface="Arial" charset="0"/>
                </a:rPr>
                <a:t>  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(i.e., the purple segments within a distance of 5 from 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1</a:t>
              </a:r>
              <a:r>
                <a:rPr lang="en-US" sz="1800" i="1" dirty="0">
                  <a:latin typeface="Arial" charset="0"/>
                </a:rPr>
                <a:t>n</a:t>
              </a:r>
              <a:r>
                <a:rPr lang="en-US" sz="1800" i="1" baseline="-25000" dirty="0">
                  <a:latin typeface="Arial" charset="0"/>
                </a:rPr>
                <a:t>6</a:t>
              </a: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), e.g.,</a:t>
              </a:r>
              <a:endParaRPr lang="en-US" i="0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4419600" y="2534767"/>
              <a:ext cx="457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D(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6</a:t>
              </a:r>
              <a:r>
                <a:rPr lang="en-US" dirty="0">
                  <a:latin typeface="Arial" charset="0"/>
                </a:rPr>
                <a:t> , n</a:t>
              </a:r>
              <a:r>
                <a:rPr lang="en-US" baseline="-250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10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>
                  <a:latin typeface="Comic Sans MS" pitchFamily="66" charset="0"/>
                </a:rPr>
                <a:t>) = min (3, 4, 7, 8) &lt; 5</a:t>
              </a:r>
            </a:p>
            <a:p>
              <a:r>
                <a:rPr lang="en-US" dirty="0">
                  <a:latin typeface="Comic Sans MS" pitchFamily="66" charset="0"/>
                </a:rPr>
                <a:t>     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10 </a:t>
              </a:r>
              <a:r>
                <a:rPr lang="en-US" dirty="0">
                  <a:latin typeface="Comic Sans MS" pitchFamily="66" charset="0"/>
                </a:rPr>
                <a:t> is part of the monitoring region</a:t>
              </a:r>
            </a:p>
          </p:txBody>
        </p:sp>
      </p:grpSp>
      <p:sp>
        <p:nvSpPr>
          <p:cNvPr id="76" name="AutoShape 69"/>
          <p:cNvSpPr>
            <a:spLocks noChangeArrowheads="1"/>
          </p:cNvSpPr>
          <p:nvPr/>
        </p:nvSpPr>
        <p:spPr bwMode="auto">
          <a:xfrm>
            <a:off x="1430686" y="5409075"/>
            <a:ext cx="1035554" cy="522807"/>
          </a:xfrm>
          <a:prstGeom prst="wedgeRoundRectCallout">
            <a:avLst>
              <a:gd name="adj1" fmla="val 47681"/>
              <a:gd name="adj2" fmla="val -116609"/>
              <a:gd name="adj3" fmla="val 16667"/>
            </a:avLst>
          </a:prstGeom>
          <a:solidFill>
            <a:srgbClr val="F7860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91440" rIns="0" bIns="91440" anchor="ctr" anchorCtr="0"/>
          <a:lstStyle/>
          <a:p>
            <a:pPr algn="ctr"/>
            <a:r>
              <a:rPr lang="en-US" sz="1400" dirty="0">
                <a:latin typeface="Comic Sans MS" pitchFamily="66" charset="0"/>
              </a:rPr>
              <a:t>Monitoring region</a:t>
            </a:r>
            <a:endParaRPr lang="en-US" sz="1400" i="0" dirty="0">
              <a:latin typeface="Comic Sans MS" pitchFamily="66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20597E-4B61-4B1C-872E-8458D969A3BA}"/>
              </a:ext>
            </a:extLst>
          </p:cNvPr>
          <p:cNvCxnSpPr>
            <a:cxnSpLocks/>
          </p:cNvCxnSpPr>
          <p:nvPr/>
        </p:nvCxnSpPr>
        <p:spPr>
          <a:xfrm flipV="1">
            <a:off x="1076105" y="3673158"/>
            <a:ext cx="270232" cy="2130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E3A38CB-61AB-4A2B-9293-4DE1B315D8EF}"/>
              </a:ext>
            </a:extLst>
          </p:cNvPr>
          <p:cNvCxnSpPr>
            <a:cxnSpLocks/>
          </p:cNvCxnSpPr>
          <p:nvPr/>
        </p:nvCxnSpPr>
        <p:spPr>
          <a:xfrm>
            <a:off x="1766523" y="4188936"/>
            <a:ext cx="149955" cy="3257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523A9F-AF5C-D830-A135-6F63CCEAF600}"/>
              </a:ext>
            </a:extLst>
          </p:cNvPr>
          <p:cNvSpPr txBox="1"/>
          <p:nvPr/>
        </p:nvSpPr>
        <p:spPr>
          <a:xfrm>
            <a:off x="4121686" y="2838271"/>
            <a:ext cx="4696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The server then multicasts (to the mobile objects in the monitoring region) the four edge distances from &lt;n</a:t>
            </a:r>
            <a:r>
              <a:rPr lang="en-US" baseline="-25000" dirty="0">
                <a:solidFill>
                  <a:srgbClr val="FFC000"/>
                </a:solidFill>
                <a:latin typeface="Comic Sans MS" pitchFamily="66" charset="0"/>
              </a:rPr>
              <a:t>1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,n</a:t>
            </a:r>
            <a:r>
              <a:rPr lang="en-US" baseline="-25000" dirty="0">
                <a:solidFill>
                  <a:srgbClr val="FFC000"/>
                </a:solidFill>
                <a:latin typeface="Comic Sans MS" pitchFamily="66" charset="0"/>
              </a:rPr>
              <a:t>6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&gt; to each of the segments in the monitoring region.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B7192-5611-B2BB-7778-FF4F91DADF55}"/>
              </a:ext>
            </a:extLst>
          </p:cNvPr>
          <p:cNvSpPr txBox="1"/>
          <p:nvPr/>
        </p:nvSpPr>
        <p:spPr>
          <a:xfrm>
            <a:off x="4300138" y="4531281"/>
            <a:ext cx="4626708" cy="1846659"/>
          </a:xfrm>
          <a:prstGeom prst="rect">
            <a:avLst/>
          </a:prstGeom>
          <a:solidFill>
            <a:srgbClr val="FF6D6D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ABDB77"/>
                </a:solidFill>
              </a:rPr>
              <a:t>Each mobile object in the monitoring region uses the broadcast data to compute its distance to the query point </a:t>
            </a:r>
            <a:r>
              <a:rPr lang="en-US" sz="1900" i="1" dirty="0">
                <a:solidFill>
                  <a:srgbClr val="ABDB77"/>
                </a:solidFill>
              </a:rPr>
              <a:t>Q</a:t>
            </a:r>
          </a:p>
          <a:p>
            <a:endParaRPr lang="en-US" sz="1900" dirty="0">
              <a:solidFill>
                <a:srgbClr val="ABDB77"/>
              </a:solidFill>
            </a:endParaRPr>
          </a:p>
          <a:p>
            <a:r>
              <a:rPr lang="en-US" sz="1900" dirty="0">
                <a:solidFill>
                  <a:srgbClr val="ABDB77"/>
                </a:solidFill>
              </a:rPr>
              <a:t>Mobile objects within 5 length units from </a:t>
            </a:r>
            <a:r>
              <a:rPr lang="en-US" sz="1900" i="1" dirty="0">
                <a:solidFill>
                  <a:srgbClr val="ABDB77"/>
                </a:solidFill>
              </a:rPr>
              <a:t>Q</a:t>
            </a:r>
            <a:r>
              <a:rPr lang="en-US" sz="1900" dirty="0">
                <a:solidFill>
                  <a:srgbClr val="ABDB77"/>
                </a:solidFill>
              </a:rPr>
              <a:t> are part of the current query result </a:t>
            </a:r>
          </a:p>
        </p:txBody>
      </p:sp>
      <p:pic>
        <p:nvPicPr>
          <p:cNvPr id="8" name="Picture 7" descr="A picture containing kite&#10;&#10;Description automatically generated">
            <a:extLst>
              <a:ext uri="{FF2B5EF4-FFF2-40B4-BE49-F238E27FC236}">
                <a16:creationId xmlns:a16="http://schemas.microsoft.com/office/drawing/2014/main" id="{9F7BA081-BBCA-1A83-46E8-A4C59DFFC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15" y="3487897"/>
            <a:ext cx="2817041" cy="2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8600" y="2362200"/>
            <a:ext cx="3810000" cy="312420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AutoShape 3"/>
          <p:cNvSpPr>
            <a:spLocks noChangeAspect="1" noChangeArrowheads="1"/>
          </p:cNvSpPr>
          <p:nvPr/>
        </p:nvSpPr>
        <p:spPr bwMode="auto">
          <a:xfrm>
            <a:off x="381000" y="2362200"/>
            <a:ext cx="3810000" cy="318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1587500" y="3352800"/>
            <a:ext cx="576263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1444625" y="3806825"/>
            <a:ext cx="862013" cy="2889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1457325" y="3378200"/>
            <a:ext cx="142875" cy="71755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133600" y="3381375"/>
            <a:ext cx="142875" cy="4286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579438" y="2801938"/>
            <a:ext cx="576262" cy="430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1155700" y="2511425"/>
            <a:ext cx="431800" cy="29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444625" y="4095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1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387600" y="380682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6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646930" y="3351610"/>
            <a:ext cx="2174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2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163763" y="3087688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3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062858" y="2482688"/>
            <a:ext cx="2905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10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36563" y="4672013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9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627313" y="4751388"/>
            <a:ext cx="287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7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954088" y="5102225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8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657600" y="3581400"/>
            <a:ext cx="285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5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170238" y="308927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4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758950" y="3521075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 4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1366837" y="3585995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3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874838" y="3106738"/>
            <a:ext cx="146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2046289" y="3490913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1371600" y="2801938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i="0">
                <a:latin typeface="Tahoma" pitchFamily="34" charset="0"/>
              </a:rPr>
              <a:t>4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49364" y="414612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122362" y="4525963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2262214" y="4263399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7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828924" y="3482975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2686062" y="3093933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5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V="1">
            <a:off x="3313113" y="2801938"/>
            <a:ext cx="433387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3313113" y="3378200"/>
            <a:ext cx="290512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H="1">
            <a:off x="3170238" y="3663950"/>
            <a:ext cx="433387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 flipV="1">
            <a:off x="2593975" y="4672013"/>
            <a:ext cx="57626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1155700" y="4814888"/>
            <a:ext cx="143827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2593975" y="4814888"/>
            <a:ext cx="14605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Text Box 37"/>
          <p:cNvSpPr txBox="1">
            <a:spLocks noChangeArrowheads="1"/>
          </p:cNvSpPr>
          <p:nvPr/>
        </p:nvSpPr>
        <p:spPr bwMode="auto">
          <a:xfrm>
            <a:off x="1927225" y="3938587"/>
            <a:ext cx="239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Q</a:t>
            </a:r>
          </a:p>
        </p:txBody>
      </p:sp>
      <p:sp>
        <p:nvSpPr>
          <p:cNvPr id="52261" name="Line 38"/>
          <p:cNvSpPr>
            <a:spLocks noChangeShapeType="1"/>
          </p:cNvSpPr>
          <p:nvPr/>
        </p:nvSpPr>
        <p:spPr bwMode="auto">
          <a:xfrm flipV="1">
            <a:off x="1447800" y="3810000"/>
            <a:ext cx="86201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Line 39"/>
          <p:cNvSpPr>
            <a:spLocks noChangeShapeType="1"/>
          </p:cNvSpPr>
          <p:nvPr/>
        </p:nvSpPr>
        <p:spPr bwMode="auto">
          <a:xfrm flipV="1">
            <a:off x="2133600" y="3352800"/>
            <a:ext cx="12192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Line 40"/>
          <p:cNvSpPr>
            <a:spLocks noChangeShapeType="1"/>
          </p:cNvSpPr>
          <p:nvPr/>
        </p:nvSpPr>
        <p:spPr bwMode="auto">
          <a:xfrm>
            <a:off x="2133600" y="33528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Line 41"/>
          <p:cNvSpPr>
            <a:spLocks noChangeShapeType="1"/>
          </p:cNvSpPr>
          <p:nvPr/>
        </p:nvSpPr>
        <p:spPr bwMode="auto">
          <a:xfrm flipH="1" flipV="1">
            <a:off x="1143000" y="2776538"/>
            <a:ext cx="43180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5" name="Line 42"/>
          <p:cNvSpPr>
            <a:spLocks noChangeShapeType="1"/>
          </p:cNvSpPr>
          <p:nvPr/>
        </p:nvSpPr>
        <p:spPr bwMode="auto">
          <a:xfrm flipH="1">
            <a:off x="436563" y="4114800"/>
            <a:ext cx="1011237" cy="55721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6" name="Line 43"/>
          <p:cNvSpPr>
            <a:spLocks noChangeShapeType="1"/>
          </p:cNvSpPr>
          <p:nvPr/>
        </p:nvSpPr>
        <p:spPr bwMode="auto">
          <a:xfrm flipH="1">
            <a:off x="1143000" y="4114800"/>
            <a:ext cx="288925" cy="115093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Line 44"/>
          <p:cNvSpPr>
            <a:spLocks noChangeShapeType="1"/>
          </p:cNvSpPr>
          <p:nvPr/>
        </p:nvSpPr>
        <p:spPr bwMode="auto">
          <a:xfrm>
            <a:off x="2286000" y="3810000"/>
            <a:ext cx="287338" cy="100806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Line 45"/>
          <p:cNvSpPr>
            <a:spLocks noChangeShapeType="1"/>
          </p:cNvSpPr>
          <p:nvPr/>
        </p:nvSpPr>
        <p:spPr bwMode="auto">
          <a:xfrm flipV="1">
            <a:off x="2286000" y="3657600"/>
            <a:ext cx="1296988" cy="14287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Line 46"/>
          <p:cNvSpPr>
            <a:spLocks noChangeShapeType="1"/>
          </p:cNvSpPr>
          <p:nvPr/>
        </p:nvSpPr>
        <p:spPr bwMode="auto">
          <a:xfrm flipV="1">
            <a:off x="1600200" y="3352800"/>
            <a:ext cx="576263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Line 47"/>
          <p:cNvSpPr>
            <a:spLocks noChangeShapeType="1"/>
          </p:cNvSpPr>
          <p:nvPr/>
        </p:nvSpPr>
        <p:spPr bwMode="auto">
          <a:xfrm flipH="1">
            <a:off x="1447800" y="3352800"/>
            <a:ext cx="152400" cy="762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1" name="Line 48"/>
          <p:cNvSpPr>
            <a:spLocks noChangeShapeType="1"/>
          </p:cNvSpPr>
          <p:nvPr/>
        </p:nvSpPr>
        <p:spPr bwMode="auto">
          <a:xfrm flipH="1" flipV="1">
            <a:off x="1143000" y="2776538"/>
            <a:ext cx="431800" cy="576262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49"/>
          <p:cNvSpPr>
            <a:spLocks noChangeShapeType="1"/>
          </p:cNvSpPr>
          <p:nvPr/>
        </p:nvSpPr>
        <p:spPr bwMode="auto">
          <a:xfrm flipH="1">
            <a:off x="436563" y="4114800"/>
            <a:ext cx="1011237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Line 50"/>
          <p:cNvSpPr>
            <a:spLocks noChangeShapeType="1"/>
          </p:cNvSpPr>
          <p:nvPr/>
        </p:nvSpPr>
        <p:spPr bwMode="auto">
          <a:xfrm flipH="1">
            <a:off x="1155700" y="4095750"/>
            <a:ext cx="288925" cy="115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4" name="Line 51"/>
          <p:cNvSpPr>
            <a:spLocks noChangeShapeType="1"/>
          </p:cNvSpPr>
          <p:nvPr/>
        </p:nvSpPr>
        <p:spPr bwMode="auto">
          <a:xfrm flipH="1">
            <a:off x="1447800" y="3352800"/>
            <a:ext cx="152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Line 52"/>
          <p:cNvSpPr>
            <a:spLocks noChangeShapeType="1"/>
          </p:cNvSpPr>
          <p:nvPr/>
        </p:nvSpPr>
        <p:spPr bwMode="auto">
          <a:xfrm flipV="1">
            <a:off x="1600200" y="3340100"/>
            <a:ext cx="5429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Line 53"/>
          <p:cNvSpPr>
            <a:spLocks noChangeShapeType="1"/>
          </p:cNvSpPr>
          <p:nvPr/>
        </p:nvSpPr>
        <p:spPr bwMode="auto">
          <a:xfrm flipV="1">
            <a:off x="2163763" y="3352800"/>
            <a:ext cx="114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Line 54"/>
          <p:cNvSpPr>
            <a:spLocks noChangeShapeType="1"/>
          </p:cNvSpPr>
          <p:nvPr/>
        </p:nvSpPr>
        <p:spPr bwMode="auto">
          <a:xfrm flipV="1">
            <a:off x="2306638" y="3657600"/>
            <a:ext cx="1274762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Line 55"/>
          <p:cNvSpPr>
            <a:spLocks noChangeShapeType="1"/>
          </p:cNvSpPr>
          <p:nvPr/>
        </p:nvSpPr>
        <p:spPr bwMode="auto">
          <a:xfrm>
            <a:off x="2282851" y="3806825"/>
            <a:ext cx="287337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Text Box 57"/>
          <p:cNvSpPr txBox="1">
            <a:spLocks noChangeArrowheads="1"/>
          </p:cNvSpPr>
          <p:nvPr/>
        </p:nvSpPr>
        <p:spPr bwMode="auto">
          <a:xfrm>
            <a:off x="1163001" y="3207687"/>
            <a:ext cx="2397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52280" name="Line 58"/>
          <p:cNvSpPr>
            <a:spLocks noChangeShapeType="1"/>
          </p:cNvSpPr>
          <p:nvPr/>
        </p:nvSpPr>
        <p:spPr bwMode="auto">
          <a:xfrm flipH="1" flipV="1">
            <a:off x="1143000" y="2776538"/>
            <a:ext cx="4318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1" name="Rectangle 59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93063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Processing on Mobile Host (1)</a:t>
            </a:r>
          </a:p>
        </p:txBody>
      </p:sp>
      <p:sp>
        <p:nvSpPr>
          <p:cNvPr id="52282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543800" cy="838200"/>
          </a:xfrm>
        </p:spPr>
        <p:txBody>
          <a:bodyPr/>
          <a:lstStyle/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Query object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Q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</a:rPr>
              <a:t>/w range = 5, at location 3.6 on edge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6.</a:t>
            </a:r>
            <a:endParaRPr lang="en-US" sz="2000" dirty="0">
              <a:latin typeface="Comic Sans MS" pitchFamily="66" charset="0"/>
            </a:endParaRPr>
          </a:p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Data object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</a:rPr>
              <a:t>at location 0.5 on edge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10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560198" name="Text Box 70"/>
          <p:cNvSpPr txBox="1">
            <a:spLocks noChangeArrowheads="1"/>
          </p:cNvSpPr>
          <p:nvPr/>
        </p:nvSpPr>
        <p:spPr bwMode="auto">
          <a:xfrm>
            <a:off x="436563" y="5638800"/>
            <a:ext cx="8478837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Tahoma" pitchFamily="34" charset="0"/>
              </a:rPr>
              <a:t>Object </a:t>
            </a:r>
            <a:r>
              <a:rPr lang="en-US" sz="2400" i="1" dirty="0">
                <a:latin typeface="Tahoma" pitchFamily="34" charset="0"/>
              </a:rPr>
              <a:t>D </a:t>
            </a:r>
            <a:r>
              <a:rPr lang="en-US" sz="2400" i="0" dirty="0">
                <a:latin typeface="Tahoma" pitchFamily="34" charset="0"/>
              </a:rPr>
              <a:t> picks up only relevant part of the message:</a:t>
            </a:r>
            <a:r>
              <a:rPr lang="en-US" sz="1800" i="0" dirty="0">
                <a:latin typeface="Tahoma" pitchFamily="34" charset="0"/>
              </a:rPr>
              <a:t> </a:t>
            </a:r>
          </a:p>
          <a:p>
            <a:pPr algn="ctr">
              <a:spcBef>
                <a:spcPct val="35000"/>
              </a:spcBef>
            </a:pPr>
            <a:r>
              <a:rPr lang="en-US" sz="2400" i="0" dirty="0">
                <a:latin typeface="Comic Sans MS" pitchFamily="66" charset="0"/>
              </a:rPr>
              <a:t>{ 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</a:t>
            </a:r>
            <a:r>
              <a:rPr lang="en-US" sz="2400" b="1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b="1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b="1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b="1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SS, 3&gt;</a:t>
            </a:r>
            <a:r>
              <a:rPr lang="en-US" sz="2400" dirty="0">
                <a:latin typeface="Comic Sans MS" pitchFamily="66" charset="0"/>
              </a:rPr>
              <a:t> , 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</a:t>
            </a:r>
            <a:r>
              <a:rPr lang="en-US" sz="2400" b="1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b="1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b="1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b="1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SE, 4&gt;</a:t>
            </a:r>
            <a:r>
              <a:rPr lang="en-US" sz="2400" dirty="0"/>
              <a:t> , …, </a:t>
            </a:r>
            <a:r>
              <a:rPr lang="en-US" sz="2400" i="0" dirty="0">
                <a:latin typeface="Tahoma" pitchFamily="34" charset="0"/>
              </a:rPr>
              <a:t>object </a:t>
            </a:r>
            <a:r>
              <a:rPr lang="en-US" sz="2400" i="1" dirty="0">
                <a:latin typeface="Tahoma" pitchFamily="34" charset="0"/>
              </a:rPr>
              <a:t>Q </a:t>
            </a:r>
            <a:r>
              <a:rPr lang="en-US" sz="2400" i="0" dirty="0">
                <a:latin typeface="Tahoma" pitchFamily="34" charset="0"/>
              </a:rPr>
              <a:t>’s information }</a:t>
            </a:r>
          </a:p>
        </p:txBody>
      </p:sp>
      <p:sp>
        <p:nvSpPr>
          <p:cNvPr id="52296" name="Oval 36"/>
          <p:cNvSpPr>
            <a:spLocks noChangeArrowheads="1"/>
          </p:cNvSpPr>
          <p:nvPr/>
        </p:nvSpPr>
        <p:spPr bwMode="auto">
          <a:xfrm>
            <a:off x="2073275" y="3795713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52297" name="Oval 56"/>
          <p:cNvSpPr>
            <a:spLocks noChangeArrowheads="1"/>
          </p:cNvSpPr>
          <p:nvPr/>
        </p:nvSpPr>
        <p:spPr bwMode="auto">
          <a:xfrm>
            <a:off x="1447800" y="3200400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921225"/>
            <a:ext cx="4800600" cy="3565175"/>
            <a:chOff x="4343400" y="1921225"/>
            <a:chExt cx="4800600" cy="3565175"/>
          </a:xfrm>
        </p:grpSpPr>
        <p:sp>
          <p:nvSpPr>
            <p:cNvPr id="52283" name="Text Box 61"/>
            <p:cNvSpPr txBox="1">
              <a:spLocks noChangeArrowheads="1"/>
            </p:cNvSpPr>
            <p:nvPr/>
          </p:nvSpPr>
          <p:spPr bwMode="auto">
            <a:xfrm>
              <a:off x="4343400" y="3124200"/>
              <a:ext cx="4038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>
                  <a:latin typeface="Arial" charset="0"/>
                </a:rPr>
                <a:t>&lt;n</a:t>
              </a:r>
              <a:r>
                <a:rPr lang="en-US" sz="1800" i="0" baseline="-25000" dirty="0">
                  <a:latin typeface="Arial" charset="0"/>
                </a:rPr>
                <a:t>1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6</a:t>
              </a:r>
              <a:r>
                <a:rPr lang="en-US" sz="1800" i="0" dirty="0">
                  <a:latin typeface="Arial" charset="0"/>
                </a:rPr>
                <a:t>, SS, 0</a:t>
              </a:r>
              <a:r>
                <a:rPr lang="en-US" dirty="0">
                  <a:latin typeface="Arial" charset="0"/>
                </a:rPr>
                <a:t>&gt; , &lt;n</a:t>
              </a:r>
              <a:r>
                <a:rPr lang="en-US" baseline="-25000" dirty="0">
                  <a:latin typeface="Arial" charset="0"/>
                </a:rPr>
                <a:t>1</a:t>
              </a:r>
              <a:r>
                <a:rPr lang="en-US" dirty="0">
                  <a:latin typeface="Arial" charset="0"/>
                </a:rPr>
                <a:t>n</a:t>
              </a:r>
              <a:r>
                <a:rPr lang="en-US" baseline="-25000" dirty="0">
                  <a:latin typeface="Arial" charset="0"/>
                </a:rPr>
                <a:t>6</a:t>
              </a:r>
              <a:r>
                <a:rPr lang="en-US" dirty="0">
                  <a:latin typeface="Arial" charset="0"/>
                </a:rPr>
                <a:t>, EE, 0&gt; </a:t>
              </a:r>
              <a:endParaRPr lang="en-US" sz="1800" i="0" dirty="0">
                <a:latin typeface="Arial" charset="0"/>
              </a:endParaRPr>
            </a:p>
          </p:txBody>
        </p:sp>
        <p:sp>
          <p:nvSpPr>
            <p:cNvPr id="52284" name="Text Box 62"/>
            <p:cNvSpPr txBox="1">
              <a:spLocks noChangeArrowheads="1"/>
            </p:cNvSpPr>
            <p:nvPr/>
          </p:nvSpPr>
          <p:spPr bwMode="auto">
            <a:xfrm>
              <a:off x="4343400" y="3519488"/>
              <a:ext cx="4800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Arial" charset="0"/>
                </a:rPr>
                <a:t>&lt;n</a:t>
              </a:r>
              <a:r>
                <a:rPr lang="en-US" sz="1800" i="0" baseline="-25000">
                  <a:latin typeface="Arial" charset="0"/>
                </a:rPr>
                <a:t>1</a:t>
              </a:r>
              <a:r>
                <a:rPr lang="en-US" sz="1800" i="0">
                  <a:latin typeface="Arial" charset="0"/>
                </a:rPr>
                <a:t>n</a:t>
              </a:r>
              <a:r>
                <a:rPr lang="en-US" sz="1800" i="0" baseline="-25000">
                  <a:latin typeface="Arial" charset="0"/>
                </a:rPr>
                <a:t>2</a:t>
              </a:r>
              <a:r>
                <a:rPr lang="en-US" sz="1800" i="0">
                  <a:latin typeface="Arial" charset="0"/>
                </a:rPr>
                <a:t>, SS, 0&gt;, &lt;n</a:t>
              </a:r>
              <a:r>
                <a:rPr lang="en-US" sz="1800" i="0" baseline="-25000">
                  <a:latin typeface="Arial" charset="0"/>
                </a:rPr>
                <a:t>1</a:t>
              </a:r>
              <a:r>
                <a:rPr lang="en-US" sz="1800" i="0">
                  <a:latin typeface="Arial" charset="0"/>
                </a:rPr>
                <a:t>n</a:t>
              </a:r>
              <a:r>
                <a:rPr lang="en-US" sz="1800" i="0" baseline="-25000">
                  <a:latin typeface="Arial" charset="0"/>
                </a:rPr>
                <a:t>8</a:t>
              </a:r>
              <a:r>
                <a:rPr lang="en-US" sz="1800" i="0">
                  <a:latin typeface="Arial" charset="0"/>
                </a:rPr>
                <a:t>, SS, 0&gt;, &lt;n</a:t>
              </a:r>
              <a:r>
                <a:rPr lang="en-US" sz="1800" i="0" baseline="-25000">
                  <a:latin typeface="Arial" charset="0"/>
                </a:rPr>
                <a:t>1</a:t>
              </a:r>
              <a:r>
                <a:rPr lang="en-US" sz="1800" i="0">
                  <a:latin typeface="Arial" charset="0"/>
                </a:rPr>
                <a:t>n</a:t>
              </a:r>
              <a:r>
                <a:rPr lang="en-US" sz="1800" i="0" baseline="-25000">
                  <a:latin typeface="Arial" charset="0"/>
                </a:rPr>
                <a:t>9</a:t>
              </a:r>
              <a:r>
                <a:rPr lang="en-US" sz="1800" i="0">
                  <a:latin typeface="Arial" charset="0"/>
                </a:rPr>
                <a:t>, SS, 0&gt;</a:t>
              </a:r>
            </a:p>
          </p:txBody>
        </p:sp>
        <p:sp>
          <p:nvSpPr>
            <p:cNvPr id="52285" name="Text Box 63"/>
            <p:cNvSpPr txBox="1">
              <a:spLocks noChangeArrowheads="1"/>
            </p:cNvSpPr>
            <p:nvPr/>
          </p:nvSpPr>
          <p:spPr bwMode="auto">
            <a:xfrm>
              <a:off x="4343400" y="3900488"/>
              <a:ext cx="4038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>
                  <a:latin typeface="Arial" charset="0"/>
                </a:rPr>
                <a:t>&lt;n</a:t>
              </a:r>
              <a:r>
                <a:rPr lang="en-US" sz="1800" i="0" baseline="-25000" dirty="0">
                  <a:latin typeface="Arial" charset="0"/>
                </a:rPr>
                <a:t>2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3</a:t>
              </a:r>
              <a:r>
                <a:rPr lang="en-US" sz="1800" i="0" dirty="0">
                  <a:latin typeface="Arial" charset="0"/>
                </a:rPr>
                <a:t>, SS, 3&gt;, </a:t>
              </a:r>
              <a:r>
                <a:rPr lang="en-US" sz="1800" i="0" dirty="0">
                  <a:solidFill>
                    <a:srgbClr val="FF9900"/>
                  </a:solidFill>
                  <a:latin typeface="Arial" charset="0"/>
                </a:rPr>
                <a:t>&lt;</a:t>
              </a:r>
              <a:r>
                <a:rPr lang="en-US" sz="1800" b="1" i="0" dirty="0">
                  <a:solidFill>
                    <a:srgbClr val="FF9900"/>
                  </a:solidFill>
                  <a:latin typeface="Arial" charset="0"/>
                </a:rPr>
                <a:t>n</a:t>
              </a:r>
              <a:r>
                <a:rPr lang="en-US" sz="1800" b="1" i="0" baseline="-25000" dirty="0">
                  <a:solidFill>
                    <a:srgbClr val="FF9900"/>
                  </a:solidFill>
                  <a:latin typeface="Arial" charset="0"/>
                </a:rPr>
                <a:t>2</a:t>
              </a:r>
              <a:r>
                <a:rPr lang="en-US" sz="1800" b="1" i="0" dirty="0">
                  <a:solidFill>
                    <a:srgbClr val="FF9900"/>
                  </a:solidFill>
                  <a:latin typeface="Arial" charset="0"/>
                </a:rPr>
                <a:t>n</a:t>
              </a:r>
              <a:r>
                <a:rPr lang="en-US" sz="1800" b="1" i="0" baseline="-25000" dirty="0">
                  <a:solidFill>
                    <a:srgbClr val="FF9900"/>
                  </a:solidFill>
                  <a:latin typeface="Arial" charset="0"/>
                </a:rPr>
                <a:t>10</a:t>
              </a:r>
              <a:r>
                <a:rPr lang="en-US" sz="1800" i="0" dirty="0">
                  <a:solidFill>
                    <a:srgbClr val="FF9900"/>
                  </a:solidFill>
                  <a:latin typeface="Arial" charset="0"/>
                </a:rPr>
                <a:t>, SS, 3&gt;</a:t>
              </a:r>
            </a:p>
          </p:txBody>
        </p:sp>
        <p:sp>
          <p:nvSpPr>
            <p:cNvPr id="52286" name="Text Box 64"/>
            <p:cNvSpPr txBox="1">
              <a:spLocks noChangeArrowheads="1"/>
            </p:cNvSpPr>
            <p:nvPr/>
          </p:nvSpPr>
          <p:spPr bwMode="auto">
            <a:xfrm>
              <a:off x="4724400" y="4281488"/>
              <a:ext cx="4038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i="0">
                <a:latin typeface="Arial" charset="0"/>
              </a:endParaRPr>
            </a:p>
          </p:txBody>
        </p:sp>
        <p:sp>
          <p:nvSpPr>
            <p:cNvPr id="52287" name="Text Box 65"/>
            <p:cNvSpPr txBox="1">
              <a:spLocks noChangeArrowheads="1"/>
            </p:cNvSpPr>
            <p:nvPr/>
          </p:nvSpPr>
          <p:spPr bwMode="auto">
            <a:xfrm>
              <a:off x="4343400" y="4267200"/>
              <a:ext cx="47244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>
                  <a:latin typeface="Arial" charset="0"/>
                </a:rPr>
                <a:t>&lt;n</a:t>
              </a:r>
              <a:r>
                <a:rPr lang="en-US" sz="1800" i="0" baseline="-25000" dirty="0">
                  <a:latin typeface="Arial" charset="0"/>
                </a:rPr>
                <a:t>3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6</a:t>
              </a:r>
              <a:r>
                <a:rPr lang="en-US" sz="1800" i="0" dirty="0">
                  <a:latin typeface="Arial" charset="0"/>
                </a:rPr>
                <a:t>, EE, 0&gt;, &lt;n</a:t>
              </a:r>
              <a:r>
                <a:rPr lang="en-US" sz="1800" i="0" baseline="-25000" dirty="0">
                  <a:latin typeface="Arial" charset="0"/>
                </a:rPr>
                <a:t>5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6</a:t>
              </a:r>
              <a:r>
                <a:rPr lang="en-US" sz="1800" i="0" dirty="0">
                  <a:latin typeface="Arial" charset="0"/>
                </a:rPr>
                <a:t>, EE, 0&gt;, &lt;n</a:t>
              </a:r>
              <a:r>
                <a:rPr lang="en-US" sz="1800" i="0" baseline="-25000" dirty="0">
                  <a:latin typeface="Arial" charset="0"/>
                </a:rPr>
                <a:t>6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7</a:t>
              </a:r>
              <a:r>
                <a:rPr lang="en-US" sz="1800" i="0" dirty="0">
                  <a:latin typeface="Arial" charset="0"/>
                </a:rPr>
                <a:t>, SE, 0&gt;</a:t>
              </a:r>
            </a:p>
            <a:p>
              <a:pPr>
                <a:spcBef>
                  <a:spcPct val="50000"/>
                </a:spcBef>
              </a:pPr>
              <a:endParaRPr lang="en-US" sz="1800" i="0" dirty="0">
                <a:latin typeface="Arial" charset="0"/>
              </a:endParaRPr>
            </a:p>
          </p:txBody>
        </p:sp>
        <p:sp>
          <p:nvSpPr>
            <p:cNvPr id="52288" name="Text Box 66"/>
            <p:cNvSpPr txBox="1">
              <a:spLocks noChangeArrowheads="1"/>
            </p:cNvSpPr>
            <p:nvPr/>
          </p:nvSpPr>
          <p:spPr bwMode="auto">
            <a:xfrm>
              <a:off x="4343400" y="4648200"/>
              <a:ext cx="4038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>
                  <a:latin typeface="Arial" charset="0"/>
                </a:rPr>
                <a:t>&lt;n</a:t>
              </a:r>
              <a:r>
                <a:rPr lang="en-US" sz="1800" i="0" baseline="-25000">
                  <a:latin typeface="Arial" charset="0"/>
                </a:rPr>
                <a:t>2</a:t>
              </a:r>
              <a:r>
                <a:rPr lang="en-US" sz="1800" i="0">
                  <a:latin typeface="Arial" charset="0"/>
                </a:rPr>
                <a:t>n</a:t>
              </a:r>
              <a:r>
                <a:rPr lang="en-US" sz="1800" i="0" baseline="-25000">
                  <a:latin typeface="Arial" charset="0"/>
                </a:rPr>
                <a:t>3</a:t>
              </a:r>
              <a:r>
                <a:rPr lang="en-US" sz="1800" i="0">
                  <a:latin typeface="Arial" charset="0"/>
                </a:rPr>
                <a:t>, EE, 2&gt;, &lt;n</a:t>
              </a:r>
              <a:r>
                <a:rPr lang="en-US" sz="1800" i="0" baseline="-25000">
                  <a:latin typeface="Arial" charset="0"/>
                </a:rPr>
                <a:t>3</a:t>
              </a:r>
              <a:r>
                <a:rPr lang="en-US" sz="1800" i="0">
                  <a:latin typeface="Arial" charset="0"/>
                </a:rPr>
                <a:t>n</a:t>
              </a:r>
              <a:r>
                <a:rPr lang="en-US" sz="1800" i="0" baseline="-25000">
                  <a:latin typeface="Arial" charset="0"/>
                </a:rPr>
                <a:t>4</a:t>
              </a:r>
              <a:r>
                <a:rPr lang="en-US" sz="1800" i="0">
                  <a:latin typeface="Arial" charset="0"/>
                </a:rPr>
                <a:t>, SE, 2&gt;</a:t>
              </a:r>
            </a:p>
          </p:txBody>
        </p:sp>
        <p:sp>
          <p:nvSpPr>
            <p:cNvPr id="52289" name="Text Box 67"/>
            <p:cNvSpPr txBox="1">
              <a:spLocks noChangeArrowheads="1"/>
            </p:cNvSpPr>
            <p:nvPr/>
          </p:nvSpPr>
          <p:spPr bwMode="auto">
            <a:xfrm>
              <a:off x="4343400" y="5043488"/>
              <a:ext cx="4038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>
                  <a:latin typeface="Arial" charset="0"/>
                </a:rPr>
                <a:t>&lt;n</a:t>
              </a:r>
              <a:r>
                <a:rPr lang="en-US" sz="1800" i="0" baseline="-25000" dirty="0">
                  <a:latin typeface="Arial" charset="0"/>
                </a:rPr>
                <a:t>1</a:t>
              </a:r>
              <a:r>
                <a:rPr lang="en-US" sz="1800" i="0" dirty="0">
                  <a:latin typeface="Arial" charset="0"/>
                </a:rPr>
                <a:t>n</a:t>
              </a:r>
              <a:r>
                <a:rPr lang="en-US" sz="1800" i="0" baseline="-25000" dirty="0">
                  <a:latin typeface="Arial" charset="0"/>
                </a:rPr>
                <a:t>2</a:t>
              </a:r>
              <a:r>
                <a:rPr lang="en-US" sz="1800" i="0" dirty="0">
                  <a:latin typeface="Arial" charset="0"/>
                </a:rPr>
                <a:t>, EE, 4&gt;, </a:t>
              </a:r>
              <a:r>
                <a:rPr lang="en-US" sz="1800" i="0" dirty="0">
                  <a:solidFill>
                    <a:srgbClr val="FF9900"/>
                  </a:solidFill>
                  <a:latin typeface="Arial" charset="0"/>
                </a:rPr>
                <a:t>&lt;</a:t>
              </a:r>
              <a:r>
                <a:rPr lang="en-US" sz="1800" b="1" i="0" dirty="0">
                  <a:solidFill>
                    <a:srgbClr val="FF9900"/>
                  </a:solidFill>
                  <a:latin typeface="Arial" charset="0"/>
                </a:rPr>
                <a:t>n</a:t>
              </a:r>
              <a:r>
                <a:rPr lang="en-US" sz="1800" b="1" i="0" baseline="-25000" dirty="0">
                  <a:solidFill>
                    <a:srgbClr val="FF9900"/>
                  </a:solidFill>
                  <a:latin typeface="Arial" charset="0"/>
                </a:rPr>
                <a:t>2</a:t>
              </a:r>
              <a:r>
                <a:rPr lang="en-US" sz="1800" b="1" i="0" dirty="0">
                  <a:solidFill>
                    <a:srgbClr val="FF9900"/>
                  </a:solidFill>
                  <a:latin typeface="Arial" charset="0"/>
                </a:rPr>
                <a:t>n</a:t>
              </a:r>
              <a:r>
                <a:rPr lang="en-US" sz="1800" b="1" i="0" baseline="-25000" dirty="0">
                  <a:solidFill>
                    <a:srgbClr val="FF9900"/>
                  </a:solidFill>
                  <a:latin typeface="Arial" charset="0"/>
                </a:rPr>
                <a:t>10</a:t>
              </a:r>
              <a:r>
                <a:rPr lang="en-US" sz="1800" i="0" dirty="0">
                  <a:solidFill>
                    <a:srgbClr val="FF9900"/>
                  </a:solidFill>
                  <a:latin typeface="Arial" charset="0"/>
                </a:rPr>
                <a:t>, SE, 4&gt; </a:t>
              </a:r>
              <a:r>
                <a:rPr lang="en-US" sz="1800" i="0" dirty="0">
                  <a:latin typeface="Arial" charset="0"/>
                </a:rPr>
                <a:t>,  …</a:t>
              </a:r>
            </a:p>
          </p:txBody>
        </p:sp>
        <p:sp>
          <p:nvSpPr>
            <p:cNvPr id="52290" name="Line 68"/>
            <p:cNvSpPr>
              <a:spLocks noChangeShapeType="1"/>
            </p:cNvSpPr>
            <p:nvPr/>
          </p:nvSpPr>
          <p:spPr bwMode="auto">
            <a:xfrm>
              <a:off x="4495800" y="30480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69"/>
            <p:cNvSpPr>
              <a:spLocks noChangeShapeType="1"/>
            </p:cNvSpPr>
            <p:nvPr/>
          </p:nvSpPr>
          <p:spPr bwMode="auto">
            <a:xfrm>
              <a:off x="4419600" y="5486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Text Box 71"/>
            <p:cNvSpPr txBox="1">
              <a:spLocks noChangeArrowheads="1"/>
            </p:cNvSpPr>
            <p:nvPr/>
          </p:nvSpPr>
          <p:spPr bwMode="auto">
            <a:xfrm>
              <a:off x="4403725" y="2532063"/>
              <a:ext cx="2471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latin typeface="Comic Sans MS" pitchFamily="66" charset="0"/>
                </a:rPr>
                <a:t>Multicast Message:</a:t>
              </a: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7059343" y="1921225"/>
              <a:ext cx="1828800" cy="765048"/>
            </a:xfrm>
            <a:prstGeom prst="wedgeRoundRectCallout">
              <a:avLst>
                <a:gd name="adj1" fmla="val -36639"/>
                <a:gd name="adj2" fmla="val 83855"/>
                <a:gd name="adj3" fmla="val 16667"/>
              </a:avLst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Edge distances from &lt;n</a:t>
              </a:r>
              <a:r>
                <a:rPr lang="en-US" baseline="-25000" dirty="0">
                  <a:solidFill>
                    <a:srgbClr val="FFFF00"/>
                  </a:solidFill>
                </a:rPr>
                <a:t>1</a:t>
              </a:r>
              <a:r>
                <a:rPr lang="en-US" dirty="0">
                  <a:solidFill>
                    <a:srgbClr val="FFFF00"/>
                  </a:solidFill>
                </a:rPr>
                <a:t>,n</a:t>
              </a:r>
              <a:r>
                <a:rPr lang="en-US" baseline="-25000" dirty="0">
                  <a:solidFill>
                    <a:srgbClr val="FFFF00"/>
                  </a:solidFill>
                </a:rPr>
                <a:t>6</a:t>
              </a:r>
              <a:r>
                <a:rPr lang="en-US" dirty="0">
                  <a:solidFill>
                    <a:srgbClr val="FFFF00"/>
                  </a:solidFill>
                </a:rPr>
                <a:t>&gt;</a:t>
              </a:r>
              <a:endParaRPr lang="en-US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3" name="TextBox 69"/>
          <p:cNvSpPr txBox="1">
            <a:spLocks noChangeArrowheads="1"/>
          </p:cNvSpPr>
          <p:nvPr/>
        </p:nvSpPr>
        <p:spPr bwMode="auto">
          <a:xfrm>
            <a:off x="893801" y="2642537"/>
            <a:ext cx="28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2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74" name="TextBox 67"/>
          <p:cNvSpPr txBox="1">
            <a:spLocks noChangeArrowheads="1"/>
          </p:cNvSpPr>
          <p:nvPr/>
        </p:nvSpPr>
        <p:spPr bwMode="auto">
          <a:xfrm>
            <a:off x="1519237" y="3095963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75" name="TextBox 68"/>
          <p:cNvSpPr txBox="1">
            <a:spLocks noChangeArrowheads="1"/>
          </p:cNvSpPr>
          <p:nvPr/>
        </p:nvSpPr>
        <p:spPr bwMode="auto">
          <a:xfrm>
            <a:off x="1206995" y="3893344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76" name="TextBox 70"/>
          <p:cNvSpPr txBox="1">
            <a:spLocks noChangeArrowheads="1"/>
          </p:cNvSpPr>
          <p:nvPr/>
        </p:nvSpPr>
        <p:spPr bwMode="auto">
          <a:xfrm>
            <a:off x="2217738" y="3544887"/>
            <a:ext cx="280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9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5" name="Rectangle 5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93063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Processing on Mobile Host (2)</a:t>
            </a:r>
          </a:p>
        </p:txBody>
      </p:sp>
      <p:sp>
        <p:nvSpPr>
          <p:cNvPr id="53306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725488" y="1143000"/>
            <a:ext cx="7885112" cy="838200"/>
          </a:xfrm>
        </p:spPr>
        <p:txBody>
          <a:bodyPr/>
          <a:lstStyle/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Query object </a:t>
            </a:r>
            <a:r>
              <a:rPr lang="en-US" sz="2000" i="1" dirty="0">
                <a:latin typeface="Comic Sans MS" pitchFamily="66" charset="0"/>
              </a:rPr>
              <a:t>Q</a:t>
            </a:r>
            <a:r>
              <a:rPr lang="en-US" sz="2000" dirty="0">
                <a:latin typeface="Comic Sans MS" pitchFamily="66" charset="0"/>
              </a:rPr>
              <a:t>  /w </a:t>
            </a:r>
            <a:r>
              <a:rPr lang="en-US" sz="2000" i="1" dirty="0">
                <a:latin typeface="Comic Sans MS" pitchFamily="66" charset="0"/>
              </a:rPr>
              <a:t>Range</a:t>
            </a:r>
            <a:r>
              <a:rPr lang="en-US" sz="2000" dirty="0">
                <a:latin typeface="Comic Sans MS" pitchFamily="66" charset="0"/>
              </a:rPr>
              <a:t> = 5, at location 3.6 on edge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Data object </a:t>
            </a:r>
            <a:r>
              <a:rPr lang="en-US" sz="2000" i="1" dirty="0">
                <a:latin typeface="Comic Sans MS" pitchFamily="66" charset="0"/>
              </a:rPr>
              <a:t>D</a:t>
            </a:r>
            <a:r>
              <a:rPr lang="en-US" sz="2000" dirty="0">
                <a:latin typeface="Comic Sans MS" pitchFamily="66" charset="0"/>
              </a:rPr>
              <a:t>  at location 0.5 on edge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3307" name="Text Box 70"/>
          <p:cNvSpPr txBox="1">
            <a:spLocks noChangeArrowheads="1"/>
          </p:cNvSpPr>
          <p:nvPr/>
        </p:nvSpPr>
        <p:spPr bwMode="auto">
          <a:xfrm>
            <a:off x="4353911" y="4411662"/>
            <a:ext cx="434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SS, 3&gt;</a:t>
            </a:r>
            <a:r>
              <a:rPr lang="en-US" sz="2400" dirty="0">
                <a:latin typeface="Comic Sans MS" pitchFamily="66" charset="0"/>
              </a:rPr>
              <a:t>    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SE, 4&gt;</a:t>
            </a:r>
            <a:endParaRPr lang="en-US" sz="2400" i="0" dirty="0">
              <a:latin typeface="Tahoma" pitchFamily="34" charset="0"/>
            </a:endParaRPr>
          </a:p>
        </p:txBody>
      </p:sp>
      <p:sp>
        <p:nvSpPr>
          <p:cNvPr id="53308" name="Text Box 73"/>
          <p:cNvSpPr txBox="1">
            <a:spLocks noChangeArrowheads="1"/>
          </p:cNvSpPr>
          <p:nvPr/>
        </p:nvSpPr>
        <p:spPr bwMode="auto">
          <a:xfrm>
            <a:off x="4734911" y="5324475"/>
            <a:ext cx="1524000" cy="6778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0.5 + 3 + 3.6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= 7.1 &gt; 5</a:t>
            </a:r>
          </a:p>
        </p:txBody>
      </p:sp>
      <p:sp>
        <p:nvSpPr>
          <p:cNvPr id="53309" name="Text Box 74"/>
          <p:cNvSpPr txBox="1">
            <a:spLocks noChangeArrowheads="1"/>
          </p:cNvSpPr>
          <p:nvPr/>
        </p:nvSpPr>
        <p:spPr bwMode="auto">
          <a:xfrm>
            <a:off x="6716111" y="5310187"/>
            <a:ext cx="2057400" cy="7355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0.5 + 4 + (4 – 3.6) = </a:t>
            </a:r>
            <a:r>
              <a:rPr lang="en-US" sz="2000" b="1" i="0" dirty="0">
                <a:latin typeface="Arial" charset="0"/>
              </a:rPr>
              <a:t>4.9</a:t>
            </a:r>
            <a:r>
              <a:rPr lang="en-US" sz="1800" i="0" dirty="0">
                <a:latin typeface="Arial" charset="0"/>
              </a:rPr>
              <a:t> &lt; 5</a:t>
            </a:r>
          </a:p>
        </p:txBody>
      </p:sp>
      <p:sp>
        <p:nvSpPr>
          <p:cNvPr id="53313" name="Text Box 78"/>
          <p:cNvSpPr txBox="1">
            <a:spLocks noChangeArrowheads="1"/>
          </p:cNvSpPr>
          <p:nvPr/>
        </p:nvSpPr>
        <p:spPr bwMode="auto">
          <a:xfrm>
            <a:off x="4353727" y="3328744"/>
            <a:ext cx="4487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>
                <a:latin typeface="Comic Sans MS" pitchFamily="66" charset="0"/>
              </a:rPr>
              <a:t>Object </a:t>
            </a:r>
            <a:r>
              <a:rPr lang="en-US" sz="2000" i="1" dirty="0">
                <a:latin typeface="Comic Sans MS" pitchFamily="66" charset="0"/>
              </a:rPr>
              <a:t>D</a:t>
            </a:r>
            <a:r>
              <a:rPr lang="en-US" sz="2000" i="0" dirty="0">
                <a:latin typeface="Comic Sans MS" pitchFamily="66" charset="0"/>
              </a:rPr>
              <a:t>  uses the edge distances received from the multicast to compute its distance to </a:t>
            </a:r>
            <a:r>
              <a:rPr lang="en-US" sz="2000" dirty="0">
                <a:latin typeface="Comic Sans MS" pitchFamily="66" charset="0"/>
              </a:rPr>
              <a:t>Q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14388" y="4810125"/>
            <a:ext cx="515923" cy="570465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78111" y="4788964"/>
            <a:ext cx="761650" cy="627586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42275" y="2170112"/>
            <a:ext cx="3810000" cy="312420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3"/>
          <p:cNvSpPr>
            <a:spLocks noChangeAspect="1" noChangeArrowheads="1"/>
          </p:cNvSpPr>
          <p:nvPr/>
        </p:nvSpPr>
        <p:spPr bwMode="auto">
          <a:xfrm>
            <a:off x="494675" y="2170112"/>
            <a:ext cx="3810000" cy="318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"/>
          <p:cNvSpPr>
            <a:spLocks noChangeShapeType="1"/>
          </p:cNvSpPr>
          <p:nvPr/>
        </p:nvSpPr>
        <p:spPr bwMode="auto">
          <a:xfrm flipV="1">
            <a:off x="1701175" y="3160712"/>
            <a:ext cx="576263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 flipV="1">
            <a:off x="1558300" y="3614737"/>
            <a:ext cx="862013" cy="2889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 flipH="1">
            <a:off x="1571000" y="3186112"/>
            <a:ext cx="142875" cy="71755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247275" y="3189287"/>
            <a:ext cx="142875" cy="4286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H="1">
            <a:off x="693113" y="2609850"/>
            <a:ext cx="576262" cy="430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 flipV="1">
            <a:off x="1269375" y="2319337"/>
            <a:ext cx="431800" cy="29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1558300" y="390366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1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501275" y="3614737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6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1760605" y="3159522"/>
            <a:ext cx="2174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2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2277438" y="2895600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3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1176533" y="2290600"/>
            <a:ext cx="2905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10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550238" y="4479925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9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2740988" y="4559300"/>
            <a:ext cx="287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7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067763" y="4910137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8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3771275" y="3389312"/>
            <a:ext cx="285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5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3283913" y="2897187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4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1872625" y="3328987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 4</a:t>
            </a: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>
            <a:off x="1480512" y="3393907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3</a:t>
            </a: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1988513" y="2914650"/>
            <a:ext cx="146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2159964" y="3298825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1485275" y="2609850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i="0">
                <a:latin typeface="Tahoma" pitchFamily="34" charset="0"/>
              </a:rPr>
              <a:t>4</a:t>
            </a: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963039" y="395403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1236037" y="4333875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>
            <a:off x="2375889" y="4071311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7</a:t>
            </a:r>
          </a:p>
        </p:txBody>
      </p:sp>
      <p:sp>
        <p:nvSpPr>
          <p:cNvPr id="99" name="Text Box 28"/>
          <p:cNvSpPr txBox="1">
            <a:spLocks noChangeArrowheads="1"/>
          </p:cNvSpPr>
          <p:nvPr/>
        </p:nvSpPr>
        <p:spPr bwMode="auto">
          <a:xfrm>
            <a:off x="2942599" y="3290887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2799737" y="2901845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5</a:t>
            </a:r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3426788" y="2609850"/>
            <a:ext cx="433387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3426788" y="3186112"/>
            <a:ext cx="290512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 flipH="1">
            <a:off x="3283913" y="3471862"/>
            <a:ext cx="433387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flipV="1">
            <a:off x="2707650" y="4479925"/>
            <a:ext cx="57626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/>
        </p:nvSpPr>
        <p:spPr bwMode="auto">
          <a:xfrm flipH="1">
            <a:off x="1269375" y="4622800"/>
            <a:ext cx="143827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>
            <a:off x="2707650" y="4622800"/>
            <a:ext cx="14605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Box 37"/>
          <p:cNvSpPr txBox="1">
            <a:spLocks noChangeArrowheads="1"/>
          </p:cNvSpPr>
          <p:nvPr/>
        </p:nvSpPr>
        <p:spPr bwMode="auto">
          <a:xfrm>
            <a:off x="2040900" y="3746499"/>
            <a:ext cx="239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Q</a:t>
            </a: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 flipV="1">
            <a:off x="1561475" y="3617912"/>
            <a:ext cx="86201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39"/>
          <p:cNvSpPr>
            <a:spLocks noChangeShapeType="1"/>
          </p:cNvSpPr>
          <p:nvPr/>
        </p:nvSpPr>
        <p:spPr bwMode="auto">
          <a:xfrm flipV="1">
            <a:off x="2247275" y="3160712"/>
            <a:ext cx="12192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244100" y="3163886"/>
            <a:ext cx="15557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 flipH="1">
            <a:off x="550238" y="3922712"/>
            <a:ext cx="1011237" cy="55721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1256675" y="3922712"/>
            <a:ext cx="288925" cy="115093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2399675" y="3617912"/>
            <a:ext cx="287338" cy="100806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 flipV="1">
            <a:off x="2399675" y="3465512"/>
            <a:ext cx="1296988" cy="14287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 flipV="1">
            <a:off x="1713875" y="3160712"/>
            <a:ext cx="576263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 flipH="1">
            <a:off x="1561475" y="3160712"/>
            <a:ext cx="152400" cy="762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 flipH="1">
            <a:off x="550238" y="3922712"/>
            <a:ext cx="1011237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 flipH="1">
            <a:off x="1269375" y="3903662"/>
            <a:ext cx="288925" cy="115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 flipH="1">
            <a:off x="1561475" y="3160712"/>
            <a:ext cx="152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 flipV="1">
            <a:off x="1713875" y="3159522"/>
            <a:ext cx="509587" cy="1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 flipV="1">
            <a:off x="2244100" y="3160712"/>
            <a:ext cx="1182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 flipV="1">
            <a:off x="2420313" y="3465512"/>
            <a:ext cx="1274762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2396526" y="3614737"/>
            <a:ext cx="287337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57"/>
          <p:cNvSpPr txBox="1">
            <a:spLocks noChangeArrowheads="1"/>
          </p:cNvSpPr>
          <p:nvPr/>
        </p:nvSpPr>
        <p:spPr bwMode="auto">
          <a:xfrm>
            <a:off x="1276676" y="3015599"/>
            <a:ext cx="2397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127" name="Line 58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Oval 36"/>
          <p:cNvSpPr>
            <a:spLocks noChangeArrowheads="1"/>
          </p:cNvSpPr>
          <p:nvPr/>
        </p:nvSpPr>
        <p:spPr bwMode="auto">
          <a:xfrm>
            <a:off x="2186950" y="3603625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29" name="Oval 56"/>
          <p:cNvSpPr>
            <a:spLocks noChangeArrowheads="1"/>
          </p:cNvSpPr>
          <p:nvPr/>
        </p:nvSpPr>
        <p:spPr bwMode="auto">
          <a:xfrm>
            <a:off x="1561475" y="3008312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0" name="TextBox 69"/>
          <p:cNvSpPr txBox="1">
            <a:spLocks noChangeArrowheads="1"/>
          </p:cNvSpPr>
          <p:nvPr/>
        </p:nvSpPr>
        <p:spPr bwMode="auto">
          <a:xfrm>
            <a:off x="1007476" y="2450449"/>
            <a:ext cx="28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2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31" name="TextBox 67"/>
          <p:cNvSpPr txBox="1">
            <a:spLocks noChangeArrowheads="1"/>
          </p:cNvSpPr>
          <p:nvPr/>
        </p:nvSpPr>
        <p:spPr bwMode="auto">
          <a:xfrm>
            <a:off x="1632912" y="290387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2" name="TextBox 68"/>
          <p:cNvSpPr txBox="1">
            <a:spLocks noChangeArrowheads="1"/>
          </p:cNvSpPr>
          <p:nvPr/>
        </p:nvSpPr>
        <p:spPr bwMode="auto">
          <a:xfrm>
            <a:off x="1320670" y="3701256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3" name="TextBox 70"/>
          <p:cNvSpPr txBox="1">
            <a:spLocks noChangeArrowheads="1"/>
          </p:cNvSpPr>
          <p:nvPr/>
        </p:nvSpPr>
        <p:spPr bwMode="auto">
          <a:xfrm>
            <a:off x="2331413" y="3352799"/>
            <a:ext cx="280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5758494" y="5226701"/>
            <a:ext cx="423867" cy="448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9109" y="6336268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8609"/>
                </a:solidFill>
              </a:rPr>
              <a:t>Need to know location of </a:t>
            </a:r>
            <a:r>
              <a:rPr lang="en-US" i="1" dirty="0">
                <a:solidFill>
                  <a:srgbClr val="F78609"/>
                </a:solidFill>
              </a:rPr>
              <a:t>Q </a:t>
            </a:r>
            <a:r>
              <a:rPr lang="en-US" dirty="0">
                <a:solidFill>
                  <a:srgbClr val="F78609"/>
                </a:solidFill>
              </a:rPr>
              <a:t>in</a:t>
            </a:r>
            <a:r>
              <a:rPr lang="en-US" i="1" dirty="0">
                <a:solidFill>
                  <a:srgbClr val="F78609"/>
                </a:solidFill>
              </a:rPr>
              <a:t> n</a:t>
            </a:r>
            <a:r>
              <a:rPr lang="en-US" i="1" baseline="-25000" dirty="0">
                <a:solidFill>
                  <a:srgbClr val="F78609"/>
                </a:solidFill>
              </a:rPr>
              <a:t>1</a:t>
            </a:r>
            <a:r>
              <a:rPr lang="en-US" i="1" dirty="0">
                <a:solidFill>
                  <a:srgbClr val="F78609"/>
                </a:solidFill>
              </a:rPr>
              <a:t>n</a:t>
            </a:r>
            <a:r>
              <a:rPr lang="en-US" i="1" baseline="-25000" dirty="0">
                <a:solidFill>
                  <a:srgbClr val="F78609"/>
                </a:solidFill>
              </a:rPr>
              <a:t>6</a:t>
            </a:r>
            <a:endParaRPr lang="en-US" i="1" dirty="0">
              <a:solidFill>
                <a:srgbClr val="F78609"/>
              </a:solidFill>
            </a:endParaRPr>
          </a:p>
        </p:txBody>
      </p:sp>
      <p:cxnSp>
        <p:nvCxnSpPr>
          <p:cNvPr id="134" name="Straight Arrow Connector 133"/>
          <p:cNvCxnSpPr>
            <a:cxnSpLocks/>
            <a:stCxn id="6" idx="0"/>
          </p:cNvCxnSpPr>
          <p:nvPr/>
        </p:nvCxnSpPr>
        <p:spPr>
          <a:xfrm flipH="1" flipV="1">
            <a:off x="6030312" y="5689600"/>
            <a:ext cx="263212" cy="646668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/>
          </p:cNvCxnSpPr>
          <p:nvPr/>
        </p:nvCxnSpPr>
        <p:spPr>
          <a:xfrm flipV="1">
            <a:off x="7376722" y="5577056"/>
            <a:ext cx="863039" cy="751075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9D9780D7-9CA2-45FB-BC76-FC8BBD983EA3}"/>
              </a:ext>
            </a:extLst>
          </p:cNvPr>
          <p:cNvSpPr/>
          <p:nvPr/>
        </p:nvSpPr>
        <p:spPr>
          <a:xfrm>
            <a:off x="6019800" y="1099916"/>
            <a:ext cx="507654" cy="50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598488" y="2273588"/>
            <a:ext cx="2057400" cy="7254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36"/>
          <p:cNvSpPr>
            <a:spLocks noChangeArrowheads="1"/>
          </p:cNvSpPr>
          <p:nvPr/>
        </p:nvSpPr>
        <p:spPr bwMode="auto">
          <a:xfrm>
            <a:off x="7280156" y="2323594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6400" y="2108886"/>
            <a:ext cx="1738184" cy="626076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7240215" y="1985319"/>
            <a:ext cx="330358" cy="111160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0311" y="20712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3.6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065306" y="16715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4071" y="285711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697320" y="201719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9D9780D7-9CA2-45FB-BC76-FC8BBD983EA3}"/>
              </a:ext>
            </a:extLst>
          </p:cNvPr>
          <p:cNvSpPr/>
          <p:nvPr/>
        </p:nvSpPr>
        <p:spPr>
          <a:xfrm>
            <a:off x="6030311" y="2036627"/>
            <a:ext cx="507654" cy="50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D9780D7-9CA2-45FB-BC76-FC8BBD983EA3}"/>
              </a:ext>
            </a:extLst>
          </p:cNvPr>
          <p:cNvSpPr/>
          <p:nvPr/>
        </p:nvSpPr>
        <p:spPr>
          <a:xfrm>
            <a:off x="6991727" y="1663738"/>
            <a:ext cx="670143" cy="581381"/>
          </a:xfrm>
          <a:prstGeom prst="ellipse">
            <a:avLst/>
          </a:prstGeom>
          <a:noFill/>
          <a:ln>
            <a:solidFill>
              <a:srgbClr val="FF9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D9780D7-9CA2-45FB-BC76-FC8BBD983EA3}"/>
              </a:ext>
            </a:extLst>
          </p:cNvPr>
          <p:cNvSpPr/>
          <p:nvPr/>
        </p:nvSpPr>
        <p:spPr>
          <a:xfrm>
            <a:off x="7700601" y="5231275"/>
            <a:ext cx="996360" cy="581381"/>
          </a:xfrm>
          <a:prstGeom prst="ellipse">
            <a:avLst/>
          </a:prstGeom>
          <a:noFill/>
          <a:ln>
            <a:solidFill>
              <a:srgbClr val="FF9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20626321">
            <a:off x="8216316" y="1645246"/>
            <a:ext cx="620293" cy="3878659"/>
          </a:xfrm>
          <a:prstGeom prst="curvedLeftArrow">
            <a:avLst/>
          </a:prstGeom>
          <a:solidFill>
            <a:srgbClr val="FF9B9B"/>
          </a:solidFill>
          <a:ln>
            <a:solidFill>
              <a:srgbClr val="FF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5697264" y="2519488"/>
            <a:ext cx="2070712" cy="755087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6627188" y="286965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4.0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C528F15D-C447-4B27-B6ED-4BF7957C3E74}"/>
              </a:ext>
            </a:extLst>
          </p:cNvPr>
          <p:cNvSpPr/>
          <p:nvPr/>
        </p:nvSpPr>
        <p:spPr>
          <a:xfrm rot="21177389">
            <a:off x="4079930" y="1824222"/>
            <a:ext cx="485686" cy="3737157"/>
          </a:xfrm>
          <a:prstGeom prst="curvedRightArrow">
            <a:avLst/>
          </a:prstGeom>
          <a:solidFill>
            <a:srgbClr val="FF9B9B"/>
          </a:solidFill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5" name="Rectangle 5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93063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Processing on Mobile Host (2)</a:t>
            </a:r>
          </a:p>
        </p:txBody>
      </p:sp>
      <p:sp>
        <p:nvSpPr>
          <p:cNvPr id="53306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725488" y="1143000"/>
            <a:ext cx="7885112" cy="838200"/>
          </a:xfrm>
        </p:spPr>
        <p:txBody>
          <a:bodyPr/>
          <a:lstStyle/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Query object </a:t>
            </a:r>
            <a:r>
              <a:rPr lang="en-US" sz="2000" i="1" dirty="0">
                <a:latin typeface="Comic Sans MS" pitchFamily="66" charset="0"/>
              </a:rPr>
              <a:t>Q</a:t>
            </a:r>
            <a:r>
              <a:rPr lang="en-US" sz="2000" dirty="0">
                <a:latin typeface="Comic Sans MS" pitchFamily="66" charset="0"/>
              </a:rPr>
              <a:t>  /w </a:t>
            </a:r>
            <a:r>
              <a:rPr lang="en-US" sz="2000" i="1" dirty="0">
                <a:latin typeface="Comic Sans MS" pitchFamily="66" charset="0"/>
              </a:rPr>
              <a:t>Range</a:t>
            </a:r>
            <a:r>
              <a:rPr lang="en-US" sz="2000" dirty="0">
                <a:latin typeface="Comic Sans MS" pitchFamily="66" charset="0"/>
              </a:rPr>
              <a:t> = 5, at location 3.6 on edge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  <a:p>
            <a:pPr marL="227013" indent="-190500">
              <a:buFont typeface="Wingdings" panose="05000000000000000000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Data object </a:t>
            </a:r>
            <a:r>
              <a:rPr lang="en-US" sz="2000" i="1" dirty="0">
                <a:latin typeface="Comic Sans MS" pitchFamily="66" charset="0"/>
              </a:rPr>
              <a:t>D</a:t>
            </a:r>
            <a:r>
              <a:rPr lang="en-US" sz="2000" dirty="0">
                <a:latin typeface="Comic Sans MS" pitchFamily="66" charset="0"/>
              </a:rPr>
              <a:t>  at location 0.5 on edge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3312" name="Text Box 77"/>
          <p:cNvSpPr txBox="1">
            <a:spLocks noChangeArrowheads="1"/>
          </p:cNvSpPr>
          <p:nvPr/>
        </p:nvSpPr>
        <p:spPr bwMode="auto">
          <a:xfrm>
            <a:off x="494675" y="5488673"/>
            <a:ext cx="8374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omic Sans MS" pitchFamily="66" charset="0"/>
              </a:rPr>
              <a:t>Object </a:t>
            </a:r>
            <a:r>
              <a:rPr lang="en-US" sz="2400" dirty="0">
                <a:latin typeface="Comic Sans MS" pitchFamily="66" charset="0"/>
              </a:rPr>
              <a:t>D </a:t>
            </a:r>
            <a:r>
              <a:rPr lang="en-US" sz="2400" i="0" dirty="0">
                <a:latin typeface="Comic Sans MS" pitchFamily="66" charset="0"/>
              </a:rPr>
              <a:t>continues to monitor its distance from</a:t>
            </a:r>
            <a:r>
              <a:rPr lang="en-US" sz="2400" dirty="0">
                <a:latin typeface="Comic Sans MS" pitchFamily="66" charset="0"/>
              </a:rPr>
              <a:t> Q  (by estimating Q’s current positions) </a:t>
            </a:r>
            <a:r>
              <a:rPr lang="en-US" sz="2400" i="0" dirty="0">
                <a:latin typeface="Comic Sans MS" pitchFamily="66" charset="0"/>
              </a:rPr>
              <a:t>and update the query result on the server accordingly</a:t>
            </a: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42275" y="2170112"/>
            <a:ext cx="3810000" cy="312420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3"/>
          <p:cNvSpPr>
            <a:spLocks noChangeAspect="1" noChangeArrowheads="1"/>
          </p:cNvSpPr>
          <p:nvPr/>
        </p:nvSpPr>
        <p:spPr bwMode="auto">
          <a:xfrm>
            <a:off x="494675" y="2170112"/>
            <a:ext cx="3810000" cy="318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"/>
          <p:cNvSpPr>
            <a:spLocks noChangeShapeType="1"/>
          </p:cNvSpPr>
          <p:nvPr/>
        </p:nvSpPr>
        <p:spPr bwMode="auto">
          <a:xfrm flipV="1">
            <a:off x="1701175" y="3160712"/>
            <a:ext cx="576263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 flipV="1">
            <a:off x="1558300" y="3614737"/>
            <a:ext cx="862013" cy="2889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 flipH="1">
            <a:off x="1571000" y="3186112"/>
            <a:ext cx="142875" cy="71755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247275" y="3189287"/>
            <a:ext cx="142875" cy="4286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H="1">
            <a:off x="693113" y="2609850"/>
            <a:ext cx="576262" cy="430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 flipV="1">
            <a:off x="1269375" y="2319337"/>
            <a:ext cx="431800" cy="29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1558300" y="390366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1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501275" y="3614737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6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1760605" y="3159522"/>
            <a:ext cx="2174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2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2277438" y="2895600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3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1176533" y="2290600"/>
            <a:ext cx="2905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n</a:t>
            </a:r>
            <a:r>
              <a:rPr lang="en-US" sz="1400" i="0" baseline="-25000" dirty="0">
                <a:latin typeface="Tahoma" pitchFamily="34" charset="0"/>
              </a:rPr>
              <a:t>10</a:t>
            </a:r>
            <a:endParaRPr lang="en-US" sz="1400" i="0" dirty="0">
              <a:latin typeface="Tahoma" pitchFamily="34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550238" y="4479925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9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2740988" y="4559300"/>
            <a:ext cx="287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" tIns="9148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7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067763" y="4910137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8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3771275" y="3389312"/>
            <a:ext cx="285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5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3283913" y="2897187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n</a:t>
            </a:r>
            <a:r>
              <a:rPr lang="en-US" sz="1400" i="0" baseline="-25000">
                <a:latin typeface="Tahoma" pitchFamily="34" charset="0"/>
              </a:rPr>
              <a:t>4</a:t>
            </a:r>
            <a:endParaRPr lang="en-US" sz="1400" i="0">
              <a:latin typeface="Tahoma" pitchFamily="34" charset="0"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1872625" y="3328987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>
                <a:latin typeface="Tahoma" pitchFamily="34" charset="0"/>
              </a:rPr>
              <a:t> 4</a:t>
            </a: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>
            <a:off x="1480512" y="3393907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3</a:t>
            </a: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1988513" y="2914650"/>
            <a:ext cx="146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2159964" y="3298825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2</a:t>
            </a: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1485275" y="2609850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i="0">
                <a:latin typeface="Tahoma" pitchFamily="34" charset="0"/>
              </a:rPr>
              <a:t>4</a:t>
            </a: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963039" y="395403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1236037" y="4333875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>
            <a:off x="2375889" y="4071311"/>
            <a:ext cx="144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7</a:t>
            </a:r>
          </a:p>
        </p:txBody>
      </p:sp>
      <p:sp>
        <p:nvSpPr>
          <p:cNvPr id="99" name="Text Box 28"/>
          <p:cNvSpPr txBox="1">
            <a:spLocks noChangeArrowheads="1"/>
          </p:cNvSpPr>
          <p:nvPr/>
        </p:nvSpPr>
        <p:spPr bwMode="auto">
          <a:xfrm>
            <a:off x="2942599" y="3290887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i="0" dirty="0">
                <a:latin typeface="Tahoma" pitchFamily="34" charset="0"/>
              </a:rPr>
              <a:t>6</a:t>
            </a: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2799737" y="2901845"/>
            <a:ext cx="14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5</a:t>
            </a:r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3426788" y="2609850"/>
            <a:ext cx="433387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3426788" y="3186112"/>
            <a:ext cx="290512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 flipH="1">
            <a:off x="3283913" y="3471862"/>
            <a:ext cx="433387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flipV="1">
            <a:off x="2707650" y="4479925"/>
            <a:ext cx="57626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/>
        </p:nvSpPr>
        <p:spPr bwMode="auto">
          <a:xfrm flipH="1">
            <a:off x="1269375" y="4622800"/>
            <a:ext cx="143827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>
            <a:off x="2707650" y="4622800"/>
            <a:ext cx="14605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Box 37"/>
          <p:cNvSpPr txBox="1">
            <a:spLocks noChangeArrowheads="1"/>
          </p:cNvSpPr>
          <p:nvPr/>
        </p:nvSpPr>
        <p:spPr bwMode="auto">
          <a:xfrm>
            <a:off x="2040900" y="3746499"/>
            <a:ext cx="239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Q</a:t>
            </a: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 flipV="1">
            <a:off x="1561475" y="3617912"/>
            <a:ext cx="86201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39"/>
          <p:cNvSpPr>
            <a:spLocks noChangeShapeType="1"/>
          </p:cNvSpPr>
          <p:nvPr/>
        </p:nvSpPr>
        <p:spPr bwMode="auto">
          <a:xfrm flipV="1">
            <a:off x="2247275" y="3160712"/>
            <a:ext cx="12192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244100" y="3163886"/>
            <a:ext cx="15557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 flipH="1">
            <a:off x="550238" y="3922712"/>
            <a:ext cx="1011237" cy="55721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1256675" y="3922712"/>
            <a:ext cx="288925" cy="115093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2399675" y="3617912"/>
            <a:ext cx="287338" cy="1008063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 flipV="1">
            <a:off x="2399675" y="3465512"/>
            <a:ext cx="1296988" cy="14287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 flipV="1">
            <a:off x="1713875" y="3160712"/>
            <a:ext cx="576263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 flipH="1">
            <a:off x="1561475" y="3160712"/>
            <a:ext cx="152400" cy="762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 flipH="1">
            <a:off x="550238" y="3922712"/>
            <a:ext cx="1011237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 flipH="1">
            <a:off x="1269375" y="3903662"/>
            <a:ext cx="288925" cy="115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 flipH="1">
            <a:off x="1561475" y="3160712"/>
            <a:ext cx="152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 flipV="1">
            <a:off x="1713875" y="3159522"/>
            <a:ext cx="509587" cy="1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 flipV="1">
            <a:off x="2244100" y="3160712"/>
            <a:ext cx="1182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 flipV="1">
            <a:off x="2420313" y="3465512"/>
            <a:ext cx="1274762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2396526" y="3614737"/>
            <a:ext cx="287337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57"/>
          <p:cNvSpPr txBox="1">
            <a:spLocks noChangeArrowheads="1"/>
          </p:cNvSpPr>
          <p:nvPr/>
        </p:nvSpPr>
        <p:spPr bwMode="auto">
          <a:xfrm>
            <a:off x="1276676" y="3015599"/>
            <a:ext cx="2397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i="0" dirty="0">
                <a:latin typeface="Tahoma" pitchFamily="34" charset="0"/>
              </a:rPr>
              <a:t>  </a:t>
            </a:r>
            <a:r>
              <a:rPr lang="en-US" sz="1400" i="0" dirty="0">
                <a:solidFill>
                  <a:srgbClr val="FFC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127" name="Line 58"/>
          <p:cNvSpPr>
            <a:spLocks noChangeShapeType="1"/>
          </p:cNvSpPr>
          <p:nvPr/>
        </p:nvSpPr>
        <p:spPr bwMode="auto">
          <a:xfrm flipH="1" flipV="1">
            <a:off x="1256675" y="2584450"/>
            <a:ext cx="4318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Oval 36"/>
          <p:cNvSpPr>
            <a:spLocks noChangeArrowheads="1"/>
          </p:cNvSpPr>
          <p:nvPr/>
        </p:nvSpPr>
        <p:spPr bwMode="auto">
          <a:xfrm>
            <a:off x="2186950" y="3603625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29" name="Oval 56"/>
          <p:cNvSpPr>
            <a:spLocks noChangeArrowheads="1"/>
          </p:cNvSpPr>
          <p:nvPr/>
        </p:nvSpPr>
        <p:spPr bwMode="auto">
          <a:xfrm>
            <a:off x="1561475" y="3008312"/>
            <a:ext cx="123825" cy="123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0" name="TextBox 69"/>
          <p:cNvSpPr txBox="1">
            <a:spLocks noChangeArrowheads="1"/>
          </p:cNvSpPr>
          <p:nvPr/>
        </p:nvSpPr>
        <p:spPr bwMode="auto">
          <a:xfrm>
            <a:off x="1007476" y="2450449"/>
            <a:ext cx="28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2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31" name="TextBox 67"/>
          <p:cNvSpPr txBox="1">
            <a:spLocks noChangeArrowheads="1"/>
          </p:cNvSpPr>
          <p:nvPr/>
        </p:nvSpPr>
        <p:spPr bwMode="auto">
          <a:xfrm>
            <a:off x="1632912" y="290387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2" name="TextBox 68"/>
          <p:cNvSpPr txBox="1">
            <a:spLocks noChangeArrowheads="1"/>
          </p:cNvSpPr>
          <p:nvPr/>
        </p:nvSpPr>
        <p:spPr bwMode="auto">
          <a:xfrm>
            <a:off x="1320670" y="3701256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3" name="TextBox 70"/>
          <p:cNvSpPr txBox="1">
            <a:spLocks noChangeArrowheads="1"/>
          </p:cNvSpPr>
          <p:nvPr/>
        </p:nvSpPr>
        <p:spPr bwMode="auto">
          <a:xfrm>
            <a:off x="2331413" y="3352799"/>
            <a:ext cx="280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 dirty="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38" name="Text Box 70"/>
          <p:cNvSpPr txBox="1">
            <a:spLocks noChangeArrowheads="1"/>
          </p:cNvSpPr>
          <p:nvPr/>
        </p:nvSpPr>
        <p:spPr bwMode="auto">
          <a:xfrm>
            <a:off x="4319434" y="2170112"/>
            <a:ext cx="434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SS, 3&gt;</a:t>
            </a:r>
            <a:r>
              <a:rPr lang="en-US" sz="2400" dirty="0">
                <a:latin typeface="Comic Sans MS" pitchFamily="66" charset="0"/>
              </a:rPr>
              <a:t>    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&lt;n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sz="2400" i="0" baseline="-25000" dirty="0">
                <a:solidFill>
                  <a:srgbClr val="FF9900"/>
                </a:solidFill>
                <a:latin typeface="Comic Sans MS" pitchFamily="66" charset="0"/>
              </a:rPr>
              <a:t>10</a:t>
            </a:r>
            <a:r>
              <a:rPr lang="en-US" sz="2400" i="0" dirty="0">
                <a:solidFill>
                  <a:srgbClr val="FF9900"/>
                </a:solidFill>
                <a:latin typeface="Comic Sans MS" pitchFamily="66" charset="0"/>
              </a:rPr>
              <a:t>, SE, 4&gt;</a:t>
            </a:r>
            <a:endParaRPr lang="en-US" sz="2400" i="0" dirty="0">
              <a:latin typeface="Tahoma" pitchFamily="34" charset="0"/>
            </a:endParaRPr>
          </a:p>
        </p:txBody>
      </p:sp>
      <p:sp>
        <p:nvSpPr>
          <p:cNvPr id="139" name="Text Box 73"/>
          <p:cNvSpPr txBox="1">
            <a:spLocks noChangeArrowheads="1"/>
          </p:cNvSpPr>
          <p:nvPr/>
        </p:nvSpPr>
        <p:spPr bwMode="auto">
          <a:xfrm>
            <a:off x="4700434" y="3082925"/>
            <a:ext cx="15240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0.5 + 3 + 3.6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= 7.1 &gt; 5</a:t>
            </a:r>
          </a:p>
        </p:txBody>
      </p:sp>
      <p:sp>
        <p:nvSpPr>
          <p:cNvPr id="140" name="Text Box 74"/>
          <p:cNvSpPr txBox="1">
            <a:spLocks noChangeArrowheads="1"/>
          </p:cNvSpPr>
          <p:nvPr/>
        </p:nvSpPr>
        <p:spPr bwMode="auto">
          <a:xfrm>
            <a:off x="6681634" y="3068637"/>
            <a:ext cx="2057400" cy="7355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i="0" dirty="0">
                <a:latin typeface="Arial" charset="0"/>
              </a:rPr>
              <a:t>0.5 + 4 + (4 – 3.6) = </a:t>
            </a:r>
            <a:r>
              <a:rPr lang="en-US" sz="2000" b="1" i="0" dirty="0">
                <a:latin typeface="Arial" charset="0"/>
              </a:rPr>
              <a:t>4.9</a:t>
            </a:r>
            <a:r>
              <a:rPr lang="en-US" sz="1800" i="0" dirty="0">
                <a:latin typeface="Arial" charset="0"/>
              </a:rPr>
              <a:t> &lt; 5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5479911" y="2568575"/>
            <a:ext cx="515923" cy="570465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7443634" y="2547414"/>
            <a:ext cx="761650" cy="627586"/>
          </a:xfrm>
          <a:prstGeom prst="straightConnector1">
            <a:avLst/>
          </a:prstGeom>
          <a:ln w="28575">
            <a:solidFill>
              <a:srgbClr val="F786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9D9780D7-9CA2-45FB-BC76-FC8BBD983EA3}"/>
              </a:ext>
            </a:extLst>
          </p:cNvPr>
          <p:cNvSpPr/>
          <p:nvPr/>
        </p:nvSpPr>
        <p:spPr>
          <a:xfrm>
            <a:off x="6533691" y="2978074"/>
            <a:ext cx="2294783" cy="815061"/>
          </a:xfrm>
          <a:prstGeom prst="ellipse">
            <a:avLst/>
          </a:prstGeom>
          <a:noFill/>
          <a:ln>
            <a:solidFill>
              <a:srgbClr val="FF9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22175" y="4248748"/>
            <a:ext cx="413975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9B9B"/>
                </a:solidFill>
                <a:latin typeface="Comic Sans MS" pitchFamily="66" charset="0"/>
              </a:rPr>
              <a:t>d(D,Q) = </a:t>
            </a:r>
            <a:r>
              <a:rPr lang="en-US" sz="2000" b="1" dirty="0">
                <a:solidFill>
                  <a:srgbClr val="FF9B9B"/>
                </a:solidFill>
                <a:latin typeface="Comic Sans MS" pitchFamily="66" charset="0"/>
              </a:rPr>
              <a:t>4.9</a:t>
            </a:r>
            <a:r>
              <a:rPr lang="en-US" sz="2000" dirty="0">
                <a:solidFill>
                  <a:srgbClr val="FF9B9B"/>
                </a:solidFill>
                <a:latin typeface="Comic Sans MS" pitchFamily="66" charset="0"/>
              </a:rPr>
              <a:t> &lt; 5 </a:t>
            </a:r>
            <a:r>
              <a:rPr lang="en-US" sz="2000" dirty="0">
                <a:solidFill>
                  <a:srgbClr val="FF9B9B"/>
                </a:solidFill>
                <a:latin typeface="Comic Sans MS" pitchFamily="66" charset="0"/>
                <a:sym typeface="Symbol"/>
              </a:rPr>
              <a:t> </a:t>
            </a:r>
            <a:r>
              <a:rPr lang="en-US" sz="2000" dirty="0">
                <a:solidFill>
                  <a:srgbClr val="FF9B9B"/>
                </a:solidFill>
                <a:latin typeface="Comic Sans MS" pitchFamily="66" charset="0"/>
              </a:rPr>
              <a:t>Object D  should be included in the query’s result</a:t>
            </a:r>
          </a:p>
        </p:txBody>
      </p:sp>
      <p:sp>
        <p:nvSpPr>
          <p:cNvPr id="3" name="Down Arrow 2"/>
          <p:cNvSpPr/>
          <p:nvPr/>
        </p:nvSpPr>
        <p:spPr>
          <a:xfrm rot="1202682">
            <a:off x="6766610" y="3768117"/>
            <a:ext cx="228600" cy="531988"/>
          </a:xfrm>
          <a:prstGeom prst="downArrow">
            <a:avLst/>
          </a:prstGeom>
          <a:solidFill>
            <a:srgbClr val="FF9B9B"/>
          </a:solidFill>
          <a:ln>
            <a:solidFill>
              <a:srgbClr val="FF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913" y="1484274"/>
            <a:ext cx="6898672" cy="4330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5" y="1590323"/>
            <a:ext cx="6715485" cy="41267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63913" y="5814882"/>
            <a:ext cx="6898671" cy="3937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970" y="351891"/>
            <a:ext cx="8394130" cy="689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CCFFCC"/>
                </a:solidFill>
              </a:rPr>
              <a:t>Call The Person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Segoe Script" panose="020B0504020000000003" pitchFamily="34" charset="0"/>
              <a:cs typeface="Bradley Hand Bold"/>
            </a:endParaRPr>
          </a:p>
        </p:txBody>
      </p:sp>
      <p:pic>
        <p:nvPicPr>
          <p:cNvPr id="28" name="Picture 2" descr="http://files.tic.webnode.cz/200004721-53a4755992/sign-36070_6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3" y="5838300"/>
            <a:ext cx="408415" cy="35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45" y="5823122"/>
            <a:ext cx="378216" cy="3782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83538"/>
              </p:ext>
            </p:extLst>
          </p:nvPr>
        </p:nvGraphicFramePr>
        <p:xfrm>
          <a:off x="1512474" y="2717532"/>
          <a:ext cx="96522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  <a:r>
                        <a:rPr lang="en-US" sz="1100" baseline="0" dirty="0"/>
                        <a:t> Response</a:t>
                      </a:r>
                      <a:endParaRPr lang="en-US" sz="11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5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57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 rot="5400000">
            <a:off x="1295004" y="4061917"/>
            <a:ext cx="2597992" cy="258000"/>
            <a:chOff x="5864811" y="3500356"/>
            <a:chExt cx="2597992" cy="258000"/>
          </a:xfrm>
        </p:grpSpPr>
        <p:sp>
          <p:nvSpPr>
            <p:cNvPr id="31" name="Rectangle 30"/>
            <p:cNvSpPr/>
            <p:nvPr/>
          </p:nvSpPr>
          <p:spPr>
            <a:xfrm>
              <a:off x="5909041" y="3546639"/>
              <a:ext cx="2510546" cy="174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4803" y="3500356"/>
              <a:ext cx="258000" cy="258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64811" y="3514825"/>
              <a:ext cx="241300" cy="24130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950685" y="3527999"/>
              <a:ext cx="225172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806" y="5857824"/>
            <a:ext cx="304800" cy="304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1535803" y="4318822"/>
            <a:ext cx="72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Steven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5803" y="3601256"/>
            <a:ext cx="66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Jason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701" y="2717532"/>
            <a:ext cx="231318" cy="231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656" y="5814882"/>
            <a:ext cx="406928" cy="40692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265861" y="5971054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01091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3386" y="5971588"/>
            <a:ext cx="138049" cy="127472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1876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75604" y="5843594"/>
            <a:ext cx="98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MISSING: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15413" y="5902226"/>
            <a:ext cx="673100" cy="222234"/>
          </a:xfrm>
          <a:prstGeom prst="roundRect">
            <a:avLst>
              <a:gd name="adj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Oval 2"/>
          <p:cNvSpPr/>
          <p:nvPr/>
        </p:nvSpPr>
        <p:spPr>
          <a:xfrm>
            <a:off x="3351156" y="3366939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0900" y="2975924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8362" y="4543954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2237" y="2190925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90410" y="4006077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87924" y="4943223"/>
            <a:ext cx="75063" cy="7329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60321" y="2411564"/>
            <a:ext cx="75063" cy="73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38072" y="5446695"/>
            <a:ext cx="75063" cy="73294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19" y="3662952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43" y="4383436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51157" y="2683935"/>
            <a:ext cx="600924" cy="706811"/>
            <a:chOff x="3351157" y="2683935"/>
            <a:chExt cx="600924" cy="706811"/>
          </a:xfrm>
        </p:grpSpPr>
        <p:sp>
          <p:nvSpPr>
            <p:cNvPr id="11" name="Rectangle 10"/>
            <p:cNvSpPr/>
            <p:nvPr/>
          </p:nvSpPr>
          <p:spPr>
            <a:xfrm>
              <a:off x="3351157" y="2683935"/>
              <a:ext cx="555126" cy="6830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494" y="2717532"/>
              <a:ext cx="472489" cy="466189"/>
            </a:xfrm>
            <a:prstGeom prst="rect">
              <a:avLst/>
            </a:prstGeom>
          </p:spPr>
        </p:pic>
        <p:pic>
          <p:nvPicPr>
            <p:cNvPr id="53" name="Picture 6" descr="http://www.clipartbest.com/cliparts/RcG/G9x/RcGG9xk7i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702" y="3218745"/>
              <a:ext cx="126306" cy="1263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80477" y="3159914"/>
              <a:ext cx="4716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Jason</a:t>
              </a:r>
            </a:p>
          </p:txBody>
        </p:sp>
      </p:grpSp>
      <p:pic>
        <p:nvPicPr>
          <p:cNvPr id="54" name="Picture 8" descr="https://cdn2.iconfinder.com/data/icons/snipicons/500/hand-up-128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86" y="3345051"/>
            <a:ext cx="463232" cy="463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124966" y="1590323"/>
            <a:ext cx="3276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  <a:latin typeface="Lucida Handwriting"/>
                <a:cs typeface="Lucida Handwriting"/>
              </a:rPr>
              <a:t>Call  Jason</a:t>
            </a:r>
          </a:p>
        </p:txBody>
      </p:sp>
    </p:spTree>
    <p:extLst>
      <p:ext uri="{BB962C8B-B14F-4D97-AF65-F5344CB8AC3E}">
        <p14:creationId xmlns:p14="http://schemas.microsoft.com/office/powerpoint/2010/main" val="9693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185E-7 6.62344E-7 L -0.05778 6.62344E-7 C -0.08381 6.62344E-7 -0.11557 0.0132 -0.11557 0.02408 L -0.11557 0.0484 " pathEditMode="relative" rAng="0" ptsTypes="FfFF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8" y="2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3151" y="152400"/>
            <a:ext cx="2381249" cy="8382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4800600" cy="6096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9900"/>
                </a:solidFill>
                <a:latin typeface="Comic Sans MS" pitchFamily="66" charset="0"/>
              </a:rPr>
              <a:t>The server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>
                <a:latin typeface="Comic Sans MS" pitchFamily="66" charset="0"/>
              </a:rPr>
              <a:t>computes the monitoring region for each DRQ, and </a:t>
            </a:r>
          </a:p>
          <a:p>
            <a:pPr lvl="1">
              <a:lnSpc>
                <a:spcPct val="110000"/>
              </a:lnSpc>
              <a:spcAft>
                <a:spcPct val="45000"/>
              </a:spcAft>
            </a:pPr>
            <a:r>
              <a:rPr lang="en-US" dirty="0">
                <a:latin typeface="Comic Sans MS" pitchFamily="66" charset="0"/>
              </a:rPr>
              <a:t>multicasts the information to moving objects inside the monitoring region.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F9900"/>
                </a:solidFill>
                <a:latin typeface="Comic Sans MS" pitchFamily="66" charset="0"/>
              </a:rPr>
              <a:t>Moving object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omic Sans MS" pitchFamily="66" charset="0"/>
              </a:rPr>
              <a:t>uses the information received from the server to monitor if it is inside the query’s range.</a:t>
            </a:r>
          </a:p>
          <a:p>
            <a:pPr lvl="1"/>
            <a:r>
              <a:rPr lang="en-US" dirty="0">
                <a:latin typeface="Comic Sans MS" pitchFamily="66" charset="0"/>
              </a:rPr>
              <a:t>updates the server only when the new location changes the query result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(no location update is necessary)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2451" y="1371600"/>
            <a:ext cx="2057400" cy="990600"/>
          </a:xfrm>
          <a:prstGeom prst="roundRect">
            <a:avLst/>
          </a:prstGeom>
          <a:solidFill>
            <a:srgbClr val="B4CED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SERVER</a:t>
            </a:r>
          </a:p>
        </p:txBody>
      </p:sp>
      <p:sp>
        <p:nvSpPr>
          <p:cNvPr id="3" name="Oval 2"/>
          <p:cNvSpPr/>
          <p:nvPr/>
        </p:nvSpPr>
        <p:spPr>
          <a:xfrm>
            <a:off x="5457828" y="4663182"/>
            <a:ext cx="381000" cy="381000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818439" y="4800600"/>
            <a:ext cx="381000" cy="381000"/>
          </a:xfrm>
          <a:prstGeom prst="ellipse">
            <a:avLst/>
          </a:prstGeom>
          <a:solidFill>
            <a:srgbClr val="F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408739" y="4787900"/>
            <a:ext cx="381000" cy="381000"/>
          </a:xfrm>
          <a:prstGeom prst="ellipse">
            <a:avLst/>
          </a:prstGeom>
          <a:solidFill>
            <a:srgbClr val="F786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" name="Freeform 3"/>
          <p:cNvSpPr/>
          <p:nvPr/>
        </p:nvSpPr>
        <p:spPr>
          <a:xfrm>
            <a:off x="6038851" y="2800350"/>
            <a:ext cx="1308100" cy="1003300"/>
          </a:xfrm>
          <a:custGeom>
            <a:avLst/>
            <a:gdLst>
              <a:gd name="connsiteX0" fmla="*/ 381000 w 1308100"/>
              <a:gd name="connsiteY0" fmla="*/ 107950 h 1003300"/>
              <a:gd name="connsiteX1" fmla="*/ 381000 w 1308100"/>
              <a:gd name="connsiteY1" fmla="*/ 107950 h 1003300"/>
              <a:gd name="connsiteX2" fmla="*/ 323850 w 1308100"/>
              <a:gd name="connsiteY2" fmla="*/ 127000 h 1003300"/>
              <a:gd name="connsiteX3" fmla="*/ 298450 w 1308100"/>
              <a:gd name="connsiteY3" fmla="*/ 146050 h 1003300"/>
              <a:gd name="connsiteX4" fmla="*/ 260350 w 1308100"/>
              <a:gd name="connsiteY4" fmla="*/ 158750 h 1003300"/>
              <a:gd name="connsiteX5" fmla="*/ 184150 w 1308100"/>
              <a:gd name="connsiteY5" fmla="*/ 196850 h 1003300"/>
              <a:gd name="connsiteX6" fmla="*/ 158750 w 1308100"/>
              <a:gd name="connsiteY6" fmla="*/ 209550 h 1003300"/>
              <a:gd name="connsiteX7" fmla="*/ 139700 w 1308100"/>
              <a:gd name="connsiteY7" fmla="*/ 215900 h 1003300"/>
              <a:gd name="connsiteX8" fmla="*/ 101600 w 1308100"/>
              <a:gd name="connsiteY8" fmla="*/ 241300 h 1003300"/>
              <a:gd name="connsiteX9" fmla="*/ 76200 w 1308100"/>
              <a:gd name="connsiteY9" fmla="*/ 279400 h 1003300"/>
              <a:gd name="connsiteX10" fmla="*/ 69850 w 1308100"/>
              <a:gd name="connsiteY10" fmla="*/ 298450 h 1003300"/>
              <a:gd name="connsiteX11" fmla="*/ 57150 w 1308100"/>
              <a:gd name="connsiteY11" fmla="*/ 317500 h 1003300"/>
              <a:gd name="connsiteX12" fmla="*/ 38100 w 1308100"/>
              <a:gd name="connsiteY12" fmla="*/ 349250 h 1003300"/>
              <a:gd name="connsiteX13" fmla="*/ 31750 w 1308100"/>
              <a:gd name="connsiteY13" fmla="*/ 368300 h 1003300"/>
              <a:gd name="connsiteX14" fmla="*/ 19050 w 1308100"/>
              <a:gd name="connsiteY14" fmla="*/ 419100 h 1003300"/>
              <a:gd name="connsiteX15" fmla="*/ 12700 w 1308100"/>
              <a:gd name="connsiteY15" fmla="*/ 444500 h 1003300"/>
              <a:gd name="connsiteX16" fmla="*/ 0 w 1308100"/>
              <a:gd name="connsiteY16" fmla="*/ 488950 h 1003300"/>
              <a:gd name="connsiteX17" fmla="*/ 6350 w 1308100"/>
              <a:gd name="connsiteY17" fmla="*/ 609600 h 1003300"/>
              <a:gd name="connsiteX18" fmla="*/ 12700 w 1308100"/>
              <a:gd name="connsiteY18" fmla="*/ 628650 h 1003300"/>
              <a:gd name="connsiteX19" fmla="*/ 25400 w 1308100"/>
              <a:gd name="connsiteY19" fmla="*/ 647700 h 1003300"/>
              <a:gd name="connsiteX20" fmla="*/ 44450 w 1308100"/>
              <a:gd name="connsiteY20" fmla="*/ 685800 h 1003300"/>
              <a:gd name="connsiteX21" fmla="*/ 88900 w 1308100"/>
              <a:gd name="connsiteY21" fmla="*/ 698500 h 1003300"/>
              <a:gd name="connsiteX22" fmla="*/ 190500 w 1308100"/>
              <a:gd name="connsiteY22" fmla="*/ 704850 h 1003300"/>
              <a:gd name="connsiteX23" fmla="*/ 279400 w 1308100"/>
              <a:gd name="connsiteY23" fmla="*/ 711200 h 1003300"/>
              <a:gd name="connsiteX24" fmla="*/ 419100 w 1308100"/>
              <a:gd name="connsiteY24" fmla="*/ 717550 h 1003300"/>
              <a:gd name="connsiteX25" fmla="*/ 457200 w 1308100"/>
              <a:gd name="connsiteY25" fmla="*/ 736600 h 1003300"/>
              <a:gd name="connsiteX26" fmla="*/ 469900 w 1308100"/>
              <a:gd name="connsiteY26" fmla="*/ 762000 h 1003300"/>
              <a:gd name="connsiteX27" fmla="*/ 495300 w 1308100"/>
              <a:gd name="connsiteY27" fmla="*/ 787400 h 1003300"/>
              <a:gd name="connsiteX28" fmla="*/ 533400 w 1308100"/>
              <a:gd name="connsiteY28" fmla="*/ 825500 h 1003300"/>
              <a:gd name="connsiteX29" fmla="*/ 577850 w 1308100"/>
              <a:gd name="connsiteY29" fmla="*/ 876300 h 1003300"/>
              <a:gd name="connsiteX30" fmla="*/ 596900 w 1308100"/>
              <a:gd name="connsiteY30" fmla="*/ 895350 h 1003300"/>
              <a:gd name="connsiteX31" fmla="*/ 635000 w 1308100"/>
              <a:gd name="connsiteY31" fmla="*/ 920750 h 1003300"/>
              <a:gd name="connsiteX32" fmla="*/ 692150 w 1308100"/>
              <a:gd name="connsiteY32" fmla="*/ 965200 h 1003300"/>
              <a:gd name="connsiteX33" fmla="*/ 736600 w 1308100"/>
              <a:gd name="connsiteY33" fmla="*/ 977900 h 1003300"/>
              <a:gd name="connsiteX34" fmla="*/ 762000 w 1308100"/>
              <a:gd name="connsiteY34" fmla="*/ 984250 h 1003300"/>
              <a:gd name="connsiteX35" fmla="*/ 787400 w 1308100"/>
              <a:gd name="connsiteY35" fmla="*/ 996950 h 1003300"/>
              <a:gd name="connsiteX36" fmla="*/ 876300 w 1308100"/>
              <a:gd name="connsiteY36" fmla="*/ 1003300 h 1003300"/>
              <a:gd name="connsiteX37" fmla="*/ 1022350 w 1308100"/>
              <a:gd name="connsiteY37" fmla="*/ 996950 h 1003300"/>
              <a:gd name="connsiteX38" fmla="*/ 1047750 w 1308100"/>
              <a:gd name="connsiteY38" fmla="*/ 984250 h 1003300"/>
              <a:gd name="connsiteX39" fmla="*/ 1073150 w 1308100"/>
              <a:gd name="connsiteY39" fmla="*/ 977900 h 1003300"/>
              <a:gd name="connsiteX40" fmla="*/ 1104900 w 1308100"/>
              <a:gd name="connsiteY40" fmla="*/ 958850 h 1003300"/>
              <a:gd name="connsiteX41" fmla="*/ 1130300 w 1308100"/>
              <a:gd name="connsiteY41" fmla="*/ 946150 h 1003300"/>
              <a:gd name="connsiteX42" fmla="*/ 1155700 w 1308100"/>
              <a:gd name="connsiteY42" fmla="*/ 927100 h 1003300"/>
              <a:gd name="connsiteX43" fmla="*/ 1181100 w 1308100"/>
              <a:gd name="connsiteY43" fmla="*/ 914400 h 1003300"/>
              <a:gd name="connsiteX44" fmla="*/ 1212850 w 1308100"/>
              <a:gd name="connsiteY44" fmla="*/ 895350 h 1003300"/>
              <a:gd name="connsiteX45" fmla="*/ 1225550 w 1308100"/>
              <a:gd name="connsiteY45" fmla="*/ 876300 h 1003300"/>
              <a:gd name="connsiteX46" fmla="*/ 1276350 w 1308100"/>
              <a:gd name="connsiteY46" fmla="*/ 825500 h 1003300"/>
              <a:gd name="connsiteX47" fmla="*/ 1295400 w 1308100"/>
              <a:gd name="connsiteY47" fmla="*/ 781050 h 1003300"/>
              <a:gd name="connsiteX48" fmla="*/ 1308100 w 1308100"/>
              <a:gd name="connsiteY48" fmla="*/ 762000 h 1003300"/>
              <a:gd name="connsiteX49" fmla="*/ 1301750 w 1308100"/>
              <a:gd name="connsiteY49" fmla="*/ 565150 h 1003300"/>
              <a:gd name="connsiteX50" fmla="*/ 1295400 w 1308100"/>
              <a:gd name="connsiteY50" fmla="*/ 457200 h 1003300"/>
              <a:gd name="connsiteX51" fmla="*/ 1289050 w 1308100"/>
              <a:gd name="connsiteY51" fmla="*/ 292100 h 1003300"/>
              <a:gd name="connsiteX52" fmla="*/ 1276350 w 1308100"/>
              <a:gd name="connsiteY52" fmla="*/ 254000 h 1003300"/>
              <a:gd name="connsiteX53" fmla="*/ 1238250 w 1308100"/>
              <a:gd name="connsiteY53" fmla="*/ 209550 h 1003300"/>
              <a:gd name="connsiteX54" fmla="*/ 1219200 w 1308100"/>
              <a:gd name="connsiteY54" fmla="*/ 196850 h 1003300"/>
              <a:gd name="connsiteX55" fmla="*/ 1193800 w 1308100"/>
              <a:gd name="connsiteY55" fmla="*/ 177800 h 1003300"/>
              <a:gd name="connsiteX56" fmla="*/ 1168400 w 1308100"/>
              <a:gd name="connsiteY56" fmla="*/ 165100 h 1003300"/>
              <a:gd name="connsiteX57" fmla="*/ 1149350 w 1308100"/>
              <a:gd name="connsiteY57" fmla="*/ 152400 h 1003300"/>
              <a:gd name="connsiteX58" fmla="*/ 1117600 w 1308100"/>
              <a:gd name="connsiteY58" fmla="*/ 139700 h 1003300"/>
              <a:gd name="connsiteX59" fmla="*/ 1066800 w 1308100"/>
              <a:gd name="connsiteY59" fmla="*/ 107950 h 1003300"/>
              <a:gd name="connsiteX60" fmla="*/ 1022350 w 1308100"/>
              <a:gd name="connsiteY60" fmla="*/ 88900 h 1003300"/>
              <a:gd name="connsiteX61" fmla="*/ 984250 w 1308100"/>
              <a:gd name="connsiteY61" fmla="*/ 63500 h 1003300"/>
              <a:gd name="connsiteX62" fmla="*/ 946150 w 1308100"/>
              <a:gd name="connsiteY62" fmla="*/ 50800 h 1003300"/>
              <a:gd name="connsiteX63" fmla="*/ 908050 w 1308100"/>
              <a:gd name="connsiteY63" fmla="*/ 25400 h 1003300"/>
              <a:gd name="connsiteX64" fmla="*/ 889000 w 1308100"/>
              <a:gd name="connsiteY64" fmla="*/ 12700 h 1003300"/>
              <a:gd name="connsiteX65" fmla="*/ 850900 w 1308100"/>
              <a:gd name="connsiteY65" fmla="*/ 0 h 1003300"/>
              <a:gd name="connsiteX66" fmla="*/ 762000 w 1308100"/>
              <a:gd name="connsiteY66" fmla="*/ 6350 h 1003300"/>
              <a:gd name="connsiteX67" fmla="*/ 698500 w 1308100"/>
              <a:gd name="connsiteY67" fmla="*/ 19050 h 1003300"/>
              <a:gd name="connsiteX68" fmla="*/ 660400 w 1308100"/>
              <a:gd name="connsiteY68" fmla="*/ 25400 h 1003300"/>
              <a:gd name="connsiteX69" fmla="*/ 635000 w 1308100"/>
              <a:gd name="connsiteY69" fmla="*/ 31750 h 1003300"/>
              <a:gd name="connsiteX70" fmla="*/ 615950 w 1308100"/>
              <a:gd name="connsiteY70" fmla="*/ 44450 h 1003300"/>
              <a:gd name="connsiteX71" fmla="*/ 577850 w 1308100"/>
              <a:gd name="connsiteY71" fmla="*/ 57150 h 1003300"/>
              <a:gd name="connsiteX72" fmla="*/ 520700 w 1308100"/>
              <a:gd name="connsiteY72" fmla="*/ 88900 h 1003300"/>
              <a:gd name="connsiteX73" fmla="*/ 501650 w 1308100"/>
              <a:gd name="connsiteY73" fmla="*/ 95250 h 1003300"/>
              <a:gd name="connsiteX74" fmla="*/ 482600 w 1308100"/>
              <a:gd name="connsiteY74" fmla="*/ 101600 h 1003300"/>
              <a:gd name="connsiteX75" fmla="*/ 450850 w 1308100"/>
              <a:gd name="connsiteY75" fmla="*/ 95250 h 1003300"/>
              <a:gd name="connsiteX76" fmla="*/ 431800 w 1308100"/>
              <a:gd name="connsiteY76" fmla="*/ 88900 h 1003300"/>
              <a:gd name="connsiteX77" fmla="*/ 381000 w 1308100"/>
              <a:gd name="connsiteY77" fmla="*/ 1079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08100" h="1003300">
                <a:moveTo>
                  <a:pt x="381000" y="107950"/>
                </a:moveTo>
                <a:lnTo>
                  <a:pt x="381000" y="107950"/>
                </a:lnTo>
                <a:cubicBezTo>
                  <a:pt x="361950" y="114300"/>
                  <a:pt x="342082" y="118585"/>
                  <a:pt x="323850" y="127000"/>
                </a:cubicBezTo>
                <a:cubicBezTo>
                  <a:pt x="314241" y="131435"/>
                  <a:pt x="307916" y="141317"/>
                  <a:pt x="298450" y="146050"/>
                </a:cubicBezTo>
                <a:cubicBezTo>
                  <a:pt x="286476" y="152037"/>
                  <a:pt x="272655" y="153477"/>
                  <a:pt x="260350" y="158750"/>
                </a:cubicBezTo>
                <a:lnTo>
                  <a:pt x="184150" y="196850"/>
                </a:lnTo>
                <a:cubicBezTo>
                  <a:pt x="175683" y="201083"/>
                  <a:pt x="167730" y="206557"/>
                  <a:pt x="158750" y="209550"/>
                </a:cubicBezTo>
                <a:cubicBezTo>
                  <a:pt x="152400" y="211667"/>
                  <a:pt x="145551" y="212649"/>
                  <a:pt x="139700" y="215900"/>
                </a:cubicBezTo>
                <a:cubicBezTo>
                  <a:pt x="126357" y="223313"/>
                  <a:pt x="101600" y="241300"/>
                  <a:pt x="101600" y="241300"/>
                </a:cubicBezTo>
                <a:cubicBezTo>
                  <a:pt x="93133" y="254000"/>
                  <a:pt x="81027" y="264920"/>
                  <a:pt x="76200" y="279400"/>
                </a:cubicBezTo>
                <a:cubicBezTo>
                  <a:pt x="74083" y="285750"/>
                  <a:pt x="72843" y="292463"/>
                  <a:pt x="69850" y="298450"/>
                </a:cubicBezTo>
                <a:cubicBezTo>
                  <a:pt x="66437" y="305276"/>
                  <a:pt x="61195" y="311028"/>
                  <a:pt x="57150" y="317500"/>
                </a:cubicBezTo>
                <a:cubicBezTo>
                  <a:pt x="50609" y="327966"/>
                  <a:pt x="43620" y="338211"/>
                  <a:pt x="38100" y="349250"/>
                </a:cubicBezTo>
                <a:cubicBezTo>
                  <a:pt x="35107" y="355237"/>
                  <a:pt x="33511" y="361842"/>
                  <a:pt x="31750" y="368300"/>
                </a:cubicBezTo>
                <a:cubicBezTo>
                  <a:pt x="27157" y="385139"/>
                  <a:pt x="23283" y="402167"/>
                  <a:pt x="19050" y="419100"/>
                </a:cubicBezTo>
                <a:cubicBezTo>
                  <a:pt x="16933" y="427567"/>
                  <a:pt x="15460" y="436221"/>
                  <a:pt x="12700" y="444500"/>
                </a:cubicBezTo>
                <a:cubicBezTo>
                  <a:pt x="3590" y="471829"/>
                  <a:pt x="7973" y="457056"/>
                  <a:pt x="0" y="488950"/>
                </a:cubicBezTo>
                <a:cubicBezTo>
                  <a:pt x="2117" y="529167"/>
                  <a:pt x="2704" y="569493"/>
                  <a:pt x="6350" y="609600"/>
                </a:cubicBezTo>
                <a:cubicBezTo>
                  <a:pt x="6956" y="616266"/>
                  <a:pt x="9707" y="622663"/>
                  <a:pt x="12700" y="628650"/>
                </a:cubicBezTo>
                <a:cubicBezTo>
                  <a:pt x="16113" y="635476"/>
                  <a:pt x="21987" y="640874"/>
                  <a:pt x="25400" y="647700"/>
                </a:cubicBezTo>
                <a:cubicBezTo>
                  <a:pt x="33069" y="663038"/>
                  <a:pt x="29285" y="673668"/>
                  <a:pt x="44450" y="685800"/>
                </a:cubicBezTo>
                <a:cubicBezTo>
                  <a:pt x="48318" y="688894"/>
                  <a:pt x="87596" y="698370"/>
                  <a:pt x="88900" y="698500"/>
                </a:cubicBezTo>
                <a:cubicBezTo>
                  <a:pt x="122664" y="701876"/>
                  <a:pt x="156642" y="702593"/>
                  <a:pt x="190500" y="704850"/>
                </a:cubicBezTo>
                <a:lnTo>
                  <a:pt x="279400" y="711200"/>
                </a:lnTo>
                <a:cubicBezTo>
                  <a:pt x="325943" y="713786"/>
                  <a:pt x="372533" y="715433"/>
                  <a:pt x="419100" y="717550"/>
                </a:cubicBezTo>
                <a:cubicBezTo>
                  <a:pt x="432102" y="721884"/>
                  <a:pt x="447731" y="725237"/>
                  <a:pt x="457200" y="736600"/>
                </a:cubicBezTo>
                <a:cubicBezTo>
                  <a:pt x="463260" y="743872"/>
                  <a:pt x="464220" y="754427"/>
                  <a:pt x="469900" y="762000"/>
                </a:cubicBezTo>
                <a:cubicBezTo>
                  <a:pt x="477084" y="771579"/>
                  <a:pt x="487415" y="778389"/>
                  <a:pt x="495300" y="787400"/>
                </a:cubicBezTo>
                <a:cubicBezTo>
                  <a:pt x="528381" y="825206"/>
                  <a:pt x="498728" y="802386"/>
                  <a:pt x="533400" y="825500"/>
                </a:cubicBezTo>
                <a:cubicBezTo>
                  <a:pt x="578908" y="893762"/>
                  <a:pt x="538163" y="843227"/>
                  <a:pt x="577850" y="876300"/>
                </a:cubicBezTo>
                <a:cubicBezTo>
                  <a:pt x="584749" y="882049"/>
                  <a:pt x="589811" y="889837"/>
                  <a:pt x="596900" y="895350"/>
                </a:cubicBezTo>
                <a:cubicBezTo>
                  <a:pt x="608948" y="904721"/>
                  <a:pt x="624207" y="909957"/>
                  <a:pt x="635000" y="920750"/>
                </a:cubicBezTo>
                <a:cubicBezTo>
                  <a:pt x="649947" y="935697"/>
                  <a:pt x="671896" y="960136"/>
                  <a:pt x="692150" y="965200"/>
                </a:cubicBezTo>
                <a:cubicBezTo>
                  <a:pt x="771555" y="985051"/>
                  <a:pt x="672831" y="959680"/>
                  <a:pt x="736600" y="977900"/>
                </a:cubicBezTo>
                <a:cubicBezTo>
                  <a:pt x="744991" y="980298"/>
                  <a:pt x="753828" y="981186"/>
                  <a:pt x="762000" y="984250"/>
                </a:cubicBezTo>
                <a:cubicBezTo>
                  <a:pt x="770863" y="987574"/>
                  <a:pt x="778063" y="995394"/>
                  <a:pt x="787400" y="996950"/>
                </a:cubicBezTo>
                <a:cubicBezTo>
                  <a:pt x="816705" y="1001834"/>
                  <a:pt x="846667" y="1001183"/>
                  <a:pt x="876300" y="1003300"/>
                </a:cubicBezTo>
                <a:cubicBezTo>
                  <a:pt x="924983" y="1001183"/>
                  <a:pt x="973919" y="1002331"/>
                  <a:pt x="1022350" y="996950"/>
                </a:cubicBezTo>
                <a:cubicBezTo>
                  <a:pt x="1031758" y="995905"/>
                  <a:pt x="1038887" y="987574"/>
                  <a:pt x="1047750" y="984250"/>
                </a:cubicBezTo>
                <a:cubicBezTo>
                  <a:pt x="1055922" y="981186"/>
                  <a:pt x="1064683" y="980017"/>
                  <a:pt x="1073150" y="977900"/>
                </a:cubicBezTo>
                <a:cubicBezTo>
                  <a:pt x="1083733" y="971550"/>
                  <a:pt x="1094111" y="964844"/>
                  <a:pt x="1104900" y="958850"/>
                </a:cubicBezTo>
                <a:cubicBezTo>
                  <a:pt x="1113175" y="954253"/>
                  <a:pt x="1122273" y="951167"/>
                  <a:pt x="1130300" y="946150"/>
                </a:cubicBezTo>
                <a:cubicBezTo>
                  <a:pt x="1139275" y="940541"/>
                  <a:pt x="1146725" y="932709"/>
                  <a:pt x="1155700" y="927100"/>
                </a:cubicBezTo>
                <a:cubicBezTo>
                  <a:pt x="1163727" y="922083"/>
                  <a:pt x="1172825" y="918997"/>
                  <a:pt x="1181100" y="914400"/>
                </a:cubicBezTo>
                <a:cubicBezTo>
                  <a:pt x="1191889" y="908406"/>
                  <a:pt x="1202267" y="901700"/>
                  <a:pt x="1212850" y="895350"/>
                </a:cubicBezTo>
                <a:cubicBezTo>
                  <a:pt x="1217083" y="889000"/>
                  <a:pt x="1220154" y="881696"/>
                  <a:pt x="1225550" y="876300"/>
                </a:cubicBezTo>
                <a:cubicBezTo>
                  <a:pt x="1267416" y="834434"/>
                  <a:pt x="1237138" y="884318"/>
                  <a:pt x="1276350" y="825500"/>
                </a:cubicBezTo>
                <a:cubicBezTo>
                  <a:pt x="1302777" y="785859"/>
                  <a:pt x="1278467" y="814917"/>
                  <a:pt x="1295400" y="781050"/>
                </a:cubicBezTo>
                <a:cubicBezTo>
                  <a:pt x="1298813" y="774224"/>
                  <a:pt x="1303867" y="768350"/>
                  <a:pt x="1308100" y="762000"/>
                </a:cubicBezTo>
                <a:cubicBezTo>
                  <a:pt x="1305983" y="696383"/>
                  <a:pt x="1304483" y="630744"/>
                  <a:pt x="1301750" y="565150"/>
                </a:cubicBezTo>
                <a:cubicBezTo>
                  <a:pt x="1300249" y="529136"/>
                  <a:pt x="1297075" y="493207"/>
                  <a:pt x="1295400" y="457200"/>
                </a:cubicBezTo>
                <a:cubicBezTo>
                  <a:pt x="1292841" y="402185"/>
                  <a:pt x="1294191" y="346934"/>
                  <a:pt x="1289050" y="292100"/>
                </a:cubicBezTo>
                <a:cubicBezTo>
                  <a:pt x="1287800" y="278771"/>
                  <a:pt x="1284382" y="264710"/>
                  <a:pt x="1276350" y="254000"/>
                </a:cubicBezTo>
                <a:cubicBezTo>
                  <a:pt x="1262335" y="235314"/>
                  <a:pt x="1255939" y="224291"/>
                  <a:pt x="1238250" y="209550"/>
                </a:cubicBezTo>
                <a:cubicBezTo>
                  <a:pt x="1232387" y="204664"/>
                  <a:pt x="1225410" y="201286"/>
                  <a:pt x="1219200" y="196850"/>
                </a:cubicBezTo>
                <a:cubicBezTo>
                  <a:pt x="1210588" y="190699"/>
                  <a:pt x="1202775" y="183409"/>
                  <a:pt x="1193800" y="177800"/>
                </a:cubicBezTo>
                <a:cubicBezTo>
                  <a:pt x="1185773" y="172783"/>
                  <a:pt x="1176619" y="169796"/>
                  <a:pt x="1168400" y="165100"/>
                </a:cubicBezTo>
                <a:cubicBezTo>
                  <a:pt x="1161774" y="161314"/>
                  <a:pt x="1156176" y="155813"/>
                  <a:pt x="1149350" y="152400"/>
                </a:cubicBezTo>
                <a:cubicBezTo>
                  <a:pt x="1139155" y="147302"/>
                  <a:pt x="1127564" y="145236"/>
                  <a:pt x="1117600" y="139700"/>
                </a:cubicBezTo>
                <a:cubicBezTo>
                  <a:pt x="1056065" y="105514"/>
                  <a:pt x="1127213" y="133841"/>
                  <a:pt x="1066800" y="107950"/>
                </a:cubicBezTo>
                <a:cubicBezTo>
                  <a:pt x="1036144" y="94812"/>
                  <a:pt x="1057450" y="109960"/>
                  <a:pt x="1022350" y="88900"/>
                </a:cubicBezTo>
                <a:cubicBezTo>
                  <a:pt x="1009262" y="81047"/>
                  <a:pt x="998730" y="68327"/>
                  <a:pt x="984250" y="63500"/>
                </a:cubicBezTo>
                <a:lnTo>
                  <a:pt x="946150" y="50800"/>
                </a:lnTo>
                <a:cubicBezTo>
                  <a:pt x="910038" y="14688"/>
                  <a:pt x="944809" y="43780"/>
                  <a:pt x="908050" y="25400"/>
                </a:cubicBezTo>
                <a:cubicBezTo>
                  <a:pt x="901224" y="21987"/>
                  <a:pt x="895974" y="15800"/>
                  <a:pt x="889000" y="12700"/>
                </a:cubicBezTo>
                <a:cubicBezTo>
                  <a:pt x="876767" y="7263"/>
                  <a:pt x="850900" y="0"/>
                  <a:pt x="850900" y="0"/>
                </a:cubicBezTo>
                <a:cubicBezTo>
                  <a:pt x="821267" y="2117"/>
                  <a:pt x="791575" y="3533"/>
                  <a:pt x="762000" y="6350"/>
                </a:cubicBezTo>
                <a:cubicBezTo>
                  <a:pt x="665024" y="15586"/>
                  <a:pt x="752276" y="7100"/>
                  <a:pt x="698500" y="19050"/>
                </a:cubicBezTo>
                <a:cubicBezTo>
                  <a:pt x="685931" y="21843"/>
                  <a:pt x="673025" y="22875"/>
                  <a:pt x="660400" y="25400"/>
                </a:cubicBezTo>
                <a:cubicBezTo>
                  <a:pt x="651842" y="27112"/>
                  <a:pt x="643467" y="29633"/>
                  <a:pt x="635000" y="31750"/>
                </a:cubicBezTo>
                <a:cubicBezTo>
                  <a:pt x="628650" y="35983"/>
                  <a:pt x="622924" y="41350"/>
                  <a:pt x="615950" y="44450"/>
                </a:cubicBezTo>
                <a:cubicBezTo>
                  <a:pt x="603717" y="49887"/>
                  <a:pt x="577850" y="57150"/>
                  <a:pt x="577850" y="57150"/>
                </a:cubicBezTo>
                <a:cubicBezTo>
                  <a:pt x="549334" y="85666"/>
                  <a:pt x="567319" y="73360"/>
                  <a:pt x="520700" y="88900"/>
                </a:cubicBezTo>
                <a:lnTo>
                  <a:pt x="501650" y="95250"/>
                </a:lnTo>
                <a:lnTo>
                  <a:pt x="482600" y="101600"/>
                </a:lnTo>
                <a:cubicBezTo>
                  <a:pt x="472017" y="99483"/>
                  <a:pt x="461321" y="97868"/>
                  <a:pt x="450850" y="95250"/>
                </a:cubicBezTo>
                <a:cubicBezTo>
                  <a:pt x="444356" y="93627"/>
                  <a:pt x="438402" y="90000"/>
                  <a:pt x="431800" y="88900"/>
                </a:cubicBezTo>
                <a:cubicBezTo>
                  <a:pt x="425536" y="87856"/>
                  <a:pt x="389467" y="104775"/>
                  <a:pt x="381000" y="10795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1151" y="2895600"/>
            <a:ext cx="3429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8" name="Oval 7"/>
          <p:cNvSpPr/>
          <p:nvPr/>
        </p:nvSpPr>
        <p:spPr>
          <a:xfrm>
            <a:off x="6623051" y="3225800"/>
            <a:ext cx="76200" cy="76200"/>
          </a:xfrm>
          <a:prstGeom prst="ellipse">
            <a:avLst/>
          </a:prstGeom>
          <a:solidFill>
            <a:srgbClr val="F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76951" y="3352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46901" y="3673475"/>
            <a:ext cx="76200" cy="76200"/>
          </a:xfrm>
          <a:prstGeom prst="ellipse">
            <a:avLst/>
          </a:prstGeom>
          <a:solidFill>
            <a:srgbClr val="F786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4" idx="70"/>
          </p:cNvCxnSpPr>
          <p:nvPr/>
        </p:nvCxnSpPr>
        <p:spPr>
          <a:xfrm flipH="1">
            <a:off x="6654801" y="2362200"/>
            <a:ext cx="6350" cy="4826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3"/>
          </p:cNvCxnSpPr>
          <p:nvPr/>
        </p:nvCxnSpPr>
        <p:spPr>
          <a:xfrm flipH="1">
            <a:off x="5740400" y="3511550"/>
            <a:ext cx="577851" cy="117475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37338" y="3767138"/>
            <a:ext cx="111125" cy="102076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88201" y="3733800"/>
            <a:ext cx="723900" cy="11049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 rot="15571294">
            <a:off x="6554498" y="3005807"/>
            <a:ext cx="3235942" cy="667259"/>
          </a:xfrm>
          <a:prstGeom prst="curvedUpArrow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5201" y="2888095"/>
            <a:ext cx="13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Multicast Monitoring region for </a:t>
            </a:r>
            <a:r>
              <a:rPr lang="en-US" sz="1600" i="1" dirty="0">
                <a:solidFill>
                  <a:srgbClr val="92D050"/>
                </a:solidFill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7793" y="2971224"/>
            <a:ext cx="114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Update query </a:t>
            </a:r>
            <a:r>
              <a:rPr lang="en-US" sz="1600" i="1" dirty="0"/>
              <a:t>Q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6038851" y="5422613"/>
            <a:ext cx="1779588" cy="1105475"/>
          </a:xfrm>
          <a:prstGeom prst="cloudCallout">
            <a:avLst>
              <a:gd name="adj1" fmla="val 49202"/>
              <a:gd name="adj2" fmla="val -73636"/>
            </a:avLst>
          </a:prstGeom>
          <a:solidFill>
            <a:srgbClr val="FFD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1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</a:rPr>
              <a:t>I am within the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Simulation Setup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>
                <a:solidFill>
                  <a:srgbClr val="F78609"/>
                </a:solidFill>
                <a:latin typeface="Comic Sans MS" pitchFamily="66" charset="0"/>
              </a:rPr>
              <a:t>Area of interest</a:t>
            </a:r>
          </a:p>
          <a:p>
            <a:pPr lvl="1">
              <a:spcAft>
                <a:spcPct val="10000"/>
              </a:spcAft>
            </a:pPr>
            <a:r>
              <a:rPr lang="en-US" sz="2400" dirty="0">
                <a:latin typeface="Comic Sans MS" pitchFamily="66" charset="0"/>
              </a:rPr>
              <a:t>a square shaped region of 100x100 square miles</a:t>
            </a:r>
          </a:p>
          <a:p>
            <a:pPr lvl="1">
              <a:spcAft>
                <a:spcPct val="10000"/>
              </a:spcAft>
            </a:pPr>
            <a:r>
              <a:rPr lang="en-US" sz="2400" dirty="0">
                <a:latin typeface="Comic Sans MS" pitchFamily="66" charset="0"/>
              </a:rPr>
              <a:t>2000 nodes  (intersections)</a:t>
            </a:r>
          </a:p>
          <a:p>
            <a:pPr lvl="1">
              <a:spcAft>
                <a:spcPct val="30000"/>
              </a:spcAft>
            </a:pPr>
            <a:r>
              <a:rPr lang="en-US" sz="2400" dirty="0">
                <a:latin typeface="Comic Sans MS" pitchFamily="66" charset="0"/>
              </a:rPr>
              <a:t>4000 edges  (road segments)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>
                <a:solidFill>
                  <a:srgbClr val="F78609"/>
                </a:solidFill>
                <a:latin typeface="Comic Sans MS" pitchFamily="66" charset="0"/>
              </a:rPr>
              <a:t>100,000 moving objects</a:t>
            </a:r>
          </a:p>
          <a:p>
            <a:pPr lvl="1">
              <a:spcAft>
                <a:spcPct val="10000"/>
              </a:spcAft>
            </a:pPr>
            <a:r>
              <a:rPr lang="en-US" sz="2400" dirty="0">
                <a:latin typeface="Comic Sans MS" pitchFamily="66" charset="0"/>
              </a:rPr>
              <a:t>Speeds vary between 0.5 and 1 mile per time unit</a:t>
            </a:r>
          </a:p>
          <a:p>
            <a:pPr lvl="1">
              <a:spcAft>
                <a:spcPct val="10000"/>
              </a:spcAft>
            </a:pPr>
            <a:r>
              <a:rPr lang="en-US" sz="2400" dirty="0">
                <a:latin typeface="Comic Sans MS" pitchFamily="66" charset="0"/>
              </a:rPr>
              <a:t>Initial speeds follow a </a:t>
            </a:r>
            <a:r>
              <a:rPr lang="en-US" sz="2400" dirty="0" err="1">
                <a:latin typeface="Comic Sans MS" pitchFamily="66" charset="0"/>
              </a:rPr>
              <a:t>Zipf</a:t>
            </a:r>
            <a:r>
              <a:rPr lang="en-US" sz="2400" dirty="0">
                <a:latin typeface="Comic Sans MS" pitchFamily="66" charset="0"/>
              </a:rPr>
              <a:t> distribution with a skew factor of 0.7  (i.e., most have similar speeds)</a:t>
            </a:r>
          </a:p>
          <a:p>
            <a:pPr lvl="1">
              <a:spcAft>
                <a:spcPct val="30000"/>
              </a:spcAft>
            </a:pPr>
            <a:r>
              <a:rPr lang="en-US" sz="2400" dirty="0">
                <a:latin typeface="Comic Sans MS" pitchFamily="66" charset="0"/>
              </a:rPr>
              <a:t>Every time step, 10% of the objects change their speed at a small increment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78609"/>
                </a:solidFill>
                <a:latin typeface="Comic Sans MS" pitchFamily="66" charset="0"/>
              </a:rPr>
              <a:t>10 to 1,000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Query-Blind Optimal (QBO)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460375" lvl="1" indent="-11113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3500" dirty="0">
                <a:solidFill>
                  <a:srgbClr val="99CCFF"/>
                </a:solidFill>
                <a:latin typeface="Comic Sans MS" pitchFamily="66" charset="0"/>
              </a:rPr>
              <a:t>Compare DRQ to a </a:t>
            </a:r>
            <a:r>
              <a:rPr lang="en-US" sz="3500" i="1" dirty="0">
                <a:solidFill>
                  <a:srgbClr val="99CCFF"/>
                </a:solidFill>
                <a:latin typeface="Comic Sans MS" pitchFamily="66" charset="0"/>
              </a:rPr>
              <a:t>Query-Blind Optimal</a:t>
            </a:r>
            <a:r>
              <a:rPr lang="en-US" sz="3500" dirty="0">
                <a:solidFill>
                  <a:srgbClr val="99CCFF"/>
                </a:solidFill>
                <a:latin typeface="Comic Sans MS" pitchFamily="66" charset="0"/>
              </a:rPr>
              <a:t>  (QBO) technique:</a:t>
            </a:r>
          </a:p>
          <a:p>
            <a:pPr marL="1004888" lvl="2" indent="-374650">
              <a:lnSpc>
                <a:spcPct val="9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latin typeface="Comic Sans MS" pitchFamily="66" charset="0"/>
              </a:rPr>
              <a:t>Moving objects send messages to server whenever they change speed or move to a new road segment  </a:t>
            </a:r>
          </a:p>
          <a:p>
            <a:pPr marL="1314450" lvl="3" indent="-271463">
              <a:lnSpc>
                <a:spcPct val="95000"/>
              </a:lnSpc>
              <a:spcAft>
                <a:spcPts val="1200"/>
              </a:spcAft>
              <a:buClr>
                <a:srgbClr val="FFC000"/>
              </a:buClr>
            </a:pPr>
            <a:r>
              <a:rPr lang="en-US" sz="2800" dirty="0">
                <a:solidFill>
                  <a:srgbClr val="FFC000"/>
                </a:solidFill>
                <a:latin typeface="Comic Sans MS" pitchFamily="66" charset="0"/>
              </a:rPr>
              <a:t>No location update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2800" dirty="0">
                <a:solidFill>
                  <a:srgbClr val="FFC000"/>
                </a:solidFill>
                <a:latin typeface="Comic Sans MS" pitchFamily="66" charset="0"/>
              </a:rPr>
              <a:t>This scheme incurs very low communication cost  (“optimal”)</a:t>
            </a:r>
          </a:p>
          <a:p>
            <a:pPr marL="1004888" lvl="2" indent="-374650">
              <a:lnSpc>
                <a:spcPct val="9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latin typeface="Comic Sans MS" pitchFamily="66" charset="0"/>
              </a:rPr>
              <a:t>Server estimates object locations and update query results.  </a:t>
            </a:r>
            <a:endParaRPr lang="en-US" sz="3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1314450" lvl="3" indent="-307975">
              <a:lnSpc>
                <a:spcPct val="95000"/>
              </a:lnSpc>
              <a:buClr>
                <a:srgbClr val="FFC000"/>
              </a:buClr>
            </a:pPr>
            <a:r>
              <a:rPr lang="en-US" sz="2800" dirty="0">
                <a:solidFill>
                  <a:srgbClr val="FFC000"/>
                </a:solidFill>
                <a:latin typeface="Comic Sans MS" pitchFamily="66" charset="0"/>
              </a:rPr>
              <a:t>Server processes all queries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It can become a bottleneck</a:t>
            </a:r>
            <a:endParaRPr lang="en-US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Server Communication Cost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665912" cy="41751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>
                <a:latin typeface="Comic Sans MS" pitchFamily="66" charset="0"/>
              </a:rPr>
              <a:t>Effect of # of queries on </a:t>
            </a:r>
            <a:r>
              <a:rPr lang="en-US" sz="2800" b="1" dirty="0">
                <a:latin typeface="Comic Sans MS" pitchFamily="66" charset="0"/>
              </a:rPr>
              <a:t>server communication cost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9731108"/>
              </p:ext>
            </p:extLst>
          </p:nvPr>
        </p:nvGraphicFramePr>
        <p:xfrm>
          <a:off x="304800" y="2514600"/>
          <a:ext cx="579120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029131" imgH="2600190" progId="Excel.Sheet.8">
                  <p:embed/>
                </p:oleObj>
              </mc:Choice>
              <mc:Fallback>
                <p:oleObj name="Chart" r:id="rId3" imgW="4029131" imgH="260019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5791200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248400" y="2133600"/>
            <a:ext cx="2362200" cy="1143000"/>
          </a:xfrm>
          <a:prstGeom prst="wedgeRoundRectCallout">
            <a:avLst>
              <a:gd name="adj1" fmla="val -67013"/>
              <a:gd name="adj2" fmla="val 56886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Every object constantly updates its location regardless of number of queries.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76800" y="3657600"/>
            <a:ext cx="3276600" cy="1066800"/>
          </a:xfrm>
          <a:prstGeom prst="wedgeRoundRectCallout">
            <a:avLst>
              <a:gd name="adj1" fmla="val -64507"/>
              <a:gd name="adj2" fmla="val 6012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Objects updates their location when they enter a new road segment or change speed regardless of number of queries.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477000" y="5257800"/>
            <a:ext cx="2362200" cy="1143000"/>
          </a:xfrm>
          <a:prstGeom prst="wedgeRoundRectCallout">
            <a:avLst>
              <a:gd name="adj1" fmla="val -96215"/>
              <a:gd name="adj2" fmla="val -68026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As number of queries increases, objects have more queries to update their results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12869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Object Communication Cost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25838"/>
            <a:ext cx="7242464" cy="41751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dirty="0">
                <a:latin typeface="Comic Sans MS" pitchFamily="66" charset="0"/>
              </a:rPr>
              <a:t>Effect of # of queries on </a:t>
            </a:r>
            <a:r>
              <a:rPr lang="en-US" sz="2000" b="1" dirty="0">
                <a:latin typeface="Comic Sans MS" pitchFamily="66" charset="0"/>
              </a:rPr>
              <a:t>object-side</a:t>
            </a:r>
            <a:r>
              <a:rPr lang="en-US" sz="2000" dirty="0">
                <a:latin typeface="Comic Sans MS" pitchFamily="66" charset="0"/>
              </a:rPr>
              <a:t> communication cost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1501477"/>
              </p:ext>
            </p:extLst>
          </p:nvPr>
        </p:nvGraphicFramePr>
        <p:xfrm>
          <a:off x="609600" y="2286000"/>
          <a:ext cx="6019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353049" imgH="2581410" progId="Excel.Sheet.8">
                  <p:embed/>
                </p:oleObj>
              </mc:Choice>
              <mc:Fallback>
                <p:oleObj name="Chart" r:id="rId3" imgW="4353049" imgH="258141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60198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71600" y="6248400"/>
            <a:ext cx="681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CC"/>
                </a:solidFill>
                <a:latin typeface="Comic Sans MS" pitchFamily="66" charset="0"/>
              </a:rPr>
              <a:t>Query Blind Optimal -   Server Computation Cost is very high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705600" y="3107675"/>
            <a:ext cx="1905000" cy="838200"/>
          </a:xfrm>
          <a:prstGeom prst="wedgeRoundRectCallout">
            <a:avLst>
              <a:gd name="adj1" fmla="val -65197"/>
              <a:gd name="adj2" fmla="val 78202"/>
              <a:gd name="adj3" fmla="val 16667"/>
            </a:avLst>
          </a:prstGeom>
          <a:solidFill>
            <a:srgbClr val="F786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cost is distributed among 100,000 objects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Query Indexing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800600"/>
          </a:xfrm>
        </p:spPr>
        <p:txBody>
          <a:bodyPr>
            <a:normAutofit/>
          </a:bodyPr>
          <a:lstStyle/>
          <a:p>
            <a:pPr marL="346075" lvl="1" indent="-334963">
              <a:lnSpc>
                <a:spcPct val="95000"/>
              </a:lnSpc>
              <a:spcAft>
                <a:spcPts val="1200"/>
              </a:spcAft>
            </a:pPr>
            <a:r>
              <a:rPr lang="en-US" sz="3200" dirty="0">
                <a:latin typeface="Comic Sans MS" pitchFamily="66" charset="0"/>
              </a:rPr>
              <a:t>Adapted the </a:t>
            </a:r>
            <a:r>
              <a:rPr lang="en-US" sz="3200" i="1" dirty="0">
                <a:solidFill>
                  <a:srgbClr val="FFFF00"/>
                </a:solidFill>
                <a:latin typeface="Comic Sans MS" pitchFamily="66" charset="0"/>
              </a:rPr>
              <a:t>Query Indexing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technique to improve server computation cost for QBO</a:t>
            </a:r>
          </a:p>
          <a:p>
            <a:pPr marL="346075" lvl="1" indent="-334963">
              <a:lnSpc>
                <a:spcPct val="95000"/>
              </a:lnSpc>
              <a:spcAft>
                <a:spcPts val="1200"/>
              </a:spcAft>
            </a:pPr>
            <a:r>
              <a:rPr lang="en-US" sz="3200" dirty="0">
                <a:latin typeface="Comic Sans MS" pitchFamily="66" charset="0"/>
              </a:rPr>
              <a:t>Server maintains a list of relevant queries for each road segment </a:t>
            </a:r>
            <a:r>
              <a:rPr lang="en-US" sz="3200" i="1" dirty="0">
                <a:latin typeface="Comic Sans MS" pitchFamily="66" charset="0"/>
              </a:rPr>
              <a:t>E, </a:t>
            </a:r>
          </a:p>
          <a:p>
            <a:pPr marL="568896" lvl="3" indent="0">
              <a:lnSpc>
                <a:spcPct val="95000"/>
              </a:lnSpc>
              <a:spcAft>
                <a:spcPts val="1200"/>
              </a:spcAft>
              <a:buNone/>
            </a:pPr>
            <a:r>
              <a:rPr lang="en-US" sz="2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i.e., E is within the monitoring region of these queries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B1E8869-42D8-473F-86E5-37EAD8C1FBEC}"/>
              </a:ext>
            </a:extLst>
          </p:cNvPr>
          <p:cNvSpPr/>
          <p:nvPr/>
        </p:nvSpPr>
        <p:spPr>
          <a:xfrm>
            <a:off x="7266709" y="3219450"/>
            <a:ext cx="1752600" cy="419100"/>
          </a:xfrm>
          <a:prstGeom prst="wedgeEllipseCallout">
            <a:avLst>
              <a:gd name="adj1" fmla="val -35017"/>
              <a:gd name="adj2" fmla="val 89505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Expensive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B685DB"/>
                </a:solidFill>
                <a:latin typeface="Comic Sans MS" pitchFamily="66" charset="0"/>
              </a:rPr>
              <a:t>Query Indexing - </a:t>
            </a:r>
            <a:r>
              <a:rPr lang="en-US" sz="3800" dirty="0">
                <a:solidFill>
                  <a:srgbClr val="B685DB"/>
                </a:solidFill>
                <a:latin typeface="Comic Sans MS" pitchFamily="66" charset="0"/>
              </a:rPr>
              <a:t>Query Processing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3962400"/>
          </a:xfrm>
        </p:spPr>
        <p:txBody>
          <a:bodyPr>
            <a:normAutofit/>
          </a:bodyPr>
          <a:lstStyle/>
          <a:p>
            <a:pPr marL="36576" indent="0">
              <a:lnSpc>
                <a:spcPct val="95000"/>
              </a:lnSpc>
              <a:spcAft>
                <a:spcPct val="30000"/>
              </a:spcAft>
              <a:buNone/>
            </a:pPr>
            <a:r>
              <a:rPr lang="en-US" sz="3200" dirty="0">
                <a:latin typeface="Comic Sans MS" pitchFamily="66" charset="0"/>
              </a:rPr>
              <a:t>When server receives location update from an object,  the server</a:t>
            </a:r>
          </a:p>
          <a:p>
            <a:pPr marL="684213" lvl="2" indent="-400050">
              <a:lnSpc>
                <a:spcPct val="95000"/>
              </a:lnSpc>
              <a:spcAft>
                <a:spcPct val="30000"/>
              </a:spcAft>
            </a:pPr>
            <a:r>
              <a:rPr lang="en-US" sz="2800" dirty="0">
                <a:latin typeface="Comic Sans MS" pitchFamily="66" charset="0"/>
              </a:rPr>
              <a:t>determines the segment the object is on</a:t>
            </a:r>
          </a:p>
          <a:p>
            <a:pPr marL="684213" lvl="2" indent="-400050">
              <a:lnSpc>
                <a:spcPct val="95000"/>
              </a:lnSpc>
              <a:spcAft>
                <a:spcPct val="30000"/>
              </a:spcAft>
            </a:pPr>
            <a:r>
              <a:rPr lang="en-US" sz="2800" dirty="0">
                <a:latin typeface="Comic Sans MS" pitchFamily="66" charset="0"/>
              </a:rPr>
              <a:t>retrieves the relevant queries using a spatial index</a:t>
            </a:r>
          </a:p>
          <a:p>
            <a:pPr marL="684213" lvl="2" indent="-400050">
              <a:lnSpc>
                <a:spcPct val="95000"/>
              </a:lnSpc>
              <a:spcAft>
                <a:spcPct val="30000"/>
              </a:spcAft>
            </a:pPr>
            <a:r>
              <a:rPr lang="en-US" sz="2800" dirty="0">
                <a:latin typeface="Comic Sans MS" pitchFamily="66" charset="0"/>
              </a:rPr>
              <a:t>computes the distances and updates the affected queries.</a:t>
            </a:r>
          </a:p>
        </p:txBody>
      </p:sp>
    </p:spTree>
    <p:extLst>
      <p:ext uri="{BB962C8B-B14F-4D97-AF65-F5344CB8AC3E}">
        <p14:creationId xmlns:p14="http://schemas.microsoft.com/office/powerpoint/2010/main" val="14450622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685DB"/>
                </a:solidFill>
                <a:latin typeface="Comic Sans MS" pitchFamily="66" charset="0"/>
              </a:rPr>
              <a:t>Server Computation Cost</a:t>
            </a:r>
            <a:br>
              <a:rPr lang="en-US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(#segments loaded per time unit)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2411413"/>
          <a:ext cx="5791200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48082" imgH="2590800" progId="Excel.Sheet.8">
                  <p:embed/>
                </p:oleObj>
              </mc:Choice>
              <mc:Fallback>
                <p:oleObj name="Worksheet" r:id="rId3" imgW="4248082" imgH="2590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11413"/>
                        <a:ext cx="5791200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707079" y="4562383"/>
            <a:ext cx="1981200" cy="1676400"/>
          </a:xfrm>
          <a:prstGeom prst="wedgeRoundRectCallout">
            <a:avLst>
              <a:gd name="adj1" fmla="val -99646"/>
              <a:gd name="adj2" fmla="val -84336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1600" dirty="0"/>
              <a:t>Offloading query processing to mobile nodes greatly reduces server computation cost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C25324-1CBB-400F-8A53-6993EFEE9B65}"/>
              </a:ext>
            </a:extLst>
          </p:cNvPr>
          <p:cNvCxnSpPr/>
          <p:nvPr/>
        </p:nvCxnSpPr>
        <p:spPr>
          <a:xfrm>
            <a:off x="6216588" y="3021367"/>
            <a:ext cx="7620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95357-DCFD-4CF4-B016-B396D7F21E92}"/>
              </a:ext>
            </a:extLst>
          </p:cNvPr>
          <p:cNvCxnSpPr/>
          <p:nvPr/>
        </p:nvCxnSpPr>
        <p:spPr>
          <a:xfrm>
            <a:off x="6226946" y="3901736"/>
            <a:ext cx="7620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49AD14C8-8355-4545-9C6D-0B6A02C0E458}"/>
              </a:ext>
            </a:extLst>
          </p:cNvPr>
          <p:cNvSpPr/>
          <p:nvPr/>
        </p:nvSpPr>
        <p:spPr>
          <a:xfrm>
            <a:off x="6582052" y="3021368"/>
            <a:ext cx="304800" cy="880364"/>
          </a:xfrm>
          <a:prstGeom prst="up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B3131-22AE-412B-8981-CC6E9240D85E}"/>
              </a:ext>
            </a:extLst>
          </p:cNvPr>
          <p:cNvSpPr txBox="1"/>
          <p:nvPr/>
        </p:nvSpPr>
        <p:spPr>
          <a:xfrm>
            <a:off x="7050461" y="2701403"/>
            <a:ext cx="162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100x more I/O operations</a:t>
            </a:r>
          </a:p>
          <a:p>
            <a:r>
              <a:rPr lang="en-US" dirty="0">
                <a:solidFill>
                  <a:srgbClr val="FFFF00"/>
                </a:solidFill>
              </a:rPr>
              <a:t>Due to server computation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B685DB"/>
                </a:solidFill>
                <a:latin typeface="Comic Sans MS" pitchFamily="66" charset="0"/>
              </a:rPr>
              <a:t>Remarks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omic Sans MS" pitchFamily="66" charset="0"/>
              </a:rPr>
              <a:t>Us</a:t>
            </a:r>
            <a:r>
              <a:rPr lang="en-US" sz="3200" dirty="0">
                <a:latin typeface="Comic Sans MS" pitchFamily="66" charset="0"/>
              </a:rPr>
              <a:t>e “road segment” as the unit for monitoring regions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omic Sans MS" pitchFamily="66" charset="0"/>
              </a:rPr>
              <a:t>Moving objects utilize their own computing power to help reduce server load and save wireless bandwidth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omic Sans MS" pitchFamily="66" charset="0"/>
              </a:rPr>
              <a:t>Distributed servers can be used for a very-large deployment, in which case the proposed technique keeps the number of servers low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94560"/>
            <a:ext cx="8001000" cy="230124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>A Sensor-BASED approach to</a:t>
            </a:r>
            <a:br>
              <a:rPr dirty="0"/>
            </a:br>
            <a:r>
              <a:rPr sz="6600" cap="none" dirty="0">
                <a:solidFill>
                  <a:srgbClr val="FFD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Location-based Services</a:t>
            </a:r>
            <a:endParaRPr lang="en-US" sz="6600" dirty="0">
              <a:solidFill>
                <a:srgbClr val="FFD5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913" y="1484274"/>
            <a:ext cx="6898672" cy="4330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61" y="1590323"/>
            <a:ext cx="6715485" cy="41267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63913" y="5814882"/>
            <a:ext cx="6898671" cy="3937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970" y="351891"/>
            <a:ext cx="8394130" cy="689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CCFFCC"/>
                </a:solidFill>
              </a:rPr>
              <a:t>Spatial Query  -  Who are still here ?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Segoe Script" panose="020B0504020000000003" pitchFamily="34" charset="0"/>
              <a:cs typeface="Bradley Hand Bold"/>
            </a:endParaRPr>
          </a:p>
        </p:txBody>
      </p:sp>
      <p:pic>
        <p:nvPicPr>
          <p:cNvPr id="28" name="Picture 2" descr="http://files.tic.webnode.cz/200004721-53a4755992/sign-36070_6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3" y="5838300"/>
            <a:ext cx="408415" cy="35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45" y="5823122"/>
            <a:ext cx="378216" cy="3782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7417"/>
              </p:ext>
            </p:extLst>
          </p:nvPr>
        </p:nvGraphicFramePr>
        <p:xfrm>
          <a:off x="3607797" y="2350204"/>
          <a:ext cx="965226" cy="134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People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8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 rot="5400000">
            <a:off x="3994921" y="3091760"/>
            <a:ext cx="1376100" cy="241774"/>
            <a:chOff x="5864811" y="3514825"/>
            <a:chExt cx="1376100" cy="241774"/>
          </a:xfrm>
        </p:grpSpPr>
        <p:sp>
          <p:nvSpPr>
            <p:cNvPr id="31" name="Rectangle 30"/>
            <p:cNvSpPr/>
            <p:nvPr/>
          </p:nvSpPr>
          <p:spPr>
            <a:xfrm>
              <a:off x="5909048" y="3555295"/>
              <a:ext cx="1268691" cy="1658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819" y="3515826"/>
              <a:ext cx="240092" cy="24009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64811" y="3514825"/>
              <a:ext cx="241300" cy="24130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177996" y="3527999"/>
              <a:ext cx="225172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806" y="5857824"/>
            <a:ext cx="304800" cy="304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3572313" y="346869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23B"/>
                </a:solidFill>
              </a:rPr>
              <a:t>Steven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8134" y="3233928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Mike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550" y="2344730"/>
            <a:ext cx="231318" cy="231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656" y="5814882"/>
            <a:ext cx="406928" cy="40692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265861" y="5971054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01091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3386" y="5971588"/>
            <a:ext cx="138049" cy="127472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1876" y="5971588"/>
            <a:ext cx="138049" cy="127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75604" y="5843594"/>
            <a:ext cx="98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MISSING: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15413" y="5902226"/>
            <a:ext cx="673100" cy="222234"/>
          </a:xfrm>
          <a:prstGeom prst="roundRect">
            <a:avLst>
              <a:gd name="adj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Oval 2"/>
          <p:cNvSpPr/>
          <p:nvPr/>
        </p:nvSpPr>
        <p:spPr>
          <a:xfrm>
            <a:off x="3351156" y="3366939"/>
            <a:ext cx="75063" cy="73294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0900" y="2975924"/>
            <a:ext cx="75063" cy="73294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8362" y="4543954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2237" y="2190925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90410" y="4006077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83247" y="4575895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60321" y="2411564"/>
            <a:ext cx="75063" cy="73294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38072" y="5446695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42" y="3295624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66" y="3541705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/>
          <p:cNvSpPr/>
          <p:nvPr/>
        </p:nvSpPr>
        <p:spPr>
          <a:xfrm>
            <a:off x="5631073" y="2950363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60321" y="3330292"/>
            <a:ext cx="75063" cy="73294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1435" y="2190924"/>
            <a:ext cx="1913978" cy="1477193"/>
          </a:xfrm>
          <a:prstGeom prst="rect">
            <a:avLst/>
          </a:prstGeom>
          <a:noFill/>
          <a:ln w="63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360990" y="3938290"/>
            <a:ext cx="2127523" cy="1275210"/>
          </a:xfrm>
          <a:prstGeom prst="wedgeEllipseCallout">
            <a:avLst>
              <a:gd name="adj1" fmla="val -27473"/>
              <a:gd name="adj2" fmla="val -8917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/>
              <a:t>Spatial range query -  </a:t>
            </a:r>
            <a:r>
              <a:rPr lang="en-US" sz="1500" dirty="0">
                <a:latin typeface="Bradley Hand Bold"/>
                <a:cs typeface="Bradley Hand Bold"/>
              </a:rPr>
              <a:t>Find people still in this rectangular area</a:t>
            </a:r>
          </a:p>
        </p:txBody>
      </p:sp>
      <p:sp>
        <p:nvSpPr>
          <p:cNvPr id="56" name="Oval Callout 55"/>
          <p:cNvSpPr/>
          <p:nvPr/>
        </p:nvSpPr>
        <p:spPr>
          <a:xfrm>
            <a:off x="2492502" y="1892661"/>
            <a:ext cx="1006172" cy="743115"/>
          </a:xfrm>
          <a:prstGeom prst="wedgeEllipseCallout">
            <a:avLst>
              <a:gd name="adj1" fmla="val 61698"/>
              <a:gd name="adj2" fmla="val 2563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Query result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901435" y="2424983"/>
            <a:ext cx="1572343" cy="1244469"/>
          </a:xfrm>
          <a:prstGeom prst="rect">
            <a:avLst/>
          </a:prstGeom>
          <a:noFill/>
          <a:ln w="63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12990" y="2673143"/>
            <a:ext cx="1181549" cy="982737"/>
          </a:xfrm>
          <a:prstGeom prst="rect">
            <a:avLst/>
          </a:prstGeom>
          <a:noFill/>
          <a:ln w="63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05453" y="3018491"/>
            <a:ext cx="784237" cy="637389"/>
          </a:xfrm>
          <a:prstGeom prst="rect">
            <a:avLst/>
          </a:prstGeom>
          <a:noFill/>
          <a:ln w="63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560339" y="2734693"/>
            <a:ext cx="85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Amanda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71152" y="297665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23B"/>
                </a:solidFill>
              </a:rPr>
              <a:t>Jason</a:t>
            </a:r>
          </a:p>
        </p:txBody>
      </p:sp>
      <p:pic>
        <p:nvPicPr>
          <p:cNvPr id="62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83" y="2810770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www.clipartbest.com/cliparts/RcG/G9x/RcGG9xk7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66" y="3048863"/>
            <a:ext cx="178547" cy="178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905453" y="3233627"/>
            <a:ext cx="465572" cy="426978"/>
          </a:xfrm>
          <a:prstGeom prst="rect">
            <a:avLst/>
          </a:prstGeom>
          <a:noFill/>
          <a:ln w="63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7" grpId="0" animBg="1"/>
      <p:bldP spid="8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5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486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To mitigate communication bottleneck at the database server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Safe Region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Resident Domain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Limitations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Communication Cost</a:t>
            </a:r>
            <a:r>
              <a:rPr lang="en-US" dirty="0"/>
              <a:t>:  still increases with the increases in number of participating objects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Deployment Cost</a:t>
            </a:r>
            <a:r>
              <a:rPr lang="en-US" dirty="0"/>
              <a:t>:   is proportional to the number of participating objects</a:t>
            </a:r>
          </a:p>
          <a:p>
            <a:pPr marL="1004888" lvl="2" indent="-34925">
              <a:spcAft>
                <a:spcPts val="300"/>
              </a:spcAft>
              <a:buNone/>
            </a:pPr>
            <a:r>
              <a:rPr lang="en-US" dirty="0">
                <a:solidFill>
                  <a:srgbClr val="2FC9FF"/>
                </a:solidFill>
              </a:rPr>
              <a:t>Objects must be equipped with a GPS, computing device, and communication apparatus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 solution in which </a:t>
            </a:r>
            <a:r>
              <a:rPr lang="en-US" dirty="0">
                <a:solidFill>
                  <a:srgbClr val="FFC000"/>
                </a:solidFill>
              </a:rPr>
              <a:t>the deployment cost and the demand on server bandwidth are fixed </a:t>
            </a:r>
            <a:r>
              <a:rPr lang="en-US" dirty="0"/>
              <a:t>regardless of the number of participants is desirable.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Such an approach would be </a:t>
            </a:r>
          </a:p>
          <a:p>
            <a:pPr lvl="1">
              <a:spcAft>
                <a:spcPts val="300"/>
              </a:spcAft>
            </a:pPr>
            <a:r>
              <a:rPr lang="en-US" sz="2800" dirty="0">
                <a:solidFill>
                  <a:srgbClr val="FFC000"/>
                </a:solidFill>
              </a:rPr>
              <a:t>less expensive</a:t>
            </a:r>
            <a:r>
              <a:rPr lang="en-US" sz="2800" dirty="0"/>
              <a:t>, and</a:t>
            </a:r>
          </a:p>
          <a:p>
            <a:pPr lvl="1">
              <a:spcAft>
                <a:spcPts val="300"/>
              </a:spcAft>
            </a:pPr>
            <a:r>
              <a:rPr lang="en-US" sz="2800" dirty="0">
                <a:solidFill>
                  <a:srgbClr val="FFC000"/>
                </a:solidFill>
              </a:rPr>
              <a:t>scalable</a:t>
            </a:r>
            <a:r>
              <a:rPr lang="en-US" sz="2800" dirty="0"/>
              <a:t> to support a very large user community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Using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/>
              <a:t>Sensor-based Location-based Services (SLBS)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C000"/>
                </a:solidFill>
              </a:rPr>
              <a:t>Instead of location updates from the mobile objects, mobile sensors (e.g., RFID readers) report the identities of mobile objects they detect</a:t>
            </a:r>
          </a:p>
        </p:txBody>
      </p:sp>
      <p:pic>
        <p:nvPicPr>
          <p:cNvPr id="161794" name="Picture 2" descr="C:\Users\Kien\AppData\Local\Microsoft\Windows\Temporary Internet Files\Content.IE5\T01PYXRP\MCj028056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512" y="4881335"/>
            <a:ext cx="477565" cy="801986"/>
          </a:xfrm>
          <a:prstGeom prst="rect">
            <a:avLst/>
          </a:prstGeom>
          <a:noFill/>
        </p:spPr>
      </p:pic>
      <p:pic>
        <p:nvPicPr>
          <p:cNvPr id="5" name="Picture 2" descr="C:\Users\Kien\AppData\Local\Microsoft\Windows\Temporary Internet Files\Content.IE5\T01PYXRP\MCj028056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709" y="5156731"/>
            <a:ext cx="477565" cy="80198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278936">
            <a:off x="1581090" y="4637582"/>
            <a:ext cx="2461257" cy="1508657"/>
          </a:xfrm>
          <a:prstGeom prst="ellipse">
            <a:avLst/>
          </a:prstGeom>
          <a:noFill/>
          <a:ln>
            <a:solidFill>
              <a:srgbClr val="B4CE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379607">
            <a:off x="5532199" y="4872992"/>
            <a:ext cx="2461257" cy="1508657"/>
          </a:xfrm>
          <a:prstGeom prst="ellipse">
            <a:avLst/>
          </a:prstGeom>
          <a:noFill/>
          <a:ln>
            <a:solidFill>
              <a:srgbClr val="B4CE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795" name="Picture 3" descr="C:\Users\Kien\AppData\Local\Microsoft\Windows\Temporary Internet Files\Content.IE5\RNMI152G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81300"/>
            <a:ext cx="1504469" cy="2976700"/>
          </a:xfrm>
          <a:prstGeom prst="rect">
            <a:avLst/>
          </a:prstGeom>
          <a:noFill/>
        </p:spPr>
      </p:pic>
      <p:sp>
        <p:nvSpPr>
          <p:cNvPr id="12" name="Lightning Bolt 11"/>
          <p:cNvSpPr/>
          <p:nvPr/>
        </p:nvSpPr>
        <p:spPr>
          <a:xfrm rot="17976663">
            <a:off x="5997191" y="4401852"/>
            <a:ext cx="304800" cy="1177110"/>
          </a:xfrm>
          <a:prstGeom prst="lightningBolt">
            <a:avLst/>
          </a:prstGeom>
          <a:solidFill>
            <a:srgbClr val="F78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5400000">
            <a:off x="3407955" y="4130945"/>
            <a:ext cx="304800" cy="1177110"/>
          </a:xfrm>
          <a:prstGeom prst="lightningBolt">
            <a:avLst/>
          </a:prstGeom>
          <a:solidFill>
            <a:srgbClr val="F78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1905000" y="53291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2438400" y="57101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2362200" y="48719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3276600" y="57101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6553200" y="60149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5791200" y="55577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7086600" y="51767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096000" y="52529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7315200" y="56339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3429000" y="5100500"/>
            <a:ext cx="228600" cy="225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FE65B81-05CB-47E1-8D9B-530B388436AB}"/>
              </a:ext>
            </a:extLst>
          </p:cNvPr>
          <p:cNvSpPr/>
          <p:nvPr/>
        </p:nvSpPr>
        <p:spPr>
          <a:xfrm>
            <a:off x="972032" y="3763845"/>
            <a:ext cx="1504468" cy="758952"/>
          </a:xfrm>
          <a:prstGeom prst="wedgeRoundRectCallout">
            <a:avLst>
              <a:gd name="adj1" fmla="val 92476"/>
              <a:gd name="adj2" fmla="val 82774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Two updates instead of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SLBS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257800" cy="513556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B4CED6"/>
                </a:solidFill>
              </a:rPr>
              <a:t>Number of sensors required is proportional to the area of the application terrain, not the number of participants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B4CED6"/>
                </a:solidFill>
              </a:rPr>
              <a:t>Demand on server bandwidth is proportional to the number of sensors, not the number of participants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B4CED6"/>
                </a:solidFill>
              </a:rPr>
              <a:t>Participants are not required to carry GPS and computing equipment</a:t>
            </a:r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AA134C0-9A25-4F14-A060-E25EDC93721A}"/>
              </a:ext>
            </a:extLst>
          </p:cNvPr>
          <p:cNvSpPr/>
          <p:nvPr/>
        </p:nvSpPr>
        <p:spPr>
          <a:xfrm rot="1494729">
            <a:off x="5769367" y="3559745"/>
            <a:ext cx="2989182" cy="1642009"/>
          </a:xfrm>
          <a:prstGeom prst="flowChartInputOutpu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E35662-3A01-4E41-949E-53A3875AB1BC}"/>
              </a:ext>
            </a:extLst>
          </p:cNvPr>
          <p:cNvCxnSpPr>
            <a:cxnSpLocks/>
          </p:cNvCxnSpPr>
          <p:nvPr/>
        </p:nvCxnSpPr>
        <p:spPr>
          <a:xfrm>
            <a:off x="6371745" y="3710228"/>
            <a:ext cx="2133600" cy="990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C6EC4-3B14-4FF0-8B85-53772D801C85}"/>
              </a:ext>
            </a:extLst>
          </p:cNvPr>
          <p:cNvCxnSpPr>
            <a:cxnSpLocks/>
          </p:cNvCxnSpPr>
          <p:nvPr/>
        </p:nvCxnSpPr>
        <p:spPr>
          <a:xfrm>
            <a:off x="6019800" y="4038600"/>
            <a:ext cx="2133600" cy="990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BE024-89C2-4A67-ABAF-5803CD70B13A}"/>
              </a:ext>
            </a:extLst>
          </p:cNvPr>
          <p:cNvCxnSpPr>
            <a:cxnSpLocks/>
          </p:cNvCxnSpPr>
          <p:nvPr/>
        </p:nvCxnSpPr>
        <p:spPr>
          <a:xfrm flipH="1">
            <a:off x="6172200" y="3657600"/>
            <a:ext cx="1091758" cy="9488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1099B9-8C7E-44C5-8ADD-105B10D8573A}"/>
              </a:ext>
            </a:extLst>
          </p:cNvPr>
          <p:cNvCxnSpPr>
            <a:cxnSpLocks/>
          </p:cNvCxnSpPr>
          <p:nvPr/>
        </p:nvCxnSpPr>
        <p:spPr>
          <a:xfrm flipH="1">
            <a:off x="6691736" y="3916122"/>
            <a:ext cx="1091758" cy="9488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22133-C1C7-457F-984F-5B6006A9C9E7}"/>
              </a:ext>
            </a:extLst>
          </p:cNvPr>
          <p:cNvCxnSpPr>
            <a:cxnSpLocks/>
          </p:cNvCxnSpPr>
          <p:nvPr/>
        </p:nvCxnSpPr>
        <p:spPr>
          <a:xfrm flipH="1">
            <a:off x="7214042" y="4141433"/>
            <a:ext cx="1091758" cy="9488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CC62C2-B4C9-4B1F-A159-8EE798459880}"/>
              </a:ext>
            </a:extLst>
          </p:cNvPr>
          <p:cNvGrpSpPr/>
          <p:nvPr/>
        </p:nvGrpSpPr>
        <p:grpSpPr>
          <a:xfrm>
            <a:off x="5901517" y="3477789"/>
            <a:ext cx="2663502" cy="1642458"/>
            <a:chOff x="5901517" y="3477789"/>
            <a:chExt cx="2663502" cy="16424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57BF82-1E9C-4532-98C6-868EED83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517" y="4038600"/>
              <a:ext cx="304800" cy="304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3F829F-1DAE-43E5-A2AB-2F3EEF6D6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164" y="3733800"/>
              <a:ext cx="304800" cy="3048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15B77D-B444-4AD3-B854-3E521473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963" y="3477789"/>
              <a:ext cx="304800" cy="304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D6D02F-AC25-4B0D-8D54-D04BB0040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342808"/>
              <a:ext cx="304800" cy="304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739ECE-E977-4BD6-BF0E-9F564677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541" y="3989536"/>
              <a:ext cx="304800" cy="304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561632-AD08-44BE-AA17-FF727B4C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819" y="3670598"/>
              <a:ext cx="304800" cy="304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95F36A-93C5-42B7-8938-B3E516BF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952" y="4603477"/>
              <a:ext cx="304800" cy="3048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1E164D-9503-4D6A-BD26-7A47ECE99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145" y="4225285"/>
              <a:ext cx="304800" cy="304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35FDB8-B663-45ED-BFB4-4E6FFCEE4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253" y="3918271"/>
              <a:ext cx="304800" cy="3048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5C3DA8C-D17A-47A5-8818-B6E4315C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942" y="4815447"/>
              <a:ext cx="304800" cy="304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3041C-2346-4502-A194-07D7D6A76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625" y="4482506"/>
              <a:ext cx="304800" cy="304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DADABD-5186-4D8B-954F-6B8152AA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219" y="4188808"/>
              <a:ext cx="304800" cy="304800"/>
            </a:xfrm>
            <a:prstGeom prst="rect">
              <a:avLst/>
            </a:prstGeom>
          </p:spPr>
        </p:pic>
      </p:grpSp>
      <p:pic>
        <p:nvPicPr>
          <p:cNvPr id="29" name="Picture 3" descr="C:\Users\Kien\AppData\Local\Microsoft\Windows\Temporary Internet Files\Content.IE5\RNMI152G\MCj04352420000[1].png">
            <a:extLst>
              <a:ext uri="{FF2B5EF4-FFF2-40B4-BE49-F238E27FC236}">
                <a16:creationId xmlns:a16="http://schemas.microsoft.com/office/drawing/2014/main" id="{878DEE01-EB3C-4B69-9806-4E85B7D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3241" y="2255808"/>
            <a:ext cx="866727" cy="1714882"/>
          </a:xfrm>
          <a:prstGeom prst="rect">
            <a:avLst/>
          </a:prstGeom>
          <a:noFill/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C6BB025-EE3C-4648-AA0E-EE71ED34BA2B}"/>
              </a:ext>
            </a:extLst>
          </p:cNvPr>
          <p:cNvGrpSpPr/>
          <p:nvPr/>
        </p:nvGrpSpPr>
        <p:grpSpPr>
          <a:xfrm>
            <a:off x="6810014" y="2872862"/>
            <a:ext cx="1564487" cy="1180435"/>
            <a:chOff x="6810014" y="2872862"/>
            <a:chExt cx="1564487" cy="1180435"/>
          </a:xfrm>
        </p:grpSpPr>
        <p:sp>
          <p:nvSpPr>
            <p:cNvPr id="30" name="Lightning Bolt 29">
              <a:extLst>
                <a:ext uri="{FF2B5EF4-FFF2-40B4-BE49-F238E27FC236}">
                  <a16:creationId xmlns:a16="http://schemas.microsoft.com/office/drawing/2014/main" id="{2E495104-F62A-4C22-869C-BBFB0FA41C65}"/>
                </a:ext>
              </a:extLst>
            </p:cNvPr>
            <p:cNvSpPr/>
            <p:nvPr/>
          </p:nvSpPr>
          <p:spPr>
            <a:xfrm rot="10228454">
              <a:off x="8069701" y="2872862"/>
              <a:ext cx="304800" cy="1180435"/>
            </a:xfrm>
            <a:prstGeom prst="lightningBolt">
              <a:avLst/>
            </a:prstGeom>
            <a:solidFill>
              <a:srgbClr val="F786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ghtning Bolt 30">
              <a:extLst>
                <a:ext uri="{FF2B5EF4-FFF2-40B4-BE49-F238E27FC236}">
                  <a16:creationId xmlns:a16="http://schemas.microsoft.com/office/drawing/2014/main" id="{BB26E634-2808-4F2B-9E20-25360D140095}"/>
                </a:ext>
              </a:extLst>
            </p:cNvPr>
            <p:cNvSpPr/>
            <p:nvPr/>
          </p:nvSpPr>
          <p:spPr>
            <a:xfrm rot="14654482">
              <a:off x="7142131" y="2597666"/>
              <a:ext cx="224583" cy="888818"/>
            </a:xfrm>
            <a:prstGeom prst="lightningBolt">
              <a:avLst/>
            </a:prstGeom>
            <a:solidFill>
              <a:srgbClr val="F786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24ACCF3F-3A64-4813-B603-A2B7BA6DC9C3}"/>
                </a:ext>
              </a:extLst>
            </p:cNvPr>
            <p:cNvSpPr/>
            <p:nvPr/>
          </p:nvSpPr>
          <p:spPr>
            <a:xfrm rot="12770203">
              <a:off x="7515548" y="2894601"/>
              <a:ext cx="224583" cy="888818"/>
            </a:xfrm>
            <a:prstGeom prst="lightningBolt">
              <a:avLst/>
            </a:prstGeom>
            <a:solidFill>
              <a:srgbClr val="F786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A817A62-45E9-4731-A7D2-9F201AD7E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462">
            <a:off x="7386612" y="4522959"/>
            <a:ext cx="443570" cy="2742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C94172-7AD9-4613-B6B8-763DF3EA1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648" y="3727626"/>
            <a:ext cx="2857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SLBS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962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Standard LBS approach processes queries based on “</a:t>
            </a:r>
            <a:r>
              <a:rPr lang="en-US" sz="2800" dirty="0">
                <a:solidFill>
                  <a:srgbClr val="F78609"/>
                </a:solidFill>
              </a:rPr>
              <a:t>precise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” locations of moving objects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SLBS processes queries based on the </a:t>
            </a:r>
            <a:r>
              <a:rPr lang="en-US" sz="2800" dirty="0">
                <a:solidFill>
                  <a:srgbClr val="F78609"/>
                </a:solidFill>
              </a:rPr>
              <a:t>presence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of moving objects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B4CED6"/>
                </a:solidFill>
              </a:rPr>
              <a:t>Due to location uncertainty, server must fuse information from multiple sensors to deduct the query results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>
                <a:solidFill>
                  <a:srgbClr val="FFD5D5"/>
                </a:solidFill>
              </a:rPr>
              <a:t>Standard LBS deals with a Different Kind of Location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3429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B4CED6"/>
                </a:solidFill>
              </a:rPr>
              <a:t>Location uncertainty due to communication delay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B4CED6"/>
                </a:solidFill>
              </a:rPr>
              <a:t>Some solutions</a:t>
            </a:r>
          </a:p>
          <a:p>
            <a:pPr lvl="1">
              <a:spcAft>
                <a:spcPts val="400"/>
              </a:spcAft>
            </a:pPr>
            <a:r>
              <a:rPr lang="en-US" dirty="0">
                <a:solidFill>
                  <a:srgbClr val="FFC000"/>
                </a:solidFill>
              </a:rPr>
              <a:t>Apply dead-reckoning update policy</a:t>
            </a:r>
            <a:endParaRPr lang="en-US" sz="1600" dirty="0">
              <a:solidFill>
                <a:srgbClr val="FFC000"/>
              </a:solidFill>
            </a:endParaRPr>
          </a:p>
          <a:p>
            <a:pPr lvl="2">
              <a:spcAft>
                <a:spcPts val="400"/>
              </a:spcAft>
            </a:pPr>
            <a:r>
              <a:rPr lang="en-US" dirty="0"/>
              <a:t>Both server and mobile node estimate the new node location using the same algorithm</a:t>
            </a:r>
          </a:p>
          <a:p>
            <a:pPr lvl="2">
              <a:spcAft>
                <a:spcPts val="400"/>
              </a:spcAft>
            </a:pPr>
            <a:r>
              <a:rPr lang="en-US" dirty="0"/>
              <a:t>If an estimated location deviates from the actual location by a certain threshold, the mobile node updates its location with the server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0" y="5105400"/>
            <a:ext cx="3124200" cy="1417638"/>
          </a:xfrm>
          <a:prstGeom prst="roundRect">
            <a:avLst>
              <a:gd name="adj" fmla="val 12188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62600" y="6019800"/>
            <a:ext cx="1295400" cy="381000"/>
          </a:xfrm>
          <a:prstGeom prst="roundRect">
            <a:avLst/>
          </a:prstGeom>
          <a:solidFill>
            <a:srgbClr val="FFD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086600" y="5254752"/>
            <a:ext cx="1219200" cy="841248"/>
          </a:xfrm>
          <a:prstGeom prst="cloudCallout">
            <a:avLst>
              <a:gd name="adj1" fmla="val -64583"/>
              <a:gd name="adj2" fmla="val 42120"/>
            </a:avLst>
          </a:prstGeom>
          <a:solidFill>
            <a:srgbClr val="FF9B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 at 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51" y="5512503"/>
            <a:ext cx="2574249" cy="1166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029200"/>
            <a:ext cx="930942" cy="16756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5090601"/>
            <a:ext cx="6660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rgbClr val="FFFF00"/>
                </a:solidFill>
                <a:effectLst/>
              </a:rPr>
              <a:t>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9551" y="5562600"/>
            <a:ext cx="990600" cy="304448"/>
          </a:xfrm>
          <a:prstGeom prst="roundRect">
            <a:avLst/>
          </a:prstGeom>
          <a:solidFill>
            <a:srgbClr val="FFD5D5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416601" y="4577237"/>
            <a:ext cx="1050256" cy="751527"/>
          </a:xfrm>
          <a:prstGeom prst="cloudCallout">
            <a:avLst>
              <a:gd name="adj1" fmla="val 39230"/>
              <a:gd name="adj2" fmla="val 71130"/>
            </a:avLst>
          </a:prstGeom>
          <a:solidFill>
            <a:srgbClr val="FF9B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 at X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660643" y="5328764"/>
            <a:ext cx="1870163" cy="995836"/>
          </a:xfrm>
          <a:prstGeom prst="rightArrow">
            <a:avLst/>
          </a:prstGeom>
          <a:solidFill>
            <a:srgbClr val="B685D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/>
              <a:t>Change location to 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8487" y="512058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>
                <a:solidFill>
                  <a:srgbClr val="FFD5D5"/>
                </a:solidFill>
              </a:rPr>
              <a:t>Standard LBS deals with a Different Kind of Location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257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B4CED6"/>
                </a:solidFill>
              </a:rPr>
              <a:t>Location uncertainty due to communication delay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B4CED6"/>
                </a:solidFill>
              </a:rPr>
              <a:t>Some solutions</a:t>
            </a:r>
          </a:p>
          <a:p>
            <a:pPr lvl="1">
              <a:spcAft>
                <a:spcPts val="400"/>
              </a:spcAft>
            </a:pPr>
            <a:r>
              <a:rPr lang="en-US" dirty="0">
                <a:solidFill>
                  <a:srgbClr val="FFC000"/>
                </a:solidFill>
              </a:rPr>
              <a:t>Apply dead-reckoning update policy</a:t>
            </a:r>
            <a:endParaRPr lang="en-US" sz="1600" dirty="0">
              <a:solidFill>
                <a:srgbClr val="FFC000"/>
              </a:solidFill>
            </a:endParaRPr>
          </a:p>
          <a:p>
            <a:pPr lvl="2">
              <a:spcAft>
                <a:spcPts val="400"/>
              </a:spcAft>
            </a:pPr>
            <a:r>
              <a:rPr lang="en-US" dirty="0"/>
              <a:t>Both server and mobile node estimate the new node location using the same algorithm</a:t>
            </a:r>
          </a:p>
          <a:p>
            <a:pPr lvl="2">
              <a:spcAft>
                <a:spcPts val="400"/>
              </a:spcAft>
            </a:pPr>
            <a:r>
              <a:rPr lang="en-US" dirty="0"/>
              <a:t>If an estimated location deviates from the actual location by a certain threshold, the mobile node updates its location with the server</a:t>
            </a:r>
          </a:p>
          <a:p>
            <a:pPr lvl="1">
              <a:spcBef>
                <a:spcPts val="1800"/>
              </a:spcBef>
              <a:spcAft>
                <a:spcPts val="400"/>
              </a:spcAft>
            </a:pPr>
            <a:r>
              <a:rPr lang="en-US" dirty="0">
                <a:solidFill>
                  <a:srgbClr val="FFC000"/>
                </a:solidFill>
              </a:rPr>
              <a:t>Update when condition changes</a:t>
            </a:r>
          </a:p>
          <a:p>
            <a:pPr lvl="2">
              <a:spcAft>
                <a:spcPts val="400"/>
              </a:spcAft>
            </a:pPr>
            <a:r>
              <a:rPr lang="en-US" dirty="0"/>
              <a:t>Assume that objects generally move at constant speed on a known road</a:t>
            </a:r>
          </a:p>
          <a:p>
            <a:pPr lvl="2"/>
            <a:r>
              <a:rPr lang="en-US" dirty="0"/>
              <a:t>Objects notify server every time there is a change in direction or speed of movement</a:t>
            </a:r>
          </a:p>
        </p:txBody>
      </p:sp>
    </p:spTree>
    <p:extLst>
      <p:ext uri="{BB962C8B-B14F-4D97-AF65-F5344CB8AC3E}">
        <p14:creationId xmlns:p14="http://schemas.microsoft.com/office/powerpoint/2010/main" val="32418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SLBS Example -  RFID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2133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US" dirty="0"/>
              <a:t>RFID tags and readers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Passive Tags</a:t>
            </a:r>
            <a:r>
              <a:rPr lang="en-US" dirty="0"/>
              <a:t>:  Use the radio frequency from the reader to transmit their data signal (i.e.. ID)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Active Tags</a:t>
            </a:r>
            <a:r>
              <a:rPr lang="en-US" dirty="0"/>
              <a:t>:  Have on-board battery for power to transmit their data signal.</a:t>
            </a:r>
          </a:p>
        </p:txBody>
      </p:sp>
      <p:pic>
        <p:nvPicPr>
          <p:cNvPr id="6146" name="Picture 2" descr="RFID Cards | idensys">
            <a:extLst>
              <a:ext uri="{FF2B5EF4-FFF2-40B4-BE49-F238E27FC236}">
                <a16:creationId xmlns:a16="http://schemas.microsoft.com/office/drawing/2014/main" id="{C1672DD6-C609-40B1-843B-C3788616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393474" cy="43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5D5"/>
                </a:solidFill>
              </a:rPr>
              <a:t>SLBS Example -  RFID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US" dirty="0"/>
              <a:t>RFID tags and readers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Passive Tags</a:t>
            </a:r>
            <a:r>
              <a:rPr lang="en-US" dirty="0"/>
              <a:t>:  Use the radio frequency from the reader to transmit their data signal (i.e.. ID)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Active Tags</a:t>
            </a:r>
            <a:r>
              <a:rPr lang="en-US" dirty="0"/>
              <a:t>:  Have on-board battery for power to transmit their data signal.</a:t>
            </a:r>
          </a:p>
          <a:p>
            <a:pPr>
              <a:spcAft>
                <a:spcPts val="1200"/>
              </a:spcAft>
            </a:pPr>
            <a:r>
              <a:rPr lang="en-US" dirty="0"/>
              <a:t>RFID Readers can detect the </a:t>
            </a:r>
            <a:r>
              <a:rPr lang="en-US" dirty="0">
                <a:solidFill>
                  <a:srgbClr val="FFC000"/>
                </a:solidFill>
              </a:rPr>
              <a:t>identification</a:t>
            </a:r>
            <a:r>
              <a:rPr lang="en-US" dirty="0"/>
              <a:t> of mobile objects in the proximity (as opposed to sending location updates from objects to server)</a:t>
            </a:r>
          </a:p>
          <a:p>
            <a:pPr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exact locations </a:t>
            </a:r>
            <a:r>
              <a:rPr lang="en-US" dirty="0"/>
              <a:t>of the target objects are </a:t>
            </a:r>
            <a:r>
              <a:rPr lang="en-US" dirty="0">
                <a:solidFill>
                  <a:srgbClr val="FFC000"/>
                </a:solidFill>
              </a:rPr>
              <a:t>not known </a:t>
            </a:r>
          </a:p>
        </p:txBody>
      </p:sp>
    </p:spTree>
    <p:extLst>
      <p:ext uri="{BB962C8B-B14F-4D97-AF65-F5344CB8AC3E}">
        <p14:creationId xmlns:p14="http://schemas.microsoft.com/office/powerpoint/2010/main" val="29371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CAWA:  </a:t>
            </a:r>
            <a:r>
              <a:rPr lang="en-US" i="1" u="sng" dirty="0">
                <a:solidFill>
                  <a:srgbClr val="FFD5D5"/>
                </a:solidFill>
              </a:rPr>
              <a:t>C</a:t>
            </a:r>
            <a:r>
              <a:rPr lang="en-US" dirty="0">
                <a:solidFill>
                  <a:srgbClr val="FFD5D5"/>
                </a:solidFill>
              </a:rPr>
              <a:t>ontinuous </a:t>
            </a:r>
            <a:r>
              <a:rPr lang="en-US" i="1" u="sng" dirty="0">
                <a:solidFill>
                  <a:srgbClr val="FFD5D5"/>
                </a:solidFill>
              </a:rPr>
              <a:t>A</a:t>
            </a:r>
            <a:r>
              <a:rPr lang="en-US" dirty="0">
                <a:solidFill>
                  <a:srgbClr val="FFD5D5"/>
                </a:solidFill>
              </a:rPr>
              <a:t>pproximate </a:t>
            </a:r>
            <a:r>
              <a:rPr lang="en-US" i="1" u="sng" dirty="0">
                <a:solidFill>
                  <a:srgbClr val="FFD5D5"/>
                </a:solidFill>
              </a:rPr>
              <a:t>W</a:t>
            </a:r>
            <a:r>
              <a:rPr lang="en-US" dirty="0">
                <a:solidFill>
                  <a:srgbClr val="FFD5D5"/>
                </a:solidFill>
              </a:rPr>
              <a:t>here-</a:t>
            </a:r>
            <a:r>
              <a:rPr lang="en-US" i="1" u="sng" dirty="0">
                <a:solidFill>
                  <a:srgbClr val="FFD5D5"/>
                </a:solidFill>
              </a:rPr>
              <a:t>A</a:t>
            </a:r>
            <a:r>
              <a:rPr lang="en-US" dirty="0">
                <a:solidFill>
                  <a:srgbClr val="FFD5D5"/>
                </a:solidFill>
              </a:rPr>
              <a:t>bout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038600" cy="4572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A </a:t>
            </a:r>
            <a:r>
              <a:rPr lang="en-US" sz="2200" i="1" dirty="0"/>
              <a:t>CAWA query </a:t>
            </a:r>
            <a:r>
              <a:rPr lang="en-US" sz="2200" dirty="0"/>
              <a:t>is a continuous query that tracks locations of a moving object to determine its </a:t>
            </a:r>
            <a:r>
              <a:rPr lang="en-US" sz="2200" dirty="0">
                <a:solidFill>
                  <a:srgbClr val="F20000"/>
                </a:solidFill>
              </a:rPr>
              <a:t>whereabouts</a:t>
            </a:r>
            <a:r>
              <a:rPr lang="en-US" sz="2200" dirty="0"/>
              <a:t> in the past </a:t>
            </a:r>
            <a:r>
              <a:rPr lang="en-US" sz="2200" i="1" dirty="0"/>
              <a:t>t</a:t>
            </a:r>
            <a:r>
              <a:rPr lang="en-US" sz="2200" dirty="0"/>
              <a:t>  time units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F20000"/>
                </a:solidFill>
              </a:rPr>
              <a:t>whereabouts</a:t>
            </a:r>
            <a:r>
              <a:rPr lang="en-US" sz="2200" dirty="0"/>
              <a:t> of the object are represented by an MBR that encompasses the locations of the query object in the past  </a:t>
            </a:r>
            <a:r>
              <a:rPr lang="en-US" sz="2200" i="1" dirty="0"/>
              <a:t>t</a:t>
            </a:r>
            <a:r>
              <a:rPr lang="en-US" sz="2200" dirty="0"/>
              <a:t>  time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3733800"/>
            <a:ext cx="3429000" cy="2590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10200" y="5638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0" y="4800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72400" y="5486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2481" y="3733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4484132"/>
            <a:ext cx="639919" cy="685800"/>
            <a:chOff x="5410200" y="5486400"/>
            <a:chExt cx="639919" cy="685800"/>
          </a:xfrm>
        </p:grpSpPr>
        <p:sp>
          <p:nvSpPr>
            <p:cNvPr id="18" name="Oval 17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8028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5822763" y="5506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22676" y="5356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7005919" y="4368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271248" y="3944474"/>
            <a:ext cx="1875865" cy="658902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4648200" y="1886506"/>
            <a:ext cx="2667000" cy="1085294"/>
          </a:xfrm>
          <a:prstGeom prst="wedgeRoundRectCallout">
            <a:avLst>
              <a:gd name="adj1" fmla="val 35393"/>
              <a:gd name="adj2" fmla="val 118755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Query result </a:t>
            </a:r>
            <a:r>
              <a:rPr lang="en-US" dirty="0"/>
              <a:t>Whereabouts in the past 4 time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91" y="268859"/>
            <a:ext cx="8166013" cy="67087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CFFCC"/>
                </a:solidFill>
              </a:rPr>
              <a:t>Indoor Positioning Using BLE Beacons</a:t>
            </a:r>
          </a:p>
        </p:txBody>
      </p:sp>
      <p:sp>
        <p:nvSpPr>
          <p:cNvPr id="6" name="Cube 5"/>
          <p:cNvSpPr/>
          <p:nvPr/>
        </p:nvSpPr>
        <p:spPr>
          <a:xfrm>
            <a:off x="3154299" y="2642503"/>
            <a:ext cx="5401086" cy="3707199"/>
          </a:xfrm>
          <a:prstGeom prst="cube">
            <a:avLst>
              <a:gd name="adj" fmla="val 43933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98112" y="2655331"/>
            <a:ext cx="51316" cy="2078085"/>
          </a:xfrm>
          <a:prstGeom prst="line">
            <a:avLst/>
          </a:prstGeom>
          <a:ln>
            <a:solidFill>
              <a:srgbClr val="88CD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849428" y="4733416"/>
            <a:ext cx="3680299" cy="6414"/>
          </a:xfrm>
          <a:prstGeom prst="line">
            <a:avLst/>
          </a:prstGeom>
          <a:ln>
            <a:solidFill>
              <a:srgbClr val="88CD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54299" y="4733416"/>
            <a:ext cx="1695129" cy="161628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90" y="3630234"/>
            <a:ext cx="4859514" cy="2552709"/>
          </a:xfrm>
          <a:prstGeom prst="rect">
            <a:avLst/>
          </a:prstGeom>
        </p:spPr>
      </p:pic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27" y="4527913"/>
            <a:ext cx="561475" cy="1180147"/>
          </a:xfrm>
          <a:prstGeom prst="rect">
            <a:avLst/>
          </a:prstGeom>
        </p:spPr>
      </p:pic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0" y="4104858"/>
            <a:ext cx="523056" cy="109939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154299" y="4267200"/>
            <a:ext cx="3019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512" y="1830350"/>
            <a:ext cx="1338061" cy="14447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89" y="2737957"/>
            <a:ext cx="465457" cy="298590"/>
          </a:xfrm>
          <a:prstGeom prst="rect">
            <a:avLst/>
          </a:prstGeom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7" y="1401820"/>
            <a:ext cx="3062814" cy="2100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Curved Up Arrow 29"/>
          <p:cNvSpPr/>
          <p:nvPr/>
        </p:nvSpPr>
        <p:spPr>
          <a:xfrm rot="1277533">
            <a:off x="3886496" y="4540229"/>
            <a:ext cx="1294968" cy="392621"/>
          </a:xfrm>
          <a:prstGeom prst="curvedUpArrow">
            <a:avLst/>
          </a:prstGeom>
          <a:solidFill>
            <a:srgbClr val="FF96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 rot="18433708">
            <a:off x="5077837" y="3680679"/>
            <a:ext cx="2233623" cy="406219"/>
          </a:xfrm>
          <a:prstGeom prst="curvedUpArrow">
            <a:avLst/>
          </a:prstGeom>
          <a:solidFill>
            <a:srgbClr val="FF96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 rot="728416">
            <a:off x="3243897" y="2395851"/>
            <a:ext cx="3089625" cy="247320"/>
          </a:xfrm>
          <a:prstGeom prst="leftArrow">
            <a:avLst/>
          </a:prstGeom>
          <a:solidFill>
            <a:srgbClr val="FF96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3393560" y="5244627"/>
            <a:ext cx="1455868" cy="824760"/>
          </a:xfrm>
          <a:prstGeom prst="wedgeEllipseCallout">
            <a:avLst>
              <a:gd name="adj1" fmla="val 61199"/>
              <a:gd name="adj2" fmla="val -698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room 229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82657" y="863238"/>
            <a:ext cx="502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BLE beacon = Bluetooth Low Energy signal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564" y="524462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BLE beacons are small devices which can be mounted on walls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91" y="4034765"/>
            <a:ext cx="1221393" cy="1199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48541">
            <a:off x="3772332" y="213760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Jessica in Room 229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1198" y="4819678"/>
            <a:ext cx="716770" cy="1555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1500" y="546357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229</a:t>
            </a:r>
          </a:p>
        </p:txBody>
      </p:sp>
    </p:spTree>
    <p:extLst>
      <p:ext uri="{BB962C8B-B14F-4D97-AF65-F5344CB8AC3E}">
        <p14:creationId xmlns:p14="http://schemas.microsoft.com/office/powerpoint/2010/main" val="33469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FFC000"/>
                </a:solidFill>
              </a:rPr>
              <a:t>Many applications do not demand the precise locations of the objects of interest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Parents want to know if their child is still waiting at school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 student wants to know if a particular book has been returned to the library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 passenger wants to know if the next bus is arriving soon</a:t>
            </a:r>
          </a:p>
          <a:p>
            <a:r>
              <a:rPr lang="en-US" sz="2800" dirty="0"/>
              <a:t>The army wants to know that the convoy is currently contained within a friendly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Uncertainty Region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4289425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If a target object is detected by one sensor, its uncertainty region is the entire sensing area</a:t>
            </a:r>
          </a:p>
          <a:p>
            <a:pPr>
              <a:lnSpc>
                <a:spcPct val="110000"/>
              </a:lnSpc>
            </a:pPr>
            <a:r>
              <a:rPr lang="en-US" dirty="0"/>
              <a:t>If a target object is detected by multiple sensors, its whereabouts can be narrowed down to a small region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53000" y="1981200"/>
            <a:ext cx="3657600" cy="4038600"/>
            <a:chOff x="4953000" y="2133600"/>
            <a:chExt cx="3657600" cy="403860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2133600"/>
              <a:ext cx="3408786" cy="302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ular Callout 5"/>
            <p:cNvSpPr/>
            <p:nvPr/>
          </p:nvSpPr>
          <p:spPr>
            <a:xfrm>
              <a:off x="6781800" y="5638800"/>
              <a:ext cx="1828800" cy="533400"/>
            </a:xfrm>
            <a:prstGeom prst="wedgeRoundRectCallout">
              <a:avLst>
                <a:gd name="adj1" fmla="val -59241"/>
                <a:gd name="adj2" fmla="val -383626"/>
                <a:gd name="adj3" fmla="val 16667"/>
              </a:avLst>
            </a:prstGeom>
            <a:solidFill>
              <a:srgbClr val="9954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Whereabouts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2286000"/>
            <a:ext cx="1828800" cy="2590800"/>
            <a:chOff x="6019800" y="2286000"/>
            <a:chExt cx="1828800" cy="2590800"/>
          </a:xfrm>
        </p:grpSpPr>
        <p:grpSp>
          <p:nvGrpSpPr>
            <p:cNvPr id="10" name="Group 9"/>
            <p:cNvGrpSpPr/>
            <p:nvPr/>
          </p:nvGrpSpPr>
          <p:grpSpPr>
            <a:xfrm>
              <a:off x="6019800" y="2286000"/>
              <a:ext cx="1828800" cy="2590800"/>
              <a:chOff x="6019800" y="2286000"/>
              <a:chExt cx="1828800" cy="2590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019800" y="2286000"/>
                <a:ext cx="1828800" cy="1752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C:\Users\Kien\AppData\Local\Microsoft\Windows\Temporary Internet Files\Content.IE5\RLPW122M\MCj0424228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81800" y="2819400"/>
                <a:ext cx="327025" cy="661525"/>
              </a:xfrm>
              <a:prstGeom prst="rect">
                <a:avLst/>
              </a:prstGeom>
              <a:noFill/>
            </p:spPr>
          </p:pic>
          <p:sp>
            <p:nvSpPr>
              <p:cNvPr id="9" name="Rounded Rectangular Callout 8"/>
              <p:cNvSpPr/>
              <p:nvPr/>
            </p:nvSpPr>
            <p:spPr>
              <a:xfrm>
                <a:off x="6019800" y="4343400"/>
                <a:ext cx="1828800" cy="533400"/>
              </a:xfrm>
              <a:prstGeom prst="wedgeRoundRectCallout">
                <a:avLst>
                  <a:gd name="adj1" fmla="val -12328"/>
                  <a:gd name="adj2" fmla="val -157171"/>
                  <a:gd name="adj3" fmla="val 16667"/>
                </a:avLst>
              </a:prstGeom>
              <a:solidFill>
                <a:srgbClr val="9954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Whereabouts</a:t>
                </a:r>
              </a:p>
            </p:txBody>
          </p:sp>
        </p:grpSp>
        <p:sp>
          <p:nvSpPr>
            <p:cNvPr id="11" name="5-Point Star 10"/>
            <p:cNvSpPr/>
            <p:nvPr/>
          </p:nvSpPr>
          <p:spPr>
            <a:xfrm>
              <a:off x="7315200" y="2971800"/>
              <a:ext cx="228600" cy="22860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Approximate Sensing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5257800"/>
            <a:ext cx="54102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78609"/>
                </a:solidFill>
              </a:rPr>
              <a:t>Approximating the sensing area with a minimum bounding square</a:t>
            </a:r>
            <a:endParaRPr lang="en-US" dirty="0"/>
          </a:p>
        </p:txBody>
      </p:sp>
      <p:pic>
        <p:nvPicPr>
          <p:cNvPr id="2050" name="Picture 6" descr="Approx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95" y="1752600"/>
            <a:ext cx="49242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232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33528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Uncertainty Region</a:t>
            </a:r>
          </a:p>
        </p:txBody>
      </p:sp>
      <p:sp>
        <p:nvSpPr>
          <p:cNvPr id="6" name="Oval 5"/>
          <p:cNvSpPr/>
          <p:nvPr/>
        </p:nvSpPr>
        <p:spPr>
          <a:xfrm>
            <a:off x="4419600" y="40386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362200" y="5105400"/>
            <a:ext cx="1295400" cy="762000"/>
          </a:xfrm>
          <a:prstGeom prst="wedgeRoundRectCallout">
            <a:avLst>
              <a:gd name="adj1" fmla="val 118144"/>
              <a:gd name="adj2" fmla="val -16711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Moving object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3200400"/>
            <a:ext cx="1295400" cy="762000"/>
          </a:xfrm>
          <a:prstGeom prst="wedgeRoundRectCallout">
            <a:avLst>
              <a:gd name="adj1" fmla="val 132959"/>
              <a:gd name="adj2" fmla="val 770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Sensing 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Object detected by a single sensor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3155244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Uncertainty Region</a:t>
            </a:r>
          </a:p>
        </p:txBody>
      </p:sp>
      <p:sp>
        <p:nvSpPr>
          <p:cNvPr id="6" name="Oval 5"/>
          <p:cNvSpPr/>
          <p:nvPr/>
        </p:nvSpPr>
        <p:spPr>
          <a:xfrm>
            <a:off x="4419600" y="3841044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1511" y="2381955"/>
            <a:ext cx="2209800" cy="2057400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024489" y="5791200"/>
            <a:ext cx="2833511" cy="914400"/>
          </a:xfrm>
          <a:prstGeom prst="wedgeRoundRectCallout">
            <a:avLst>
              <a:gd name="adj1" fmla="val -13616"/>
              <a:gd name="adj2" fmla="val -10834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Uncertainty region (i.e., whereabouts) equals the sensing range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524000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Object detected by a single sensor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62200" y="4907844"/>
            <a:ext cx="1295400" cy="762000"/>
          </a:xfrm>
          <a:prstGeom prst="wedgeRoundRectCallout">
            <a:avLst>
              <a:gd name="adj1" fmla="val 118144"/>
              <a:gd name="adj2" fmla="val -16711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Moving object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3002844"/>
            <a:ext cx="1295400" cy="762000"/>
          </a:xfrm>
          <a:prstGeom prst="wedgeRoundRectCallout">
            <a:avLst>
              <a:gd name="adj1" fmla="val 132959"/>
              <a:gd name="adj2" fmla="val 770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Sensing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1878E-6 L 0.0875 0.116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40386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Uncertainty Region</a:t>
            </a:r>
          </a:p>
        </p:txBody>
      </p:sp>
      <p:sp>
        <p:nvSpPr>
          <p:cNvPr id="6" name="Oval 5"/>
          <p:cNvSpPr/>
          <p:nvPr/>
        </p:nvSpPr>
        <p:spPr>
          <a:xfrm>
            <a:off x="4419600" y="47244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3528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4038600"/>
            <a:ext cx="1295400" cy="1371600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733800"/>
            <a:ext cx="1752600" cy="1295400"/>
          </a:xfrm>
          <a:prstGeom prst="wedgeRoundRectCallout">
            <a:avLst>
              <a:gd name="adj1" fmla="val 121015"/>
              <a:gd name="adj2" fmla="val 2284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Smaller whereabouts means Less uncertainty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777425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Object detected by two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36576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5D5"/>
                </a:solidFill>
              </a:rPr>
              <a:t>Uncertainty Region</a:t>
            </a:r>
          </a:p>
        </p:txBody>
      </p:sp>
      <p:sp>
        <p:nvSpPr>
          <p:cNvPr id="6" name="Oval 5"/>
          <p:cNvSpPr/>
          <p:nvPr/>
        </p:nvSpPr>
        <p:spPr>
          <a:xfrm>
            <a:off x="4419600" y="43434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29718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096000" y="2438400"/>
            <a:ext cx="1600200" cy="2057400"/>
          </a:xfrm>
          <a:prstGeom prst="wedgeRoundRectCallout">
            <a:avLst>
              <a:gd name="adj1" fmla="val -126059"/>
              <a:gd name="adj2" fmla="val 5000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Uncertainty reduces rapidly with increases in number of sensors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4191000"/>
            <a:ext cx="2209800" cy="205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4191000"/>
            <a:ext cx="762000" cy="838200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Object detected by multiple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CAWA:  </a:t>
            </a:r>
            <a:r>
              <a:rPr lang="en-US" u="sng" dirty="0">
                <a:solidFill>
                  <a:srgbClr val="FFD5D5"/>
                </a:solidFill>
              </a:rPr>
              <a:t>C</a:t>
            </a:r>
            <a:r>
              <a:rPr lang="en-US" dirty="0">
                <a:solidFill>
                  <a:srgbClr val="FFD5D5"/>
                </a:solidFill>
              </a:rPr>
              <a:t>ontinuous </a:t>
            </a:r>
            <a:r>
              <a:rPr lang="en-US" u="sng" dirty="0">
                <a:solidFill>
                  <a:srgbClr val="FFD5D5"/>
                </a:solidFill>
              </a:rPr>
              <a:t>A</a:t>
            </a:r>
            <a:r>
              <a:rPr lang="en-US" dirty="0">
                <a:solidFill>
                  <a:srgbClr val="FFD5D5"/>
                </a:solidFill>
              </a:rPr>
              <a:t>pproximate </a:t>
            </a:r>
            <a:r>
              <a:rPr lang="en-US" u="sng" dirty="0">
                <a:solidFill>
                  <a:srgbClr val="FFD5D5"/>
                </a:solidFill>
              </a:rPr>
              <a:t>W</a:t>
            </a:r>
            <a:r>
              <a:rPr lang="en-US" dirty="0">
                <a:solidFill>
                  <a:srgbClr val="FFD5D5"/>
                </a:solidFill>
              </a:rPr>
              <a:t>here</a:t>
            </a:r>
            <a:r>
              <a:rPr lang="en-US" u="sng" dirty="0">
                <a:solidFill>
                  <a:srgbClr val="FFD5D5"/>
                </a:solidFill>
              </a:rPr>
              <a:t>a</a:t>
            </a:r>
            <a:r>
              <a:rPr lang="en-US" dirty="0">
                <a:solidFill>
                  <a:srgbClr val="FFD5D5"/>
                </a:solidFill>
              </a:rPr>
              <a:t>bouts Query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590800"/>
            <a:ext cx="3429000" cy="2590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22681" y="2590800"/>
            <a:ext cx="975038" cy="369332"/>
            <a:chOff x="5791200" y="5117068"/>
            <a:chExt cx="975038" cy="369332"/>
          </a:xfrm>
        </p:grpSpPr>
        <p:sp>
          <p:nvSpPr>
            <p:cNvPr id="15" name="Oval 14"/>
            <p:cNvSpPr/>
            <p:nvPr/>
          </p:nvSpPr>
          <p:spPr>
            <a:xfrm>
              <a:off x="5791200" y="5117068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319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3341132"/>
            <a:ext cx="639919" cy="685800"/>
            <a:chOff x="5410200" y="5486400"/>
            <a:chExt cx="639919" cy="685800"/>
          </a:xfrm>
        </p:grpSpPr>
        <p:sp>
          <p:nvSpPr>
            <p:cNvPr id="18" name="Oval 17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8028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5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796119" y="3225054"/>
            <a:ext cx="1499346" cy="77320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061448" y="2801474"/>
            <a:ext cx="1875865" cy="658902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172200" y="1447800"/>
            <a:ext cx="2667000" cy="914400"/>
          </a:xfrm>
          <a:prstGeom prst="wedgeRoundRectCallout">
            <a:avLst>
              <a:gd name="adj1" fmla="val -49321"/>
              <a:gd name="adj2" fmla="val 100735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Precise Answer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 Query Processing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5867400" y="3235036"/>
            <a:ext cx="1905000" cy="914400"/>
          </a:xfrm>
          <a:prstGeom prst="wedgeRoundRectCallout">
            <a:avLst>
              <a:gd name="adj1" fmla="val -99934"/>
              <a:gd name="adj2" fmla="val 117080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CAWA result</a:t>
            </a:r>
          </a:p>
          <a:p>
            <a:pPr algn="ctr"/>
            <a:r>
              <a:rPr lang="en-US" dirty="0"/>
              <a:t>at time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0400" y="3581400"/>
            <a:ext cx="1676400" cy="17526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371600" y="2743200"/>
            <a:ext cx="1676400" cy="838200"/>
          </a:xfrm>
          <a:prstGeom prst="wedgeRoundRectCallout">
            <a:avLst>
              <a:gd name="adj1" fmla="val 67097"/>
              <a:gd name="adj2" fmla="val 15146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Whereabouts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at time 1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26119" y="5562600"/>
            <a:ext cx="1676400" cy="838200"/>
          </a:xfrm>
          <a:prstGeom prst="wedgeRoundRectCallout">
            <a:avLst>
              <a:gd name="adj1" fmla="val -41581"/>
              <a:gd name="adj2" fmla="val -15845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Whereabouts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at time 2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rgbClr val="FFD5D5"/>
                </a:solidFill>
              </a:rPr>
              <a:t>CAWA Query Processing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3200400" y="4495800"/>
            <a:ext cx="639919" cy="674132"/>
            <a:chOff x="5181600" y="5117068"/>
            <a:chExt cx="639919" cy="674132"/>
          </a:xfrm>
        </p:grpSpPr>
        <p:sp>
          <p:nvSpPr>
            <p:cNvPr id="5" name="Oval 4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886200" y="3657600"/>
            <a:ext cx="639919" cy="674132"/>
            <a:chOff x="5181600" y="5117068"/>
            <a:chExt cx="639919" cy="674132"/>
          </a:xfrm>
        </p:grpSpPr>
        <p:sp>
          <p:nvSpPr>
            <p:cNvPr id="9" name="Oval 8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51170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2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562600" y="4343400"/>
            <a:ext cx="639919" cy="674132"/>
            <a:chOff x="5105400" y="5486400"/>
            <a:chExt cx="639919" cy="674132"/>
          </a:xfrm>
        </p:grpSpPr>
        <p:sp>
          <p:nvSpPr>
            <p:cNvPr id="12" name="Oval 11"/>
            <p:cNvSpPr/>
            <p:nvPr/>
          </p:nvSpPr>
          <p:spPr>
            <a:xfrm>
              <a:off x="5410200" y="54864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579120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dirty="0"/>
                <a:t> = 3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3612963" y="4363295"/>
            <a:ext cx="622674" cy="470274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876" y="4213412"/>
            <a:ext cx="1425389" cy="268941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400800" y="1752600"/>
            <a:ext cx="1981200" cy="914400"/>
          </a:xfrm>
          <a:prstGeom prst="wedgeRoundRectCallout">
            <a:avLst>
              <a:gd name="adj1" fmla="val -53776"/>
              <a:gd name="adj2" fmla="val 154131"/>
              <a:gd name="adj3" fmla="val 16667"/>
            </a:avLst>
          </a:prstGeom>
          <a:solidFill>
            <a:srgbClr val="9954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CAWA result at</a:t>
            </a:r>
          </a:p>
          <a:p>
            <a:pPr algn="ctr"/>
            <a:r>
              <a:rPr lang="en-US" dirty="0"/>
              <a:t>time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0" y="35814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4196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114800"/>
            <a:ext cx="914400" cy="914400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0400" y="3581400"/>
            <a:ext cx="3124200" cy="17526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6271</TotalTime>
  <Words>5794</Words>
  <Application>Microsoft Office PowerPoint</Application>
  <PresentationFormat>On-screen Show (4:3)</PresentationFormat>
  <Paragraphs>1288</Paragraphs>
  <Slides>123</Slides>
  <Notes>121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38" baseType="lpstr">
      <vt:lpstr>Arial</vt:lpstr>
      <vt:lpstr>Bradley Hand Bold</vt:lpstr>
      <vt:lpstr>Brush Script MT</vt:lpstr>
      <vt:lpstr>Calibri</vt:lpstr>
      <vt:lpstr>Cambria Math</vt:lpstr>
      <vt:lpstr>Comic Sans MS</vt:lpstr>
      <vt:lpstr>Franklin Gothic Book</vt:lpstr>
      <vt:lpstr>Lucida Handwriting</vt:lpstr>
      <vt:lpstr>Segoe Script</vt:lpstr>
      <vt:lpstr>Tahoma</vt:lpstr>
      <vt:lpstr>Wingdings</vt:lpstr>
      <vt:lpstr>Wingdings 2</vt:lpstr>
      <vt:lpstr>Technic</vt:lpstr>
      <vt:lpstr>Chart</vt:lpstr>
      <vt:lpstr>Worksheet</vt:lpstr>
      <vt:lpstr>Location-based services Moving Object Ddatabases</vt:lpstr>
      <vt:lpstr>Overview</vt:lpstr>
      <vt:lpstr>Location-based Services (LBS)</vt:lpstr>
      <vt:lpstr>A Simple LBS Example</vt:lpstr>
      <vt:lpstr>PowerPoint Presentation</vt:lpstr>
      <vt:lpstr>PowerPoint Presentation</vt:lpstr>
      <vt:lpstr>PowerPoint Presentation</vt:lpstr>
      <vt:lpstr>PowerPoint Presentation</vt:lpstr>
      <vt:lpstr>Indoor Positioning Using BLE Beacons</vt:lpstr>
      <vt:lpstr>Range Monitoring Queries in  Location-based Services</vt:lpstr>
      <vt:lpstr>Moving Object Database</vt:lpstr>
      <vt:lpstr>Location-Based Queries</vt:lpstr>
      <vt:lpstr>Range-Monitoring Query (RMQ)</vt:lpstr>
      <vt:lpstr>RMQ Example</vt:lpstr>
      <vt:lpstr>RMQ Example</vt:lpstr>
      <vt:lpstr>Key Challenges</vt:lpstr>
      <vt:lpstr>PowerPoint Presentation</vt:lpstr>
      <vt:lpstr>Safe Region</vt:lpstr>
      <vt:lpstr>Weaknesses of Safe Regions</vt:lpstr>
      <vt:lpstr>MQM - Resident Domain</vt:lpstr>
      <vt:lpstr>Safe Region vs. Resident Domain</vt:lpstr>
      <vt:lpstr>Safe Region vs. Resident Domain</vt:lpstr>
      <vt:lpstr>Safe Region vs. Resident Domain</vt:lpstr>
      <vt:lpstr>Determine the Resident Domain</vt:lpstr>
      <vt:lpstr>Determine the Resident Domain</vt:lpstr>
      <vt:lpstr>Determine the Resident Domain</vt:lpstr>
      <vt:lpstr>Domain Decomposition</vt:lpstr>
      <vt:lpstr>Domain Decomposition</vt:lpstr>
      <vt:lpstr>BP-tree Example</vt:lpstr>
      <vt:lpstr>BP-tree Example</vt:lpstr>
      <vt:lpstr>BP-tree Example</vt:lpstr>
      <vt:lpstr>BP-tree Example</vt:lpstr>
      <vt:lpstr>Find Resident Domain for an Object</vt:lpstr>
      <vt:lpstr>Advantages over Safe Regions</vt:lpstr>
      <vt:lpstr>Mobile Communication Cost</vt:lpstr>
      <vt:lpstr>Server Processing Cost</vt:lpstr>
      <vt:lpstr>Resident Domain -  Summary</vt:lpstr>
      <vt:lpstr>Moving Range Query (in open space)</vt:lpstr>
      <vt:lpstr>Moving Range Queries Example</vt:lpstr>
      <vt:lpstr>Moving Range Queries Example</vt:lpstr>
      <vt:lpstr>Dynamic Range Query in Spatial Network Environments</vt:lpstr>
      <vt:lpstr>Query Properties</vt:lpstr>
      <vt:lpstr>Dynamic Range Query (DRQ)</vt:lpstr>
      <vt:lpstr>Network Distance</vt:lpstr>
      <vt:lpstr>Example – Dynamic Range Query</vt:lpstr>
      <vt:lpstr>DRQ -  Dynamic Footprint</vt:lpstr>
      <vt:lpstr>DRQ -  Dynamic Footprint</vt:lpstr>
      <vt:lpstr>DRQ -  Dynamic Footprint</vt:lpstr>
      <vt:lpstr>DRQ -  Dynamic Footprint</vt:lpstr>
      <vt:lpstr>DRQ -  Dynamic Footprint</vt:lpstr>
      <vt:lpstr>Challenges</vt:lpstr>
      <vt:lpstr>System Assumptions</vt:lpstr>
      <vt:lpstr>Modeling Graph</vt:lpstr>
      <vt:lpstr>Edge Distance</vt:lpstr>
      <vt:lpstr>Edge Distance Example</vt:lpstr>
      <vt:lpstr>Two Types of Moving Objects</vt:lpstr>
      <vt:lpstr>Report Mobile Status</vt:lpstr>
      <vt:lpstr>New Position Estimation</vt:lpstr>
      <vt:lpstr>Object Distance</vt:lpstr>
      <vt:lpstr>Dynamic Range Query (DRQ)</vt:lpstr>
      <vt:lpstr>Query Range </vt:lpstr>
      <vt:lpstr>Monitoring Region </vt:lpstr>
      <vt:lpstr>Monitoring Region </vt:lpstr>
      <vt:lpstr>Monitoring Region Example</vt:lpstr>
      <vt:lpstr>Monitoring Region Example</vt:lpstr>
      <vt:lpstr>Monitoring Region Example</vt:lpstr>
      <vt:lpstr>Processing on Mobile Host (1)</vt:lpstr>
      <vt:lpstr>Processing on Mobile Host (2)</vt:lpstr>
      <vt:lpstr>Processing on Mobile Host (2)</vt:lpstr>
      <vt:lpstr>Summary</vt:lpstr>
      <vt:lpstr>Simulation Setup</vt:lpstr>
      <vt:lpstr>Query-Blind Optimal (QBO)</vt:lpstr>
      <vt:lpstr>Server Communication Cost</vt:lpstr>
      <vt:lpstr>Object Communication Cost</vt:lpstr>
      <vt:lpstr>Query Indexing</vt:lpstr>
      <vt:lpstr>Query Indexing - Query Processing</vt:lpstr>
      <vt:lpstr>Server Computation Cost (#segments loaded per time unit)</vt:lpstr>
      <vt:lpstr>Remarks</vt:lpstr>
      <vt:lpstr>A Sensor-BASED approach to Location-based Services</vt:lpstr>
      <vt:lpstr>Limitations</vt:lpstr>
      <vt:lpstr>A Challenge</vt:lpstr>
      <vt:lpstr>Using Sensors</vt:lpstr>
      <vt:lpstr>SLBS - Advantages</vt:lpstr>
      <vt:lpstr>SLBS - Challenges</vt:lpstr>
      <vt:lpstr>Standard LBS deals with a Different Kind of Location Uncertainty</vt:lpstr>
      <vt:lpstr>Standard LBS deals with a Different Kind of Location Uncertainty</vt:lpstr>
      <vt:lpstr>SLBS Example -  RFID</vt:lpstr>
      <vt:lpstr>SLBS Example -  RFID</vt:lpstr>
      <vt:lpstr>CAWA:  Continuous Approximate Where-About Queries</vt:lpstr>
      <vt:lpstr>Motivation</vt:lpstr>
      <vt:lpstr>Uncertainty Region</vt:lpstr>
      <vt:lpstr>Approximate Sensing Range</vt:lpstr>
      <vt:lpstr>Uncertainty Region</vt:lpstr>
      <vt:lpstr>Uncertainty Region</vt:lpstr>
      <vt:lpstr>Uncertainty Region</vt:lpstr>
      <vt:lpstr>Uncertainty Region</vt:lpstr>
      <vt:lpstr>CAWA:  Continuous Approximate Whereabouts Query</vt:lpstr>
      <vt:lpstr>CAWA Query Processing</vt:lpstr>
      <vt:lpstr>CAWA Query Processing</vt:lpstr>
      <vt:lpstr>CAWA Query Processing</vt:lpstr>
      <vt:lpstr>CAWA Query Processing</vt:lpstr>
      <vt:lpstr>CAWA Query Processing</vt:lpstr>
      <vt:lpstr>False Positive</vt:lpstr>
      <vt:lpstr>CAWA Algorithm</vt:lpstr>
      <vt:lpstr>CAWA Algorithm</vt:lpstr>
      <vt:lpstr>CAWA Algorithm</vt:lpstr>
      <vt:lpstr>Distributed Processing -  Initial Assignment</vt:lpstr>
      <vt:lpstr>Distributed Processing -  Handover</vt:lpstr>
      <vt:lpstr>Distributed Processing -  Handover</vt:lpstr>
      <vt:lpstr>Performance Study</vt:lpstr>
      <vt:lpstr>Parameters -  Default Values</vt:lpstr>
      <vt:lpstr>Effect of Sensor Coverage</vt:lpstr>
      <vt:lpstr>Performance Study</vt:lpstr>
      <vt:lpstr>Effect of Sensor Range</vt:lpstr>
      <vt:lpstr>Effect of Node Mobility</vt:lpstr>
      <vt:lpstr>Effect of relatively slow mobility</vt:lpstr>
      <vt:lpstr>Conclusions</vt:lpstr>
      <vt:lpstr>k-NN Query</vt:lpstr>
      <vt:lpstr>k-NN Query</vt:lpstr>
      <vt:lpstr>k-NN Query Processing</vt:lpstr>
      <vt:lpstr>k-NN Query Processing</vt:lpstr>
      <vt:lpstr>k-NN Query Processing</vt:lpstr>
      <vt:lpstr>Performance</vt:lpstr>
    </vt:vector>
  </TitlesOfParts>
  <Company>Office of Research &amp; Commercialization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CAWA: Continuous Approximate Where-About Queries</dc:title>
  <dc:creator>Alex Aved</dc:creator>
  <cp:lastModifiedBy> </cp:lastModifiedBy>
  <cp:revision>478</cp:revision>
  <dcterms:created xsi:type="dcterms:W3CDTF">2009-05-21T00:20:37Z</dcterms:created>
  <dcterms:modified xsi:type="dcterms:W3CDTF">2023-04-18T03:12:14Z</dcterms:modified>
</cp:coreProperties>
</file>